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firstSlideNum="0">
  <p:sldMasterIdLst>
    <p:sldMasterId id="2147483660" r:id="rId1"/>
  </p:sldMasterIdLst>
  <p:sldIdLst>
    <p:sldId id="257" r:id="rId2"/>
    <p:sldId id="320" r:id="rId3"/>
    <p:sldId id="321" r:id="rId4"/>
    <p:sldId id="32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9" r:id="rId16"/>
    <p:sldId id="269" r:id="rId17"/>
    <p:sldId id="270" r:id="rId18"/>
    <p:sldId id="271" r:id="rId19"/>
    <p:sldId id="273" r:id="rId20"/>
    <p:sldId id="274" r:id="rId21"/>
    <p:sldId id="280" r:id="rId22"/>
    <p:sldId id="276" r:id="rId23"/>
    <p:sldId id="277" r:id="rId24"/>
    <p:sldId id="256" r:id="rId25"/>
    <p:sldId id="281" r:id="rId26"/>
    <p:sldId id="282" r:id="rId27"/>
    <p:sldId id="283" r:id="rId28"/>
    <p:sldId id="284" r:id="rId29"/>
    <p:sldId id="285" r:id="rId30"/>
    <p:sldId id="289" r:id="rId31"/>
    <p:sldId id="293" r:id="rId32"/>
    <p:sldId id="294" r:id="rId33"/>
    <p:sldId id="295" r:id="rId34"/>
    <p:sldId id="296" r:id="rId35"/>
    <p:sldId id="297" r:id="rId36"/>
    <p:sldId id="299" r:id="rId37"/>
    <p:sldId id="305" r:id="rId38"/>
    <p:sldId id="307" r:id="rId39"/>
    <p:sldId id="319" r:id="rId40"/>
    <p:sldId id="318" r:id="rId41"/>
    <p:sldId id="317" r:id="rId4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BC0E21-C235-4600-AACE-29CEF1D80C0C}" v="28" dt="2026-09-16T10:56:39.9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2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rian Nuxoll" userId="c112223b0a12bea3" providerId="LiveId" clId="{8AB8194A-2A9E-47B0-A711-75D83FEF7F92}"/>
    <pc:docChg chg="undo custSel addSld delSld modSld sldOrd delMainMaster">
      <pc:chgData name="Florian Nuxoll" userId="c112223b0a12bea3" providerId="LiveId" clId="{8AB8194A-2A9E-47B0-A711-75D83FEF7F92}" dt="2026-09-16T10:57:37.711" v="175" actId="1076"/>
      <pc:docMkLst>
        <pc:docMk/>
      </pc:docMkLst>
      <pc:sldChg chg="delSp add del mod setBg">
        <pc:chgData name="Florian Nuxoll" userId="c112223b0a12bea3" providerId="LiveId" clId="{8AB8194A-2A9E-47B0-A711-75D83FEF7F92}" dt="2026-09-16T10:09:38.569" v="106" actId="478"/>
        <pc:sldMkLst>
          <pc:docMk/>
          <pc:sldMk cId="0" sldId="256"/>
        </pc:sldMkLst>
        <pc:spChg chg="del">
          <ac:chgData name="Florian Nuxoll" userId="c112223b0a12bea3" providerId="LiveId" clId="{8AB8194A-2A9E-47B0-A711-75D83FEF7F92}" dt="2026-09-16T10:09:38.569" v="106" actId="478"/>
          <ac:spMkLst>
            <pc:docMk/>
            <pc:sldMk cId="0" sldId="256"/>
            <ac:spMk id="13" creationId="{00000000-0000-0000-0000-000000000000}"/>
          </ac:spMkLst>
        </pc:spChg>
      </pc:sldChg>
      <pc:sldChg chg="del">
        <pc:chgData name="Florian Nuxoll" userId="c112223b0a12bea3" providerId="LiveId" clId="{8AB8194A-2A9E-47B0-A711-75D83FEF7F92}" dt="2026-09-16T09:30:38.059" v="3" actId="47"/>
        <pc:sldMkLst>
          <pc:docMk/>
          <pc:sldMk cId="432554800" sldId="256"/>
        </pc:sldMkLst>
      </pc:sldChg>
      <pc:sldChg chg="add del setBg">
        <pc:chgData name="Florian Nuxoll" userId="c112223b0a12bea3" providerId="LiveId" clId="{8AB8194A-2A9E-47B0-A711-75D83FEF7F92}" dt="2026-09-16T09:30:35.794" v="2"/>
        <pc:sldMkLst>
          <pc:docMk/>
          <pc:sldMk cId="0" sldId="257"/>
        </pc:sldMkLst>
      </pc:sldChg>
      <pc:sldChg chg="add del setBg">
        <pc:chgData name="Florian Nuxoll" userId="c112223b0a12bea3" providerId="LiveId" clId="{8AB8194A-2A9E-47B0-A711-75D83FEF7F92}" dt="2026-09-16T09:30:35.794" v="2"/>
        <pc:sldMkLst>
          <pc:docMk/>
          <pc:sldMk cId="0" sldId="258"/>
        </pc:sldMkLst>
      </pc:sldChg>
      <pc:sldChg chg="delSp modSp add del mod setBg modAnim">
        <pc:chgData name="Florian Nuxoll" userId="c112223b0a12bea3" providerId="LiveId" clId="{8AB8194A-2A9E-47B0-A711-75D83FEF7F92}" dt="2026-09-16T10:34:06.425" v="155"/>
        <pc:sldMkLst>
          <pc:docMk/>
          <pc:sldMk cId="0" sldId="259"/>
        </pc:sldMkLst>
        <pc:spChg chg="mod">
          <ac:chgData name="Florian Nuxoll" userId="c112223b0a12bea3" providerId="LiveId" clId="{8AB8194A-2A9E-47B0-A711-75D83FEF7F92}" dt="2026-09-16T10:33:54.363" v="153" actId="1076"/>
          <ac:spMkLst>
            <pc:docMk/>
            <pc:sldMk cId="0" sldId="259"/>
            <ac:spMk id="3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33:44.863" v="151" actId="478"/>
          <ac:spMkLst>
            <pc:docMk/>
            <pc:sldMk cId="0" sldId="259"/>
            <ac:spMk id="16" creationId="{00000000-0000-0000-0000-000000000000}"/>
          </ac:spMkLst>
        </pc:spChg>
      </pc:sldChg>
      <pc:sldChg chg="add del setBg">
        <pc:chgData name="Florian Nuxoll" userId="c112223b0a12bea3" providerId="LiveId" clId="{8AB8194A-2A9E-47B0-A711-75D83FEF7F92}" dt="2026-09-16T09:30:35.794" v="2"/>
        <pc:sldMkLst>
          <pc:docMk/>
          <pc:sldMk cId="0" sldId="260"/>
        </pc:sldMkLst>
      </pc:sldChg>
      <pc:sldChg chg="add del setBg modAnim">
        <pc:chgData name="Florian Nuxoll" userId="c112223b0a12bea3" providerId="LiveId" clId="{8AB8194A-2A9E-47B0-A711-75D83FEF7F92}" dt="2026-09-16T10:34:46.531" v="156"/>
        <pc:sldMkLst>
          <pc:docMk/>
          <pc:sldMk cId="0" sldId="261"/>
        </pc:sldMkLst>
      </pc:sldChg>
      <pc:sldChg chg="add del setBg">
        <pc:chgData name="Florian Nuxoll" userId="c112223b0a12bea3" providerId="LiveId" clId="{8AB8194A-2A9E-47B0-A711-75D83FEF7F92}" dt="2026-09-16T09:32:47.863" v="6"/>
        <pc:sldMkLst>
          <pc:docMk/>
          <pc:sldMk cId="0" sldId="262"/>
        </pc:sldMkLst>
      </pc:sldChg>
      <pc:sldChg chg="delSp modSp add del mod setBg">
        <pc:chgData name="Florian Nuxoll" userId="c112223b0a12bea3" providerId="LiveId" clId="{8AB8194A-2A9E-47B0-A711-75D83FEF7F92}" dt="2026-09-16T10:35:14.467" v="161" actId="478"/>
        <pc:sldMkLst>
          <pc:docMk/>
          <pc:sldMk cId="0" sldId="263"/>
        </pc:sldMkLst>
        <pc:spChg chg="del">
          <ac:chgData name="Florian Nuxoll" userId="c112223b0a12bea3" providerId="LiveId" clId="{8AB8194A-2A9E-47B0-A711-75D83FEF7F92}" dt="2026-09-16T10:35:14.467" v="161" actId="478"/>
          <ac:spMkLst>
            <pc:docMk/>
            <pc:sldMk cId="0" sldId="263"/>
            <ac:spMk id="12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35:05.157" v="160" actId="14100"/>
          <ac:spMkLst>
            <pc:docMk/>
            <pc:sldMk cId="0" sldId="263"/>
            <ac:spMk id="13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34:53.288" v="157" actId="478"/>
          <ac:spMkLst>
            <pc:docMk/>
            <pc:sldMk cId="0" sldId="263"/>
            <ac:spMk id="15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34:56.119" v="158" actId="478"/>
          <ac:spMkLst>
            <pc:docMk/>
            <pc:sldMk cId="0" sldId="263"/>
            <ac:spMk id="16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34:56.119" v="158" actId="478"/>
          <ac:spMkLst>
            <pc:docMk/>
            <pc:sldMk cId="0" sldId="263"/>
            <ac:spMk id="17" creationId="{00000000-0000-0000-0000-000000000000}"/>
          </ac:spMkLst>
        </pc:spChg>
        <pc:picChg chg="mod">
          <ac:chgData name="Florian Nuxoll" userId="c112223b0a12bea3" providerId="LiveId" clId="{8AB8194A-2A9E-47B0-A711-75D83FEF7F92}" dt="2026-09-16T10:34:59.155" v="159" actId="14100"/>
          <ac:picMkLst>
            <pc:docMk/>
            <pc:sldMk cId="0" sldId="263"/>
            <ac:picMk id="14" creationId="{00000000-0000-0000-0000-000000000000}"/>
          </ac:picMkLst>
        </pc:picChg>
      </pc:sldChg>
      <pc:sldChg chg="delSp modSp add del mod setBg">
        <pc:chgData name="Florian Nuxoll" userId="c112223b0a12bea3" providerId="LiveId" clId="{8AB8194A-2A9E-47B0-A711-75D83FEF7F92}" dt="2026-09-16T10:35:23.832" v="163" actId="1076"/>
        <pc:sldMkLst>
          <pc:docMk/>
          <pc:sldMk cId="0" sldId="264"/>
        </pc:sldMkLst>
        <pc:spChg chg="del">
          <ac:chgData name="Florian Nuxoll" userId="c112223b0a12bea3" providerId="LiveId" clId="{8AB8194A-2A9E-47B0-A711-75D83FEF7F92}" dt="2026-09-16T10:35:19.066" v="162" actId="478"/>
          <ac:spMkLst>
            <pc:docMk/>
            <pc:sldMk cId="0" sldId="264"/>
            <ac:spMk id="12" creationId="{00000000-0000-0000-0000-000000000000}"/>
          </ac:spMkLst>
        </pc:spChg>
        <pc:picChg chg="mod">
          <ac:chgData name="Florian Nuxoll" userId="c112223b0a12bea3" providerId="LiveId" clId="{8AB8194A-2A9E-47B0-A711-75D83FEF7F92}" dt="2026-09-16T10:35:23.832" v="163" actId="1076"/>
          <ac:picMkLst>
            <pc:docMk/>
            <pc:sldMk cId="0" sldId="264"/>
            <ac:picMk id="14" creationId="{00000000-0000-0000-0000-000000000000}"/>
          </ac:picMkLst>
        </pc:picChg>
      </pc:sldChg>
      <pc:sldChg chg="add del setBg">
        <pc:chgData name="Florian Nuxoll" userId="c112223b0a12bea3" providerId="LiveId" clId="{8AB8194A-2A9E-47B0-A711-75D83FEF7F92}" dt="2026-09-16T09:32:47.863" v="6"/>
        <pc:sldMkLst>
          <pc:docMk/>
          <pc:sldMk cId="0" sldId="265"/>
        </pc:sldMkLst>
      </pc:sldChg>
      <pc:sldChg chg="delSp add del mod setBg">
        <pc:chgData name="Florian Nuxoll" userId="c112223b0a12bea3" providerId="LiveId" clId="{8AB8194A-2A9E-47B0-A711-75D83FEF7F92}" dt="2026-09-16T10:16:57.030" v="124" actId="478"/>
        <pc:sldMkLst>
          <pc:docMk/>
          <pc:sldMk cId="0" sldId="266"/>
        </pc:sldMkLst>
        <pc:spChg chg="del">
          <ac:chgData name="Florian Nuxoll" userId="c112223b0a12bea3" providerId="LiveId" clId="{8AB8194A-2A9E-47B0-A711-75D83FEF7F92}" dt="2026-09-16T10:06:15.799" v="56" actId="478"/>
          <ac:spMkLst>
            <pc:docMk/>
            <pc:sldMk cId="0" sldId="266"/>
            <ac:spMk id="3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06:27" v="57" actId="478"/>
          <ac:spMkLst>
            <pc:docMk/>
            <pc:sldMk cId="0" sldId="266"/>
            <ac:spMk id="9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06:27" v="57" actId="478"/>
          <ac:spMkLst>
            <pc:docMk/>
            <pc:sldMk cId="0" sldId="266"/>
            <ac:spMk id="12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16:57.030" v="124" actId="478"/>
          <ac:spMkLst>
            <pc:docMk/>
            <pc:sldMk cId="0" sldId="266"/>
            <ac:spMk id="17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06:27" v="57" actId="478"/>
          <ac:spMkLst>
            <pc:docMk/>
            <pc:sldMk cId="0" sldId="266"/>
            <ac:spMk id="21" creationId="{00000000-0000-0000-0000-000000000000}"/>
          </ac:spMkLst>
        </pc:spChg>
      </pc:sldChg>
      <pc:sldChg chg="delSp modSp add del mod setBg">
        <pc:chgData name="Florian Nuxoll" userId="c112223b0a12bea3" providerId="LiveId" clId="{8AB8194A-2A9E-47B0-A711-75D83FEF7F92}" dt="2026-09-16T10:17:14.398" v="126" actId="478"/>
        <pc:sldMkLst>
          <pc:docMk/>
          <pc:sldMk cId="0" sldId="267"/>
        </pc:sldMkLst>
        <pc:spChg chg="del">
          <ac:chgData name="Florian Nuxoll" userId="c112223b0a12bea3" providerId="LiveId" clId="{8AB8194A-2A9E-47B0-A711-75D83FEF7F92}" dt="2026-09-16T10:07:09.972" v="69" actId="478"/>
          <ac:spMkLst>
            <pc:docMk/>
            <pc:sldMk cId="0" sldId="267"/>
            <ac:spMk id="12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06:43.296" v="67" actId="5793"/>
          <ac:spMkLst>
            <pc:docMk/>
            <pc:sldMk cId="0" sldId="267"/>
            <ac:spMk id="15" creationId="{00000000-0000-0000-0000-000000000000}"/>
          </ac:spMkLst>
        </pc:spChg>
        <pc:spChg chg="del mod">
          <ac:chgData name="Florian Nuxoll" userId="c112223b0a12bea3" providerId="LiveId" clId="{8AB8194A-2A9E-47B0-A711-75D83FEF7F92}" dt="2026-09-16T10:07:09.978" v="71"/>
          <ac:spMkLst>
            <pc:docMk/>
            <pc:sldMk cId="0" sldId="267"/>
            <ac:spMk id="16" creationId="{00000000-0000-0000-0000-000000000000}"/>
          </ac:spMkLst>
        </pc:spChg>
        <pc:spChg chg="del mod">
          <ac:chgData name="Florian Nuxoll" userId="c112223b0a12bea3" providerId="LiveId" clId="{8AB8194A-2A9E-47B0-A711-75D83FEF7F92}" dt="2026-09-16T10:17:14.398" v="126" actId="478"/>
          <ac:spMkLst>
            <pc:docMk/>
            <pc:sldMk cId="0" sldId="267"/>
            <ac:spMk id="25" creationId="{00000000-0000-0000-0000-000000000000}"/>
          </ac:spMkLst>
        </pc:spChg>
      </pc:sldChg>
      <pc:sldChg chg="add del setBg">
        <pc:chgData name="Florian Nuxoll" userId="c112223b0a12bea3" providerId="LiveId" clId="{8AB8194A-2A9E-47B0-A711-75D83FEF7F92}" dt="2026-09-16T10:12:44.763" v="113" actId="47"/>
        <pc:sldMkLst>
          <pc:docMk/>
          <pc:sldMk cId="0" sldId="268"/>
        </pc:sldMkLst>
      </pc:sldChg>
      <pc:sldChg chg="add del setBg">
        <pc:chgData name="Florian Nuxoll" userId="c112223b0a12bea3" providerId="LiveId" clId="{8AB8194A-2A9E-47B0-A711-75D83FEF7F92}" dt="2026-09-16T09:32:47.863" v="6"/>
        <pc:sldMkLst>
          <pc:docMk/>
          <pc:sldMk cId="0" sldId="269"/>
        </pc:sldMkLst>
      </pc:sldChg>
      <pc:sldChg chg="add del setBg">
        <pc:chgData name="Florian Nuxoll" userId="c112223b0a12bea3" providerId="LiveId" clId="{8AB8194A-2A9E-47B0-A711-75D83FEF7F92}" dt="2026-09-16T09:32:47.863" v="6"/>
        <pc:sldMkLst>
          <pc:docMk/>
          <pc:sldMk cId="0" sldId="270"/>
        </pc:sldMkLst>
      </pc:sldChg>
      <pc:sldChg chg="add del setBg">
        <pc:chgData name="Florian Nuxoll" userId="c112223b0a12bea3" providerId="LiveId" clId="{8AB8194A-2A9E-47B0-A711-75D83FEF7F92}" dt="2026-09-16T10:07:56.907" v="73" actId="47"/>
        <pc:sldMkLst>
          <pc:docMk/>
          <pc:sldMk cId="0" sldId="271"/>
        </pc:sldMkLst>
      </pc:sldChg>
      <pc:sldChg chg="add del setBg">
        <pc:chgData name="Florian Nuxoll" userId="c112223b0a12bea3" providerId="LiveId" clId="{8AB8194A-2A9E-47B0-A711-75D83FEF7F92}" dt="2026-09-16T10:07:59.795" v="74" actId="47"/>
        <pc:sldMkLst>
          <pc:docMk/>
          <pc:sldMk cId="0" sldId="272"/>
        </pc:sldMkLst>
      </pc:sldChg>
      <pc:sldChg chg="add del setBg">
        <pc:chgData name="Florian Nuxoll" userId="c112223b0a12bea3" providerId="LiveId" clId="{8AB8194A-2A9E-47B0-A711-75D83FEF7F92}" dt="2026-09-16T09:32:47.863" v="6"/>
        <pc:sldMkLst>
          <pc:docMk/>
          <pc:sldMk cId="0" sldId="273"/>
        </pc:sldMkLst>
      </pc:sldChg>
      <pc:sldChg chg="add del setBg">
        <pc:chgData name="Florian Nuxoll" userId="c112223b0a12bea3" providerId="LiveId" clId="{8AB8194A-2A9E-47B0-A711-75D83FEF7F92}" dt="2026-09-16T09:32:47.863" v="6"/>
        <pc:sldMkLst>
          <pc:docMk/>
          <pc:sldMk cId="0" sldId="274"/>
        </pc:sldMkLst>
      </pc:sldChg>
      <pc:sldChg chg="add del setBg">
        <pc:chgData name="Florian Nuxoll" userId="c112223b0a12bea3" providerId="LiveId" clId="{8AB8194A-2A9E-47B0-A711-75D83FEF7F92}" dt="2026-09-16T10:13:28.263" v="115" actId="47"/>
        <pc:sldMkLst>
          <pc:docMk/>
          <pc:sldMk cId="0" sldId="275"/>
        </pc:sldMkLst>
      </pc:sldChg>
      <pc:sldChg chg="add del setBg">
        <pc:chgData name="Florian Nuxoll" userId="c112223b0a12bea3" providerId="LiveId" clId="{8AB8194A-2A9E-47B0-A711-75D83FEF7F92}" dt="2026-09-16T09:32:47.863" v="6"/>
        <pc:sldMkLst>
          <pc:docMk/>
          <pc:sldMk cId="0" sldId="276"/>
        </pc:sldMkLst>
      </pc:sldChg>
      <pc:sldChg chg="delSp modSp add del mod setBg">
        <pc:chgData name="Florian Nuxoll" userId="c112223b0a12bea3" providerId="LiveId" clId="{8AB8194A-2A9E-47B0-A711-75D83FEF7F92}" dt="2026-09-16T10:09:13.101" v="104" actId="20577"/>
        <pc:sldMkLst>
          <pc:docMk/>
          <pc:sldMk cId="0" sldId="277"/>
        </pc:sldMkLst>
        <pc:spChg chg="mod">
          <ac:chgData name="Florian Nuxoll" userId="c112223b0a12bea3" providerId="LiveId" clId="{8AB8194A-2A9E-47B0-A711-75D83FEF7F92}" dt="2026-09-16T10:09:13.101" v="104" actId="20577"/>
          <ac:spMkLst>
            <pc:docMk/>
            <pc:sldMk cId="0" sldId="277"/>
            <ac:spMk id="21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08:49.840" v="75" actId="478"/>
          <ac:spMkLst>
            <pc:docMk/>
            <pc:sldMk cId="0" sldId="277"/>
            <ac:spMk id="23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08:51.669" v="76" actId="478"/>
          <ac:spMkLst>
            <pc:docMk/>
            <pc:sldMk cId="0" sldId="277"/>
            <ac:spMk id="24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08:51.669" v="76" actId="478"/>
          <ac:spMkLst>
            <pc:docMk/>
            <pc:sldMk cId="0" sldId="277"/>
            <ac:spMk id="25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08:51.669" v="76" actId="478"/>
          <ac:spMkLst>
            <pc:docMk/>
            <pc:sldMk cId="0" sldId="277"/>
            <ac:spMk id="26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08:51.669" v="76" actId="478"/>
          <ac:spMkLst>
            <pc:docMk/>
            <pc:sldMk cId="0" sldId="277"/>
            <ac:spMk id="27" creationId="{00000000-0000-0000-0000-000000000000}"/>
          </ac:spMkLst>
        </pc:spChg>
      </pc:sldChg>
      <pc:sldChg chg="add del setBg">
        <pc:chgData name="Florian Nuxoll" userId="c112223b0a12bea3" providerId="LiveId" clId="{8AB8194A-2A9E-47B0-A711-75D83FEF7F92}" dt="2026-09-16T10:09:27.763" v="105" actId="47"/>
        <pc:sldMkLst>
          <pc:docMk/>
          <pc:sldMk cId="0" sldId="278"/>
        </pc:sldMkLst>
      </pc:sldChg>
      <pc:sldChg chg="add del setBg">
        <pc:chgData name="Florian Nuxoll" userId="c112223b0a12bea3" providerId="LiveId" clId="{8AB8194A-2A9E-47B0-A711-75D83FEF7F92}" dt="2026-09-16T09:38:49.218" v="11"/>
        <pc:sldMkLst>
          <pc:docMk/>
          <pc:sldMk cId="0" sldId="279"/>
        </pc:sldMkLst>
      </pc:sldChg>
      <pc:sldChg chg="add del setBg">
        <pc:chgData name="Florian Nuxoll" userId="c112223b0a12bea3" providerId="LiveId" clId="{8AB8194A-2A9E-47B0-A711-75D83FEF7F92}" dt="2026-09-16T09:39:26.551" v="15"/>
        <pc:sldMkLst>
          <pc:docMk/>
          <pc:sldMk cId="0" sldId="280"/>
        </pc:sldMkLst>
      </pc:sldChg>
      <pc:sldChg chg="delSp modSp add del mod setBg">
        <pc:chgData name="Florian Nuxoll" userId="c112223b0a12bea3" providerId="LiveId" clId="{8AB8194A-2A9E-47B0-A711-75D83FEF7F92}" dt="2026-09-16T10:10:04.958" v="109" actId="1076"/>
        <pc:sldMkLst>
          <pc:docMk/>
          <pc:sldMk cId="0" sldId="281"/>
        </pc:sldMkLst>
        <pc:spChg chg="del mod">
          <ac:chgData name="Florian Nuxoll" userId="c112223b0a12bea3" providerId="LiveId" clId="{8AB8194A-2A9E-47B0-A711-75D83FEF7F92}" dt="2026-09-16T10:09:57.741" v="108" actId="478"/>
          <ac:spMkLst>
            <pc:docMk/>
            <pc:sldMk cId="0" sldId="281"/>
            <ac:spMk id="9" creationId="{00000000-0000-0000-0000-000000000000}"/>
          </ac:spMkLst>
        </pc:spChg>
        <pc:grpChg chg="mod">
          <ac:chgData name="Florian Nuxoll" userId="c112223b0a12bea3" providerId="LiveId" clId="{8AB8194A-2A9E-47B0-A711-75D83FEF7F92}" dt="2026-09-16T10:10:04.958" v="109" actId="1076"/>
          <ac:grpSpMkLst>
            <pc:docMk/>
            <pc:sldMk cId="0" sldId="281"/>
            <ac:grpSpMk id="22" creationId="{00000000-0000-0000-0000-000000000000}"/>
          </ac:grpSpMkLst>
        </pc:grpChg>
        <pc:grpChg chg="mod">
          <ac:chgData name="Florian Nuxoll" userId="c112223b0a12bea3" providerId="LiveId" clId="{8AB8194A-2A9E-47B0-A711-75D83FEF7F92}" dt="2026-09-16T10:10:04.958" v="109" actId="1076"/>
          <ac:grpSpMkLst>
            <pc:docMk/>
            <pc:sldMk cId="0" sldId="281"/>
            <ac:grpSpMk id="31" creationId="{00000000-0000-0000-0000-000000000000}"/>
          </ac:grpSpMkLst>
        </pc:grpChg>
        <pc:grpChg chg="mod">
          <ac:chgData name="Florian Nuxoll" userId="c112223b0a12bea3" providerId="LiveId" clId="{8AB8194A-2A9E-47B0-A711-75D83FEF7F92}" dt="2026-09-16T10:10:04.958" v="109" actId="1076"/>
          <ac:grpSpMkLst>
            <pc:docMk/>
            <pc:sldMk cId="0" sldId="281"/>
            <ac:grpSpMk id="40" creationId="{00000000-0000-0000-0000-000000000000}"/>
          </ac:grpSpMkLst>
        </pc:grpChg>
        <pc:grpChg chg="mod">
          <ac:chgData name="Florian Nuxoll" userId="c112223b0a12bea3" providerId="LiveId" clId="{8AB8194A-2A9E-47B0-A711-75D83FEF7F92}" dt="2026-09-16T10:10:04.958" v="109" actId="1076"/>
          <ac:grpSpMkLst>
            <pc:docMk/>
            <pc:sldMk cId="0" sldId="281"/>
            <ac:grpSpMk id="49" creationId="{00000000-0000-0000-0000-000000000000}"/>
          </ac:grpSpMkLst>
        </pc:grpChg>
      </pc:sldChg>
      <pc:sldChg chg="delSp add del mod setBg">
        <pc:chgData name="Florian Nuxoll" userId="c112223b0a12bea3" providerId="LiveId" clId="{8AB8194A-2A9E-47B0-A711-75D83FEF7F92}" dt="2026-09-16T10:10:55.201" v="110" actId="478"/>
        <pc:sldMkLst>
          <pc:docMk/>
          <pc:sldMk cId="0" sldId="282"/>
        </pc:sldMkLst>
        <pc:spChg chg="del">
          <ac:chgData name="Florian Nuxoll" userId="c112223b0a12bea3" providerId="LiveId" clId="{8AB8194A-2A9E-47B0-A711-75D83FEF7F92}" dt="2026-09-16T10:10:55.201" v="110" actId="478"/>
          <ac:spMkLst>
            <pc:docMk/>
            <pc:sldMk cId="0" sldId="282"/>
            <ac:spMk id="49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10:55.201" v="110" actId="478"/>
          <ac:spMkLst>
            <pc:docMk/>
            <pc:sldMk cId="0" sldId="282"/>
            <ac:spMk id="50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10:55.201" v="110" actId="478"/>
          <ac:spMkLst>
            <pc:docMk/>
            <pc:sldMk cId="0" sldId="282"/>
            <ac:spMk id="51" creationId="{00000000-0000-0000-0000-000000000000}"/>
          </ac:spMkLst>
        </pc:spChg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283"/>
        </pc:sldMkLst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284"/>
        </pc:sldMkLst>
      </pc:sldChg>
      <pc:sldChg chg="modSp add del mod setBg modAnim">
        <pc:chgData name="Florian Nuxoll" userId="c112223b0a12bea3" providerId="LiveId" clId="{8AB8194A-2A9E-47B0-A711-75D83FEF7F92}" dt="2026-09-16T10:20:26.848" v="133"/>
        <pc:sldMkLst>
          <pc:docMk/>
          <pc:sldMk cId="0" sldId="285"/>
        </pc:sldMkLst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9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36.812" v="128" actId="1076"/>
          <ac:spMkLst>
            <pc:docMk/>
            <pc:sldMk cId="0" sldId="285"/>
            <ac:spMk id="13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14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15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16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17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18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19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20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21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19:47.560" v="130" actId="1076"/>
          <ac:spMkLst>
            <pc:docMk/>
            <pc:sldMk cId="0" sldId="285"/>
            <ac:spMk id="22" creationId="{00000000-0000-0000-0000-000000000000}"/>
          </ac:spMkLst>
        </pc:spChg>
      </pc:sldChg>
      <pc:sldChg chg="add del setBg">
        <pc:chgData name="Florian Nuxoll" userId="c112223b0a12bea3" providerId="LiveId" clId="{8AB8194A-2A9E-47B0-A711-75D83FEF7F92}" dt="2026-09-16T10:36:10.739" v="164" actId="47"/>
        <pc:sldMkLst>
          <pc:docMk/>
          <pc:sldMk cId="0" sldId="286"/>
        </pc:sldMkLst>
      </pc:sldChg>
      <pc:sldChg chg="add del setBg">
        <pc:chgData name="Florian Nuxoll" userId="c112223b0a12bea3" providerId="LiveId" clId="{8AB8194A-2A9E-47B0-A711-75D83FEF7F92}" dt="2026-09-16T10:21:03.513" v="134" actId="47"/>
        <pc:sldMkLst>
          <pc:docMk/>
          <pc:sldMk cId="0" sldId="287"/>
        </pc:sldMkLst>
      </pc:sldChg>
      <pc:sldChg chg="add del setBg">
        <pc:chgData name="Florian Nuxoll" userId="c112223b0a12bea3" providerId="LiveId" clId="{8AB8194A-2A9E-47B0-A711-75D83FEF7F92}" dt="2026-09-16T10:21:11.014" v="135" actId="47"/>
        <pc:sldMkLst>
          <pc:docMk/>
          <pc:sldMk cId="0" sldId="288"/>
        </pc:sldMkLst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289"/>
        </pc:sldMkLst>
      </pc:sldChg>
      <pc:sldChg chg="add del setBg">
        <pc:chgData name="Florian Nuxoll" userId="c112223b0a12bea3" providerId="LiveId" clId="{8AB8194A-2A9E-47B0-A711-75D83FEF7F92}" dt="2026-09-16T10:12:33.557" v="111" actId="47"/>
        <pc:sldMkLst>
          <pc:docMk/>
          <pc:sldMk cId="0" sldId="290"/>
        </pc:sldMkLst>
      </pc:sldChg>
      <pc:sldChg chg="add del setBg">
        <pc:chgData name="Florian Nuxoll" userId="c112223b0a12bea3" providerId="LiveId" clId="{8AB8194A-2A9E-47B0-A711-75D83FEF7F92}" dt="2026-09-16T10:12:42.073" v="112" actId="47"/>
        <pc:sldMkLst>
          <pc:docMk/>
          <pc:sldMk cId="0" sldId="291"/>
        </pc:sldMkLst>
      </pc:sldChg>
      <pc:sldChg chg="add del setBg">
        <pc:chgData name="Florian Nuxoll" userId="c112223b0a12bea3" providerId="LiveId" clId="{8AB8194A-2A9E-47B0-A711-75D83FEF7F92}" dt="2026-09-16T10:12:58.006" v="114" actId="47"/>
        <pc:sldMkLst>
          <pc:docMk/>
          <pc:sldMk cId="0" sldId="292"/>
        </pc:sldMkLst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293"/>
        </pc:sldMkLst>
      </pc:sldChg>
      <pc:sldChg chg="modSp add del mod setBg">
        <pc:chgData name="Florian Nuxoll" userId="c112223b0a12bea3" providerId="LiveId" clId="{8AB8194A-2A9E-47B0-A711-75D83FEF7F92}" dt="2026-09-16T10:36:27.852" v="169" actId="1076"/>
        <pc:sldMkLst>
          <pc:docMk/>
          <pc:sldMk cId="0" sldId="294"/>
        </pc:sldMkLst>
        <pc:spChg chg="mod">
          <ac:chgData name="Florian Nuxoll" userId="c112223b0a12bea3" providerId="LiveId" clId="{8AB8194A-2A9E-47B0-A711-75D83FEF7F92}" dt="2026-09-16T10:36:27.852" v="169" actId="1076"/>
          <ac:spMkLst>
            <pc:docMk/>
            <pc:sldMk cId="0" sldId="294"/>
            <ac:spMk id="13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36:27.696" v="168" actId="1076"/>
          <ac:spMkLst>
            <pc:docMk/>
            <pc:sldMk cId="0" sldId="294"/>
            <ac:spMk id="14" creationId="{00000000-0000-0000-0000-000000000000}"/>
          </ac:spMkLst>
        </pc:spChg>
        <pc:spChg chg="mod">
          <ac:chgData name="Florian Nuxoll" userId="c112223b0a12bea3" providerId="LiveId" clId="{8AB8194A-2A9E-47B0-A711-75D83FEF7F92}" dt="2026-09-16T10:36:18.064" v="165" actId="1076"/>
          <ac:spMkLst>
            <pc:docMk/>
            <pc:sldMk cId="0" sldId="294"/>
            <ac:spMk id="15" creationId="{00000000-0000-0000-0000-000000000000}"/>
          </ac:spMkLst>
        </pc:spChg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295"/>
        </pc:sldMkLst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296"/>
        </pc:sldMkLst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297"/>
        </pc:sldMkLst>
      </pc:sldChg>
      <pc:sldChg chg="add del setBg">
        <pc:chgData name="Florian Nuxoll" userId="c112223b0a12bea3" providerId="LiveId" clId="{8AB8194A-2A9E-47B0-A711-75D83FEF7F92}" dt="2026-09-16T10:13:31.563" v="116" actId="47"/>
        <pc:sldMkLst>
          <pc:docMk/>
          <pc:sldMk cId="0" sldId="298"/>
        </pc:sldMkLst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299"/>
        </pc:sldMkLst>
      </pc:sldChg>
      <pc:sldChg chg="add del setBg">
        <pc:chgData name="Florian Nuxoll" userId="c112223b0a12bea3" providerId="LiveId" clId="{8AB8194A-2A9E-47B0-A711-75D83FEF7F92}" dt="2026-09-16T10:14:09.157" v="117" actId="47"/>
        <pc:sldMkLst>
          <pc:docMk/>
          <pc:sldMk cId="0" sldId="300"/>
        </pc:sldMkLst>
      </pc:sldChg>
      <pc:sldChg chg="add del setBg">
        <pc:chgData name="Florian Nuxoll" userId="c112223b0a12bea3" providerId="LiveId" clId="{8AB8194A-2A9E-47B0-A711-75D83FEF7F92}" dt="2026-09-16T10:14:09.157" v="117" actId="47"/>
        <pc:sldMkLst>
          <pc:docMk/>
          <pc:sldMk cId="0" sldId="301"/>
        </pc:sldMkLst>
      </pc:sldChg>
      <pc:sldChg chg="add del setBg">
        <pc:chgData name="Florian Nuxoll" userId="c112223b0a12bea3" providerId="LiveId" clId="{8AB8194A-2A9E-47B0-A711-75D83FEF7F92}" dt="2026-09-16T10:22:20.126" v="136" actId="47"/>
        <pc:sldMkLst>
          <pc:docMk/>
          <pc:sldMk cId="0" sldId="302"/>
        </pc:sldMkLst>
      </pc:sldChg>
      <pc:sldChg chg="add del setBg">
        <pc:chgData name="Florian Nuxoll" userId="c112223b0a12bea3" providerId="LiveId" clId="{8AB8194A-2A9E-47B0-A711-75D83FEF7F92}" dt="2026-09-16T10:22:26.377" v="137" actId="47"/>
        <pc:sldMkLst>
          <pc:docMk/>
          <pc:sldMk cId="0" sldId="303"/>
        </pc:sldMkLst>
      </pc:sldChg>
      <pc:sldChg chg="add del setBg">
        <pc:chgData name="Florian Nuxoll" userId="c112223b0a12bea3" providerId="LiveId" clId="{8AB8194A-2A9E-47B0-A711-75D83FEF7F92}" dt="2026-09-16T10:14:13.721" v="118" actId="47"/>
        <pc:sldMkLst>
          <pc:docMk/>
          <pc:sldMk cId="0" sldId="304"/>
        </pc:sldMkLst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305"/>
        </pc:sldMkLst>
      </pc:sldChg>
      <pc:sldChg chg="add del setBg">
        <pc:chgData name="Florian Nuxoll" userId="c112223b0a12bea3" providerId="LiveId" clId="{8AB8194A-2A9E-47B0-A711-75D83FEF7F92}" dt="2026-09-16T10:14:32.039" v="119" actId="47"/>
        <pc:sldMkLst>
          <pc:docMk/>
          <pc:sldMk cId="0" sldId="306"/>
        </pc:sldMkLst>
      </pc:sldChg>
      <pc:sldChg chg="add del setBg">
        <pc:chgData name="Florian Nuxoll" userId="c112223b0a12bea3" providerId="LiveId" clId="{8AB8194A-2A9E-47B0-A711-75D83FEF7F92}" dt="2026-09-16T09:42:05.794" v="19"/>
        <pc:sldMkLst>
          <pc:docMk/>
          <pc:sldMk cId="0" sldId="307"/>
        </pc:sldMkLst>
      </pc:sldChg>
      <pc:sldChg chg="add del setBg">
        <pc:chgData name="Florian Nuxoll" userId="c112223b0a12bea3" providerId="LiveId" clId="{8AB8194A-2A9E-47B0-A711-75D83FEF7F92}" dt="2026-09-16T10:14:51.561" v="120" actId="47"/>
        <pc:sldMkLst>
          <pc:docMk/>
          <pc:sldMk cId="0" sldId="308"/>
        </pc:sldMkLst>
      </pc:sldChg>
      <pc:sldChg chg="add del setBg">
        <pc:chgData name="Florian Nuxoll" userId="c112223b0a12bea3" providerId="LiveId" clId="{8AB8194A-2A9E-47B0-A711-75D83FEF7F92}" dt="2026-09-16T10:14:53.820" v="121" actId="47"/>
        <pc:sldMkLst>
          <pc:docMk/>
          <pc:sldMk cId="0" sldId="309"/>
        </pc:sldMkLst>
      </pc:sldChg>
      <pc:sldChg chg="add del setBg">
        <pc:chgData name="Florian Nuxoll" userId="c112223b0a12bea3" providerId="LiveId" clId="{8AB8194A-2A9E-47B0-A711-75D83FEF7F92}" dt="2026-09-16T10:14:55.132" v="122" actId="47"/>
        <pc:sldMkLst>
          <pc:docMk/>
          <pc:sldMk cId="0" sldId="310"/>
        </pc:sldMkLst>
      </pc:sldChg>
      <pc:sldChg chg="add del setBg">
        <pc:chgData name="Florian Nuxoll" userId="c112223b0a12bea3" providerId="LiveId" clId="{8AB8194A-2A9E-47B0-A711-75D83FEF7F92}" dt="2026-09-16T10:14:58.402" v="123" actId="47"/>
        <pc:sldMkLst>
          <pc:docMk/>
          <pc:sldMk cId="0" sldId="311"/>
        </pc:sldMkLst>
      </pc:sldChg>
      <pc:sldChg chg="modSp add del mod setBg">
        <pc:chgData name="Florian Nuxoll" userId="c112223b0a12bea3" providerId="LiveId" clId="{8AB8194A-2A9E-47B0-A711-75D83FEF7F92}" dt="2026-09-16T10:56:37.872" v="170" actId="47"/>
        <pc:sldMkLst>
          <pc:docMk/>
          <pc:sldMk cId="0" sldId="312"/>
        </pc:sldMkLst>
        <pc:picChg chg="mod">
          <ac:chgData name="Florian Nuxoll" userId="c112223b0a12bea3" providerId="LiveId" clId="{8AB8194A-2A9E-47B0-A711-75D83FEF7F92}" dt="2026-09-16T09:59:59.011" v="53" actId="1076"/>
          <ac:picMkLst>
            <pc:docMk/>
            <pc:sldMk cId="0" sldId="312"/>
            <ac:picMk id="2" creationId="{00000000-0000-0000-0000-000000000000}"/>
          </ac:picMkLst>
        </pc:picChg>
      </pc:sldChg>
      <pc:sldChg chg="add del setBg">
        <pc:chgData name="Florian Nuxoll" userId="c112223b0a12bea3" providerId="LiveId" clId="{8AB8194A-2A9E-47B0-A711-75D83FEF7F92}" dt="2026-09-16T09:58:58.225" v="50" actId="47"/>
        <pc:sldMkLst>
          <pc:docMk/>
          <pc:sldMk cId="0" sldId="313"/>
        </pc:sldMkLst>
      </pc:sldChg>
      <pc:sldChg chg="add del setBg">
        <pc:chgData name="Florian Nuxoll" userId="c112223b0a12bea3" providerId="LiveId" clId="{8AB8194A-2A9E-47B0-A711-75D83FEF7F92}" dt="2026-09-16T09:59:05.011" v="51" actId="47"/>
        <pc:sldMkLst>
          <pc:docMk/>
          <pc:sldMk cId="0" sldId="314"/>
        </pc:sldMkLst>
      </pc:sldChg>
      <pc:sldChg chg="modSp add del mod setBg">
        <pc:chgData name="Florian Nuxoll" userId="c112223b0a12bea3" providerId="LiveId" clId="{8AB8194A-2A9E-47B0-A711-75D83FEF7F92}" dt="2026-09-16T10:56:37.872" v="170" actId="47"/>
        <pc:sldMkLst>
          <pc:docMk/>
          <pc:sldMk cId="0" sldId="315"/>
        </pc:sldMkLst>
        <pc:picChg chg="mod">
          <ac:chgData name="Florian Nuxoll" userId="c112223b0a12bea3" providerId="LiveId" clId="{8AB8194A-2A9E-47B0-A711-75D83FEF7F92}" dt="2026-09-16T10:00:40.569" v="54" actId="1076"/>
          <ac:picMkLst>
            <pc:docMk/>
            <pc:sldMk cId="0" sldId="315"/>
            <ac:picMk id="2" creationId="{00000000-0000-0000-0000-000000000000}"/>
          </ac:picMkLst>
        </pc:picChg>
      </pc:sldChg>
      <pc:sldChg chg="add del setBg">
        <pc:chgData name="Florian Nuxoll" userId="c112223b0a12bea3" providerId="LiveId" clId="{8AB8194A-2A9E-47B0-A711-75D83FEF7F92}" dt="2026-09-16T10:56:37.872" v="170" actId="47"/>
        <pc:sldMkLst>
          <pc:docMk/>
          <pc:sldMk cId="0" sldId="316"/>
        </pc:sldMkLst>
      </pc:sldChg>
      <pc:sldChg chg="add del ord setBg">
        <pc:chgData name="Florian Nuxoll" userId="c112223b0a12bea3" providerId="LiveId" clId="{8AB8194A-2A9E-47B0-A711-75D83FEF7F92}" dt="2026-09-16T10:27:02.871" v="143"/>
        <pc:sldMkLst>
          <pc:docMk/>
          <pc:sldMk cId="0" sldId="317"/>
        </pc:sldMkLst>
      </pc:sldChg>
      <pc:sldChg chg="add ord">
        <pc:chgData name="Florian Nuxoll" userId="c112223b0a12bea3" providerId="LiveId" clId="{8AB8194A-2A9E-47B0-A711-75D83FEF7F92}" dt="2026-09-16T10:26:57.530" v="141"/>
        <pc:sldMkLst>
          <pc:docMk/>
          <pc:sldMk cId="0" sldId="318"/>
        </pc:sldMkLst>
      </pc:sldChg>
      <pc:sldChg chg="new del">
        <pc:chgData name="Florian Nuxoll" userId="c112223b0a12bea3" providerId="LiveId" clId="{8AB8194A-2A9E-47B0-A711-75D83FEF7F92}" dt="2026-09-16T10:26:33.719" v="138" actId="47"/>
        <pc:sldMkLst>
          <pc:docMk/>
          <pc:sldMk cId="1047784412" sldId="318"/>
        </pc:sldMkLst>
      </pc:sldChg>
      <pc:sldChg chg="delSp modSp add mod ord">
        <pc:chgData name="Florian Nuxoll" userId="c112223b0a12bea3" providerId="LiveId" clId="{8AB8194A-2A9E-47B0-A711-75D83FEF7F92}" dt="2026-09-16T10:27:20.315" v="149" actId="478"/>
        <pc:sldMkLst>
          <pc:docMk/>
          <pc:sldMk cId="0" sldId="319"/>
        </pc:sldMkLst>
        <pc:spChg chg="del">
          <ac:chgData name="Florian Nuxoll" userId="c112223b0a12bea3" providerId="LiveId" clId="{8AB8194A-2A9E-47B0-A711-75D83FEF7F92}" dt="2026-09-16T10:27:15.296" v="146" actId="478"/>
          <ac:spMkLst>
            <pc:docMk/>
            <pc:sldMk cId="0" sldId="319"/>
            <ac:spMk id="7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27:20.315" v="149" actId="478"/>
          <ac:spMkLst>
            <pc:docMk/>
            <pc:sldMk cId="0" sldId="319"/>
            <ac:spMk id="8" creationId="{00000000-0000-0000-0000-000000000000}"/>
          </ac:spMkLst>
        </pc:spChg>
        <pc:picChg chg="mod">
          <ac:chgData name="Florian Nuxoll" userId="c112223b0a12bea3" providerId="LiveId" clId="{8AB8194A-2A9E-47B0-A711-75D83FEF7F92}" dt="2026-09-16T10:27:17.640" v="148" actId="1076"/>
          <ac:picMkLst>
            <pc:docMk/>
            <pc:sldMk cId="0" sldId="319"/>
            <ac:picMk id="2" creationId="{00000000-0000-0000-0000-000000000000}"/>
          </ac:picMkLst>
        </pc:picChg>
      </pc:sldChg>
      <pc:sldChg chg="new del">
        <pc:chgData name="Florian Nuxoll" userId="c112223b0a12bea3" providerId="LiveId" clId="{8AB8194A-2A9E-47B0-A711-75D83FEF7F92}" dt="2026-09-16T10:26:33.719" v="138" actId="47"/>
        <pc:sldMkLst>
          <pc:docMk/>
          <pc:sldMk cId="1497878981" sldId="319"/>
        </pc:sldMkLst>
      </pc:sldChg>
      <pc:sldChg chg="add">
        <pc:chgData name="Florian Nuxoll" userId="c112223b0a12bea3" providerId="LiveId" clId="{8AB8194A-2A9E-47B0-A711-75D83FEF7F92}" dt="2026-09-16T10:56:39.892" v="171"/>
        <pc:sldMkLst>
          <pc:docMk/>
          <pc:sldMk cId="0" sldId="320"/>
        </pc:sldMkLst>
      </pc:sldChg>
      <pc:sldChg chg="addSp delSp modSp add del mod">
        <pc:chgData name="Florian Nuxoll" userId="c112223b0a12bea3" providerId="LiveId" clId="{8AB8194A-2A9E-47B0-A711-75D83FEF7F92}" dt="2026-09-16T10:26:33.719" v="138" actId="47"/>
        <pc:sldMkLst>
          <pc:docMk/>
          <pc:sldMk cId="2913214396" sldId="320"/>
        </pc:sldMkLst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5" creationId="{22AF92EF-1921-B4ED-CA26-B05CA2011159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11" creationId="{4FDCC1AE-A05E-0D84-2C75-185B4A14DFE6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13" creationId="{2C068A2C-CBA6-9FBC-0118-3AE49CAB0FB1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15" creationId="{7621A867-D877-0A11-8874-CBA810E2EC4E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16" creationId="{4F72D67C-ADC3-2AE6-6244-A53EBFABC3C9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21" creationId="{E4C50A19-5572-C8C0-6757-6C077E005BFC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26" creationId="{AED314AD-FA1F-7B7F-C918-08211EA3A810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27" creationId="{CAED3534-1154-8E43-57D4-E3F9D3969926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29" creationId="{C090060C-0FB8-A585-FD98-2776DDA97F44}"/>
          </ac:spMkLst>
        </pc:spChg>
        <pc:spChg chg="del">
          <ac:chgData name="Florian Nuxoll" userId="c112223b0a12bea3" providerId="LiveId" clId="{8AB8194A-2A9E-47B0-A711-75D83FEF7F92}" dt="2026-09-16T09:51:15.942" v="24" actId="478"/>
          <ac:spMkLst>
            <pc:docMk/>
            <pc:sldMk cId="2913214396" sldId="320"/>
            <ac:spMk id="35" creationId="{56352C3A-33A2-7817-CE92-71E6CB11C902}"/>
          </ac:spMkLst>
        </pc:spChg>
        <pc:picChg chg="add del mod">
          <ac:chgData name="Florian Nuxoll" userId="c112223b0a12bea3" providerId="LiveId" clId="{8AB8194A-2A9E-47B0-A711-75D83FEF7F92}" dt="2026-09-16T09:52:20.602" v="41" actId="478"/>
          <ac:picMkLst>
            <pc:docMk/>
            <pc:sldMk cId="2913214396" sldId="320"/>
            <ac:picMk id="37" creationId="{EF478493-197C-2D79-A125-F2F97A2B5F87}"/>
          </ac:picMkLst>
        </pc:picChg>
        <pc:picChg chg="add del mod">
          <ac:chgData name="Florian Nuxoll" userId="c112223b0a12bea3" providerId="LiveId" clId="{8AB8194A-2A9E-47B0-A711-75D83FEF7F92}" dt="2026-09-16T09:52:21.258" v="42" actId="478"/>
          <ac:picMkLst>
            <pc:docMk/>
            <pc:sldMk cId="2913214396" sldId="320"/>
            <ac:picMk id="39" creationId="{EC98FC05-9918-DFA1-37FD-575AF5AD527C}"/>
          </ac:picMkLst>
        </pc:picChg>
        <pc:picChg chg="add mod">
          <ac:chgData name="Florian Nuxoll" userId="c112223b0a12bea3" providerId="LiveId" clId="{8AB8194A-2A9E-47B0-A711-75D83FEF7F92}" dt="2026-09-16T09:53:43.649" v="48" actId="1076"/>
          <ac:picMkLst>
            <pc:docMk/>
            <pc:sldMk cId="2913214396" sldId="320"/>
            <ac:picMk id="41" creationId="{9F352226-37DE-D386-052D-3EAFDA7E65DC}"/>
          </ac:picMkLst>
        </pc:picChg>
        <pc:picChg chg="add mod">
          <ac:chgData name="Florian Nuxoll" userId="c112223b0a12bea3" providerId="LiveId" clId="{8AB8194A-2A9E-47B0-A711-75D83FEF7F92}" dt="2026-09-16T09:53:49.334" v="49" actId="27614"/>
          <ac:picMkLst>
            <pc:docMk/>
            <pc:sldMk cId="2913214396" sldId="320"/>
            <ac:picMk id="43" creationId="{9BD313F2-2405-5A3D-0237-76917197B81A}"/>
          </ac:picMkLst>
        </pc:picChg>
      </pc:sldChg>
      <pc:sldChg chg="delSp modSp add mod">
        <pc:chgData name="Florian Nuxoll" userId="c112223b0a12bea3" providerId="LiveId" clId="{8AB8194A-2A9E-47B0-A711-75D83FEF7F92}" dt="2026-09-16T10:57:37.711" v="175" actId="1076"/>
        <pc:sldMkLst>
          <pc:docMk/>
          <pc:sldMk cId="0" sldId="321"/>
        </pc:sldMkLst>
        <pc:spChg chg="del">
          <ac:chgData name="Florian Nuxoll" userId="c112223b0a12bea3" providerId="LiveId" clId="{8AB8194A-2A9E-47B0-A711-75D83FEF7F92}" dt="2026-09-16T10:57:31.279" v="173" actId="478"/>
          <ac:spMkLst>
            <pc:docMk/>
            <pc:sldMk cId="0" sldId="321"/>
            <ac:spMk id="14" creationId="{00000000-0000-0000-0000-000000000000}"/>
          </ac:spMkLst>
        </pc:spChg>
        <pc:spChg chg="del">
          <ac:chgData name="Florian Nuxoll" userId="c112223b0a12bea3" providerId="LiveId" clId="{8AB8194A-2A9E-47B0-A711-75D83FEF7F92}" dt="2026-09-16T10:57:29.864" v="172" actId="478"/>
          <ac:spMkLst>
            <pc:docMk/>
            <pc:sldMk cId="0" sldId="321"/>
            <ac:spMk id="15" creationId="{00000000-0000-0000-0000-000000000000}"/>
          </ac:spMkLst>
        </pc:spChg>
        <pc:grpChg chg="mod">
          <ac:chgData name="Florian Nuxoll" userId="c112223b0a12bea3" providerId="LiveId" clId="{8AB8194A-2A9E-47B0-A711-75D83FEF7F92}" dt="2026-09-16T10:57:37.711" v="175" actId="1076"/>
          <ac:grpSpMkLst>
            <pc:docMk/>
            <pc:sldMk cId="0" sldId="321"/>
            <ac:grpSpMk id="18" creationId="{00000000-0000-0000-0000-000000000000}"/>
          </ac:grpSpMkLst>
        </pc:grpChg>
      </pc:sldChg>
      <pc:sldChg chg="add del setBg">
        <pc:chgData name="Florian Nuxoll" userId="c112223b0a12bea3" providerId="LiveId" clId="{8AB8194A-2A9E-47B0-A711-75D83FEF7F92}" dt="2026-09-16T10:26:33.719" v="138" actId="47"/>
        <pc:sldMkLst>
          <pc:docMk/>
          <pc:sldMk cId="1185818167" sldId="321"/>
        </pc:sldMkLst>
      </pc:sldChg>
      <pc:sldChg chg="add">
        <pc:chgData name="Florian Nuxoll" userId="c112223b0a12bea3" providerId="LiveId" clId="{8AB8194A-2A9E-47B0-A711-75D83FEF7F92}" dt="2026-09-16T10:56:39.892" v="171"/>
        <pc:sldMkLst>
          <pc:docMk/>
          <pc:sldMk cId="0" sldId="322"/>
        </pc:sldMkLst>
      </pc:sldChg>
      <pc:sldMasterChg chg="del delSldLayout">
        <pc:chgData name="Florian Nuxoll" userId="c112223b0a12bea3" providerId="LiveId" clId="{8AB8194A-2A9E-47B0-A711-75D83FEF7F92}" dt="2026-09-16T09:30:38.059" v="3" actId="47"/>
        <pc:sldMasterMkLst>
          <pc:docMk/>
          <pc:sldMasterMk cId="2386378140" sldId="2147483648"/>
        </pc:sldMasterMkLst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2752912565" sldId="2147483649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182520022" sldId="2147483650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634370352" sldId="2147483651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1015212094" sldId="2147483652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1617695915" sldId="2147483653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2851610766" sldId="2147483654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3689419543" sldId="2147483655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3978984690" sldId="2147483656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2962729036" sldId="2147483657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967637943" sldId="2147483658"/>
          </pc:sldLayoutMkLst>
        </pc:sldLayoutChg>
        <pc:sldLayoutChg chg="del">
          <pc:chgData name="Florian Nuxoll" userId="c112223b0a12bea3" providerId="LiveId" clId="{8AB8194A-2A9E-47B0-A711-75D83FEF7F92}" dt="2026-09-16T09:30:38.059" v="3" actId="47"/>
          <pc:sldLayoutMkLst>
            <pc:docMk/>
            <pc:sldMasterMk cId="2386378140" sldId="2147483648"/>
            <pc:sldLayoutMk cId="1169800363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775355"/>
            <a:ext cx="64770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238500"/>
            <a:ext cx="53340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83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31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928" y="3672417"/>
            <a:ext cx="6477000" cy="1135063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1928" y="2422261"/>
            <a:ext cx="64770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3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33500"/>
            <a:ext cx="33655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73500" y="1333500"/>
            <a:ext cx="33655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8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279261"/>
            <a:ext cx="3366823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812396"/>
            <a:ext cx="3366823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70855" y="1279261"/>
            <a:ext cx="3368146" cy="533135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70855" y="1812396"/>
            <a:ext cx="3368146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50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254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63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7542"/>
            <a:ext cx="2506928" cy="968375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9208" y="227542"/>
            <a:ext cx="4259792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195917"/>
            <a:ext cx="2506928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25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3573" y="4000500"/>
            <a:ext cx="45720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93573" y="510646"/>
            <a:ext cx="4572000" cy="3429000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3573" y="4472782"/>
            <a:ext cx="4572000" cy="670718"/>
          </a:xfrm>
        </p:spPr>
        <p:txBody>
          <a:bodyPr/>
          <a:lstStyle>
            <a:lvl1pPr marL="0" indent="0">
              <a:buNone/>
              <a:defRPr sz="1167"/>
            </a:lvl1pPr>
            <a:lvl2pPr marL="380985" indent="0">
              <a:buNone/>
              <a:defRPr sz="1000"/>
            </a:lvl2pPr>
            <a:lvl3pPr marL="761970" indent="0">
              <a:buNone/>
              <a:defRPr sz="833"/>
            </a:lvl3pPr>
            <a:lvl4pPr marL="1142954" indent="0">
              <a:buNone/>
              <a:defRPr sz="750"/>
            </a:lvl4pPr>
            <a:lvl5pPr marL="1523939" indent="0">
              <a:buNone/>
              <a:defRPr sz="750"/>
            </a:lvl5pPr>
            <a:lvl6pPr marL="1904924" indent="0">
              <a:buNone/>
              <a:defRPr sz="750"/>
            </a:lvl6pPr>
            <a:lvl7pPr marL="2285909" indent="0">
              <a:buNone/>
              <a:defRPr sz="750"/>
            </a:lvl7pPr>
            <a:lvl8pPr marL="2666893" indent="0">
              <a:buNone/>
              <a:defRPr sz="750"/>
            </a:lvl8pPr>
            <a:lvl9pPr marL="3047878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29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35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24500" y="228865"/>
            <a:ext cx="17145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8865"/>
            <a:ext cx="50165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4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28865"/>
            <a:ext cx="68580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333500"/>
            <a:ext cx="68580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5296959"/>
            <a:ext cx="1778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03500" y="5296959"/>
            <a:ext cx="2413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61000" y="5296959"/>
            <a:ext cx="17780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0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380985" rtl="0" eaLnBrk="1" latinLnBrk="0" hangingPunct="1"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39" indent="-285739" algn="l" defTabSz="3809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19100" indent="-238115" algn="l" defTabSz="380985" rtl="0" eaLnBrk="1" latinLnBrk="0" hangingPunct="1">
        <a:spcBef>
          <a:spcPct val="20000"/>
        </a:spcBef>
        <a:buFont typeface="Arial"/>
        <a:buChar char="–"/>
        <a:defRPr sz="2333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38098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380985" rtl="0" eaLnBrk="1" latinLnBrk="0" hangingPunct="1">
        <a:spcBef>
          <a:spcPct val="20000"/>
        </a:spcBef>
        <a:buFont typeface="Arial"/>
        <a:buChar char="–"/>
        <a:defRPr sz="1667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380985" rtl="0" eaLnBrk="1" latinLnBrk="0" hangingPunct="1">
        <a:spcBef>
          <a:spcPct val="20000"/>
        </a:spcBef>
        <a:buFont typeface="Arial"/>
        <a:buChar char="»"/>
        <a:defRPr sz="1667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380985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380985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3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3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3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3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3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journalismus-macht-schule.org/startchancen-nrw/" TargetMode="External"/><Relationship Id="rId5" Type="http://schemas.openxmlformats.org/officeDocument/2006/relationships/image" Target="../media/image28.png"/><Relationship Id="rId4" Type="http://schemas.openxmlformats.org/officeDocument/2006/relationships/hyperlink" Target="https://journalismus-macht-schule.org/journalistinnenbesuche/" TargetMode="External"/></Relationships>
</file>

<file path=ppt/slides/_rels/slide40.xml.rels><?xml version='1.0' encoding='UTF-8' standalone='yes'?>
<Relationships xmlns="http://schemas.openxmlformats.org/package/2006/relationships"><Relationship Id="rId8" Type="http://schemas.openxmlformats.org/officeDocument/2006/relationships/hyperlink" Target="https://doppelstunde.letscast.fm/episode/verschwoerungstheorien-im-unterricht-chancen-risiken-und-paedagogische-strategien" TargetMode="External"/><Relationship Id="rId13" Type="http://schemas.openxmlformats.org/officeDocument/2006/relationships/hyperlink" Target="https://letscast.fm/sites/die-schule-am-muehlbach-e73db7c3/episode/folge-2-looksmaxxing" TargetMode="External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hyperlink" Target="https://letscast.fm/sites/die-schule-am-muehlbach-e73db7c3/episode/folge-1-memes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ppelstunde.letscast.fm/episode/die-algorithmische-zentrifuge-in-unseren-klassenzimmern" TargetMode="External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0" Type="http://schemas.openxmlformats.org/officeDocument/2006/relationships/hyperlink" Target="https://letscast.fm/sites/die-schule-am-muehlbach-e73db7c3/episode/folge-3-die-algorithmische-zentrifuge" TargetMode="External"/><Relationship Id="rId4" Type="http://schemas.openxmlformats.org/officeDocument/2006/relationships/hyperlink" Target="https://doppelstunde.letscast.fm/" TargetMode="External"/><Relationship Id="rId9" Type="http://schemas.openxmlformats.org/officeDocument/2006/relationships/image" Target="../media/image32.png"/><Relationship Id="rId14" Type="http://schemas.openxmlformats.org/officeDocument/2006/relationships/image" Target="../media/image34.png"/></Relationships>
</file>

<file path=ppt/slides/_rels/slide41.xml.rels><?xml version='1.0' encoding='UTF-8' standalone='yes'?>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hyperlink" Target="https://www.friedrich-verlag.de/shop/upgrade-medienkompetenz-31944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hyperlink" Target="https://medienwelten.schule/" TargetMode="External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anstaltungslabel"/>
          <p:cNvSpPr txBox="1"/>
          <p:nvPr/>
        </p:nvSpPr>
        <p:spPr>
          <a:xfrm rot="21420000">
            <a:off x="601980" y="411480"/>
            <a:ext cx="2819400" cy="44958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2900" b="0">
                <a:solidFill>
                  <a:srgbClr val="F8FBFF"/>
                </a:solidFill>
                <a:latin typeface="Comic Sans MS"/>
              </a:defRPr>
            </a:pPr>
            <a:r>
              <a:rPr lang="de-DE" sz="2417">
                <a:solidFill>
                  <a:srgbClr val="F8FBFF"/>
                </a:solidFill>
                <a:latin typeface="Comic Sans MS"/>
              </a:rPr>
              <a:t>#KiN 2026</a:t>
            </a:r>
          </a:p>
        </p:txBody>
      </p:sp>
      <p:sp>
        <p:nvSpPr>
          <p:cNvPr id="3" name="Handgezeichneter Unterstrich"/>
          <p:cNvSpPr/>
          <p:nvPr/>
        </p:nvSpPr>
        <p:spPr>
          <a:xfrm>
            <a:off x="617220" y="861059"/>
            <a:ext cx="2179320" cy="9906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72000"/>
                </a:moveTo>
                <a:cubicBezTo>
                  <a:pt x="25000" y="38000"/>
                  <a:pt x="60000" y="12000"/>
                  <a:pt x="100000" y="27000"/>
                </a:cubicBezTo>
              </a:path>
            </a:pathLst>
          </a:custGeom>
          <a:noFill/>
          <a:ln w="5715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Doodle – editierbare Freiform"/>
          <p:cNvSpPr/>
          <p:nvPr/>
        </p:nvSpPr>
        <p:spPr>
          <a:xfrm>
            <a:off x="266700" y="472440"/>
            <a:ext cx="129540" cy="9144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100000" y="100000"/>
                </a:moveTo>
                <a:lnTo>
                  <a:pt x="0" y="0"/>
                </a:lnTo>
              </a:path>
            </a:pathLst>
          </a:custGeom>
          <a:noFill/>
          <a:ln w="4445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Freiform"/>
          <p:cNvSpPr/>
          <p:nvPr/>
        </p:nvSpPr>
        <p:spPr>
          <a:xfrm>
            <a:off x="228600" y="731520"/>
            <a:ext cx="175260" cy="1523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100000" y="0"/>
                </a:moveTo>
                <a:lnTo>
                  <a:pt x="0" y="0"/>
                </a:lnTo>
              </a:path>
            </a:pathLst>
          </a:custGeom>
          <a:noFill/>
          <a:ln w="4445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Haupttitel – erste Zeile"/>
          <p:cNvSpPr txBox="1"/>
          <p:nvPr/>
        </p:nvSpPr>
        <p:spPr>
          <a:xfrm>
            <a:off x="594360" y="1539240"/>
            <a:ext cx="6705600" cy="9144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defRPr lang="de-DE" sz="8200" b="1">
                <a:solidFill>
                  <a:srgbClr val="F8FBFF"/>
                </a:solidFill>
                <a:latin typeface="Arial"/>
              </a:defRPr>
            </a:pPr>
            <a:r>
              <a:rPr lang="de-DE" sz="6833" b="1">
                <a:solidFill>
                  <a:srgbClr val="F8FBFF"/>
                </a:solidFill>
                <a:latin typeface="Arial"/>
              </a:rPr>
              <a:t>Von Deepfakes</a:t>
            </a:r>
          </a:p>
        </p:txBody>
      </p:sp>
      <p:sp>
        <p:nvSpPr>
          <p:cNvPr id="7" name="Haupttitel – bis"/>
          <p:cNvSpPr txBox="1"/>
          <p:nvPr/>
        </p:nvSpPr>
        <p:spPr>
          <a:xfrm>
            <a:off x="594360" y="2423160"/>
            <a:ext cx="1478280" cy="92202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defRPr lang="de-DE" sz="8200" b="1">
                <a:solidFill>
                  <a:srgbClr val="F8FBFF"/>
                </a:solidFill>
                <a:latin typeface="Arial"/>
              </a:defRPr>
            </a:pPr>
            <a:r>
              <a:rPr lang="de-DE" sz="6833" b="1">
                <a:solidFill>
                  <a:srgbClr val="F8FBFF"/>
                </a:solidFill>
                <a:latin typeface="Arial"/>
              </a:rPr>
              <a:t>bis</a:t>
            </a:r>
          </a:p>
        </p:txBody>
      </p:sp>
      <p:sp>
        <p:nvSpPr>
          <p:cNvPr id="8" name="Haupttitel – Influencing"/>
          <p:cNvSpPr txBox="1"/>
          <p:nvPr/>
        </p:nvSpPr>
        <p:spPr>
          <a:xfrm>
            <a:off x="2133600" y="2423160"/>
            <a:ext cx="5143500" cy="92202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defRPr lang="de-DE" sz="8200" b="1">
                <a:solidFill>
                  <a:srgbClr val="FFB438"/>
                </a:solidFill>
                <a:latin typeface="Arial"/>
              </a:defRPr>
            </a:pPr>
            <a:r>
              <a:rPr lang="de-DE" sz="6833" b="1">
                <a:solidFill>
                  <a:srgbClr val="FFB438"/>
                </a:solidFill>
                <a:latin typeface="Arial"/>
              </a:rPr>
              <a:t>Influencing</a:t>
            </a:r>
          </a:p>
        </p:txBody>
      </p:sp>
      <p:sp>
        <p:nvSpPr>
          <p:cNvPr id="9" name="Handgezeichneter Unterstrich"/>
          <p:cNvSpPr/>
          <p:nvPr/>
        </p:nvSpPr>
        <p:spPr>
          <a:xfrm>
            <a:off x="2179320" y="3322320"/>
            <a:ext cx="4777740" cy="9906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72000"/>
                </a:moveTo>
                <a:cubicBezTo>
                  <a:pt x="25000" y="38000"/>
                  <a:pt x="60000" y="12000"/>
                  <a:pt x="100000" y="27000"/>
                </a:cubicBezTo>
              </a:path>
            </a:pathLst>
          </a:custGeom>
          <a:noFill/>
          <a:ln w="6604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Untertitel"/>
          <p:cNvSpPr txBox="1"/>
          <p:nvPr/>
        </p:nvSpPr>
        <p:spPr>
          <a:xfrm>
            <a:off x="624841" y="3802380"/>
            <a:ext cx="6438899" cy="96774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9000"/>
              </a:lnSpc>
              <a:defRPr lang="de-DE" sz="3200" b="0">
                <a:solidFill>
                  <a:srgbClr val="F8FBFF"/>
                </a:solidFill>
                <a:latin typeface="Arial"/>
              </a:defRPr>
            </a:pPr>
            <a:r>
              <a:rPr lang="de-DE" sz="2667">
                <a:solidFill>
                  <a:srgbClr val="F8FBFF"/>
                </a:solidFill>
                <a:latin typeface="Arial"/>
              </a:rPr>
              <a:t>Manipulation im Netz erkennen</a:t>
            </a:r>
          </a:p>
          <a:p>
            <a:pPr defTabSz="380985">
              <a:lnSpc>
                <a:spcPct val="119000"/>
              </a:lnSpc>
              <a:defRPr lang="de-DE" sz="3200" b="0">
                <a:solidFill>
                  <a:srgbClr val="F8FBFF"/>
                </a:solidFill>
                <a:latin typeface="Arial"/>
              </a:defRPr>
            </a:pPr>
            <a:r>
              <a:rPr lang="de-DE" sz="2667">
                <a:solidFill>
                  <a:srgbClr val="F8FBFF"/>
                </a:solidFill>
                <a:latin typeface="Arial"/>
              </a:rPr>
              <a:t>und begegnen</a:t>
            </a:r>
          </a:p>
        </p:txBody>
      </p:sp>
      <p:sp>
        <p:nvSpPr>
          <p:cNvPr id="11" name="Doodle – editierbare Freiform"/>
          <p:cNvSpPr/>
          <p:nvPr/>
        </p:nvSpPr>
        <p:spPr>
          <a:xfrm>
            <a:off x="678180" y="5265420"/>
            <a:ext cx="457200" cy="42672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1500" y="0"/>
                </a:moveTo>
                <a:cubicBezTo>
                  <a:pt x="3800" y="60100"/>
                  <a:pt x="44300" y="94000"/>
                  <a:pt x="96200" y="81800"/>
                </a:cubicBezTo>
                <a:moveTo>
                  <a:pt x="60900" y="53500"/>
                </a:moveTo>
                <a:lnTo>
                  <a:pt x="97200" y="81400"/>
                </a:lnTo>
                <a:lnTo>
                  <a:pt x="70400" y="100000"/>
                </a:lnTo>
              </a:path>
            </a:pathLst>
          </a:custGeom>
          <a:noFill/>
          <a:ln w="4191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ferent"/>
          <p:cNvSpPr txBox="1"/>
          <p:nvPr/>
        </p:nvSpPr>
        <p:spPr>
          <a:xfrm rot="21540000">
            <a:off x="1318260" y="5288280"/>
            <a:ext cx="5295900" cy="4953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3300" b="0">
                <a:solidFill>
                  <a:srgbClr val="F8FBFF"/>
                </a:solidFill>
                <a:latin typeface="Comic Sans MS"/>
              </a:defRPr>
            </a:pPr>
            <a:r>
              <a:rPr lang="de-DE" sz="2750">
                <a:solidFill>
                  <a:srgbClr val="F8FBFF"/>
                </a:solidFill>
                <a:latin typeface="Comic Sans MS"/>
              </a:rPr>
              <a:t>Florian Nuxoll</a:t>
            </a:r>
          </a:p>
        </p:txBody>
      </p:sp>
      <p:sp>
        <p:nvSpPr>
          <p:cNvPr id="13" name="Handgezeichneter Unterstrich"/>
          <p:cNvSpPr/>
          <p:nvPr/>
        </p:nvSpPr>
        <p:spPr>
          <a:xfrm>
            <a:off x="1348740" y="5791200"/>
            <a:ext cx="2971800" cy="9906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72000"/>
                </a:moveTo>
                <a:cubicBezTo>
                  <a:pt x="25000" y="38000"/>
                  <a:pt x="60000" y="12000"/>
                  <a:pt x="100000" y="27000"/>
                </a:cubicBezTo>
              </a:path>
            </a:pathLst>
          </a:custGeom>
          <a:noFill/>
          <a:ln w="3810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atum und Ort"/>
          <p:cNvSpPr txBox="1"/>
          <p:nvPr/>
        </p:nvSpPr>
        <p:spPr>
          <a:xfrm>
            <a:off x="1341120" y="6080760"/>
            <a:ext cx="5806440" cy="3429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1800" b="0">
                <a:solidFill>
                  <a:srgbClr val="AEC6D8"/>
                </a:solidFill>
                <a:latin typeface="Arial"/>
              </a:defRPr>
            </a:pPr>
            <a:r>
              <a:rPr lang="de-DE" sz="1500">
                <a:solidFill>
                  <a:srgbClr val="AEC6D8"/>
                </a:solidFill>
                <a:latin typeface="Arial"/>
              </a:rPr>
              <a:t>18. September 2026  ·  RuhrCongress Bochum</a:t>
            </a:r>
          </a:p>
        </p:txBody>
      </p:sp>
      <p:grpSp>
        <p:nvGrpSpPr>
          <p:cNvPr id="15" name="Doodle-Smartphone – editierbare Vektorgrafik"/>
          <p:cNvGrpSpPr/>
          <p:nvPr/>
        </p:nvGrpSpPr>
        <p:grpSpPr>
          <a:xfrm rot="780000">
            <a:off x="8176260" y="2148840"/>
            <a:ext cx="2499360" cy="3543300"/>
            <a:chOff x="9811512" y="2578608"/>
            <a:chExt cx="2999232" cy="4251960"/>
          </a:xfrm>
        </p:grpSpPr>
        <p:sp>
          <p:nvSpPr>
            <p:cNvPr id="16" name="Doodle – editierbare Freiform"/>
            <p:cNvSpPr/>
            <p:nvPr/>
          </p:nvSpPr>
          <p:spPr>
            <a:xfrm>
              <a:off x="9811512" y="2578608"/>
              <a:ext cx="2999232" cy="425196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14000" y="800"/>
                  </a:moveTo>
                  <a:cubicBezTo>
                    <a:pt x="41600" y="0"/>
                    <a:pt x="63100" y="800"/>
                    <a:pt x="85600" y="1500"/>
                  </a:cubicBezTo>
                  <a:cubicBezTo>
                    <a:pt x="96200" y="2200"/>
                    <a:pt x="99400" y="5800"/>
                    <a:pt x="98700" y="13500"/>
                  </a:cubicBezTo>
                  <a:lnTo>
                    <a:pt x="97900" y="86600"/>
                  </a:lnTo>
                  <a:cubicBezTo>
                    <a:pt x="98000" y="95700"/>
                    <a:pt x="92700" y="99300"/>
                    <a:pt x="84900" y="99000"/>
                  </a:cubicBezTo>
                  <a:lnTo>
                    <a:pt x="13700" y="98200"/>
                  </a:lnTo>
                  <a:cubicBezTo>
                    <a:pt x="4500" y="98200"/>
                    <a:pt x="1000" y="94200"/>
                    <a:pt x="1200" y="85600"/>
                  </a:cubicBezTo>
                  <a:lnTo>
                    <a:pt x="1800" y="14400"/>
                  </a:lnTo>
                  <a:cubicBezTo>
                    <a:pt x="1900" y="6000"/>
                    <a:pt x="4700" y="1900"/>
                    <a:pt x="14000" y="800"/>
                  </a:cubicBezTo>
                  <a:close/>
                </a:path>
              </a:pathLst>
            </a:custGeom>
            <a:solidFill>
              <a:srgbClr val="071F3C"/>
            </a:solidFill>
            <a:ln w="39370" cap="rnd" cmpd="sng">
              <a:solidFill>
                <a:srgbClr val="F8FBF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Doodle – editierbare Freiform"/>
            <p:cNvSpPr/>
            <p:nvPr/>
          </p:nvSpPr>
          <p:spPr>
            <a:xfrm>
              <a:off x="9966960" y="2734056"/>
              <a:ext cx="2697479" cy="39044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11000" y="1200"/>
                  </a:moveTo>
                  <a:cubicBezTo>
                    <a:pt x="33100" y="800"/>
                    <a:pt x="71700" y="1700"/>
                    <a:pt x="89700" y="1400"/>
                  </a:cubicBezTo>
                  <a:cubicBezTo>
                    <a:pt x="95600" y="1500"/>
                    <a:pt x="98200" y="5100"/>
                    <a:pt x="98000" y="12900"/>
                  </a:cubicBezTo>
                  <a:lnTo>
                    <a:pt x="97100" y="87600"/>
                  </a:lnTo>
                  <a:cubicBezTo>
                    <a:pt x="97000" y="95200"/>
                    <a:pt x="93600" y="98400"/>
                    <a:pt x="87300" y="98100"/>
                  </a:cubicBezTo>
                  <a:lnTo>
                    <a:pt x="12600" y="97100"/>
                  </a:lnTo>
                  <a:cubicBezTo>
                    <a:pt x="6700" y="97000"/>
                    <a:pt x="2000" y="94400"/>
                    <a:pt x="1900" y="87300"/>
                  </a:cubicBezTo>
                  <a:lnTo>
                    <a:pt x="2300" y="13500"/>
                  </a:lnTo>
                  <a:cubicBezTo>
                    <a:pt x="2600" y="5800"/>
                    <a:pt x="5200" y="1600"/>
                    <a:pt x="11000" y="1200"/>
                  </a:cubicBezTo>
                  <a:close/>
                </a:path>
              </a:pathLst>
            </a:custGeom>
            <a:noFill/>
            <a:ln w="1651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Doodle – editierbare Freiform"/>
            <p:cNvSpPr/>
            <p:nvPr/>
          </p:nvSpPr>
          <p:spPr>
            <a:xfrm>
              <a:off x="10826496" y="2825496"/>
              <a:ext cx="786383" cy="9144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7940" cap="rnd" cmpd="sng">
              <a:solidFill>
                <a:srgbClr val="F8FBF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10195560" y="3291840"/>
              <a:ext cx="2240280" cy="630936"/>
            </a:xfrm>
            <a:prstGeom prst="roundRect">
              <a:avLst>
                <a:gd name="adj" fmla="val 13000"/>
              </a:avLst>
            </a:prstGeom>
            <a:solidFill>
              <a:srgbClr val="88D1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227564" y="3300984"/>
              <a:ext cx="2176272" cy="612647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3400" b="1">
                  <a:solidFill>
                    <a:srgbClr val="071F3C"/>
                  </a:solidFill>
                  <a:latin typeface="Comic Sans MS"/>
                </a:defRPr>
              </a:pPr>
              <a:r>
                <a:rPr lang="de-DE" sz="2833" b="1">
                  <a:solidFill>
                    <a:srgbClr val="071F3C"/>
                  </a:solidFill>
                  <a:latin typeface="Comic Sans MS"/>
                </a:rPr>
                <a:t>FAKE?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10543032" y="4059936"/>
              <a:ext cx="1737360" cy="521207"/>
            </a:xfrm>
            <a:prstGeom prst="roundRect">
              <a:avLst>
                <a:gd name="adj" fmla="val 13000"/>
              </a:avLst>
            </a:prstGeom>
            <a:solidFill>
              <a:srgbClr val="F8FB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575036" y="4069080"/>
              <a:ext cx="1673351" cy="502919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800" b="1">
                  <a:solidFill>
                    <a:srgbClr val="071F3C"/>
                  </a:solidFill>
                  <a:latin typeface="Comic Sans MS"/>
                </a:defRPr>
              </a:pPr>
              <a:r>
                <a:rPr lang="de-DE" sz="2333" b="1">
                  <a:solidFill>
                    <a:srgbClr val="071F3C"/>
                  </a:solidFill>
                  <a:latin typeface="Comic Sans MS"/>
                </a:rPr>
                <a:t>REAL?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10305288" y="4800600"/>
              <a:ext cx="969264" cy="475488"/>
            </a:xfrm>
            <a:prstGeom prst="roundRect">
              <a:avLst>
                <a:gd name="adj" fmla="val 13000"/>
              </a:avLst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337292" y="4809744"/>
              <a:ext cx="905256" cy="457200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700" b="1">
                  <a:solidFill>
                    <a:srgbClr val="071F3C"/>
                  </a:solidFill>
                  <a:latin typeface="Comic Sans MS"/>
                </a:defRPr>
              </a:pPr>
              <a:r>
                <a:rPr lang="de-DE" sz="2250" b="1">
                  <a:solidFill>
                    <a:srgbClr val="071F3C"/>
                  </a:solidFill>
                  <a:latin typeface="Comic Sans MS"/>
                </a:rPr>
                <a:t>WAS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0250424" y="5385816"/>
              <a:ext cx="1700784" cy="484632"/>
            </a:xfrm>
            <a:prstGeom prst="roundRect">
              <a:avLst>
                <a:gd name="adj" fmla="val 13000"/>
              </a:avLst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282428" y="5394959"/>
              <a:ext cx="1636776" cy="466344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700" b="1">
                  <a:solidFill>
                    <a:srgbClr val="071F3C"/>
                  </a:solidFill>
                  <a:latin typeface="Comic Sans MS"/>
                </a:defRPr>
              </a:pPr>
              <a:r>
                <a:rPr lang="de-DE" sz="2250" b="1">
                  <a:solidFill>
                    <a:srgbClr val="071F3C"/>
                  </a:solidFill>
                  <a:latin typeface="Comic Sans MS"/>
                </a:rPr>
                <a:t>STIMMT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10268712" y="5971032"/>
              <a:ext cx="2167128" cy="502920"/>
            </a:xfrm>
            <a:prstGeom prst="roundRect">
              <a:avLst>
                <a:gd name="adj" fmla="val 13000"/>
              </a:avLst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0300716" y="5980176"/>
              <a:ext cx="2103120" cy="48463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Comic Sans MS"/>
                </a:defRPr>
              </a:pPr>
              <a:r>
                <a:rPr lang="de-DE" sz="2083" b="1">
                  <a:solidFill>
                    <a:srgbClr val="071F3C"/>
                  </a:solidFill>
                  <a:latin typeface="Comic Sans MS"/>
                </a:rPr>
                <a:t>WIRKLICH?</a:t>
              </a:r>
            </a:p>
          </p:txBody>
        </p:sp>
      </p:grpSp>
      <p:sp>
        <p:nvSpPr>
          <p:cNvPr id="29" name="Doodle-Fragezeichen"/>
          <p:cNvSpPr txBox="1"/>
          <p:nvPr/>
        </p:nvSpPr>
        <p:spPr>
          <a:xfrm rot="21000000">
            <a:off x="7696200" y="967740"/>
            <a:ext cx="769620" cy="81534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7300" b="1">
                <a:solidFill>
                  <a:srgbClr val="F8FBFF"/>
                </a:solidFill>
                <a:latin typeface="Comic Sans MS"/>
              </a:defRPr>
            </a:pPr>
            <a:r>
              <a:rPr lang="de-DE" sz="6083" b="1">
                <a:solidFill>
                  <a:srgbClr val="F8FBFF"/>
                </a:solidFill>
                <a:latin typeface="Comic Sans MS"/>
              </a:rPr>
              <a:t>?</a:t>
            </a:r>
          </a:p>
        </p:txBody>
      </p:sp>
      <p:sp>
        <p:nvSpPr>
          <p:cNvPr id="30" name="Doodle-Ausrufezeichen"/>
          <p:cNvSpPr txBox="1"/>
          <p:nvPr/>
        </p:nvSpPr>
        <p:spPr>
          <a:xfrm rot="1140000">
            <a:off x="10744200" y="2522220"/>
            <a:ext cx="411480" cy="79248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7200" b="1">
                <a:solidFill>
                  <a:srgbClr val="FFB438"/>
                </a:solidFill>
                <a:latin typeface="Comic Sans MS"/>
              </a:defRPr>
            </a:pPr>
            <a:r>
              <a:rPr lang="de-DE" sz="6000" b="1">
                <a:solidFill>
                  <a:srgbClr val="FFB438"/>
                </a:solidFill>
                <a:latin typeface="Comic Sans MS"/>
              </a:rPr>
              <a:t>!</a:t>
            </a:r>
          </a:p>
        </p:txBody>
      </p:sp>
      <p:sp>
        <p:nvSpPr>
          <p:cNvPr id="31" name="Doodle – editierbare Freiform"/>
          <p:cNvSpPr/>
          <p:nvPr/>
        </p:nvSpPr>
        <p:spPr>
          <a:xfrm>
            <a:off x="10652760" y="1424940"/>
            <a:ext cx="342900" cy="34290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49000" y="0"/>
                </a:moveTo>
                <a:lnTo>
                  <a:pt x="62500" y="37500"/>
                </a:lnTo>
                <a:lnTo>
                  <a:pt x="100000" y="39500"/>
                </a:lnTo>
                <a:lnTo>
                  <a:pt x="70200" y="62000"/>
                </a:lnTo>
                <a:lnTo>
                  <a:pt x="79500" y="100000"/>
                </a:lnTo>
                <a:lnTo>
                  <a:pt x="48200" y="75500"/>
                </a:lnTo>
                <a:lnTo>
                  <a:pt x="15800" y="97000"/>
                </a:lnTo>
                <a:lnTo>
                  <a:pt x="26600" y="58800"/>
                </a:lnTo>
                <a:lnTo>
                  <a:pt x="0" y="35800"/>
                </a:lnTo>
                <a:lnTo>
                  <a:pt x="37700" y="35600"/>
                </a:lnTo>
                <a:close/>
              </a:path>
            </a:pathLst>
          </a:custGeom>
          <a:noFill/>
          <a:ln w="2540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Doodle – editierbare Freiform"/>
          <p:cNvSpPr/>
          <p:nvPr/>
        </p:nvSpPr>
        <p:spPr>
          <a:xfrm>
            <a:off x="10988040" y="4953000"/>
            <a:ext cx="251460" cy="25146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49000" y="0"/>
                </a:moveTo>
                <a:lnTo>
                  <a:pt x="62500" y="37500"/>
                </a:lnTo>
                <a:lnTo>
                  <a:pt x="100000" y="39500"/>
                </a:lnTo>
                <a:lnTo>
                  <a:pt x="70200" y="62000"/>
                </a:lnTo>
                <a:lnTo>
                  <a:pt x="79500" y="100000"/>
                </a:lnTo>
                <a:lnTo>
                  <a:pt x="48200" y="75500"/>
                </a:lnTo>
                <a:lnTo>
                  <a:pt x="15800" y="97000"/>
                </a:lnTo>
                <a:lnTo>
                  <a:pt x="26600" y="58800"/>
                </a:lnTo>
                <a:lnTo>
                  <a:pt x="0" y="35800"/>
                </a:lnTo>
                <a:lnTo>
                  <a:pt x="37700" y="35600"/>
                </a:lnTo>
                <a:close/>
              </a:path>
            </a:pathLst>
          </a:custGeom>
          <a:noFill/>
          <a:ln w="2540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Doodle – editierbare Freiform"/>
          <p:cNvSpPr/>
          <p:nvPr/>
        </p:nvSpPr>
        <p:spPr>
          <a:xfrm>
            <a:off x="7002780" y="4815840"/>
            <a:ext cx="784860" cy="44958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53400"/>
                </a:moveTo>
                <a:cubicBezTo>
                  <a:pt x="33000" y="1200"/>
                  <a:pt x="62800" y="1600"/>
                  <a:pt x="100000" y="47000"/>
                </a:cubicBezTo>
                <a:cubicBezTo>
                  <a:pt x="67500" y="96800"/>
                  <a:pt x="30000" y="103000"/>
                  <a:pt x="0" y="53400"/>
                </a:cubicBezTo>
                <a:close/>
              </a:path>
            </a:pathLst>
          </a:custGeom>
          <a:noFill/>
          <a:ln w="35560" cap="rnd" cmpd="sng">
            <a:solidFill>
              <a:srgbClr val="F8F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7277100" y="4930140"/>
            <a:ext cx="228600" cy="228600"/>
          </a:xfrm>
          <a:prstGeom prst="ellipse">
            <a:avLst/>
          </a:prstGeom>
          <a:solidFill>
            <a:srgbClr val="88D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7353300" y="4983480"/>
            <a:ext cx="64770" cy="64770"/>
          </a:xfrm>
          <a:prstGeom prst="ellipse">
            <a:avLst/>
          </a:prstGeom>
          <a:solidFill>
            <a:srgbClr val="071F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Doodle – editierbare Freiform"/>
          <p:cNvSpPr/>
          <p:nvPr/>
        </p:nvSpPr>
        <p:spPr>
          <a:xfrm>
            <a:off x="7299961" y="4434841"/>
            <a:ext cx="15239" cy="160019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100000" y="100000"/>
                </a:moveTo>
                <a:lnTo>
                  <a:pt x="0" y="0"/>
                </a:lnTo>
              </a:path>
            </a:pathLst>
          </a:custGeom>
          <a:noFill/>
          <a:ln w="31750" cap="rnd" cmpd="sng">
            <a:solidFill>
              <a:srgbClr val="F8F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Doodle – editierbare Freiform"/>
          <p:cNvSpPr/>
          <p:nvPr/>
        </p:nvSpPr>
        <p:spPr>
          <a:xfrm>
            <a:off x="6911340" y="4587240"/>
            <a:ext cx="114300" cy="11430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100000" y="100000"/>
                </a:moveTo>
                <a:lnTo>
                  <a:pt x="0" y="0"/>
                </a:lnTo>
              </a:path>
            </a:pathLst>
          </a:custGeom>
          <a:noFill/>
          <a:ln w="31750" cap="rnd" cmpd="sng">
            <a:solidFill>
              <a:srgbClr val="F8FBFF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Doodle – editierbare Freiform"/>
          <p:cNvSpPr/>
          <p:nvPr/>
        </p:nvSpPr>
        <p:spPr>
          <a:xfrm>
            <a:off x="7467600" y="3169920"/>
            <a:ext cx="388620" cy="46482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4200" y="0"/>
                </a:moveTo>
                <a:cubicBezTo>
                  <a:pt x="72000" y="44800"/>
                  <a:pt x="90000" y="61500"/>
                  <a:pt x="95600" y="98200"/>
                </a:cubicBezTo>
                <a:moveTo>
                  <a:pt x="47300" y="62800"/>
                </a:moveTo>
                <a:lnTo>
                  <a:pt x="95600" y="98200"/>
                </a:lnTo>
                <a:lnTo>
                  <a:pt x="100000" y="50000"/>
                </a:lnTo>
              </a:path>
            </a:pathLst>
          </a:custGeom>
          <a:noFill/>
          <a:ln w="39370" cap="rnd" cmpd="sng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Handschriftliche Leitfrage"/>
          <p:cNvSpPr txBox="1"/>
          <p:nvPr/>
        </p:nvSpPr>
        <p:spPr>
          <a:xfrm rot="21360000">
            <a:off x="9197340" y="518160"/>
            <a:ext cx="2461260" cy="6477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ct val="110000"/>
              </a:lnSpc>
              <a:defRPr lang="de-DE" sz="2400" b="0">
                <a:solidFill>
                  <a:srgbClr val="88D1F8"/>
                </a:solidFill>
                <a:latin typeface="Comic Sans MS"/>
              </a:defRPr>
            </a:pPr>
            <a:r>
              <a:rPr lang="de-DE" sz="2000">
                <a:solidFill>
                  <a:srgbClr val="88D1F8"/>
                </a:solidFill>
                <a:latin typeface="Comic Sans MS"/>
              </a:rPr>
              <a:t>WAS STIMMT</a:t>
            </a:r>
          </a:p>
          <a:p>
            <a:pPr algn="ctr" defTabSz="380985">
              <a:lnSpc>
                <a:spcPct val="110000"/>
              </a:lnSpc>
              <a:defRPr lang="de-DE" sz="2400" b="0">
                <a:solidFill>
                  <a:srgbClr val="88D1F8"/>
                </a:solidFill>
                <a:latin typeface="Comic Sans MS"/>
              </a:defRPr>
            </a:pPr>
            <a:r>
              <a:rPr lang="de-DE" sz="2000">
                <a:solidFill>
                  <a:srgbClr val="88D1F8"/>
                </a:solidFill>
                <a:latin typeface="Comic Sans MS"/>
              </a:rPr>
              <a:t>WIRKLICH?</a:t>
            </a:r>
          </a:p>
        </p:txBody>
      </p:sp>
      <p:sp>
        <p:nvSpPr>
          <p:cNvPr id="40" name="Handgezeichneter Unterstrich"/>
          <p:cNvSpPr/>
          <p:nvPr/>
        </p:nvSpPr>
        <p:spPr>
          <a:xfrm>
            <a:off x="9700260" y="1219200"/>
            <a:ext cx="1318260" cy="9906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72000"/>
                </a:moveTo>
                <a:cubicBezTo>
                  <a:pt x="25000" y="38000"/>
                  <a:pt x="60000" y="12000"/>
                  <a:pt x="100000" y="27000"/>
                </a:cubicBezTo>
              </a:path>
            </a:pathLst>
          </a:custGeom>
          <a:noFill/>
          <a:ln w="27940" cap="rnd" cmpd="sng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Doodle – editierbare Freiform"/>
          <p:cNvSpPr/>
          <p:nvPr/>
        </p:nvSpPr>
        <p:spPr>
          <a:xfrm>
            <a:off x="10888980" y="5958840"/>
            <a:ext cx="693420" cy="52578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12800"/>
                </a:moveTo>
                <a:cubicBezTo>
                  <a:pt x="50900" y="900"/>
                  <a:pt x="75000" y="10000"/>
                  <a:pt x="6300" y="55100"/>
                </a:cubicBezTo>
                <a:cubicBezTo>
                  <a:pt x="81300" y="13700"/>
                  <a:pt x="100000" y="31200"/>
                  <a:pt x="25200" y="86300"/>
                </a:cubicBezTo>
                <a:cubicBezTo>
                  <a:pt x="73500" y="56300"/>
                  <a:pt x="100000" y="58100"/>
                  <a:pt x="94300" y="100000"/>
                </a:cubicBezTo>
              </a:path>
            </a:pathLst>
          </a:custGeom>
          <a:noFill/>
          <a:ln w="38100" cap="rnd" cmpd="sng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43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44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nkelblauer Hintergrund" descr="navy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oodle · Kopf Akzent 1"/>
          <p:cNvSpPr/>
          <p:nvPr/>
        </p:nvSpPr>
        <p:spPr>
          <a:xfrm>
            <a:off x="152401" y="236220"/>
            <a:ext cx="83819" cy="12954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175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" name="Doodle · Kopf Akzent 2"/>
          <p:cNvSpPr/>
          <p:nvPr/>
        </p:nvSpPr>
        <p:spPr>
          <a:xfrm>
            <a:off x="236221" y="228600"/>
            <a:ext cx="76199" cy="12192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175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" name="Rubrik"/>
          <p:cNvSpPr txBox="1"/>
          <p:nvPr/>
        </p:nvSpPr>
        <p:spPr>
          <a:xfrm>
            <a:off x="495300" y="304800"/>
            <a:ext cx="1120140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1650" b="1">
                <a:solidFill>
                  <a:srgbClr val="FF6464"/>
                </a:solidFill>
                <a:latin typeface="Arial"/>
              </a:defRPr>
            </a:pPr>
            <a:r>
              <a:rPr lang="de-DE" sz="1375" b="1" noProof="1">
                <a:solidFill>
                  <a:srgbClr val="FF6464"/>
                </a:solidFill>
                <a:latin typeface="Arial"/>
              </a:rPr>
              <a:t>EINSTIEG · WAS ES BRAUCHT</a:t>
            </a:r>
          </a:p>
        </p:txBody>
      </p:sp>
      <p:sp>
        <p:nvSpPr>
          <p:cNvPr id="6" name="Titel"/>
          <p:cNvSpPr txBox="1"/>
          <p:nvPr/>
        </p:nvSpPr>
        <p:spPr>
          <a:xfrm>
            <a:off x="495300" y="647700"/>
            <a:ext cx="112014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4300" b="1">
                <a:solidFill>
                  <a:srgbClr val="F8FBFF"/>
                </a:solidFill>
                <a:latin typeface="Arial"/>
              </a:defRPr>
            </a:pPr>
            <a:r>
              <a:rPr lang="de-DE" sz="3583" b="1" noProof="1">
                <a:solidFill>
                  <a:srgbClr val="F8FBFF"/>
                </a:solidFill>
                <a:latin typeface="Arial"/>
              </a:rPr>
              <a:t>Worauf Medienkompetenz aufbaut</a:t>
            </a:r>
          </a:p>
        </p:txBody>
      </p:sp>
      <p:sp>
        <p:nvSpPr>
          <p:cNvPr id="7" name="Doodle · Unterstreichung"/>
          <p:cNvSpPr/>
          <p:nvPr/>
        </p:nvSpPr>
        <p:spPr>
          <a:xfrm>
            <a:off x="495300" y="1242060"/>
            <a:ext cx="3238500" cy="4191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72000"/>
                </a:moveTo>
                <a:cubicBezTo>
                  <a:pt x="29000" y="22000"/>
                  <a:pt x="68000" y="41000"/>
                  <a:pt x="100000" y="23000"/>
                </a:cubicBezTo>
              </a:path>
            </a:pathLst>
          </a:custGeom>
          <a:noFill/>
          <a:ln w="5080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8" name="Einleitung"/>
          <p:cNvSpPr txBox="1"/>
          <p:nvPr/>
        </p:nvSpPr>
        <p:spPr>
          <a:xfrm>
            <a:off x="495300" y="1463040"/>
            <a:ext cx="11216640" cy="556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2200" b="0">
                <a:solidFill>
                  <a:srgbClr val="C4DBEE"/>
                </a:solidFill>
                <a:latin typeface="Arial"/>
              </a:defRPr>
            </a:pPr>
            <a:r>
              <a:rPr lang="de-DE" sz="1833" i="1" noProof="1">
                <a:solidFill>
                  <a:srgbClr val="C4DBEE"/>
                </a:solidFill>
                <a:latin typeface="Arial"/>
              </a:rPr>
              <a:t>Nicht nur Faktenchecks – sondern Wissen, Können, Haltung und Vertrauen.</a:t>
            </a:r>
          </a:p>
        </p:txBody>
      </p:sp>
      <p:sp>
        <p:nvSpPr>
          <p:cNvPr id="11" name="Doodle · Fuß links"/>
          <p:cNvSpPr/>
          <p:nvPr/>
        </p:nvSpPr>
        <p:spPr>
          <a:xfrm>
            <a:off x="152401" y="6545580"/>
            <a:ext cx="304799" cy="11430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50800" cap="rnd">
            <a:solidFill>
              <a:srgbClr val="58AEF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2" name="Doodle · Fuß rechts"/>
          <p:cNvSpPr/>
          <p:nvPr/>
        </p:nvSpPr>
        <p:spPr>
          <a:xfrm>
            <a:off x="11003281" y="6598920"/>
            <a:ext cx="320039" cy="10668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5080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grpSp>
        <p:nvGrpSpPr>
          <p:cNvPr id="31" name="Kompass · bleibt beim Folienaufruf sichtbar"/>
          <p:cNvGrpSpPr/>
          <p:nvPr/>
        </p:nvGrpSpPr>
        <p:grpSpPr>
          <a:xfrm>
            <a:off x="5074921" y="2628901"/>
            <a:ext cx="2042159" cy="2042159"/>
            <a:chOff x="6089904" y="3154680"/>
            <a:chExt cx="2450591" cy="2450591"/>
          </a:xfrm>
        </p:grpSpPr>
        <p:sp>
          <p:nvSpPr>
            <p:cNvPr id="13" name="Kompass · Außenring"/>
            <p:cNvSpPr/>
            <p:nvPr/>
          </p:nvSpPr>
          <p:spPr>
            <a:xfrm>
              <a:off x="6483096" y="3547872"/>
              <a:ext cx="1664208" cy="1664208"/>
            </a:xfrm>
            <a:prstGeom prst="ellipse">
              <a:avLst/>
            </a:prstGeom>
            <a:solidFill>
              <a:srgbClr val="103961"/>
            </a:solidFill>
            <a:ln w="25400" cap="rnd">
              <a:solidFill>
                <a:srgbClr val="A8D7FC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4" name="Kompass · Handgezeichneter Ring"/>
            <p:cNvSpPr/>
            <p:nvPr/>
          </p:nvSpPr>
          <p:spPr>
            <a:xfrm>
              <a:off x="6515100" y="3566160"/>
              <a:ext cx="1613916" cy="1613916"/>
            </a:xfrm>
            <a:prstGeom prst="ellipse">
              <a:avLst/>
            </a:prstGeom>
            <a:noFill/>
            <a:ln w="50800" cap="rnd">
              <a:solidFill>
                <a:srgbClr val="F8FBF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5" name="Kompass · Skalenstrich"/>
            <p:cNvSpPr/>
            <p:nvPr/>
          </p:nvSpPr>
          <p:spPr>
            <a:xfrm>
              <a:off x="7982712" y="4379976"/>
              <a:ext cx="109727" cy="274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100000" y="0"/>
                  </a:lnTo>
                </a:path>
              </a:pathLst>
            </a:custGeom>
            <a:noFill/>
            <a:ln w="44450" cap="rnd">
              <a:solidFill>
                <a:srgbClr val="F8FBF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6" name="Kompass · Skalenstrich"/>
            <p:cNvSpPr/>
            <p:nvPr/>
          </p:nvSpPr>
          <p:spPr>
            <a:xfrm>
              <a:off x="7315200" y="5047488"/>
              <a:ext cx="2743" cy="109728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0" y="100000"/>
                  </a:lnTo>
                </a:path>
              </a:pathLst>
            </a:custGeom>
            <a:noFill/>
            <a:ln w="44450" cap="rnd">
              <a:solidFill>
                <a:srgbClr val="F8FBF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7" name="Kompass · Skalenstrich"/>
            <p:cNvSpPr/>
            <p:nvPr/>
          </p:nvSpPr>
          <p:spPr>
            <a:xfrm>
              <a:off x="6537960" y="4379976"/>
              <a:ext cx="109727" cy="274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100000" y="0"/>
                  </a:moveTo>
                  <a:lnTo>
                    <a:pt x="0" y="0"/>
                  </a:lnTo>
                </a:path>
              </a:pathLst>
            </a:custGeom>
            <a:noFill/>
            <a:ln w="44450" cap="rnd">
              <a:solidFill>
                <a:srgbClr val="F8FBF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8" name="Kompass · Skalenstrich"/>
            <p:cNvSpPr/>
            <p:nvPr/>
          </p:nvSpPr>
          <p:spPr>
            <a:xfrm>
              <a:off x="7315200" y="3602736"/>
              <a:ext cx="2743" cy="109728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100000"/>
                  </a:moveTo>
                  <a:lnTo>
                    <a:pt x="0" y="0"/>
                  </a:lnTo>
                </a:path>
              </a:pathLst>
            </a:custGeom>
            <a:noFill/>
            <a:ln w="44450" cap="rnd">
              <a:solidFill>
                <a:srgbClr val="F8FBFF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9" name="Kompass · Doodle Strahl"/>
            <p:cNvSpPr/>
            <p:nvPr/>
          </p:nvSpPr>
          <p:spPr>
            <a:xfrm>
              <a:off x="8339328" y="4379976"/>
              <a:ext cx="201167" cy="274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100000" y="0"/>
                  </a:lnTo>
                </a:path>
              </a:pathLst>
            </a:custGeom>
            <a:noFill/>
            <a:ln w="4699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0" name="Kompass · Doodle Strahl"/>
            <p:cNvSpPr/>
            <p:nvPr/>
          </p:nvSpPr>
          <p:spPr>
            <a:xfrm>
              <a:off x="8039367" y="5104143"/>
              <a:ext cx="142247" cy="142247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4699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1" name="Kompass · Doodle Strahl"/>
            <p:cNvSpPr/>
            <p:nvPr/>
          </p:nvSpPr>
          <p:spPr>
            <a:xfrm>
              <a:off x="7315200" y="5404104"/>
              <a:ext cx="2743" cy="201167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0" y="100000"/>
                  </a:lnTo>
                </a:path>
              </a:pathLst>
            </a:custGeom>
            <a:noFill/>
            <a:ln w="4699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2" name="Kompass · Doodle Strahl"/>
            <p:cNvSpPr/>
            <p:nvPr/>
          </p:nvSpPr>
          <p:spPr>
            <a:xfrm>
              <a:off x="6448784" y="5104143"/>
              <a:ext cx="142247" cy="142247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100000" y="0"/>
                  </a:moveTo>
                  <a:lnTo>
                    <a:pt x="0" y="100000"/>
                  </a:lnTo>
                </a:path>
              </a:pathLst>
            </a:custGeom>
            <a:noFill/>
            <a:ln w="4699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3" name="Kompass · Doodle Strahl"/>
            <p:cNvSpPr/>
            <p:nvPr/>
          </p:nvSpPr>
          <p:spPr>
            <a:xfrm>
              <a:off x="6089904" y="4379976"/>
              <a:ext cx="201167" cy="274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100000" y="0"/>
                  </a:moveTo>
                  <a:lnTo>
                    <a:pt x="0" y="0"/>
                  </a:lnTo>
                </a:path>
              </a:pathLst>
            </a:custGeom>
            <a:noFill/>
            <a:ln w="4699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4" name="Kompass · Doodle Strahl"/>
            <p:cNvSpPr/>
            <p:nvPr/>
          </p:nvSpPr>
          <p:spPr>
            <a:xfrm>
              <a:off x="6448784" y="3513560"/>
              <a:ext cx="142247" cy="142247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100000" y="100000"/>
                  </a:moveTo>
                  <a:lnTo>
                    <a:pt x="0" y="0"/>
                  </a:lnTo>
                </a:path>
              </a:pathLst>
            </a:custGeom>
            <a:noFill/>
            <a:ln w="4699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5" name="Kompass · Doodle Strahl"/>
            <p:cNvSpPr/>
            <p:nvPr/>
          </p:nvSpPr>
          <p:spPr>
            <a:xfrm>
              <a:off x="7315200" y="3154680"/>
              <a:ext cx="2743" cy="201167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100000"/>
                  </a:moveTo>
                  <a:lnTo>
                    <a:pt x="0" y="0"/>
                  </a:lnTo>
                </a:path>
              </a:pathLst>
            </a:custGeom>
            <a:noFill/>
            <a:ln w="4699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6" name="Kompass · Doodle Strahl"/>
            <p:cNvSpPr/>
            <p:nvPr/>
          </p:nvSpPr>
          <p:spPr>
            <a:xfrm>
              <a:off x="8039367" y="3513560"/>
              <a:ext cx="142247" cy="142247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100000"/>
                  </a:moveTo>
                  <a:lnTo>
                    <a:pt x="100000" y="0"/>
                  </a:lnTo>
                </a:path>
              </a:pathLst>
            </a:custGeom>
            <a:noFill/>
            <a:ln w="4699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7" name="Kompass · Nadel rot"/>
            <p:cNvSpPr/>
            <p:nvPr/>
          </p:nvSpPr>
          <p:spPr>
            <a:xfrm>
              <a:off x="7205472" y="3840480"/>
              <a:ext cx="548640" cy="667512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0" y="65000"/>
                  </a:moveTo>
                  <a:lnTo>
                    <a:pt x="100000" y="0"/>
                  </a:lnTo>
                  <a:lnTo>
                    <a:pt x="46000" y="100000"/>
                  </a:lnTo>
                  <a:close/>
                </a:path>
              </a:pathLst>
            </a:custGeom>
            <a:solidFill>
              <a:srgbClr val="FF64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8" name="Kompass · Nadel blau"/>
            <p:cNvSpPr/>
            <p:nvPr/>
          </p:nvSpPr>
          <p:spPr>
            <a:xfrm>
              <a:off x="6885432" y="4325112"/>
              <a:ext cx="557784" cy="658368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100000" y="36000"/>
                  </a:moveTo>
                  <a:lnTo>
                    <a:pt x="0" y="100000"/>
                  </a:lnTo>
                  <a:lnTo>
                    <a:pt x="47000" y="0"/>
                  </a:lnTo>
                  <a:close/>
                </a:path>
              </a:pathLst>
            </a:custGeom>
            <a:solidFill>
              <a:srgbClr val="58AE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9" name="Kompass · Nabe weiß"/>
            <p:cNvSpPr/>
            <p:nvPr/>
          </p:nvSpPr>
          <p:spPr>
            <a:xfrm>
              <a:off x="7150608" y="4215384"/>
              <a:ext cx="329184" cy="329184"/>
            </a:xfrm>
            <a:prstGeom prst="ellipse">
              <a:avLst/>
            </a:prstGeom>
            <a:solidFill>
              <a:srgbClr val="F6FB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0" name="Kompass · Nabe dunkel"/>
            <p:cNvSpPr/>
            <p:nvPr/>
          </p:nvSpPr>
          <p:spPr>
            <a:xfrm>
              <a:off x="7223760" y="4288536"/>
              <a:ext cx="182880" cy="182880"/>
            </a:xfrm>
            <a:prstGeom prst="ellipse">
              <a:avLst/>
            </a:prstGeom>
            <a:solidFill>
              <a:srgbClr val="0B23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</p:grpSp>
      <p:grpSp>
        <p:nvGrpSpPr>
          <p:cNvPr id="40" name="Klick 1 · Orientierungswissen"/>
          <p:cNvGrpSpPr/>
          <p:nvPr/>
        </p:nvGrpSpPr>
        <p:grpSpPr>
          <a:xfrm>
            <a:off x="464820" y="2011680"/>
            <a:ext cx="5166360" cy="1569720"/>
            <a:chOff x="557784" y="2414016"/>
            <a:chExt cx="6199632" cy="1883664"/>
          </a:xfrm>
        </p:grpSpPr>
        <p:sp>
          <p:nvSpPr>
            <p:cNvPr id="32" name="Verbindung 1"/>
            <p:cNvSpPr/>
            <p:nvPr/>
          </p:nvSpPr>
          <p:spPr>
            <a:xfrm>
              <a:off x="5879592" y="3017520"/>
              <a:ext cx="795528" cy="585216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cubicBezTo>
                    <a:pt x="55000" y="0"/>
                    <a:pt x="92000" y="50000"/>
                    <a:pt x="99000" y="100000"/>
                  </a:cubicBezTo>
                </a:path>
              </a:pathLst>
            </a:custGeom>
            <a:noFill/>
            <a:ln w="48260" cap="rnd">
              <a:solidFill>
                <a:srgbClr val="35CABC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3" name="Verbindung 1 · Punkt"/>
            <p:cNvSpPr/>
            <p:nvPr/>
          </p:nvSpPr>
          <p:spPr>
            <a:xfrm>
              <a:off x="6611112" y="3520440"/>
              <a:ext cx="146304" cy="146304"/>
            </a:xfrm>
            <a:prstGeom prst="ellipse">
              <a:avLst/>
            </a:prstGeom>
            <a:solidFill>
              <a:srgbClr val="35CA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4" name="Orientierungswissen · Karte"/>
            <p:cNvSpPr/>
            <p:nvPr/>
          </p:nvSpPr>
          <p:spPr>
            <a:xfrm>
              <a:off x="557784" y="2414016"/>
              <a:ext cx="5404104" cy="1883664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5753" y="500"/>
                  </a:moveTo>
                  <a:cubicBezTo>
                    <a:pt x="2071" y="200"/>
                    <a:pt x="500" y="6602"/>
                    <a:pt x="400" y="16505"/>
                  </a:cubicBezTo>
                  <a:lnTo>
                    <a:pt x="500" y="83495"/>
                  </a:lnTo>
                  <a:cubicBezTo>
                    <a:pt x="400" y="93398"/>
                    <a:pt x="2186" y="99900"/>
                    <a:pt x="5753" y="99500"/>
                  </a:cubicBezTo>
                  <a:lnTo>
                    <a:pt x="94247" y="99700"/>
                  </a:lnTo>
                  <a:cubicBezTo>
                    <a:pt x="97699" y="99800"/>
                    <a:pt x="99500" y="93398"/>
                    <a:pt x="99700" y="83495"/>
                  </a:cubicBezTo>
                  <a:lnTo>
                    <a:pt x="99500" y="16505"/>
                  </a:lnTo>
                  <a:cubicBezTo>
                    <a:pt x="99600" y="6602"/>
                    <a:pt x="97699" y="400"/>
                    <a:pt x="94247" y="500"/>
                  </a:cubicBezTo>
                  <a:lnTo>
                    <a:pt x="5753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EFFAF9"/>
                </a:gs>
              </a:gsLst>
              <a:lin ang="5400000" scaled="1"/>
            </a:gradFill>
            <a:ln w="31750" cap="rnd">
              <a:solidFill>
                <a:srgbClr val="35CABC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5" name="Nummer 1 · Kreis"/>
            <p:cNvSpPr/>
            <p:nvPr/>
          </p:nvSpPr>
          <p:spPr>
            <a:xfrm>
              <a:off x="795528" y="2651760"/>
              <a:ext cx="512064" cy="512064"/>
            </a:xfrm>
            <a:prstGeom prst="ellipse">
              <a:avLst/>
            </a:prstGeom>
            <a:solidFill>
              <a:srgbClr val="35CABC"/>
            </a:solidFill>
            <a:ln>
              <a:noFill/>
            </a:ln>
            <a:effectLst>
              <a:outerShdw blurRad="140000" dist="43000" dir="5400000" algn="ctr" rotWithShape="0">
                <a:srgbClr val="010C21">
                  <a:alpha val="1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6" name="Nummer 1"/>
            <p:cNvSpPr txBox="1"/>
            <p:nvPr/>
          </p:nvSpPr>
          <p:spPr>
            <a:xfrm>
              <a:off x="795528" y="2702052"/>
              <a:ext cx="512064" cy="4663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1</a:t>
              </a:r>
            </a:p>
          </p:txBody>
        </p:sp>
        <p:sp>
          <p:nvSpPr>
            <p:cNvPr id="37" name="Orientierungswissen · Titel"/>
            <p:cNvSpPr txBox="1"/>
            <p:nvPr/>
          </p:nvSpPr>
          <p:spPr>
            <a:xfrm>
              <a:off x="1490472" y="2651760"/>
              <a:ext cx="4160520" cy="40233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28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333" b="1" noProof="1">
                  <a:solidFill>
                    <a:srgbClr val="0B2350"/>
                  </a:solidFill>
                  <a:latin typeface="Arial"/>
                </a:rPr>
                <a:t>Orientierungswissen</a:t>
              </a:r>
            </a:p>
          </p:txBody>
        </p:sp>
        <p:sp>
          <p:nvSpPr>
            <p:cNvPr id="38" name="Orientierungswissen · Text"/>
            <p:cNvSpPr txBox="1"/>
            <p:nvPr/>
          </p:nvSpPr>
          <p:spPr>
            <a:xfrm>
              <a:off x="1490472" y="3154680"/>
              <a:ext cx="3410712" cy="9966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robustes Wissen über Themen,</a:t>
              </a:r>
            </a:p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Institutionen und Verfahren</a:t>
              </a:r>
            </a:p>
          </p:txBody>
        </p:sp>
        <p:pic>
          <p:nvPicPr>
            <p:cNvPr id="39" name="Doodle · icon_bulb" descr="icon_bulb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55464" y="3055318"/>
              <a:ext cx="850392" cy="985107"/>
            </a:xfrm>
            <a:prstGeom prst="rect">
              <a:avLst/>
            </a:prstGeom>
          </p:spPr>
        </p:pic>
      </p:grpSp>
      <p:grpSp>
        <p:nvGrpSpPr>
          <p:cNvPr id="49" name="Klick 2 · Kompetenzen"/>
          <p:cNvGrpSpPr/>
          <p:nvPr/>
        </p:nvGrpSpPr>
        <p:grpSpPr>
          <a:xfrm>
            <a:off x="6560820" y="2011680"/>
            <a:ext cx="5166361" cy="1569720"/>
            <a:chOff x="7872983" y="2414016"/>
            <a:chExt cx="6199633" cy="1883664"/>
          </a:xfrm>
        </p:grpSpPr>
        <p:sp>
          <p:nvSpPr>
            <p:cNvPr id="41" name="Verbindung 2"/>
            <p:cNvSpPr/>
            <p:nvPr/>
          </p:nvSpPr>
          <p:spPr>
            <a:xfrm>
              <a:off x="7955279" y="3017520"/>
              <a:ext cx="795528" cy="585216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100000" y="0"/>
                  </a:moveTo>
                  <a:cubicBezTo>
                    <a:pt x="45000" y="0"/>
                    <a:pt x="8000" y="50000"/>
                    <a:pt x="1000" y="100000"/>
                  </a:cubicBezTo>
                </a:path>
              </a:pathLst>
            </a:custGeom>
            <a:noFill/>
            <a:ln w="48260" cap="rnd">
              <a:solidFill>
                <a:srgbClr val="58AEF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2" name="Verbindung 2 · Punkt"/>
            <p:cNvSpPr/>
            <p:nvPr/>
          </p:nvSpPr>
          <p:spPr>
            <a:xfrm>
              <a:off x="7872983" y="3520440"/>
              <a:ext cx="146304" cy="146304"/>
            </a:xfrm>
            <a:prstGeom prst="ellipse">
              <a:avLst/>
            </a:prstGeom>
            <a:solidFill>
              <a:srgbClr val="58AEF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3" name="Kompetenzen · Karte"/>
            <p:cNvSpPr/>
            <p:nvPr/>
          </p:nvSpPr>
          <p:spPr>
            <a:xfrm>
              <a:off x="8668512" y="2414016"/>
              <a:ext cx="5404104" cy="1883664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5753" y="500"/>
                  </a:moveTo>
                  <a:cubicBezTo>
                    <a:pt x="2071" y="200"/>
                    <a:pt x="500" y="6602"/>
                    <a:pt x="400" y="16505"/>
                  </a:cubicBezTo>
                  <a:lnTo>
                    <a:pt x="500" y="83495"/>
                  </a:lnTo>
                  <a:cubicBezTo>
                    <a:pt x="400" y="93398"/>
                    <a:pt x="2186" y="99900"/>
                    <a:pt x="5753" y="99500"/>
                  </a:cubicBezTo>
                  <a:lnTo>
                    <a:pt x="94247" y="99700"/>
                  </a:lnTo>
                  <a:cubicBezTo>
                    <a:pt x="97699" y="99800"/>
                    <a:pt x="99500" y="93398"/>
                    <a:pt x="99700" y="83495"/>
                  </a:cubicBezTo>
                  <a:lnTo>
                    <a:pt x="99500" y="16505"/>
                  </a:lnTo>
                  <a:cubicBezTo>
                    <a:pt x="99600" y="6602"/>
                    <a:pt x="97699" y="400"/>
                    <a:pt x="94247" y="500"/>
                  </a:cubicBezTo>
                  <a:lnTo>
                    <a:pt x="5753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EDF6FF"/>
                </a:gs>
              </a:gsLst>
              <a:lin ang="5400000" scaled="1"/>
            </a:gradFill>
            <a:ln w="31750" cap="rnd">
              <a:solidFill>
                <a:srgbClr val="58AEF2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4" name="Nummer 2 · Kreis"/>
            <p:cNvSpPr/>
            <p:nvPr/>
          </p:nvSpPr>
          <p:spPr>
            <a:xfrm>
              <a:off x="8906256" y="2651760"/>
              <a:ext cx="512064" cy="512064"/>
            </a:xfrm>
            <a:prstGeom prst="ellipse">
              <a:avLst/>
            </a:prstGeom>
            <a:solidFill>
              <a:srgbClr val="58AEF2"/>
            </a:solidFill>
            <a:ln>
              <a:noFill/>
            </a:ln>
            <a:effectLst>
              <a:outerShdw blurRad="140000" dist="43000" dir="5400000" algn="ctr" rotWithShape="0">
                <a:srgbClr val="010C21">
                  <a:alpha val="1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5" name="Nummer 2"/>
            <p:cNvSpPr txBox="1"/>
            <p:nvPr/>
          </p:nvSpPr>
          <p:spPr>
            <a:xfrm>
              <a:off x="8906256" y="2702052"/>
              <a:ext cx="512064" cy="4663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2</a:t>
              </a:r>
            </a:p>
          </p:txBody>
        </p:sp>
        <p:sp>
          <p:nvSpPr>
            <p:cNvPr id="46" name="Kompetenzen · Titel"/>
            <p:cNvSpPr txBox="1"/>
            <p:nvPr/>
          </p:nvSpPr>
          <p:spPr>
            <a:xfrm>
              <a:off x="9601200" y="2651760"/>
              <a:ext cx="4160520" cy="40233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28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333" b="1" noProof="1">
                  <a:solidFill>
                    <a:srgbClr val="0B2350"/>
                  </a:solidFill>
                  <a:latin typeface="Arial"/>
                </a:rPr>
                <a:t>Kompetenzen</a:t>
              </a:r>
            </a:p>
          </p:txBody>
        </p:sp>
        <p:sp>
          <p:nvSpPr>
            <p:cNvPr id="47" name="Kompetenzen · Text"/>
            <p:cNvSpPr txBox="1"/>
            <p:nvPr/>
          </p:nvSpPr>
          <p:spPr>
            <a:xfrm>
              <a:off x="9601200" y="3154680"/>
              <a:ext cx="3410712" cy="9966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Manipulation erkennen, Quellen</a:t>
              </a:r>
            </a:p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prüfen, Deutung und Beleg</a:t>
              </a:r>
            </a:p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auseinanderhalten</a:t>
              </a:r>
            </a:p>
          </p:txBody>
        </p:sp>
        <p:pic>
          <p:nvPicPr>
            <p:cNvPr id="48" name="Doodle · icon_gear" descr="icon_gear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966192" y="3158406"/>
              <a:ext cx="850392" cy="778930"/>
            </a:xfrm>
            <a:prstGeom prst="rect">
              <a:avLst/>
            </a:prstGeom>
          </p:spPr>
        </p:pic>
      </p:grpSp>
      <p:grpSp>
        <p:nvGrpSpPr>
          <p:cNvPr id="58" name="Klick 3 · Wahrheitswille"/>
          <p:cNvGrpSpPr/>
          <p:nvPr/>
        </p:nvGrpSpPr>
        <p:grpSpPr>
          <a:xfrm>
            <a:off x="464820" y="3855720"/>
            <a:ext cx="5166360" cy="1569720"/>
            <a:chOff x="557784" y="4626864"/>
            <a:chExt cx="6199632" cy="1883664"/>
          </a:xfrm>
        </p:grpSpPr>
        <p:sp>
          <p:nvSpPr>
            <p:cNvPr id="50" name="Verbindung 3"/>
            <p:cNvSpPr/>
            <p:nvPr/>
          </p:nvSpPr>
          <p:spPr>
            <a:xfrm>
              <a:off x="5879592" y="5166360"/>
              <a:ext cx="795528" cy="548640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100000"/>
                  </a:moveTo>
                  <a:cubicBezTo>
                    <a:pt x="55000" y="100000"/>
                    <a:pt x="92000" y="50000"/>
                    <a:pt x="99000" y="0"/>
                  </a:cubicBezTo>
                </a:path>
              </a:pathLst>
            </a:custGeom>
            <a:noFill/>
            <a:ln w="48260" cap="rnd">
              <a:solidFill>
                <a:srgbClr val="FFBE2B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51" name="Verbindung 3 · Punkt"/>
            <p:cNvSpPr/>
            <p:nvPr/>
          </p:nvSpPr>
          <p:spPr>
            <a:xfrm>
              <a:off x="6611112" y="5102352"/>
              <a:ext cx="146304" cy="146304"/>
            </a:xfrm>
            <a:prstGeom prst="ellipse">
              <a:avLst/>
            </a:prstGeom>
            <a:solidFill>
              <a:srgbClr val="FFBE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52" name="Wahrheitswille · Karte"/>
            <p:cNvSpPr/>
            <p:nvPr/>
          </p:nvSpPr>
          <p:spPr>
            <a:xfrm>
              <a:off x="557784" y="4626864"/>
              <a:ext cx="5404104" cy="1883664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5753" y="500"/>
                  </a:moveTo>
                  <a:cubicBezTo>
                    <a:pt x="2071" y="200"/>
                    <a:pt x="500" y="6602"/>
                    <a:pt x="400" y="16505"/>
                  </a:cubicBezTo>
                  <a:lnTo>
                    <a:pt x="500" y="83495"/>
                  </a:lnTo>
                  <a:cubicBezTo>
                    <a:pt x="400" y="93398"/>
                    <a:pt x="2186" y="99900"/>
                    <a:pt x="5753" y="99500"/>
                  </a:cubicBezTo>
                  <a:lnTo>
                    <a:pt x="94247" y="99700"/>
                  </a:lnTo>
                  <a:cubicBezTo>
                    <a:pt x="97699" y="99800"/>
                    <a:pt x="99500" y="93398"/>
                    <a:pt x="99700" y="83495"/>
                  </a:cubicBezTo>
                  <a:lnTo>
                    <a:pt x="99500" y="16505"/>
                  </a:lnTo>
                  <a:cubicBezTo>
                    <a:pt x="99600" y="6602"/>
                    <a:pt x="97699" y="400"/>
                    <a:pt x="94247" y="500"/>
                  </a:cubicBezTo>
                  <a:lnTo>
                    <a:pt x="5753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BF1"/>
                </a:gs>
              </a:gsLst>
              <a:lin ang="5400000" scaled="1"/>
            </a:gradFill>
            <a:ln w="31750" cap="rnd">
              <a:solidFill>
                <a:srgbClr val="FFBE2B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53" name="Nummer 3 · Kreis"/>
            <p:cNvSpPr/>
            <p:nvPr/>
          </p:nvSpPr>
          <p:spPr>
            <a:xfrm>
              <a:off x="795528" y="4864607"/>
              <a:ext cx="512064" cy="512064"/>
            </a:xfrm>
            <a:prstGeom prst="ellipse">
              <a:avLst/>
            </a:prstGeom>
            <a:solidFill>
              <a:srgbClr val="FFBE2B"/>
            </a:solidFill>
            <a:ln>
              <a:noFill/>
            </a:ln>
            <a:effectLst>
              <a:outerShdw blurRad="140000" dist="43000" dir="5400000" algn="ctr" rotWithShape="0">
                <a:srgbClr val="010C21">
                  <a:alpha val="1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54" name="Nummer 3"/>
            <p:cNvSpPr txBox="1"/>
            <p:nvPr/>
          </p:nvSpPr>
          <p:spPr>
            <a:xfrm>
              <a:off x="795528" y="4914899"/>
              <a:ext cx="512064" cy="4663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3</a:t>
              </a:r>
            </a:p>
          </p:txBody>
        </p:sp>
        <p:sp>
          <p:nvSpPr>
            <p:cNvPr id="55" name="Wahrheitswille · Titel"/>
            <p:cNvSpPr txBox="1"/>
            <p:nvPr/>
          </p:nvSpPr>
          <p:spPr>
            <a:xfrm>
              <a:off x="1490472" y="4864607"/>
              <a:ext cx="4160520" cy="40233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28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333" b="1" noProof="1">
                  <a:solidFill>
                    <a:srgbClr val="0B2350"/>
                  </a:solidFill>
                  <a:latin typeface="Arial"/>
                </a:rPr>
                <a:t>Wahrheitswille</a:t>
              </a:r>
            </a:p>
          </p:txBody>
        </p:sp>
        <p:sp>
          <p:nvSpPr>
            <p:cNvPr id="56" name="Wahrheitswille · Text"/>
            <p:cNvSpPr txBox="1"/>
            <p:nvPr/>
          </p:nvSpPr>
          <p:spPr>
            <a:xfrm>
              <a:off x="1490472" y="5367527"/>
              <a:ext cx="3410712" cy="9966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wirklich wissen wollen, was</a:t>
              </a:r>
            </a:p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stimmt – nicht nur bestätigt</a:t>
              </a:r>
            </a:p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werden</a:t>
              </a:r>
            </a:p>
          </p:txBody>
        </p:sp>
        <p:pic>
          <p:nvPicPr>
            <p:cNvPr id="57" name="Doodle · icon_search" descr="icon_search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55464" y="5321350"/>
              <a:ext cx="850392" cy="878738"/>
            </a:xfrm>
            <a:prstGeom prst="rect">
              <a:avLst/>
            </a:prstGeom>
          </p:spPr>
        </p:pic>
      </p:grpSp>
      <p:grpSp>
        <p:nvGrpSpPr>
          <p:cNvPr id="67" name="Klick 4 · Vertrauen"/>
          <p:cNvGrpSpPr/>
          <p:nvPr/>
        </p:nvGrpSpPr>
        <p:grpSpPr>
          <a:xfrm>
            <a:off x="6560820" y="3855720"/>
            <a:ext cx="5166361" cy="1569720"/>
            <a:chOff x="7872983" y="4626864"/>
            <a:chExt cx="6199633" cy="1883664"/>
          </a:xfrm>
        </p:grpSpPr>
        <p:sp>
          <p:nvSpPr>
            <p:cNvPr id="59" name="Verbindung 4"/>
            <p:cNvSpPr/>
            <p:nvPr/>
          </p:nvSpPr>
          <p:spPr>
            <a:xfrm>
              <a:off x="7955279" y="5166360"/>
              <a:ext cx="795528" cy="548640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100000" y="100000"/>
                  </a:moveTo>
                  <a:cubicBezTo>
                    <a:pt x="45000" y="100000"/>
                    <a:pt x="8000" y="50000"/>
                    <a:pt x="1000" y="0"/>
                  </a:cubicBezTo>
                </a:path>
              </a:pathLst>
            </a:custGeom>
            <a:noFill/>
            <a:ln w="48260" cap="rnd">
              <a:solidFill>
                <a:srgbClr val="A979EA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60" name="Verbindung 4 · Punkt"/>
            <p:cNvSpPr/>
            <p:nvPr/>
          </p:nvSpPr>
          <p:spPr>
            <a:xfrm>
              <a:off x="7872983" y="5102352"/>
              <a:ext cx="146304" cy="146304"/>
            </a:xfrm>
            <a:prstGeom prst="ellipse">
              <a:avLst/>
            </a:prstGeom>
            <a:solidFill>
              <a:srgbClr val="A979E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61" name="Vertrauen · Karte"/>
            <p:cNvSpPr/>
            <p:nvPr/>
          </p:nvSpPr>
          <p:spPr>
            <a:xfrm>
              <a:off x="8668512" y="4626864"/>
              <a:ext cx="5404104" cy="1883664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5753" y="500"/>
                  </a:moveTo>
                  <a:cubicBezTo>
                    <a:pt x="2071" y="200"/>
                    <a:pt x="500" y="6602"/>
                    <a:pt x="400" y="16505"/>
                  </a:cubicBezTo>
                  <a:lnTo>
                    <a:pt x="500" y="83495"/>
                  </a:lnTo>
                  <a:cubicBezTo>
                    <a:pt x="400" y="93398"/>
                    <a:pt x="2186" y="99900"/>
                    <a:pt x="5753" y="99500"/>
                  </a:cubicBezTo>
                  <a:lnTo>
                    <a:pt x="94247" y="99700"/>
                  </a:lnTo>
                  <a:cubicBezTo>
                    <a:pt x="97699" y="99800"/>
                    <a:pt x="99500" y="93398"/>
                    <a:pt x="99700" y="83495"/>
                  </a:cubicBezTo>
                  <a:lnTo>
                    <a:pt x="99500" y="16505"/>
                  </a:lnTo>
                  <a:cubicBezTo>
                    <a:pt x="99600" y="6602"/>
                    <a:pt x="97699" y="400"/>
                    <a:pt x="94247" y="500"/>
                  </a:cubicBezTo>
                  <a:lnTo>
                    <a:pt x="5753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4EDFF"/>
                </a:gs>
              </a:gsLst>
              <a:lin ang="5400000" scaled="1"/>
            </a:gradFill>
            <a:ln w="31750" cap="rnd">
              <a:solidFill>
                <a:srgbClr val="A979EA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62" name="Nummer 4 · Kreis"/>
            <p:cNvSpPr/>
            <p:nvPr/>
          </p:nvSpPr>
          <p:spPr>
            <a:xfrm>
              <a:off x="8906256" y="4864607"/>
              <a:ext cx="512064" cy="512064"/>
            </a:xfrm>
            <a:prstGeom prst="ellipse">
              <a:avLst/>
            </a:prstGeom>
            <a:solidFill>
              <a:srgbClr val="A979EA"/>
            </a:solidFill>
            <a:ln>
              <a:noFill/>
            </a:ln>
            <a:effectLst>
              <a:outerShdw blurRad="140000" dist="43000" dir="5400000" algn="ctr" rotWithShape="0">
                <a:srgbClr val="010C21">
                  <a:alpha val="1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63" name="Nummer 4"/>
            <p:cNvSpPr txBox="1"/>
            <p:nvPr/>
          </p:nvSpPr>
          <p:spPr>
            <a:xfrm>
              <a:off x="8906256" y="4914899"/>
              <a:ext cx="512064" cy="4663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4</a:t>
              </a:r>
            </a:p>
          </p:txBody>
        </p:sp>
        <p:sp>
          <p:nvSpPr>
            <p:cNvPr id="64" name="Vertrauen · Titel"/>
            <p:cNvSpPr txBox="1"/>
            <p:nvPr/>
          </p:nvSpPr>
          <p:spPr>
            <a:xfrm>
              <a:off x="9601200" y="4864607"/>
              <a:ext cx="4160520" cy="40233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28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333" b="1" noProof="1">
                  <a:solidFill>
                    <a:srgbClr val="0B2350"/>
                  </a:solidFill>
                  <a:latin typeface="Arial"/>
                </a:rPr>
                <a:t>Vertrauen</a:t>
              </a:r>
            </a:p>
          </p:txBody>
        </p:sp>
        <p:sp>
          <p:nvSpPr>
            <p:cNvPr id="65" name="Vertrauen · Text"/>
            <p:cNvSpPr txBox="1"/>
            <p:nvPr/>
          </p:nvSpPr>
          <p:spPr>
            <a:xfrm>
              <a:off x="9601200" y="5367527"/>
              <a:ext cx="3410712" cy="9966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verlässliche Informationsquellen</a:t>
              </a:r>
            </a:p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wieder als verlässlich erkennen</a:t>
              </a:r>
            </a:p>
            <a:p>
              <a:pPr>
                <a:lnSpc>
                  <a:spcPct val="107000"/>
                </a:lnSpc>
                <a:defRPr sz="18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500" noProof="1">
                  <a:solidFill>
                    <a:srgbClr val="0B2350"/>
                  </a:solidFill>
                  <a:latin typeface="Arial"/>
                </a:rPr>
                <a:t>– ohne Naivität</a:t>
              </a:r>
            </a:p>
          </p:txBody>
        </p:sp>
        <p:pic>
          <p:nvPicPr>
            <p:cNvPr id="66" name="Doodle · icon_handshake" descr="icon_handshake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966192" y="5301778"/>
              <a:ext cx="850392" cy="917883"/>
            </a:xfrm>
            <a:prstGeom prst="rect">
              <a:avLst/>
            </a:prstGeom>
          </p:spPr>
        </p:pic>
      </p:grpSp>
      <p:grpSp>
        <p:nvGrpSpPr>
          <p:cNvPr id="70" name="Klick 5 · Urteilen können und urteilen wollen"/>
          <p:cNvGrpSpPr/>
          <p:nvPr/>
        </p:nvGrpSpPr>
        <p:grpSpPr>
          <a:xfrm>
            <a:off x="502920" y="5783580"/>
            <a:ext cx="11216640" cy="594360"/>
            <a:chOff x="603504" y="6940296"/>
            <a:chExt cx="13459968" cy="713232"/>
          </a:xfrm>
        </p:grpSpPr>
        <p:sp>
          <p:nvSpPr>
            <p:cNvPr id="68" name="Merksatz · Band"/>
            <p:cNvSpPr/>
            <p:nvPr/>
          </p:nvSpPr>
          <p:spPr>
            <a:xfrm>
              <a:off x="603504" y="6940296"/>
              <a:ext cx="13459968" cy="713232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1060" y="500"/>
                  </a:moveTo>
                  <a:cubicBezTo>
                    <a:pt x="382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403" y="99900"/>
                    <a:pt x="1060" y="99500"/>
                  </a:cubicBezTo>
                  <a:lnTo>
                    <a:pt x="98940" y="99700"/>
                  </a:lnTo>
                  <a:cubicBezTo>
                    <a:pt x="99576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9576" y="400"/>
                    <a:pt x="98940" y="500"/>
                  </a:cubicBezTo>
                  <a:lnTo>
                    <a:pt x="1060" y="500"/>
                  </a:lnTo>
                  <a:close/>
                </a:path>
              </a:pathLst>
            </a:custGeom>
            <a:solidFill>
              <a:srgbClr val="123D70"/>
            </a:solidFill>
            <a:ln w="12700" cap="rnd">
              <a:solidFill>
                <a:srgbClr val="89C8F3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69" name="Merksatz"/>
            <p:cNvSpPr txBox="1"/>
            <p:nvPr/>
          </p:nvSpPr>
          <p:spPr>
            <a:xfrm>
              <a:off x="850392" y="7132320"/>
              <a:ext cx="12966192" cy="39319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5000"/>
                </a:lnSpc>
                <a:defRPr sz="2700" b="1">
                  <a:solidFill>
                    <a:srgbClr val="F8FBFF"/>
                  </a:solidFill>
                  <a:latin typeface="Arial"/>
                </a:defRPr>
              </a:pPr>
              <a:r>
                <a:rPr lang="de-DE" sz="2250" b="1" noProof="1">
                  <a:solidFill>
                    <a:srgbClr val="F8FBFF"/>
                  </a:solidFill>
                  <a:latin typeface="Arial"/>
                </a:rPr>
                <a:t>Medienkompetenz heißt: urteilen können – und urteilen wollen.</a:t>
              </a:r>
            </a:p>
          </p:txBody>
        </p:sp>
      </p:grpSp>
      <p:sp>
        <p:nvSpPr>
          <p:cNvPr id="71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72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73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6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6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6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nkelblauer Hintergrund" descr="navy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oodle · Kopf Akzent 1"/>
          <p:cNvSpPr/>
          <p:nvPr/>
        </p:nvSpPr>
        <p:spPr>
          <a:xfrm>
            <a:off x="152401" y="236220"/>
            <a:ext cx="83819" cy="12954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175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" name="Doodle · Kopf Akzent 2"/>
          <p:cNvSpPr/>
          <p:nvPr/>
        </p:nvSpPr>
        <p:spPr>
          <a:xfrm>
            <a:off x="236221" y="228600"/>
            <a:ext cx="76199" cy="12192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175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" name="Rubrik"/>
          <p:cNvSpPr txBox="1"/>
          <p:nvPr/>
        </p:nvSpPr>
        <p:spPr>
          <a:xfrm>
            <a:off x="495300" y="304800"/>
            <a:ext cx="1120140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1650" b="1">
                <a:solidFill>
                  <a:srgbClr val="FF6464"/>
                </a:solidFill>
                <a:latin typeface="Arial"/>
              </a:defRPr>
            </a:pPr>
            <a:r>
              <a:rPr lang="de-DE" sz="1375" b="1" noProof="1">
                <a:solidFill>
                  <a:srgbClr val="FF6464"/>
                </a:solidFill>
                <a:latin typeface="Arial"/>
              </a:rPr>
              <a:t>WAHRHEITSWILLE</a:t>
            </a:r>
          </a:p>
        </p:txBody>
      </p:sp>
      <p:sp>
        <p:nvSpPr>
          <p:cNvPr id="6" name="Titel"/>
          <p:cNvSpPr txBox="1"/>
          <p:nvPr/>
        </p:nvSpPr>
        <p:spPr>
          <a:xfrm>
            <a:off x="495300" y="647700"/>
            <a:ext cx="112014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4300" b="1">
                <a:solidFill>
                  <a:srgbClr val="F8FBFF"/>
                </a:solidFill>
                <a:latin typeface="Arial"/>
              </a:defRPr>
            </a:pPr>
            <a:r>
              <a:rPr lang="de-DE" sz="3583" b="1" noProof="1">
                <a:solidFill>
                  <a:srgbClr val="F8FBFF"/>
                </a:solidFill>
                <a:latin typeface="Arial"/>
              </a:rPr>
              <a:t>Wirklich wissen wollen, was stimmt</a:t>
            </a:r>
          </a:p>
        </p:txBody>
      </p:sp>
      <p:sp>
        <p:nvSpPr>
          <p:cNvPr id="7" name="Doodle · Unterstreichung"/>
          <p:cNvSpPr/>
          <p:nvPr/>
        </p:nvSpPr>
        <p:spPr>
          <a:xfrm>
            <a:off x="495300" y="1242060"/>
            <a:ext cx="3238500" cy="4191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72000"/>
                </a:moveTo>
                <a:cubicBezTo>
                  <a:pt x="29000" y="22000"/>
                  <a:pt x="68000" y="41000"/>
                  <a:pt x="100000" y="23000"/>
                </a:cubicBezTo>
              </a:path>
            </a:pathLst>
          </a:custGeom>
          <a:noFill/>
          <a:ln w="5080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8" name="Einleitung"/>
          <p:cNvSpPr txBox="1"/>
          <p:nvPr/>
        </p:nvSpPr>
        <p:spPr>
          <a:xfrm>
            <a:off x="495300" y="1463040"/>
            <a:ext cx="11216640" cy="556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2200" b="0">
                <a:solidFill>
                  <a:srgbClr val="C4DBEE"/>
                </a:solidFill>
                <a:latin typeface="Arial"/>
              </a:defRPr>
            </a:pPr>
            <a:r>
              <a:rPr lang="de-DE" sz="1833" i="1" noProof="1">
                <a:solidFill>
                  <a:srgbClr val="C4DBEE"/>
                </a:solidFill>
                <a:latin typeface="Arial"/>
              </a:rPr>
              <a:t>Viele Creator versprechen „die Wahrheit“. Entscheidend ist die Haltung,</a:t>
            </a:r>
          </a:p>
          <a:p>
            <a:pPr>
              <a:lnSpc>
                <a:spcPct val="105000"/>
              </a:lnSpc>
              <a:defRPr sz="2200" b="0">
                <a:solidFill>
                  <a:srgbClr val="C4DBEE"/>
                </a:solidFill>
                <a:latin typeface="Arial"/>
              </a:defRPr>
            </a:pPr>
            <a:r>
              <a:rPr lang="de-DE" sz="1833" i="1" noProof="1">
                <a:solidFill>
                  <a:srgbClr val="C4DBEE"/>
                </a:solidFill>
                <a:latin typeface="Arial"/>
              </a:rPr>
              <a:t>wirklich wissen zu wollen, was stimmt.</a:t>
            </a:r>
          </a:p>
        </p:txBody>
      </p:sp>
      <p:sp>
        <p:nvSpPr>
          <p:cNvPr id="11" name="Doodle · Fuß links"/>
          <p:cNvSpPr/>
          <p:nvPr/>
        </p:nvSpPr>
        <p:spPr>
          <a:xfrm>
            <a:off x="152401" y="6545580"/>
            <a:ext cx="304799" cy="11430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50800" cap="rnd">
            <a:solidFill>
              <a:srgbClr val="58AEF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2" name="Doodle · Fuß rechts"/>
          <p:cNvSpPr/>
          <p:nvPr/>
        </p:nvSpPr>
        <p:spPr>
          <a:xfrm>
            <a:off x="11003281" y="6598920"/>
            <a:ext cx="320039" cy="10668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5080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grpSp>
        <p:nvGrpSpPr>
          <p:cNvPr id="18" name="Doodle · Wahrheitswille (sichtbar bei Start)"/>
          <p:cNvGrpSpPr/>
          <p:nvPr/>
        </p:nvGrpSpPr>
        <p:grpSpPr>
          <a:xfrm>
            <a:off x="518160" y="2148840"/>
            <a:ext cx="2636520" cy="3238500"/>
            <a:chOff x="621792" y="2578608"/>
            <a:chExt cx="3163824" cy="3886200"/>
          </a:xfrm>
        </p:grpSpPr>
        <p:sp>
          <p:nvSpPr>
            <p:cNvPr id="13" name="Wahrheitswille · Symbolfeld"/>
            <p:cNvSpPr/>
            <p:nvPr/>
          </p:nvSpPr>
          <p:spPr>
            <a:xfrm>
              <a:off x="621792" y="2578608"/>
              <a:ext cx="3163824" cy="3886200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9827" y="500"/>
                  </a:moveTo>
                  <a:cubicBezTo>
                    <a:pt x="3538" y="200"/>
                    <a:pt x="500" y="3200"/>
                    <a:pt x="400" y="8000"/>
                  </a:cubicBezTo>
                  <a:lnTo>
                    <a:pt x="500" y="92000"/>
                  </a:lnTo>
                  <a:cubicBezTo>
                    <a:pt x="400" y="96800"/>
                    <a:pt x="3734" y="99900"/>
                    <a:pt x="9827" y="99500"/>
                  </a:cubicBezTo>
                  <a:lnTo>
                    <a:pt x="90173" y="99700"/>
                  </a:lnTo>
                  <a:cubicBezTo>
                    <a:pt x="96069" y="99800"/>
                    <a:pt x="99500" y="96800"/>
                    <a:pt x="99700" y="92000"/>
                  </a:cubicBezTo>
                  <a:lnTo>
                    <a:pt x="99500" y="8000"/>
                  </a:lnTo>
                  <a:cubicBezTo>
                    <a:pt x="99600" y="3200"/>
                    <a:pt x="96069" y="400"/>
                    <a:pt x="90173" y="500"/>
                  </a:cubicBezTo>
                  <a:lnTo>
                    <a:pt x="9827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F4D8"/>
                </a:gs>
              </a:gsLst>
              <a:lin ang="5400000" scaled="1"/>
            </a:gradFill>
            <a:ln w="34290" cap="rnd">
              <a:solidFill>
                <a:srgbClr val="FFBE2B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pic>
          <p:nvPicPr>
            <p:cNvPr id="16" name="Doodle · icon_search" descr="icon_search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6696" y="3778910"/>
              <a:ext cx="2048256" cy="2116531"/>
            </a:xfrm>
            <a:prstGeom prst="rect">
              <a:avLst/>
            </a:prstGeom>
          </p:spPr>
        </p:pic>
        <p:sp>
          <p:nvSpPr>
            <p:cNvPr id="17" name="Wahrheitswille · Symboltitel"/>
            <p:cNvSpPr txBox="1"/>
            <p:nvPr/>
          </p:nvSpPr>
          <p:spPr>
            <a:xfrm>
              <a:off x="813816" y="5916168"/>
              <a:ext cx="2779776" cy="36576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Wahrheitswille</a:t>
              </a:r>
            </a:p>
          </p:txBody>
        </p:sp>
      </p:grpSp>
      <p:grpSp>
        <p:nvGrpSpPr>
          <p:cNvPr id="23" name="Klick 1 · Nicht nur recht behalten wollen."/>
          <p:cNvGrpSpPr/>
          <p:nvPr/>
        </p:nvGrpSpPr>
        <p:grpSpPr>
          <a:xfrm>
            <a:off x="3467100" y="2156460"/>
            <a:ext cx="8260080" cy="716280"/>
            <a:chOff x="4160520" y="2587752"/>
            <a:chExt cx="9912096" cy="859536"/>
          </a:xfrm>
        </p:grpSpPr>
        <p:sp>
          <p:nvSpPr>
            <p:cNvPr id="19" name="Wahrheitswille · Aussage 1"/>
            <p:cNvSpPr/>
            <p:nvPr/>
          </p:nvSpPr>
          <p:spPr>
            <a:xfrm>
              <a:off x="4160520" y="2587752"/>
              <a:ext cx="9912096" cy="859536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1734" y="500"/>
                  </a:moveTo>
                  <a:cubicBezTo>
                    <a:pt x="624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659" y="99900"/>
                    <a:pt x="1734" y="99500"/>
                  </a:cubicBezTo>
                  <a:lnTo>
                    <a:pt x="98266" y="99700"/>
                  </a:lnTo>
                  <a:cubicBezTo>
                    <a:pt x="99306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9306" y="400"/>
                    <a:pt x="98266" y="500"/>
                  </a:cubicBezTo>
                  <a:lnTo>
                    <a:pt x="1734" y="500"/>
                  </a:lnTo>
                  <a:close/>
                </a:path>
              </a:pathLst>
            </a:custGeom>
            <a:solidFill>
              <a:srgbClr val="FFF9ED"/>
            </a:solidFill>
            <a:ln w="22860" cap="rnd">
              <a:solidFill>
                <a:srgbClr val="FFBE2B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0" name="Aussage 1 · Markierung"/>
            <p:cNvSpPr/>
            <p:nvPr/>
          </p:nvSpPr>
          <p:spPr>
            <a:xfrm>
              <a:off x="4407408" y="2816352"/>
              <a:ext cx="384048" cy="384048"/>
            </a:xfrm>
            <a:prstGeom prst="ellipse">
              <a:avLst/>
            </a:prstGeom>
            <a:solidFill>
              <a:srgbClr val="FFBE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1" name="Aussage 1 · Haken"/>
            <p:cNvSpPr/>
            <p:nvPr/>
          </p:nvSpPr>
          <p:spPr>
            <a:xfrm>
              <a:off x="4507992" y="2898648"/>
              <a:ext cx="210312" cy="19202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57143"/>
                  </a:moveTo>
                  <a:lnTo>
                    <a:pt x="34783" y="100000"/>
                  </a:lnTo>
                  <a:lnTo>
                    <a:pt x="100000" y="0"/>
                  </a:lnTo>
                </a:path>
              </a:pathLst>
            </a:custGeom>
            <a:noFill/>
            <a:ln w="33020" cap="rnd">
              <a:solidFill>
                <a:srgbClr val="0B2350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2" name="Aussage 1"/>
            <p:cNvSpPr txBox="1"/>
            <p:nvPr/>
          </p:nvSpPr>
          <p:spPr>
            <a:xfrm>
              <a:off x="4992624" y="2770632"/>
              <a:ext cx="8778240" cy="5029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>
                <a:lnSpc>
                  <a:spcPct val="105000"/>
                </a:lnSpc>
                <a:defRPr sz="2750" b="0">
                  <a:solidFill>
                    <a:srgbClr val="0B2350"/>
                  </a:solidFill>
                  <a:latin typeface="Arial"/>
                </a:defRPr>
              </a:pPr>
              <a:r>
                <a:rPr lang="de-DE" sz="2292" noProof="1">
                  <a:solidFill>
                    <a:srgbClr val="0B2350"/>
                  </a:solidFill>
                  <a:latin typeface="Arial"/>
                </a:rPr>
                <a:t>Nicht nur recht behalten wollen.</a:t>
              </a:r>
            </a:p>
          </p:txBody>
        </p:sp>
      </p:grpSp>
      <p:grpSp>
        <p:nvGrpSpPr>
          <p:cNvPr id="28" name="Klick 2 · Nicht nur das hören wollen, was sich gut anfühlt."/>
          <p:cNvGrpSpPr/>
          <p:nvPr/>
        </p:nvGrpSpPr>
        <p:grpSpPr>
          <a:xfrm>
            <a:off x="3467100" y="2994660"/>
            <a:ext cx="8260080" cy="716280"/>
            <a:chOff x="4160520" y="3593592"/>
            <a:chExt cx="9912096" cy="859536"/>
          </a:xfrm>
        </p:grpSpPr>
        <p:sp>
          <p:nvSpPr>
            <p:cNvPr id="24" name="Wahrheitswille · Aussage 2"/>
            <p:cNvSpPr/>
            <p:nvPr/>
          </p:nvSpPr>
          <p:spPr>
            <a:xfrm>
              <a:off x="4160520" y="3593592"/>
              <a:ext cx="9912096" cy="859536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1734" y="500"/>
                  </a:moveTo>
                  <a:cubicBezTo>
                    <a:pt x="624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659" y="99900"/>
                    <a:pt x="1734" y="99500"/>
                  </a:cubicBezTo>
                  <a:lnTo>
                    <a:pt x="98266" y="99700"/>
                  </a:lnTo>
                  <a:cubicBezTo>
                    <a:pt x="99306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9306" y="400"/>
                    <a:pt x="98266" y="500"/>
                  </a:cubicBezTo>
                  <a:lnTo>
                    <a:pt x="1734" y="500"/>
                  </a:lnTo>
                  <a:close/>
                </a:path>
              </a:pathLst>
            </a:custGeom>
            <a:solidFill>
              <a:srgbClr val="FFF9ED"/>
            </a:solidFill>
            <a:ln w="22860" cap="rnd">
              <a:solidFill>
                <a:srgbClr val="FFBE2B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5" name="Aussage 2 · Markierung"/>
            <p:cNvSpPr/>
            <p:nvPr/>
          </p:nvSpPr>
          <p:spPr>
            <a:xfrm>
              <a:off x="4407408" y="3822191"/>
              <a:ext cx="384048" cy="384048"/>
            </a:xfrm>
            <a:prstGeom prst="ellipse">
              <a:avLst/>
            </a:prstGeom>
            <a:solidFill>
              <a:srgbClr val="FFBE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6" name="Aussage 2 · Haken"/>
            <p:cNvSpPr/>
            <p:nvPr/>
          </p:nvSpPr>
          <p:spPr>
            <a:xfrm>
              <a:off x="4507992" y="3904488"/>
              <a:ext cx="210312" cy="19202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57143"/>
                  </a:moveTo>
                  <a:lnTo>
                    <a:pt x="34783" y="100000"/>
                  </a:lnTo>
                  <a:lnTo>
                    <a:pt x="100000" y="0"/>
                  </a:lnTo>
                </a:path>
              </a:pathLst>
            </a:custGeom>
            <a:noFill/>
            <a:ln w="33020" cap="rnd">
              <a:solidFill>
                <a:srgbClr val="0B2350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7" name="Aussage 2"/>
            <p:cNvSpPr txBox="1"/>
            <p:nvPr/>
          </p:nvSpPr>
          <p:spPr>
            <a:xfrm>
              <a:off x="4992624" y="3776472"/>
              <a:ext cx="8778240" cy="5029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>
                <a:lnSpc>
                  <a:spcPct val="105000"/>
                </a:lnSpc>
                <a:defRPr sz="2750" b="0">
                  <a:solidFill>
                    <a:srgbClr val="0B2350"/>
                  </a:solidFill>
                  <a:latin typeface="Arial"/>
                </a:defRPr>
              </a:pPr>
              <a:r>
                <a:rPr lang="de-DE" sz="2292" noProof="1">
                  <a:solidFill>
                    <a:srgbClr val="0B2350"/>
                  </a:solidFill>
                  <a:latin typeface="Arial"/>
                </a:rPr>
                <a:t>Nicht nur das hören wollen, was sich gut anfühlt.</a:t>
              </a:r>
            </a:p>
          </p:txBody>
        </p:sp>
      </p:grpSp>
      <p:grpSp>
        <p:nvGrpSpPr>
          <p:cNvPr id="33" name="Klick 3 · Nicht nur dazugehören wollen."/>
          <p:cNvGrpSpPr/>
          <p:nvPr/>
        </p:nvGrpSpPr>
        <p:grpSpPr>
          <a:xfrm>
            <a:off x="3467100" y="3832860"/>
            <a:ext cx="8260080" cy="716280"/>
            <a:chOff x="4160520" y="4599432"/>
            <a:chExt cx="9912096" cy="859536"/>
          </a:xfrm>
        </p:grpSpPr>
        <p:sp>
          <p:nvSpPr>
            <p:cNvPr id="29" name="Wahrheitswille · Aussage 3"/>
            <p:cNvSpPr/>
            <p:nvPr/>
          </p:nvSpPr>
          <p:spPr>
            <a:xfrm>
              <a:off x="4160520" y="4599432"/>
              <a:ext cx="9912096" cy="859536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1734" y="500"/>
                  </a:moveTo>
                  <a:cubicBezTo>
                    <a:pt x="624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659" y="99900"/>
                    <a:pt x="1734" y="99500"/>
                  </a:cubicBezTo>
                  <a:lnTo>
                    <a:pt x="98266" y="99700"/>
                  </a:lnTo>
                  <a:cubicBezTo>
                    <a:pt x="99306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9306" y="400"/>
                    <a:pt x="98266" y="500"/>
                  </a:cubicBezTo>
                  <a:lnTo>
                    <a:pt x="1734" y="500"/>
                  </a:lnTo>
                  <a:close/>
                </a:path>
              </a:pathLst>
            </a:custGeom>
            <a:solidFill>
              <a:srgbClr val="FFF9ED"/>
            </a:solidFill>
            <a:ln w="22860" cap="rnd">
              <a:solidFill>
                <a:srgbClr val="FFBE2B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0" name="Aussage 3 · Markierung"/>
            <p:cNvSpPr/>
            <p:nvPr/>
          </p:nvSpPr>
          <p:spPr>
            <a:xfrm>
              <a:off x="4407408" y="4828032"/>
              <a:ext cx="384048" cy="384048"/>
            </a:xfrm>
            <a:prstGeom prst="ellipse">
              <a:avLst/>
            </a:prstGeom>
            <a:solidFill>
              <a:srgbClr val="FFBE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1" name="Aussage 3 · Haken"/>
            <p:cNvSpPr/>
            <p:nvPr/>
          </p:nvSpPr>
          <p:spPr>
            <a:xfrm>
              <a:off x="4507992" y="4910328"/>
              <a:ext cx="210312" cy="19202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57143"/>
                  </a:moveTo>
                  <a:lnTo>
                    <a:pt x="34783" y="100000"/>
                  </a:lnTo>
                  <a:lnTo>
                    <a:pt x="100000" y="0"/>
                  </a:lnTo>
                </a:path>
              </a:pathLst>
            </a:custGeom>
            <a:noFill/>
            <a:ln w="33020" cap="rnd">
              <a:solidFill>
                <a:srgbClr val="0B2350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2" name="Aussage 3"/>
            <p:cNvSpPr txBox="1"/>
            <p:nvPr/>
          </p:nvSpPr>
          <p:spPr>
            <a:xfrm>
              <a:off x="4992624" y="4782312"/>
              <a:ext cx="8778240" cy="5029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>
                <a:lnSpc>
                  <a:spcPct val="105000"/>
                </a:lnSpc>
                <a:defRPr sz="2750" b="0">
                  <a:solidFill>
                    <a:srgbClr val="0B2350"/>
                  </a:solidFill>
                  <a:latin typeface="Arial"/>
                </a:defRPr>
              </a:pPr>
              <a:r>
                <a:rPr lang="de-DE" sz="2292" noProof="1">
                  <a:solidFill>
                    <a:srgbClr val="0B2350"/>
                  </a:solidFill>
                  <a:latin typeface="Arial"/>
                </a:rPr>
                <a:t>Nicht nur dazugehören wollen.</a:t>
              </a:r>
            </a:p>
          </p:txBody>
        </p:sp>
      </p:grpSp>
      <p:grpSp>
        <p:nvGrpSpPr>
          <p:cNvPr id="38" name="Klick 4 · Sondern: wirklich wissen wollen, ob etwas stimmt."/>
          <p:cNvGrpSpPr/>
          <p:nvPr/>
        </p:nvGrpSpPr>
        <p:grpSpPr>
          <a:xfrm>
            <a:off x="3467100" y="4671060"/>
            <a:ext cx="8260080" cy="716280"/>
            <a:chOff x="4160520" y="5605272"/>
            <a:chExt cx="9912096" cy="859536"/>
          </a:xfrm>
        </p:grpSpPr>
        <p:sp>
          <p:nvSpPr>
            <p:cNvPr id="34" name="Wahrheitswille · Aussage 4"/>
            <p:cNvSpPr/>
            <p:nvPr/>
          </p:nvSpPr>
          <p:spPr>
            <a:xfrm>
              <a:off x="4160520" y="5605272"/>
              <a:ext cx="9912096" cy="859536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1734" y="500"/>
                  </a:moveTo>
                  <a:cubicBezTo>
                    <a:pt x="624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659" y="99900"/>
                    <a:pt x="1734" y="99500"/>
                  </a:cubicBezTo>
                  <a:lnTo>
                    <a:pt x="98266" y="99700"/>
                  </a:lnTo>
                  <a:cubicBezTo>
                    <a:pt x="99306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9306" y="400"/>
                    <a:pt x="98266" y="500"/>
                  </a:cubicBezTo>
                  <a:lnTo>
                    <a:pt x="1734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EFB8"/>
                </a:gs>
                <a:gs pos="100000">
                  <a:srgbClr val="FFD877"/>
                </a:gs>
              </a:gsLst>
              <a:lin ang="5400000" scaled="1"/>
            </a:gradFill>
            <a:ln w="22860" cap="rnd">
              <a:solidFill>
                <a:srgbClr val="FFBE2B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5" name="Aussage 4 · Markierung"/>
            <p:cNvSpPr/>
            <p:nvPr/>
          </p:nvSpPr>
          <p:spPr>
            <a:xfrm>
              <a:off x="4407408" y="5833872"/>
              <a:ext cx="384048" cy="384048"/>
            </a:xfrm>
            <a:prstGeom prst="ellipse">
              <a:avLst/>
            </a:prstGeom>
            <a:solidFill>
              <a:srgbClr val="FFBE2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6" name="Aussage 4 · Haken"/>
            <p:cNvSpPr/>
            <p:nvPr/>
          </p:nvSpPr>
          <p:spPr>
            <a:xfrm>
              <a:off x="4507992" y="5916168"/>
              <a:ext cx="210312" cy="19202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57143"/>
                  </a:moveTo>
                  <a:lnTo>
                    <a:pt x="34783" y="100000"/>
                  </a:lnTo>
                  <a:lnTo>
                    <a:pt x="100000" y="0"/>
                  </a:lnTo>
                </a:path>
              </a:pathLst>
            </a:custGeom>
            <a:noFill/>
            <a:ln w="33020" cap="rnd">
              <a:solidFill>
                <a:srgbClr val="0B2350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7" name="Aussage 4"/>
            <p:cNvSpPr txBox="1"/>
            <p:nvPr/>
          </p:nvSpPr>
          <p:spPr>
            <a:xfrm>
              <a:off x="4992624" y="5788152"/>
              <a:ext cx="8778240" cy="5029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>
                <a:lnSpc>
                  <a:spcPct val="105000"/>
                </a:lnSpc>
                <a:defRPr sz="28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333" b="1" noProof="1">
                  <a:solidFill>
                    <a:srgbClr val="0B2350"/>
                  </a:solidFill>
                  <a:latin typeface="Arial"/>
                </a:rPr>
                <a:t>Sondern: wirklich wissen wollen, ob etwas stimmt.</a:t>
              </a:r>
            </a:p>
          </p:txBody>
        </p:sp>
      </p:grpSp>
      <p:grpSp>
        <p:nvGrpSpPr>
          <p:cNvPr id="41" name="Klick 5 · Leitfrage"/>
          <p:cNvGrpSpPr/>
          <p:nvPr/>
        </p:nvGrpSpPr>
        <p:grpSpPr>
          <a:xfrm>
            <a:off x="502920" y="5791200"/>
            <a:ext cx="11216640" cy="655320"/>
            <a:chOff x="603504" y="6949440"/>
            <a:chExt cx="13459968" cy="786384"/>
          </a:xfrm>
        </p:grpSpPr>
        <p:sp>
          <p:nvSpPr>
            <p:cNvPr id="39" name="Leitfrage · Band"/>
            <p:cNvSpPr/>
            <p:nvPr/>
          </p:nvSpPr>
          <p:spPr>
            <a:xfrm>
              <a:off x="603504" y="6949440"/>
              <a:ext cx="13459968" cy="786384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1168" y="500"/>
                  </a:moveTo>
                  <a:cubicBezTo>
                    <a:pt x="421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444" y="99900"/>
                    <a:pt x="1168" y="99500"/>
                  </a:cubicBezTo>
                  <a:lnTo>
                    <a:pt x="98832" y="99700"/>
                  </a:lnTo>
                  <a:cubicBezTo>
                    <a:pt x="99533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9533" y="400"/>
                    <a:pt x="98832" y="500"/>
                  </a:cubicBezTo>
                  <a:lnTo>
                    <a:pt x="1168" y="500"/>
                  </a:lnTo>
                  <a:close/>
                </a:path>
              </a:pathLst>
            </a:custGeom>
            <a:solidFill>
              <a:srgbClr val="F46665"/>
            </a:solidFill>
            <a:ln w="15240" cap="rnd">
              <a:solidFill>
                <a:srgbClr val="FFA6A1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0" name="Leitfrage"/>
            <p:cNvSpPr txBox="1"/>
            <p:nvPr/>
          </p:nvSpPr>
          <p:spPr>
            <a:xfrm>
              <a:off x="822960" y="7132320"/>
              <a:ext cx="13002768" cy="40233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5000"/>
                </a:lnSpc>
                <a:defRPr sz="2570" b="1">
                  <a:solidFill>
                    <a:srgbClr val="F8FBFF"/>
                  </a:solidFill>
                  <a:latin typeface="Arial"/>
                </a:defRPr>
              </a:pPr>
              <a:r>
                <a:rPr lang="de-DE" sz="2142" b="1" noProof="1">
                  <a:solidFill>
                    <a:srgbClr val="F8FBFF"/>
                  </a:solidFill>
                  <a:latin typeface="Arial"/>
                </a:rPr>
                <a:t>Leitfrage: Suche ich Wahrheit – oder nur Bestätigung mit Wahrheits-Label?</a:t>
              </a:r>
            </a:p>
          </p:txBody>
        </p:sp>
      </p:grpSp>
      <p:sp>
        <p:nvSpPr>
          <p:cNvPr id="42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43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44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6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6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6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nkelblauer Hintergrund" descr="navy_backgroun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oodle · Kopf Akzent 1"/>
          <p:cNvSpPr/>
          <p:nvPr/>
        </p:nvSpPr>
        <p:spPr>
          <a:xfrm>
            <a:off x="152401" y="236220"/>
            <a:ext cx="83819" cy="12954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175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" name="Doodle · Kopf Akzent 2"/>
          <p:cNvSpPr/>
          <p:nvPr/>
        </p:nvSpPr>
        <p:spPr>
          <a:xfrm>
            <a:off x="236221" y="228600"/>
            <a:ext cx="76199" cy="12192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175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" name="Rubrik"/>
          <p:cNvSpPr txBox="1"/>
          <p:nvPr/>
        </p:nvSpPr>
        <p:spPr>
          <a:xfrm>
            <a:off x="495300" y="304800"/>
            <a:ext cx="1120140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1650" b="1">
                <a:solidFill>
                  <a:srgbClr val="FF6464"/>
                </a:solidFill>
                <a:latin typeface="Arial"/>
              </a:defRPr>
            </a:pPr>
            <a:r>
              <a:rPr lang="de-DE" sz="1375" b="1" noProof="1">
                <a:solidFill>
                  <a:srgbClr val="FF6464"/>
                </a:solidFill>
                <a:latin typeface="Arial"/>
              </a:rPr>
              <a:t>VERTRAUEN</a:t>
            </a:r>
          </a:p>
        </p:txBody>
      </p:sp>
      <p:sp>
        <p:nvSpPr>
          <p:cNvPr id="6" name="Titel"/>
          <p:cNvSpPr txBox="1"/>
          <p:nvPr/>
        </p:nvSpPr>
        <p:spPr>
          <a:xfrm>
            <a:off x="495300" y="647700"/>
            <a:ext cx="112014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4300" b="1">
                <a:solidFill>
                  <a:srgbClr val="F8FBFF"/>
                </a:solidFill>
                <a:latin typeface="Arial"/>
              </a:defRPr>
            </a:pPr>
            <a:r>
              <a:rPr lang="de-DE" sz="3583" b="1" noProof="1">
                <a:solidFill>
                  <a:srgbClr val="F8FBFF"/>
                </a:solidFill>
                <a:latin typeface="Arial"/>
              </a:rPr>
              <a:t>Vertrauen ohne Naivität</a:t>
            </a:r>
          </a:p>
        </p:txBody>
      </p:sp>
      <p:sp>
        <p:nvSpPr>
          <p:cNvPr id="7" name="Doodle · Unterstreichung"/>
          <p:cNvSpPr/>
          <p:nvPr/>
        </p:nvSpPr>
        <p:spPr>
          <a:xfrm>
            <a:off x="495300" y="1242060"/>
            <a:ext cx="3238500" cy="4191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72000"/>
                </a:moveTo>
                <a:cubicBezTo>
                  <a:pt x="29000" y="22000"/>
                  <a:pt x="68000" y="41000"/>
                  <a:pt x="100000" y="23000"/>
                </a:cubicBezTo>
              </a:path>
            </a:pathLst>
          </a:custGeom>
          <a:noFill/>
          <a:ln w="5080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8" name="Einleitung"/>
          <p:cNvSpPr txBox="1"/>
          <p:nvPr/>
        </p:nvSpPr>
        <p:spPr>
          <a:xfrm>
            <a:off x="495300" y="1463040"/>
            <a:ext cx="11216640" cy="556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05000"/>
              </a:lnSpc>
              <a:defRPr sz="2000" b="0">
                <a:solidFill>
                  <a:srgbClr val="C4DBEE"/>
                </a:solidFill>
                <a:latin typeface="Arial"/>
              </a:defRPr>
            </a:pPr>
            <a:r>
              <a:rPr lang="de-DE" sz="1667" i="1" noProof="1">
                <a:solidFill>
                  <a:srgbClr val="C4DBEE"/>
                </a:solidFill>
                <a:latin typeface="Arial"/>
              </a:rPr>
              <a:t>Wenn „Systemmedien“ pauschal diskreditiert werden, geht oft mehr verloren als nur ein Sender oder eine Zeitung:</a:t>
            </a:r>
          </a:p>
          <a:p>
            <a:pPr>
              <a:lnSpc>
                <a:spcPct val="105000"/>
              </a:lnSpc>
              <a:defRPr sz="2000" b="0">
                <a:solidFill>
                  <a:srgbClr val="C4DBEE"/>
                </a:solidFill>
                <a:latin typeface="Arial"/>
              </a:defRPr>
            </a:pPr>
            <a:r>
              <a:rPr lang="de-DE" sz="1667" i="1" noProof="1">
                <a:solidFill>
                  <a:srgbClr val="C4DBEE"/>
                </a:solidFill>
                <a:latin typeface="Arial"/>
              </a:rPr>
              <a:t>Es geht um die Grundlage gemeinsamer Wirklichkeitsprüfung.</a:t>
            </a:r>
          </a:p>
        </p:txBody>
      </p:sp>
      <p:sp>
        <p:nvSpPr>
          <p:cNvPr id="11" name="Doodle · Fuß links"/>
          <p:cNvSpPr/>
          <p:nvPr/>
        </p:nvSpPr>
        <p:spPr>
          <a:xfrm>
            <a:off x="152401" y="6545580"/>
            <a:ext cx="304799" cy="11430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50800" cap="rnd">
            <a:solidFill>
              <a:srgbClr val="58AEF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2" name="Doodle · Fuß rechts"/>
          <p:cNvSpPr/>
          <p:nvPr/>
        </p:nvSpPr>
        <p:spPr>
          <a:xfrm>
            <a:off x="11003281" y="6598920"/>
            <a:ext cx="320039" cy="106680"/>
          </a:xfrm>
          <a:custGeom>
            <a:avLst/>
            <a:gdLst/>
            <a:ahLst/>
            <a:cxnLst/>
            <a:rect l="0" t="0" r="w" b="h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50800" cap="rnd">
            <a:solidFill>
              <a:srgbClr val="FFBE2B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grpSp>
        <p:nvGrpSpPr>
          <p:cNvPr id="19" name="Klick 1 · Wichtige Differenz"/>
          <p:cNvGrpSpPr/>
          <p:nvPr/>
        </p:nvGrpSpPr>
        <p:grpSpPr>
          <a:xfrm>
            <a:off x="464820" y="2194560"/>
            <a:ext cx="3634740" cy="2468880"/>
            <a:chOff x="557784" y="2633472"/>
            <a:chExt cx="4361688" cy="2962656"/>
          </a:xfrm>
        </p:grpSpPr>
        <p:sp>
          <p:nvSpPr>
            <p:cNvPr id="13" name="Vertrauen 1 · Karte"/>
            <p:cNvSpPr/>
            <p:nvPr/>
          </p:nvSpPr>
          <p:spPr>
            <a:xfrm>
              <a:off x="557784" y="2633472"/>
              <a:ext cx="4361688" cy="2962656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7128" y="500"/>
                  </a:moveTo>
                  <a:cubicBezTo>
                    <a:pt x="2566" y="200"/>
                    <a:pt x="500" y="4198"/>
                    <a:pt x="400" y="10494"/>
                  </a:cubicBezTo>
                  <a:lnTo>
                    <a:pt x="500" y="89506"/>
                  </a:lnTo>
                  <a:cubicBezTo>
                    <a:pt x="400" y="95802"/>
                    <a:pt x="2709" y="99900"/>
                    <a:pt x="7128" y="99500"/>
                  </a:cubicBezTo>
                  <a:lnTo>
                    <a:pt x="92872" y="99700"/>
                  </a:lnTo>
                  <a:cubicBezTo>
                    <a:pt x="97149" y="99800"/>
                    <a:pt x="99500" y="95802"/>
                    <a:pt x="99700" y="89506"/>
                  </a:cubicBezTo>
                  <a:lnTo>
                    <a:pt x="99500" y="10494"/>
                  </a:lnTo>
                  <a:cubicBezTo>
                    <a:pt x="99600" y="4198"/>
                    <a:pt x="97149" y="400"/>
                    <a:pt x="92872" y="500"/>
                  </a:cubicBezTo>
                  <a:lnTo>
                    <a:pt x="7128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EFFAF9"/>
                </a:gs>
              </a:gsLst>
              <a:lin ang="5400000" scaled="1"/>
            </a:gradFill>
            <a:ln w="30480" cap="rnd">
              <a:solidFill>
                <a:srgbClr val="35CABC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4" name="Nummer 1 · Kreis"/>
            <p:cNvSpPr/>
            <p:nvPr/>
          </p:nvSpPr>
          <p:spPr>
            <a:xfrm>
              <a:off x="777240" y="2852928"/>
              <a:ext cx="502920" cy="502920"/>
            </a:xfrm>
            <a:prstGeom prst="ellipse">
              <a:avLst/>
            </a:prstGeom>
            <a:solidFill>
              <a:srgbClr val="35CABC"/>
            </a:solidFill>
            <a:ln>
              <a:noFill/>
            </a:ln>
            <a:effectLst>
              <a:outerShdw blurRad="140000" dist="43000" dir="5400000" algn="ctr" rotWithShape="0">
                <a:srgbClr val="010C21">
                  <a:alpha val="1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15" name="Nummer 1"/>
            <p:cNvSpPr txBox="1"/>
            <p:nvPr/>
          </p:nvSpPr>
          <p:spPr>
            <a:xfrm>
              <a:off x="777240" y="2903220"/>
              <a:ext cx="50292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1</a:t>
              </a:r>
            </a:p>
          </p:txBody>
        </p:sp>
        <p:sp>
          <p:nvSpPr>
            <p:cNvPr id="16" name="Vertrauen 1 · Titel"/>
            <p:cNvSpPr txBox="1"/>
            <p:nvPr/>
          </p:nvSpPr>
          <p:spPr>
            <a:xfrm>
              <a:off x="1463040" y="2834640"/>
              <a:ext cx="2615184" cy="7680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defRPr sz="2520" b="1">
                  <a:solidFill>
                    <a:srgbClr val="0B2350"/>
                  </a:solidFill>
                  <a:latin typeface="Arial"/>
                </a:defRPr>
              </a:pPr>
              <a:r>
                <a:rPr lang="de-DE" sz="2100" b="1" noProof="1">
                  <a:solidFill>
                    <a:srgbClr val="0B2350"/>
                  </a:solidFill>
                  <a:latin typeface="Arial"/>
                </a:rPr>
                <a:t>Wichtige</a:t>
              </a:r>
            </a:p>
            <a:p>
              <a:pPr>
                <a:defRPr sz="2520" b="1">
                  <a:solidFill>
                    <a:srgbClr val="0B2350"/>
                  </a:solidFill>
                  <a:latin typeface="Arial"/>
                </a:defRPr>
              </a:pPr>
              <a:r>
                <a:rPr lang="de-DE" sz="2100" b="1" noProof="1">
                  <a:solidFill>
                    <a:srgbClr val="0B2350"/>
                  </a:solidFill>
                  <a:latin typeface="Arial"/>
                </a:rPr>
                <a:t>Differenz</a:t>
              </a:r>
            </a:p>
          </p:txBody>
        </p:sp>
        <p:pic>
          <p:nvPicPr>
            <p:cNvPr id="17" name="Doodle · icon_document" descr="icon_document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5256" y="2926079"/>
              <a:ext cx="410022" cy="621792"/>
            </a:xfrm>
            <a:prstGeom prst="rect">
              <a:avLst/>
            </a:prstGeom>
          </p:spPr>
        </p:pic>
        <p:sp>
          <p:nvSpPr>
            <p:cNvPr id="18" name="Vertrauen 1 · Text"/>
            <p:cNvSpPr txBox="1"/>
            <p:nvPr/>
          </p:nvSpPr>
          <p:spPr>
            <a:xfrm>
              <a:off x="813816" y="3739896"/>
              <a:ext cx="3849624" cy="16459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6000"/>
                </a:lnSpc>
                <a:defRPr sz="21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750" noProof="1">
                  <a:solidFill>
                    <a:srgbClr val="0B2350"/>
                  </a:solidFill>
                  <a:latin typeface="Arial"/>
                </a:rPr>
                <a:t>Auch gute Medien machen Fehler. Aber: Sie arbeiten in der Regel mit Redaktion, Standards, Korrekturen und überprüfbaren Quellen.</a:t>
              </a:r>
            </a:p>
          </p:txBody>
        </p:sp>
      </p:grpSp>
      <p:grpSp>
        <p:nvGrpSpPr>
          <p:cNvPr id="26" name="Klick 2 · Verlässlich heißt nicht neutral"/>
          <p:cNvGrpSpPr/>
          <p:nvPr/>
        </p:nvGrpSpPr>
        <p:grpSpPr>
          <a:xfrm>
            <a:off x="4278630" y="2194560"/>
            <a:ext cx="3634740" cy="2468880"/>
            <a:chOff x="5134356" y="2633472"/>
            <a:chExt cx="4361688" cy="2962656"/>
          </a:xfrm>
        </p:grpSpPr>
        <p:sp>
          <p:nvSpPr>
            <p:cNvPr id="20" name="Vertrauen 2 · Karte"/>
            <p:cNvSpPr/>
            <p:nvPr/>
          </p:nvSpPr>
          <p:spPr>
            <a:xfrm>
              <a:off x="5134356" y="2633472"/>
              <a:ext cx="4361688" cy="2962656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7128" y="500"/>
                  </a:moveTo>
                  <a:cubicBezTo>
                    <a:pt x="2566" y="200"/>
                    <a:pt x="500" y="4198"/>
                    <a:pt x="400" y="10494"/>
                  </a:cubicBezTo>
                  <a:lnTo>
                    <a:pt x="500" y="89506"/>
                  </a:lnTo>
                  <a:cubicBezTo>
                    <a:pt x="400" y="95802"/>
                    <a:pt x="2709" y="99900"/>
                    <a:pt x="7128" y="99500"/>
                  </a:cubicBezTo>
                  <a:lnTo>
                    <a:pt x="92872" y="99700"/>
                  </a:lnTo>
                  <a:cubicBezTo>
                    <a:pt x="97149" y="99800"/>
                    <a:pt x="99500" y="95802"/>
                    <a:pt x="99700" y="89506"/>
                  </a:cubicBezTo>
                  <a:lnTo>
                    <a:pt x="99500" y="10494"/>
                  </a:lnTo>
                  <a:cubicBezTo>
                    <a:pt x="99600" y="4198"/>
                    <a:pt x="97149" y="400"/>
                    <a:pt x="92872" y="500"/>
                  </a:cubicBezTo>
                  <a:lnTo>
                    <a:pt x="7128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EDF6FF"/>
                </a:gs>
              </a:gsLst>
              <a:lin ang="5400000" scaled="1"/>
            </a:gradFill>
            <a:ln w="30480" cap="rnd">
              <a:solidFill>
                <a:srgbClr val="58AEF2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1" name="Nummer 2 · Kreis"/>
            <p:cNvSpPr/>
            <p:nvPr/>
          </p:nvSpPr>
          <p:spPr>
            <a:xfrm>
              <a:off x="5353812" y="2852928"/>
              <a:ext cx="502920" cy="502920"/>
            </a:xfrm>
            <a:prstGeom prst="ellipse">
              <a:avLst/>
            </a:prstGeom>
            <a:solidFill>
              <a:srgbClr val="58AEF2"/>
            </a:solidFill>
            <a:ln>
              <a:noFill/>
            </a:ln>
            <a:effectLst>
              <a:outerShdw blurRad="140000" dist="43000" dir="5400000" algn="ctr" rotWithShape="0">
                <a:srgbClr val="010C21">
                  <a:alpha val="1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2" name="Nummer 2"/>
            <p:cNvSpPr txBox="1"/>
            <p:nvPr/>
          </p:nvSpPr>
          <p:spPr>
            <a:xfrm>
              <a:off x="5353812" y="2903220"/>
              <a:ext cx="50292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2</a:t>
              </a:r>
            </a:p>
          </p:txBody>
        </p:sp>
        <p:sp>
          <p:nvSpPr>
            <p:cNvPr id="23" name="Vertrauen 2 · Titel"/>
            <p:cNvSpPr txBox="1"/>
            <p:nvPr/>
          </p:nvSpPr>
          <p:spPr>
            <a:xfrm>
              <a:off x="6039612" y="2834640"/>
              <a:ext cx="2615184" cy="7680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defRPr sz="2520" b="1">
                  <a:solidFill>
                    <a:srgbClr val="0B2350"/>
                  </a:solidFill>
                  <a:latin typeface="Arial"/>
                </a:defRPr>
              </a:pPr>
              <a:r>
                <a:rPr lang="de-DE" sz="2100" b="1" noProof="1">
                  <a:solidFill>
                    <a:srgbClr val="0B2350"/>
                  </a:solidFill>
                  <a:latin typeface="Arial"/>
                </a:rPr>
                <a:t>Verlässlich heißt</a:t>
              </a:r>
            </a:p>
            <a:p>
              <a:pPr>
                <a:defRPr sz="2520" b="1">
                  <a:solidFill>
                    <a:srgbClr val="0B2350"/>
                  </a:solidFill>
                  <a:latin typeface="Arial"/>
                </a:defRPr>
              </a:pPr>
              <a:r>
                <a:rPr lang="de-DE" sz="2100" b="1" noProof="1">
                  <a:solidFill>
                    <a:srgbClr val="0B2350"/>
                  </a:solidFill>
                  <a:latin typeface="Arial"/>
                </a:rPr>
                <a:t>nicht neutral</a:t>
              </a:r>
            </a:p>
          </p:txBody>
        </p:sp>
        <p:pic>
          <p:nvPicPr>
            <p:cNvPr id="24" name="Doodle · icon_scales" descr="icon_scales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18804" y="2933084"/>
              <a:ext cx="576072" cy="607782"/>
            </a:xfrm>
            <a:prstGeom prst="rect">
              <a:avLst/>
            </a:prstGeom>
          </p:spPr>
        </p:pic>
        <p:sp>
          <p:nvSpPr>
            <p:cNvPr id="25" name="Vertrauen 2 · Text"/>
            <p:cNvSpPr txBox="1"/>
            <p:nvPr/>
          </p:nvSpPr>
          <p:spPr>
            <a:xfrm>
              <a:off x="5390388" y="3739896"/>
              <a:ext cx="3849624" cy="16459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6000"/>
                </a:lnSpc>
                <a:defRPr sz="21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750" noProof="1">
                  <a:solidFill>
                    <a:srgbClr val="0B2350"/>
                  </a:solidFill>
                  <a:latin typeface="Arial"/>
                </a:rPr>
                <a:t>Ein Medium kann verlässlich sein und trotzdem Perspektiven setzen, Themen gewichten und Sprache wählen.</a:t>
              </a:r>
            </a:p>
          </p:txBody>
        </p:sp>
      </p:grpSp>
      <p:grpSp>
        <p:nvGrpSpPr>
          <p:cNvPr id="33" name="Klick 3 · Einordnung verstehen"/>
          <p:cNvGrpSpPr/>
          <p:nvPr/>
        </p:nvGrpSpPr>
        <p:grpSpPr>
          <a:xfrm>
            <a:off x="8092440" y="2194560"/>
            <a:ext cx="3634740" cy="2468880"/>
            <a:chOff x="9710928" y="2633472"/>
            <a:chExt cx="4361688" cy="2962656"/>
          </a:xfrm>
        </p:grpSpPr>
        <p:sp>
          <p:nvSpPr>
            <p:cNvPr id="27" name="Vertrauen 3 · Karte"/>
            <p:cNvSpPr/>
            <p:nvPr/>
          </p:nvSpPr>
          <p:spPr>
            <a:xfrm>
              <a:off x="9710928" y="2633472"/>
              <a:ext cx="4361688" cy="2962656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7128" y="500"/>
                  </a:moveTo>
                  <a:cubicBezTo>
                    <a:pt x="2566" y="200"/>
                    <a:pt x="500" y="4198"/>
                    <a:pt x="400" y="10494"/>
                  </a:cubicBezTo>
                  <a:lnTo>
                    <a:pt x="500" y="89506"/>
                  </a:lnTo>
                  <a:cubicBezTo>
                    <a:pt x="400" y="95802"/>
                    <a:pt x="2709" y="99900"/>
                    <a:pt x="7128" y="99500"/>
                  </a:cubicBezTo>
                  <a:lnTo>
                    <a:pt x="92872" y="99700"/>
                  </a:lnTo>
                  <a:cubicBezTo>
                    <a:pt x="97149" y="99800"/>
                    <a:pt x="99500" y="95802"/>
                    <a:pt x="99700" y="89506"/>
                  </a:cubicBezTo>
                  <a:lnTo>
                    <a:pt x="99500" y="10494"/>
                  </a:lnTo>
                  <a:cubicBezTo>
                    <a:pt x="99600" y="4198"/>
                    <a:pt x="97149" y="400"/>
                    <a:pt x="92872" y="500"/>
                  </a:cubicBezTo>
                  <a:lnTo>
                    <a:pt x="7128" y="500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4EDFF"/>
                </a:gs>
              </a:gsLst>
              <a:lin ang="5400000" scaled="1"/>
            </a:gradFill>
            <a:ln w="30480" cap="rnd">
              <a:solidFill>
                <a:srgbClr val="A979EA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8" name="Nummer 3 · Kreis"/>
            <p:cNvSpPr/>
            <p:nvPr/>
          </p:nvSpPr>
          <p:spPr>
            <a:xfrm>
              <a:off x="9930384" y="2852928"/>
              <a:ext cx="502920" cy="502920"/>
            </a:xfrm>
            <a:prstGeom prst="ellipse">
              <a:avLst/>
            </a:prstGeom>
            <a:solidFill>
              <a:srgbClr val="A979EA"/>
            </a:solidFill>
            <a:ln>
              <a:noFill/>
            </a:ln>
            <a:effectLst>
              <a:outerShdw blurRad="140000" dist="43000" dir="5400000" algn="ctr" rotWithShape="0">
                <a:srgbClr val="010C21">
                  <a:alpha val="1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29" name="Nummer 3"/>
            <p:cNvSpPr txBox="1"/>
            <p:nvPr/>
          </p:nvSpPr>
          <p:spPr>
            <a:xfrm>
              <a:off x="9930384" y="2903220"/>
              <a:ext cx="502920" cy="45720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3</a:t>
              </a:r>
            </a:p>
          </p:txBody>
        </p:sp>
        <p:sp>
          <p:nvSpPr>
            <p:cNvPr id="30" name="Vertrauen 3 · Titel"/>
            <p:cNvSpPr txBox="1"/>
            <p:nvPr/>
          </p:nvSpPr>
          <p:spPr>
            <a:xfrm>
              <a:off x="10616184" y="2834640"/>
              <a:ext cx="2615184" cy="7680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defRPr sz="2520" b="1">
                  <a:solidFill>
                    <a:srgbClr val="0B2350"/>
                  </a:solidFill>
                  <a:latin typeface="Arial"/>
                </a:defRPr>
              </a:pPr>
              <a:r>
                <a:rPr lang="de-DE" sz="2100" b="1" noProof="1">
                  <a:solidFill>
                    <a:srgbClr val="0B2350"/>
                  </a:solidFill>
                  <a:latin typeface="Arial"/>
                </a:rPr>
                <a:t>Einordnung</a:t>
              </a:r>
            </a:p>
            <a:p>
              <a:pPr>
                <a:defRPr sz="2520" b="1">
                  <a:solidFill>
                    <a:srgbClr val="0B2350"/>
                  </a:solidFill>
                  <a:latin typeface="Arial"/>
                </a:defRPr>
              </a:pPr>
              <a:r>
                <a:rPr lang="de-DE" sz="2100" b="1" noProof="1">
                  <a:solidFill>
                    <a:srgbClr val="0B2350"/>
                  </a:solidFill>
                  <a:latin typeface="Arial"/>
                </a:rPr>
                <a:t>verstehen</a:t>
              </a:r>
            </a:p>
          </p:txBody>
        </p:sp>
        <p:pic>
          <p:nvPicPr>
            <p:cNvPr id="31" name="Doodle · icon_bubbles" descr="icon_bubbles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337967" y="2926079"/>
              <a:ext cx="490888" cy="621792"/>
            </a:xfrm>
            <a:prstGeom prst="rect">
              <a:avLst/>
            </a:prstGeom>
          </p:spPr>
        </p:pic>
        <p:sp>
          <p:nvSpPr>
            <p:cNvPr id="32" name="Vertrauen 3 · Text"/>
            <p:cNvSpPr txBox="1"/>
            <p:nvPr/>
          </p:nvSpPr>
          <p:spPr>
            <a:xfrm>
              <a:off x="9966959" y="3739896"/>
              <a:ext cx="3849624" cy="16459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6000"/>
                </a:lnSpc>
                <a:defRPr sz="21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750" noProof="1">
                  <a:solidFill>
                    <a:srgbClr val="0B2350"/>
                  </a:solidFill>
                  <a:latin typeface="Arial"/>
                </a:rPr>
                <a:t>taz, FAZ und Bild arbeiten mit denselben Ereignissen – aber nicht mit derselben Deutung und Wertung.</a:t>
              </a:r>
            </a:p>
          </p:txBody>
        </p:sp>
      </p:grpSp>
      <p:grpSp>
        <p:nvGrpSpPr>
          <p:cNvPr id="52" name="Klick 4 · Fakten → Einordnung → Wertung + Merksatz"/>
          <p:cNvGrpSpPr/>
          <p:nvPr/>
        </p:nvGrpSpPr>
        <p:grpSpPr>
          <a:xfrm>
            <a:off x="472440" y="4899660"/>
            <a:ext cx="11247120" cy="1539240"/>
            <a:chOff x="566928" y="5879592"/>
            <a:chExt cx="13496544" cy="1847088"/>
          </a:xfrm>
        </p:grpSpPr>
        <p:sp>
          <p:nvSpPr>
            <p:cNvPr id="34" name="Wirkungskette · Hintergrund"/>
            <p:cNvSpPr/>
            <p:nvPr/>
          </p:nvSpPr>
          <p:spPr>
            <a:xfrm>
              <a:off x="566928" y="5879592"/>
              <a:ext cx="13496544" cy="1847088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2304" y="500"/>
                  </a:moveTo>
                  <a:cubicBezTo>
                    <a:pt x="829" y="200"/>
                    <a:pt x="500" y="6733"/>
                    <a:pt x="400" y="16832"/>
                  </a:cubicBezTo>
                  <a:lnTo>
                    <a:pt x="500" y="83168"/>
                  </a:lnTo>
                  <a:cubicBezTo>
                    <a:pt x="400" y="93267"/>
                    <a:pt x="875" y="99900"/>
                    <a:pt x="2304" y="99500"/>
                  </a:cubicBezTo>
                  <a:lnTo>
                    <a:pt x="97696" y="99700"/>
                  </a:lnTo>
                  <a:cubicBezTo>
                    <a:pt x="99079" y="99800"/>
                    <a:pt x="99500" y="93267"/>
                    <a:pt x="99700" y="83168"/>
                  </a:cubicBezTo>
                  <a:lnTo>
                    <a:pt x="99500" y="16832"/>
                  </a:lnTo>
                  <a:cubicBezTo>
                    <a:pt x="99600" y="6733"/>
                    <a:pt x="99079" y="400"/>
                    <a:pt x="97696" y="500"/>
                  </a:cubicBezTo>
                  <a:lnTo>
                    <a:pt x="2304" y="500"/>
                  </a:lnTo>
                  <a:close/>
                </a:path>
              </a:pathLst>
            </a:custGeom>
            <a:solidFill>
              <a:srgbClr val="123D70"/>
            </a:solidFill>
            <a:ln w="12700" cap="rnd">
              <a:solidFill>
                <a:srgbClr val="89C8F3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35" name="FAKTEN · Kapsel"/>
            <p:cNvSpPr/>
            <p:nvPr/>
          </p:nvSpPr>
          <p:spPr>
            <a:xfrm>
              <a:off x="923544" y="6108192"/>
              <a:ext cx="3776472" cy="941832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4988" y="500"/>
                  </a:moveTo>
                  <a:cubicBezTo>
                    <a:pt x="1796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1895" y="99900"/>
                    <a:pt x="4988" y="99500"/>
                  </a:cubicBezTo>
                  <a:lnTo>
                    <a:pt x="95012" y="99700"/>
                  </a:lnTo>
                  <a:cubicBezTo>
                    <a:pt x="98005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8005" y="400"/>
                    <a:pt x="95012" y="500"/>
                  </a:cubicBezTo>
                  <a:lnTo>
                    <a:pt x="4988" y="500"/>
                  </a:lnTo>
                  <a:close/>
                </a:path>
              </a:pathLst>
            </a:custGeom>
            <a:solidFill>
              <a:srgbClr val="EFFAF9"/>
            </a:solidFill>
            <a:ln w="30480" cap="rnd">
              <a:solidFill>
                <a:srgbClr val="35CABC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pic>
          <p:nvPicPr>
            <p:cNvPr id="36" name="Doodle · icon_document" descr="icon_document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82922" y="6309359"/>
              <a:ext cx="331635" cy="502920"/>
            </a:xfrm>
            <a:prstGeom prst="rect">
              <a:avLst/>
            </a:prstGeom>
          </p:spPr>
        </p:pic>
        <p:sp>
          <p:nvSpPr>
            <p:cNvPr id="37" name="FAKTEN · Überschrift"/>
            <p:cNvSpPr txBox="1"/>
            <p:nvPr/>
          </p:nvSpPr>
          <p:spPr>
            <a:xfrm>
              <a:off x="1764792" y="6263640"/>
              <a:ext cx="2752344" cy="29260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FAKTEN</a:t>
              </a:r>
            </a:p>
          </p:txBody>
        </p:sp>
        <p:sp>
          <p:nvSpPr>
            <p:cNvPr id="38" name="FAKTEN · Frage"/>
            <p:cNvSpPr txBox="1"/>
            <p:nvPr/>
          </p:nvSpPr>
          <p:spPr>
            <a:xfrm>
              <a:off x="1764792" y="6647688"/>
              <a:ext cx="2752344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16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333" noProof="1">
                  <a:solidFill>
                    <a:srgbClr val="0B2350"/>
                  </a:solidFill>
                  <a:latin typeface="Arial"/>
                </a:rPr>
                <a:t>Was ist passiert?</a:t>
              </a:r>
            </a:p>
          </p:txBody>
        </p:sp>
        <p:sp>
          <p:nvSpPr>
            <p:cNvPr id="39" name="Wirkungskette · Pfeil 1"/>
            <p:cNvSpPr/>
            <p:nvPr/>
          </p:nvSpPr>
          <p:spPr>
            <a:xfrm>
              <a:off x="4741164" y="6579107"/>
              <a:ext cx="402336" cy="274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100000" y="0"/>
                  </a:lnTo>
                </a:path>
              </a:pathLst>
            </a:custGeom>
            <a:noFill/>
            <a:ln w="50800" cap="rnd">
              <a:solidFill>
                <a:srgbClr val="35CABC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0" name="Wirkungskette · Pfeilspitze 1"/>
            <p:cNvSpPr/>
            <p:nvPr/>
          </p:nvSpPr>
          <p:spPr>
            <a:xfrm>
              <a:off x="4988052" y="6432803"/>
              <a:ext cx="164591" cy="292608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100000" y="50000"/>
                  </a:lnTo>
                  <a:lnTo>
                    <a:pt x="0" y="100000"/>
                  </a:lnTo>
                </a:path>
              </a:pathLst>
            </a:custGeom>
            <a:noFill/>
            <a:ln w="50800" cap="rnd">
              <a:solidFill>
                <a:srgbClr val="35CABC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1" name="EINORDNUNG · Kapsel"/>
            <p:cNvSpPr/>
            <p:nvPr/>
          </p:nvSpPr>
          <p:spPr>
            <a:xfrm>
              <a:off x="5212080" y="6108192"/>
              <a:ext cx="3776472" cy="941832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4988" y="500"/>
                  </a:moveTo>
                  <a:cubicBezTo>
                    <a:pt x="1796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1895" y="99900"/>
                    <a:pt x="4988" y="99500"/>
                  </a:cubicBezTo>
                  <a:lnTo>
                    <a:pt x="95012" y="99700"/>
                  </a:lnTo>
                  <a:cubicBezTo>
                    <a:pt x="98005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8005" y="400"/>
                    <a:pt x="95012" y="500"/>
                  </a:cubicBezTo>
                  <a:lnTo>
                    <a:pt x="4988" y="500"/>
                  </a:lnTo>
                  <a:close/>
                </a:path>
              </a:pathLst>
            </a:custGeom>
            <a:solidFill>
              <a:srgbClr val="EDF6FF"/>
            </a:solidFill>
            <a:ln w="30480" cap="rnd">
              <a:solidFill>
                <a:srgbClr val="58AEF2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pic>
          <p:nvPicPr>
            <p:cNvPr id="42" name="Doodle · icon_search_blue" descr="icon_search_blue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393927" y="6309359"/>
              <a:ext cx="486696" cy="502920"/>
            </a:xfrm>
            <a:prstGeom prst="rect">
              <a:avLst/>
            </a:prstGeom>
          </p:spPr>
        </p:pic>
        <p:sp>
          <p:nvSpPr>
            <p:cNvPr id="43" name="EINORDNUNG · Überschrift"/>
            <p:cNvSpPr txBox="1"/>
            <p:nvPr/>
          </p:nvSpPr>
          <p:spPr>
            <a:xfrm>
              <a:off x="6053328" y="6263640"/>
              <a:ext cx="2752344" cy="29260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EINORDNUNG</a:t>
              </a:r>
            </a:p>
          </p:txBody>
        </p:sp>
        <p:sp>
          <p:nvSpPr>
            <p:cNvPr id="44" name="EINORDNUNG · Frage"/>
            <p:cNvSpPr txBox="1"/>
            <p:nvPr/>
          </p:nvSpPr>
          <p:spPr>
            <a:xfrm>
              <a:off x="6053328" y="6647688"/>
              <a:ext cx="2752344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16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333" noProof="1">
                  <a:solidFill>
                    <a:srgbClr val="0B2350"/>
                  </a:solidFill>
                  <a:latin typeface="Arial"/>
                </a:rPr>
                <a:t>Wie lässt sich das verstehen?</a:t>
              </a:r>
            </a:p>
          </p:txBody>
        </p:sp>
        <p:sp>
          <p:nvSpPr>
            <p:cNvPr id="45" name="Wirkungskette · Pfeil 2"/>
            <p:cNvSpPr/>
            <p:nvPr/>
          </p:nvSpPr>
          <p:spPr>
            <a:xfrm>
              <a:off x="9029700" y="6579107"/>
              <a:ext cx="402335" cy="2743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100000" y="0"/>
                  </a:lnTo>
                </a:path>
              </a:pathLst>
            </a:custGeom>
            <a:noFill/>
            <a:ln w="50800" cap="rnd">
              <a:solidFill>
                <a:srgbClr val="58AEF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6" name="Wirkungskette · Pfeilspitze 2"/>
            <p:cNvSpPr/>
            <p:nvPr/>
          </p:nvSpPr>
          <p:spPr>
            <a:xfrm>
              <a:off x="9276588" y="6432803"/>
              <a:ext cx="164591" cy="292608"/>
            </a:xfrm>
            <a:custGeom>
              <a:avLst/>
              <a:gdLst/>
              <a:ahLst/>
              <a:cxnLst/>
              <a:rect l="0" t="0" r="w" b="h"/>
              <a:pathLst>
                <a:path w="100000" h="100000" fill="none" extrusionOk="0">
                  <a:moveTo>
                    <a:pt x="0" y="0"/>
                  </a:moveTo>
                  <a:lnTo>
                    <a:pt x="100000" y="50000"/>
                  </a:lnTo>
                  <a:lnTo>
                    <a:pt x="0" y="100000"/>
                  </a:lnTo>
                </a:path>
              </a:pathLst>
            </a:custGeom>
            <a:noFill/>
            <a:ln w="50800" cap="rnd">
              <a:solidFill>
                <a:srgbClr val="58AEF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sp>
          <p:nvSpPr>
            <p:cNvPr id="47" name="WERTUNG · Kapsel"/>
            <p:cNvSpPr/>
            <p:nvPr/>
          </p:nvSpPr>
          <p:spPr>
            <a:xfrm>
              <a:off x="9500616" y="6108192"/>
              <a:ext cx="3776472" cy="941832"/>
            </a:xfrm>
            <a:custGeom>
              <a:avLst/>
              <a:gdLst/>
              <a:ahLst/>
              <a:cxnLst/>
              <a:rect l="0" t="0" r="w" b="h"/>
              <a:pathLst>
                <a:path w="100000" h="100000" extrusionOk="0">
                  <a:moveTo>
                    <a:pt x="4988" y="500"/>
                  </a:moveTo>
                  <a:cubicBezTo>
                    <a:pt x="1796" y="200"/>
                    <a:pt x="500" y="8000"/>
                    <a:pt x="400" y="20000"/>
                  </a:cubicBezTo>
                  <a:lnTo>
                    <a:pt x="500" y="80000"/>
                  </a:lnTo>
                  <a:cubicBezTo>
                    <a:pt x="400" y="92000"/>
                    <a:pt x="1895" y="99900"/>
                    <a:pt x="4988" y="99500"/>
                  </a:cubicBezTo>
                  <a:lnTo>
                    <a:pt x="95012" y="99700"/>
                  </a:lnTo>
                  <a:cubicBezTo>
                    <a:pt x="98005" y="99800"/>
                    <a:pt x="99500" y="92000"/>
                    <a:pt x="99700" y="80000"/>
                  </a:cubicBezTo>
                  <a:lnTo>
                    <a:pt x="99500" y="20000"/>
                  </a:lnTo>
                  <a:cubicBezTo>
                    <a:pt x="99600" y="8000"/>
                    <a:pt x="98005" y="400"/>
                    <a:pt x="95012" y="500"/>
                  </a:cubicBezTo>
                  <a:lnTo>
                    <a:pt x="4988" y="500"/>
                  </a:lnTo>
                  <a:close/>
                </a:path>
              </a:pathLst>
            </a:custGeom>
            <a:solidFill>
              <a:srgbClr val="F4EDFF"/>
            </a:solidFill>
            <a:ln w="30480" cap="rnd">
              <a:solidFill>
                <a:srgbClr val="A979EA"/>
              </a:solidFill>
              <a:round/>
            </a:ln>
            <a:effectLst>
              <a:outerShdw blurRad="140000" dist="43000" dir="5400000" algn="ctr" rotWithShape="0">
                <a:srgbClr val="010C21">
                  <a:alpha val="1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500"/>
            </a:p>
          </p:txBody>
        </p:sp>
        <p:pic>
          <p:nvPicPr>
            <p:cNvPr id="48" name="Doodle · icon_bubbles" descr="icon_bubbles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27290" y="6309359"/>
              <a:ext cx="397042" cy="502920"/>
            </a:xfrm>
            <a:prstGeom prst="rect">
              <a:avLst/>
            </a:prstGeom>
          </p:spPr>
        </p:pic>
        <p:sp>
          <p:nvSpPr>
            <p:cNvPr id="49" name="WERTUNG · Überschrift"/>
            <p:cNvSpPr txBox="1"/>
            <p:nvPr/>
          </p:nvSpPr>
          <p:spPr>
            <a:xfrm>
              <a:off x="10341864" y="6263640"/>
              <a:ext cx="2752344" cy="29260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2400" b="1">
                  <a:solidFill>
                    <a:srgbClr val="0B2350"/>
                  </a:solidFill>
                  <a:latin typeface="Arial"/>
                </a:defRPr>
              </a:pPr>
              <a:r>
                <a:rPr lang="de-DE" sz="2000" b="1" noProof="1">
                  <a:solidFill>
                    <a:srgbClr val="0B2350"/>
                  </a:solidFill>
                  <a:latin typeface="Arial"/>
                </a:rPr>
                <a:t>WERTUNG</a:t>
              </a:r>
            </a:p>
          </p:txBody>
        </p:sp>
        <p:sp>
          <p:nvSpPr>
            <p:cNvPr id="50" name="WERTUNG · Frage"/>
            <p:cNvSpPr txBox="1"/>
            <p:nvPr/>
          </p:nvSpPr>
          <p:spPr>
            <a:xfrm>
              <a:off x="10341864" y="6647688"/>
              <a:ext cx="2752344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>
                <a:lnSpc>
                  <a:spcPct val="105000"/>
                </a:lnSpc>
                <a:defRPr sz="1600" b="0">
                  <a:solidFill>
                    <a:srgbClr val="0B2350"/>
                  </a:solidFill>
                  <a:latin typeface="Arial"/>
                </a:defRPr>
              </a:pPr>
              <a:r>
                <a:rPr lang="de-DE" sz="1333" noProof="1">
                  <a:solidFill>
                    <a:srgbClr val="0B2350"/>
                  </a:solidFill>
                  <a:latin typeface="Arial"/>
                </a:rPr>
                <a:t>Was bedeutet das?</a:t>
              </a:r>
            </a:p>
          </p:txBody>
        </p:sp>
        <p:sp>
          <p:nvSpPr>
            <p:cNvPr id="51" name="Wirkungskette · Merksatz"/>
            <p:cNvSpPr txBox="1"/>
            <p:nvPr/>
          </p:nvSpPr>
          <p:spPr>
            <a:xfrm>
              <a:off x="886968" y="7287768"/>
              <a:ext cx="12819888" cy="3108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ctr">
                <a:lnSpc>
                  <a:spcPct val="105000"/>
                </a:lnSpc>
                <a:defRPr sz="1800" b="1">
                  <a:solidFill>
                    <a:srgbClr val="F8FBFF"/>
                  </a:solidFill>
                  <a:latin typeface="Arial"/>
                </a:defRPr>
              </a:pPr>
              <a:r>
                <a:rPr lang="de-DE" sz="1500" b="1" noProof="1">
                  <a:solidFill>
                    <a:srgbClr val="F8FBFF"/>
                  </a:solidFill>
                  <a:latin typeface="Arial"/>
                </a:rPr>
                <a:t>Verlässlichkeit heißt: über Fakten reden können – und zugleich über Perspektive und Wertung sprechen lernen.</a:t>
              </a:r>
            </a:p>
          </p:txBody>
        </p:sp>
      </p:grpSp>
      <p:sp>
        <p:nvSpPr>
          <p:cNvPr id="53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54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55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6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6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6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6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ntext Originaltöne"/>
          <p:cNvSpPr txBox="1"/>
          <p:nvPr/>
        </p:nvSpPr>
        <p:spPr>
          <a:xfrm>
            <a:off x="579120" y="373380"/>
            <a:ext cx="11033760" cy="29718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1600" b="1">
                <a:solidFill>
                  <a:srgbClr val="FF6972"/>
                </a:solidFill>
                <a:latin typeface="Arial"/>
              </a:defRPr>
            </a:pPr>
            <a:r>
              <a:rPr lang="de-DE" sz="1333" b="1">
                <a:solidFill>
                  <a:srgbClr val="FF6972"/>
                </a:solidFill>
                <a:latin typeface="Arial"/>
              </a:rPr>
              <a:t>AUS MEINEM UNTERRICHT  ·  ORIGINALTÖNE DER LETZTEN ZWEI JAHRE</a:t>
            </a:r>
          </a:p>
        </p:txBody>
      </p:sp>
      <p:sp>
        <p:nvSpPr>
          <p:cNvPr id="3" name="Überschrift"/>
          <p:cNvSpPr txBox="1"/>
          <p:nvPr/>
        </p:nvSpPr>
        <p:spPr>
          <a:xfrm>
            <a:off x="563880" y="777240"/>
            <a:ext cx="11170920" cy="67818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defRPr lang="de-DE" sz="4800" b="1">
                <a:solidFill>
                  <a:srgbClr val="F8FBFF"/>
                </a:solidFill>
                <a:latin typeface="Arial"/>
              </a:defRPr>
            </a:pPr>
            <a:r>
              <a:rPr lang="de-DE" sz="4000" b="1">
                <a:solidFill>
                  <a:srgbClr val="F8FBFF"/>
                </a:solidFill>
                <a:latin typeface="Arial"/>
              </a:rPr>
              <a:t>Acht Sätze, die so gefallen sind</a:t>
            </a:r>
          </a:p>
        </p:txBody>
      </p:sp>
      <p:sp>
        <p:nvSpPr>
          <p:cNvPr id="4" name="Handgezeichneter Unterstrich"/>
          <p:cNvSpPr/>
          <p:nvPr/>
        </p:nvSpPr>
        <p:spPr>
          <a:xfrm>
            <a:off x="5349240" y="1455420"/>
            <a:ext cx="5135880" cy="9906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72000"/>
                </a:moveTo>
                <a:cubicBezTo>
                  <a:pt x="25000" y="38000"/>
                  <a:pt x="60000" y="12000"/>
                  <a:pt x="100000" y="27000"/>
                </a:cubicBezTo>
              </a:path>
            </a:pathLst>
          </a:custGeom>
          <a:noFill/>
          <a:ln w="4826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Freiform"/>
          <p:cNvSpPr/>
          <p:nvPr/>
        </p:nvSpPr>
        <p:spPr>
          <a:xfrm>
            <a:off x="11132820" y="829056"/>
            <a:ext cx="162153" cy="133198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810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Freiform"/>
          <p:cNvSpPr/>
          <p:nvPr/>
        </p:nvSpPr>
        <p:spPr>
          <a:xfrm>
            <a:off x="11341303" y="800100"/>
            <a:ext cx="75285" cy="173736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810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Freiform"/>
          <p:cNvSpPr/>
          <p:nvPr/>
        </p:nvSpPr>
        <p:spPr>
          <a:xfrm>
            <a:off x="11543995" y="858012"/>
            <a:ext cx="17373" cy="173736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100000" y="0"/>
                </a:moveTo>
                <a:lnTo>
                  <a:pt x="0" y="100000"/>
                </a:lnTo>
              </a:path>
            </a:pathLst>
          </a:custGeom>
          <a:noFill/>
          <a:ln w="3810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8" name="Satz 01 – Klick 1"/>
          <p:cNvGrpSpPr/>
          <p:nvPr/>
        </p:nvGrpSpPr>
        <p:grpSpPr>
          <a:xfrm>
            <a:off x="525780" y="1791462"/>
            <a:ext cx="5250180" cy="1020318"/>
            <a:chOff x="630936" y="2149754"/>
            <a:chExt cx="6300216" cy="1224382"/>
          </a:xfrm>
        </p:grpSpPr>
        <p:sp>
          <p:nvSpPr>
            <p:cNvPr id="9" name="Sprechblase – editierbare Freiform"/>
            <p:cNvSpPr/>
            <p:nvPr/>
          </p:nvSpPr>
          <p:spPr>
            <a:xfrm>
              <a:off x="795528" y="2185416"/>
              <a:ext cx="6135624" cy="118872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4800" y="3200"/>
                  </a:moveTo>
                  <a:cubicBezTo>
                    <a:pt x="31000" y="1000"/>
                    <a:pt x="69700" y="2200"/>
                    <a:pt x="95500" y="3600"/>
                  </a:cubicBezTo>
                  <a:cubicBezTo>
                    <a:pt x="98600" y="3900"/>
                    <a:pt x="99400" y="9800"/>
                    <a:pt x="99100" y="18500"/>
                  </a:cubicBezTo>
                  <a:lnTo>
                    <a:pt x="98600" y="76200"/>
                  </a:lnTo>
                  <a:cubicBezTo>
                    <a:pt x="98500" y="82000"/>
                    <a:pt x="97000" y="85000"/>
                    <a:pt x="94300" y="85300"/>
                  </a:cubicBezTo>
                  <a:cubicBezTo>
                    <a:pt x="67900" y="87200"/>
                    <a:pt x="33500" y="84400"/>
                    <a:pt x="11600" y="86400"/>
                  </a:cubicBezTo>
                  <a:lnTo>
                    <a:pt x="3900" y="99200"/>
                  </a:lnTo>
                  <a:lnTo>
                    <a:pt x="5300" y="86700"/>
                  </a:lnTo>
                  <a:cubicBezTo>
                    <a:pt x="1500" y="85600"/>
                    <a:pt x="700" y="81400"/>
                    <a:pt x="1000" y="73700"/>
                  </a:cubicBezTo>
                  <a:lnTo>
                    <a:pt x="1300" y="16500"/>
                  </a:lnTo>
                  <a:cubicBezTo>
                    <a:pt x="1200" y="7400"/>
                    <a:pt x="2200" y="3800"/>
                    <a:pt x="4800" y="3200"/>
                  </a:cubicBezTo>
                  <a:close/>
                </a:path>
              </a:pathLst>
            </a:custGeom>
            <a:solidFill>
              <a:srgbClr val="0A294B"/>
            </a:solidFill>
            <a:ln w="2794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" name="Nummer 1"/>
            <p:cNvSpPr/>
            <p:nvPr/>
          </p:nvSpPr>
          <p:spPr>
            <a:xfrm>
              <a:off x="630936" y="2153412"/>
              <a:ext cx="585216" cy="585216"/>
            </a:xfrm>
            <a:prstGeom prst="ellipse">
              <a:avLst/>
            </a:prstGeom>
            <a:solidFill>
              <a:srgbClr val="FFB438"/>
            </a:solidFill>
            <a:ln w="12700">
              <a:solidFill>
                <a:srgbClr val="071F3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" name="Ziffer 1"/>
            <p:cNvSpPr txBox="1"/>
            <p:nvPr/>
          </p:nvSpPr>
          <p:spPr>
            <a:xfrm>
              <a:off x="630936" y="2149754"/>
              <a:ext cx="585216" cy="5852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Arial"/>
                </a:defRPr>
              </a:pPr>
              <a:r>
                <a:rPr lang="de-DE" sz="2083" b="1">
                  <a:solidFill>
                    <a:srgbClr val="071F3C"/>
                  </a:solidFill>
                  <a:latin typeface="Arial"/>
                </a:rPr>
                <a:t>1</a:t>
              </a:r>
            </a:p>
          </p:txBody>
        </p:sp>
        <p:sp>
          <p:nvSpPr>
            <p:cNvPr id="12" name="Originalton 1"/>
            <p:cNvSpPr txBox="1"/>
            <p:nvPr/>
          </p:nvSpPr>
          <p:spPr>
            <a:xfrm>
              <a:off x="1399032" y="2295144"/>
              <a:ext cx="5212080" cy="80467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„Der 11. September war</a:t>
              </a:r>
            </a:p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ein Inside-Job.“</a:t>
              </a:r>
            </a:p>
          </p:txBody>
        </p:sp>
        <p:sp>
          <p:nvSpPr>
            <p:cNvPr id="13" name="Doodle – editierbare Freiform"/>
            <p:cNvSpPr/>
            <p:nvPr/>
          </p:nvSpPr>
          <p:spPr>
            <a:xfrm>
              <a:off x="6647688" y="3044952"/>
              <a:ext cx="100583" cy="45719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4" name="Doodle – editierbare Freiform"/>
            <p:cNvSpPr/>
            <p:nvPr/>
          </p:nvSpPr>
          <p:spPr>
            <a:xfrm>
              <a:off x="6647688" y="2907792"/>
              <a:ext cx="109727" cy="182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5" name="Satz 02 – Klick 2"/>
          <p:cNvGrpSpPr/>
          <p:nvPr/>
        </p:nvGrpSpPr>
        <p:grpSpPr>
          <a:xfrm>
            <a:off x="6286500" y="1791462"/>
            <a:ext cx="5250180" cy="1020318"/>
            <a:chOff x="7543800" y="2149754"/>
            <a:chExt cx="6300216" cy="1224382"/>
          </a:xfrm>
        </p:grpSpPr>
        <p:sp>
          <p:nvSpPr>
            <p:cNvPr id="16" name="Sprechblase – editierbare Freiform"/>
            <p:cNvSpPr/>
            <p:nvPr/>
          </p:nvSpPr>
          <p:spPr>
            <a:xfrm>
              <a:off x="7708392" y="2185416"/>
              <a:ext cx="6135624" cy="118872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4800" y="3200"/>
                  </a:moveTo>
                  <a:cubicBezTo>
                    <a:pt x="31000" y="1000"/>
                    <a:pt x="69700" y="2200"/>
                    <a:pt x="95500" y="3600"/>
                  </a:cubicBezTo>
                  <a:cubicBezTo>
                    <a:pt x="98600" y="3900"/>
                    <a:pt x="99400" y="9800"/>
                    <a:pt x="99100" y="18500"/>
                  </a:cubicBezTo>
                  <a:lnTo>
                    <a:pt x="98600" y="76200"/>
                  </a:lnTo>
                  <a:cubicBezTo>
                    <a:pt x="98500" y="82000"/>
                    <a:pt x="97000" y="85000"/>
                    <a:pt x="94300" y="85300"/>
                  </a:cubicBezTo>
                  <a:cubicBezTo>
                    <a:pt x="67900" y="87200"/>
                    <a:pt x="33500" y="84400"/>
                    <a:pt x="11600" y="86400"/>
                  </a:cubicBezTo>
                  <a:lnTo>
                    <a:pt x="3900" y="99200"/>
                  </a:lnTo>
                  <a:lnTo>
                    <a:pt x="5300" y="86700"/>
                  </a:lnTo>
                  <a:cubicBezTo>
                    <a:pt x="1500" y="85600"/>
                    <a:pt x="700" y="81400"/>
                    <a:pt x="1000" y="73700"/>
                  </a:cubicBezTo>
                  <a:lnTo>
                    <a:pt x="1300" y="16500"/>
                  </a:lnTo>
                  <a:cubicBezTo>
                    <a:pt x="1200" y="7400"/>
                    <a:pt x="2200" y="3800"/>
                    <a:pt x="4800" y="3200"/>
                  </a:cubicBezTo>
                  <a:close/>
                </a:path>
              </a:pathLst>
            </a:custGeom>
            <a:solidFill>
              <a:srgbClr val="0A294B"/>
            </a:solidFill>
            <a:ln w="2794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Nummer 2"/>
            <p:cNvSpPr/>
            <p:nvPr/>
          </p:nvSpPr>
          <p:spPr>
            <a:xfrm>
              <a:off x="7543800" y="2153412"/>
              <a:ext cx="585216" cy="585216"/>
            </a:xfrm>
            <a:prstGeom prst="ellipse">
              <a:avLst/>
            </a:prstGeom>
            <a:solidFill>
              <a:srgbClr val="88D1F8"/>
            </a:solidFill>
            <a:ln w="12700">
              <a:solidFill>
                <a:srgbClr val="071F3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Ziffer 2"/>
            <p:cNvSpPr txBox="1"/>
            <p:nvPr/>
          </p:nvSpPr>
          <p:spPr>
            <a:xfrm>
              <a:off x="7543800" y="2149754"/>
              <a:ext cx="585216" cy="5852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Arial"/>
                </a:defRPr>
              </a:pPr>
              <a:r>
                <a:rPr lang="de-DE" sz="2083" b="1">
                  <a:solidFill>
                    <a:srgbClr val="071F3C"/>
                  </a:solidFill>
                  <a:latin typeface="Arial"/>
                </a:rPr>
                <a:t>2</a:t>
              </a:r>
            </a:p>
          </p:txBody>
        </p:sp>
        <p:sp>
          <p:nvSpPr>
            <p:cNvPr id="19" name="Originalton 2"/>
            <p:cNvSpPr txBox="1"/>
            <p:nvPr/>
          </p:nvSpPr>
          <p:spPr>
            <a:xfrm>
              <a:off x="8311896" y="2295144"/>
              <a:ext cx="5212080" cy="80467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„Rohmilch ist das Beste,</a:t>
              </a:r>
            </a:p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was man trinken kann.“</a:t>
              </a:r>
            </a:p>
          </p:txBody>
        </p:sp>
        <p:sp>
          <p:nvSpPr>
            <p:cNvPr id="20" name="Doodle – editierbare Freiform"/>
            <p:cNvSpPr/>
            <p:nvPr/>
          </p:nvSpPr>
          <p:spPr>
            <a:xfrm>
              <a:off x="13560552" y="3044952"/>
              <a:ext cx="100583" cy="45719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" name="Doodle – editierbare Freiform"/>
            <p:cNvSpPr/>
            <p:nvPr/>
          </p:nvSpPr>
          <p:spPr>
            <a:xfrm>
              <a:off x="13560552" y="2907792"/>
              <a:ext cx="109727" cy="182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2" name="Satz 03 – Klick 3"/>
          <p:cNvGrpSpPr/>
          <p:nvPr/>
        </p:nvGrpSpPr>
        <p:grpSpPr>
          <a:xfrm>
            <a:off x="525780" y="2881122"/>
            <a:ext cx="5250180" cy="1020318"/>
            <a:chOff x="630936" y="3457346"/>
            <a:chExt cx="6300216" cy="1224382"/>
          </a:xfrm>
        </p:grpSpPr>
        <p:sp>
          <p:nvSpPr>
            <p:cNvPr id="23" name="Sprechblase – editierbare Freiform"/>
            <p:cNvSpPr/>
            <p:nvPr/>
          </p:nvSpPr>
          <p:spPr>
            <a:xfrm>
              <a:off x="795528" y="3493008"/>
              <a:ext cx="6135624" cy="118872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4800" y="3200"/>
                  </a:moveTo>
                  <a:cubicBezTo>
                    <a:pt x="31000" y="1000"/>
                    <a:pt x="69700" y="2200"/>
                    <a:pt x="95500" y="3600"/>
                  </a:cubicBezTo>
                  <a:cubicBezTo>
                    <a:pt x="98600" y="3900"/>
                    <a:pt x="99400" y="9800"/>
                    <a:pt x="99100" y="18500"/>
                  </a:cubicBezTo>
                  <a:lnTo>
                    <a:pt x="98600" y="76200"/>
                  </a:lnTo>
                  <a:cubicBezTo>
                    <a:pt x="98500" y="82000"/>
                    <a:pt x="97000" y="85000"/>
                    <a:pt x="94300" y="85300"/>
                  </a:cubicBezTo>
                  <a:cubicBezTo>
                    <a:pt x="67900" y="87200"/>
                    <a:pt x="33500" y="84400"/>
                    <a:pt x="11600" y="86400"/>
                  </a:cubicBezTo>
                  <a:lnTo>
                    <a:pt x="3900" y="99200"/>
                  </a:lnTo>
                  <a:lnTo>
                    <a:pt x="5300" y="86700"/>
                  </a:lnTo>
                  <a:cubicBezTo>
                    <a:pt x="1500" y="85600"/>
                    <a:pt x="700" y="81400"/>
                    <a:pt x="1000" y="73700"/>
                  </a:cubicBezTo>
                  <a:lnTo>
                    <a:pt x="1300" y="16500"/>
                  </a:lnTo>
                  <a:cubicBezTo>
                    <a:pt x="1200" y="7400"/>
                    <a:pt x="2200" y="3800"/>
                    <a:pt x="4800" y="3200"/>
                  </a:cubicBezTo>
                  <a:close/>
                </a:path>
              </a:pathLst>
            </a:custGeom>
            <a:solidFill>
              <a:srgbClr val="0A294B"/>
            </a:solidFill>
            <a:ln w="2794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Nummer 3"/>
            <p:cNvSpPr/>
            <p:nvPr/>
          </p:nvSpPr>
          <p:spPr>
            <a:xfrm>
              <a:off x="630936" y="3461004"/>
              <a:ext cx="585216" cy="585216"/>
            </a:xfrm>
            <a:prstGeom prst="ellipse">
              <a:avLst/>
            </a:prstGeom>
            <a:solidFill>
              <a:srgbClr val="88D1F8"/>
            </a:solidFill>
            <a:ln w="12700">
              <a:solidFill>
                <a:srgbClr val="071F3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Ziffer 3"/>
            <p:cNvSpPr txBox="1"/>
            <p:nvPr/>
          </p:nvSpPr>
          <p:spPr>
            <a:xfrm>
              <a:off x="630936" y="3457346"/>
              <a:ext cx="585216" cy="5852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Arial"/>
                </a:defRPr>
              </a:pPr>
              <a:r>
                <a:rPr lang="de-DE" sz="2083" b="1">
                  <a:solidFill>
                    <a:srgbClr val="071F3C"/>
                  </a:solidFill>
                  <a:latin typeface="Arial"/>
                </a:rPr>
                <a:t>3</a:t>
              </a:r>
            </a:p>
          </p:txBody>
        </p:sp>
        <p:sp>
          <p:nvSpPr>
            <p:cNvPr id="26" name="Originalton 3"/>
            <p:cNvSpPr txBox="1"/>
            <p:nvPr/>
          </p:nvSpPr>
          <p:spPr>
            <a:xfrm>
              <a:off x="1399032" y="3602736"/>
              <a:ext cx="5212080" cy="80467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„Israel begeht Völkermord.“</a:t>
              </a:r>
            </a:p>
          </p:txBody>
        </p:sp>
        <p:sp>
          <p:nvSpPr>
            <p:cNvPr id="27" name="Doodle – editierbare Freiform"/>
            <p:cNvSpPr/>
            <p:nvPr/>
          </p:nvSpPr>
          <p:spPr>
            <a:xfrm>
              <a:off x="6647688" y="4352544"/>
              <a:ext cx="100583" cy="45720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Doodle – editierbare Freiform"/>
            <p:cNvSpPr/>
            <p:nvPr/>
          </p:nvSpPr>
          <p:spPr>
            <a:xfrm>
              <a:off x="6647688" y="4215384"/>
              <a:ext cx="109727" cy="182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29" name="Satz 04 – Klick 4"/>
          <p:cNvGrpSpPr/>
          <p:nvPr/>
        </p:nvGrpSpPr>
        <p:grpSpPr>
          <a:xfrm>
            <a:off x="6286500" y="2881122"/>
            <a:ext cx="5250180" cy="1020318"/>
            <a:chOff x="7543800" y="3457346"/>
            <a:chExt cx="6300216" cy="1224382"/>
          </a:xfrm>
        </p:grpSpPr>
        <p:sp>
          <p:nvSpPr>
            <p:cNvPr id="30" name="Sprechblase – editierbare Freiform"/>
            <p:cNvSpPr/>
            <p:nvPr/>
          </p:nvSpPr>
          <p:spPr>
            <a:xfrm>
              <a:off x="7708392" y="3493008"/>
              <a:ext cx="6135624" cy="118872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4800" y="3200"/>
                  </a:moveTo>
                  <a:cubicBezTo>
                    <a:pt x="31000" y="1000"/>
                    <a:pt x="69700" y="2200"/>
                    <a:pt x="95500" y="3600"/>
                  </a:cubicBezTo>
                  <a:cubicBezTo>
                    <a:pt x="98600" y="3900"/>
                    <a:pt x="99400" y="9800"/>
                    <a:pt x="99100" y="18500"/>
                  </a:cubicBezTo>
                  <a:lnTo>
                    <a:pt x="98600" y="76200"/>
                  </a:lnTo>
                  <a:cubicBezTo>
                    <a:pt x="98500" y="82000"/>
                    <a:pt x="97000" y="85000"/>
                    <a:pt x="94300" y="85300"/>
                  </a:cubicBezTo>
                  <a:cubicBezTo>
                    <a:pt x="67900" y="87200"/>
                    <a:pt x="33500" y="84400"/>
                    <a:pt x="11600" y="86400"/>
                  </a:cubicBezTo>
                  <a:lnTo>
                    <a:pt x="3900" y="99200"/>
                  </a:lnTo>
                  <a:lnTo>
                    <a:pt x="5300" y="86700"/>
                  </a:lnTo>
                  <a:cubicBezTo>
                    <a:pt x="1500" y="85600"/>
                    <a:pt x="700" y="81400"/>
                    <a:pt x="1000" y="73700"/>
                  </a:cubicBezTo>
                  <a:lnTo>
                    <a:pt x="1300" y="16500"/>
                  </a:lnTo>
                  <a:cubicBezTo>
                    <a:pt x="1200" y="7400"/>
                    <a:pt x="2200" y="3800"/>
                    <a:pt x="4800" y="3200"/>
                  </a:cubicBezTo>
                  <a:close/>
                </a:path>
              </a:pathLst>
            </a:custGeom>
            <a:solidFill>
              <a:srgbClr val="0A294B"/>
            </a:solidFill>
            <a:ln w="2794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Nummer 4"/>
            <p:cNvSpPr/>
            <p:nvPr/>
          </p:nvSpPr>
          <p:spPr>
            <a:xfrm>
              <a:off x="7543800" y="3461004"/>
              <a:ext cx="585216" cy="585216"/>
            </a:xfrm>
            <a:prstGeom prst="ellipse">
              <a:avLst/>
            </a:prstGeom>
            <a:solidFill>
              <a:srgbClr val="FFB438"/>
            </a:solidFill>
            <a:ln w="12700">
              <a:solidFill>
                <a:srgbClr val="071F3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Ziffer 4"/>
            <p:cNvSpPr txBox="1"/>
            <p:nvPr/>
          </p:nvSpPr>
          <p:spPr>
            <a:xfrm>
              <a:off x="7543800" y="3457346"/>
              <a:ext cx="585216" cy="5852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Arial"/>
                </a:defRPr>
              </a:pPr>
              <a:r>
                <a:rPr lang="de-DE" sz="2083" b="1">
                  <a:solidFill>
                    <a:srgbClr val="071F3C"/>
                  </a:solidFill>
                  <a:latin typeface="Arial"/>
                </a:rPr>
                <a:t>4</a:t>
              </a:r>
            </a:p>
          </p:txBody>
        </p:sp>
        <p:sp>
          <p:nvSpPr>
            <p:cNvPr id="33" name="Originalton 4"/>
            <p:cNvSpPr txBox="1"/>
            <p:nvPr/>
          </p:nvSpPr>
          <p:spPr>
            <a:xfrm>
              <a:off x="8311896" y="3602736"/>
              <a:ext cx="5212080" cy="80467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„Die Grünen sind eine</a:t>
              </a:r>
            </a:p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Kinderf***partei.“</a:t>
              </a:r>
            </a:p>
          </p:txBody>
        </p:sp>
        <p:sp>
          <p:nvSpPr>
            <p:cNvPr id="34" name="Doodle – editierbare Freiform"/>
            <p:cNvSpPr/>
            <p:nvPr/>
          </p:nvSpPr>
          <p:spPr>
            <a:xfrm>
              <a:off x="13560552" y="4352544"/>
              <a:ext cx="100583" cy="45720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Doodle – editierbare Freiform"/>
            <p:cNvSpPr/>
            <p:nvPr/>
          </p:nvSpPr>
          <p:spPr>
            <a:xfrm>
              <a:off x="13560552" y="4215384"/>
              <a:ext cx="109727" cy="182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36" name="Satz 05 – Klick 5"/>
          <p:cNvGrpSpPr/>
          <p:nvPr/>
        </p:nvGrpSpPr>
        <p:grpSpPr>
          <a:xfrm>
            <a:off x="525780" y="3970782"/>
            <a:ext cx="5250180" cy="1020318"/>
            <a:chOff x="630936" y="4764938"/>
            <a:chExt cx="6300216" cy="1224382"/>
          </a:xfrm>
        </p:grpSpPr>
        <p:sp>
          <p:nvSpPr>
            <p:cNvPr id="37" name="Sprechblase – editierbare Freiform"/>
            <p:cNvSpPr/>
            <p:nvPr/>
          </p:nvSpPr>
          <p:spPr>
            <a:xfrm>
              <a:off x="795528" y="4800600"/>
              <a:ext cx="6135624" cy="118872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4800" y="3200"/>
                  </a:moveTo>
                  <a:cubicBezTo>
                    <a:pt x="31000" y="1000"/>
                    <a:pt x="69700" y="2200"/>
                    <a:pt x="95500" y="3600"/>
                  </a:cubicBezTo>
                  <a:cubicBezTo>
                    <a:pt x="98600" y="3900"/>
                    <a:pt x="99400" y="9800"/>
                    <a:pt x="99100" y="18500"/>
                  </a:cubicBezTo>
                  <a:lnTo>
                    <a:pt x="98600" y="76200"/>
                  </a:lnTo>
                  <a:cubicBezTo>
                    <a:pt x="98500" y="82000"/>
                    <a:pt x="97000" y="85000"/>
                    <a:pt x="94300" y="85300"/>
                  </a:cubicBezTo>
                  <a:cubicBezTo>
                    <a:pt x="67900" y="87200"/>
                    <a:pt x="33500" y="84400"/>
                    <a:pt x="11600" y="86400"/>
                  </a:cubicBezTo>
                  <a:lnTo>
                    <a:pt x="3900" y="99200"/>
                  </a:lnTo>
                  <a:lnTo>
                    <a:pt x="5300" y="86700"/>
                  </a:lnTo>
                  <a:cubicBezTo>
                    <a:pt x="1500" y="85600"/>
                    <a:pt x="700" y="81400"/>
                    <a:pt x="1000" y="73700"/>
                  </a:cubicBezTo>
                  <a:lnTo>
                    <a:pt x="1300" y="16500"/>
                  </a:lnTo>
                  <a:cubicBezTo>
                    <a:pt x="1200" y="7400"/>
                    <a:pt x="2200" y="3800"/>
                    <a:pt x="4800" y="3200"/>
                  </a:cubicBezTo>
                  <a:close/>
                </a:path>
              </a:pathLst>
            </a:custGeom>
            <a:solidFill>
              <a:srgbClr val="0A294B"/>
            </a:solidFill>
            <a:ln w="2794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Nummer 5"/>
            <p:cNvSpPr/>
            <p:nvPr/>
          </p:nvSpPr>
          <p:spPr>
            <a:xfrm>
              <a:off x="630936" y="4768596"/>
              <a:ext cx="585216" cy="585216"/>
            </a:xfrm>
            <a:prstGeom prst="ellipse">
              <a:avLst/>
            </a:prstGeom>
            <a:solidFill>
              <a:srgbClr val="FFB438"/>
            </a:solidFill>
            <a:ln w="12700">
              <a:solidFill>
                <a:srgbClr val="071F3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Ziffer 5"/>
            <p:cNvSpPr txBox="1"/>
            <p:nvPr/>
          </p:nvSpPr>
          <p:spPr>
            <a:xfrm>
              <a:off x="630936" y="4764938"/>
              <a:ext cx="585216" cy="5852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Arial"/>
                </a:defRPr>
              </a:pPr>
              <a:r>
                <a:rPr lang="de-DE" sz="2083" b="1">
                  <a:solidFill>
                    <a:srgbClr val="071F3C"/>
                  </a:solidFill>
                  <a:latin typeface="Arial"/>
                </a:rPr>
                <a:t>5</a:t>
              </a:r>
            </a:p>
          </p:txBody>
        </p:sp>
        <p:sp>
          <p:nvSpPr>
            <p:cNvPr id="40" name="Originalton 5"/>
            <p:cNvSpPr txBox="1"/>
            <p:nvPr/>
          </p:nvSpPr>
          <p:spPr>
            <a:xfrm>
              <a:off x="1399032" y="4910328"/>
              <a:ext cx="5212080" cy="80467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„Globuli wirkt besser</a:t>
              </a:r>
            </a:p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als jede Medizin.“</a:t>
              </a:r>
            </a:p>
          </p:txBody>
        </p:sp>
        <p:sp>
          <p:nvSpPr>
            <p:cNvPr id="41" name="Doodle – editierbare Freiform"/>
            <p:cNvSpPr/>
            <p:nvPr/>
          </p:nvSpPr>
          <p:spPr>
            <a:xfrm>
              <a:off x="6647688" y="5660136"/>
              <a:ext cx="100583" cy="45720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Doodle – editierbare Freiform"/>
            <p:cNvSpPr/>
            <p:nvPr/>
          </p:nvSpPr>
          <p:spPr>
            <a:xfrm>
              <a:off x="6647688" y="5522976"/>
              <a:ext cx="109727" cy="182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3" name="Satz 06 – Klick 6"/>
          <p:cNvGrpSpPr/>
          <p:nvPr/>
        </p:nvGrpSpPr>
        <p:grpSpPr>
          <a:xfrm>
            <a:off x="6286500" y="3970782"/>
            <a:ext cx="5250180" cy="1020318"/>
            <a:chOff x="7543800" y="4764938"/>
            <a:chExt cx="6300216" cy="1224382"/>
          </a:xfrm>
        </p:grpSpPr>
        <p:sp>
          <p:nvSpPr>
            <p:cNvPr id="44" name="Sprechblase – editierbare Freiform"/>
            <p:cNvSpPr/>
            <p:nvPr/>
          </p:nvSpPr>
          <p:spPr>
            <a:xfrm>
              <a:off x="7708392" y="4800600"/>
              <a:ext cx="6135624" cy="118872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4800" y="3200"/>
                  </a:moveTo>
                  <a:cubicBezTo>
                    <a:pt x="31000" y="1000"/>
                    <a:pt x="69700" y="2200"/>
                    <a:pt x="95500" y="3600"/>
                  </a:cubicBezTo>
                  <a:cubicBezTo>
                    <a:pt x="98600" y="3900"/>
                    <a:pt x="99400" y="9800"/>
                    <a:pt x="99100" y="18500"/>
                  </a:cubicBezTo>
                  <a:lnTo>
                    <a:pt x="98600" y="76200"/>
                  </a:lnTo>
                  <a:cubicBezTo>
                    <a:pt x="98500" y="82000"/>
                    <a:pt x="97000" y="85000"/>
                    <a:pt x="94300" y="85300"/>
                  </a:cubicBezTo>
                  <a:cubicBezTo>
                    <a:pt x="67900" y="87200"/>
                    <a:pt x="33500" y="84400"/>
                    <a:pt x="11600" y="86400"/>
                  </a:cubicBezTo>
                  <a:lnTo>
                    <a:pt x="3900" y="99200"/>
                  </a:lnTo>
                  <a:lnTo>
                    <a:pt x="5300" y="86700"/>
                  </a:lnTo>
                  <a:cubicBezTo>
                    <a:pt x="1500" y="85600"/>
                    <a:pt x="700" y="81400"/>
                    <a:pt x="1000" y="73700"/>
                  </a:cubicBezTo>
                  <a:lnTo>
                    <a:pt x="1300" y="16500"/>
                  </a:lnTo>
                  <a:cubicBezTo>
                    <a:pt x="1200" y="7400"/>
                    <a:pt x="2200" y="3800"/>
                    <a:pt x="4800" y="3200"/>
                  </a:cubicBezTo>
                  <a:close/>
                </a:path>
              </a:pathLst>
            </a:custGeom>
            <a:solidFill>
              <a:srgbClr val="0A294B"/>
            </a:solidFill>
            <a:ln w="2794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Nummer 6"/>
            <p:cNvSpPr/>
            <p:nvPr/>
          </p:nvSpPr>
          <p:spPr>
            <a:xfrm>
              <a:off x="7543800" y="4768596"/>
              <a:ext cx="585216" cy="585216"/>
            </a:xfrm>
            <a:prstGeom prst="ellipse">
              <a:avLst/>
            </a:prstGeom>
            <a:solidFill>
              <a:srgbClr val="88D1F8"/>
            </a:solidFill>
            <a:ln w="12700">
              <a:solidFill>
                <a:srgbClr val="071F3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Ziffer 6"/>
            <p:cNvSpPr txBox="1"/>
            <p:nvPr/>
          </p:nvSpPr>
          <p:spPr>
            <a:xfrm>
              <a:off x="7543800" y="4764938"/>
              <a:ext cx="585216" cy="5852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Arial"/>
                </a:defRPr>
              </a:pPr>
              <a:r>
                <a:rPr lang="de-DE" sz="2083" b="1">
                  <a:solidFill>
                    <a:srgbClr val="071F3C"/>
                  </a:solidFill>
                  <a:latin typeface="Arial"/>
                </a:rPr>
                <a:t>6</a:t>
              </a:r>
            </a:p>
          </p:txBody>
        </p:sp>
        <p:sp>
          <p:nvSpPr>
            <p:cNvPr id="47" name="Originalton 6"/>
            <p:cNvSpPr txBox="1"/>
            <p:nvPr/>
          </p:nvSpPr>
          <p:spPr>
            <a:xfrm>
              <a:off x="8311896" y="4910328"/>
              <a:ext cx="5212080" cy="80467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„Ein Mann darf nicht auf eine</a:t>
              </a:r>
            </a:p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Frauentoilette.“</a:t>
              </a:r>
            </a:p>
          </p:txBody>
        </p:sp>
        <p:sp>
          <p:nvSpPr>
            <p:cNvPr id="48" name="Doodle – editierbare Freiform"/>
            <p:cNvSpPr/>
            <p:nvPr/>
          </p:nvSpPr>
          <p:spPr>
            <a:xfrm>
              <a:off x="13560552" y="5660136"/>
              <a:ext cx="100583" cy="45720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9" name="Doodle – editierbare Freiform"/>
            <p:cNvSpPr/>
            <p:nvPr/>
          </p:nvSpPr>
          <p:spPr>
            <a:xfrm>
              <a:off x="13560552" y="5522976"/>
              <a:ext cx="109727" cy="182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50" name="Satz 07 – Klick 7"/>
          <p:cNvGrpSpPr/>
          <p:nvPr/>
        </p:nvGrpSpPr>
        <p:grpSpPr>
          <a:xfrm>
            <a:off x="525780" y="5060442"/>
            <a:ext cx="5250180" cy="1020318"/>
            <a:chOff x="630936" y="6072530"/>
            <a:chExt cx="6300216" cy="1224382"/>
          </a:xfrm>
        </p:grpSpPr>
        <p:sp>
          <p:nvSpPr>
            <p:cNvPr id="51" name="Sprechblase – editierbare Freiform"/>
            <p:cNvSpPr/>
            <p:nvPr/>
          </p:nvSpPr>
          <p:spPr>
            <a:xfrm>
              <a:off x="795528" y="6108192"/>
              <a:ext cx="6135624" cy="118872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4800" y="3200"/>
                  </a:moveTo>
                  <a:cubicBezTo>
                    <a:pt x="31000" y="1000"/>
                    <a:pt x="69700" y="2200"/>
                    <a:pt x="95500" y="3600"/>
                  </a:cubicBezTo>
                  <a:cubicBezTo>
                    <a:pt x="98600" y="3900"/>
                    <a:pt x="99400" y="9800"/>
                    <a:pt x="99100" y="18500"/>
                  </a:cubicBezTo>
                  <a:lnTo>
                    <a:pt x="98600" y="76200"/>
                  </a:lnTo>
                  <a:cubicBezTo>
                    <a:pt x="98500" y="82000"/>
                    <a:pt x="97000" y="85000"/>
                    <a:pt x="94300" y="85300"/>
                  </a:cubicBezTo>
                  <a:cubicBezTo>
                    <a:pt x="67900" y="87200"/>
                    <a:pt x="33500" y="84400"/>
                    <a:pt x="11600" y="86400"/>
                  </a:cubicBezTo>
                  <a:lnTo>
                    <a:pt x="3900" y="99200"/>
                  </a:lnTo>
                  <a:lnTo>
                    <a:pt x="5300" y="86700"/>
                  </a:lnTo>
                  <a:cubicBezTo>
                    <a:pt x="1500" y="85600"/>
                    <a:pt x="700" y="81400"/>
                    <a:pt x="1000" y="73700"/>
                  </a:cubicBezTo>
                  <a:lnTo>
                    <a:pt x="1300" y="16500"/>
                  </a:lnTo>
                  <a:cubicBezTo>
                    <a:pt x="1200" y="7400"/>
                    <a:pt x="2200" y="3800"/>
                    <a:pt x="4800" y="3200"/>
                  </a:cubicBezTo>
                  <a:close/>
                </a:path>
              </a:pathLst>
            </a:custGeom>
            <a:solidFill>
              <a:srgbClr val="0A294B"/>
            </a:solidFill>
            <a:ln w="2794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Nummer 7"/>
            <p:cNvSpPr/>
            <p:nvPr/>
          </p:nvSpPr>
          <p:spPr>
            <a:xfrm>
              <a:off x="630936" y="6076188"/>
              <a:ext cx="585216" cy="585216"/>
            </a:xfrm>
            <a:prstGeom prst="ellipse">
              <a:avLst/>
            </a:prstGeom>
            <a:solidFill>
              <a:srgbClr val="88D1F8"/>
            </a:solidFill>
            <a:ln w="12700">
              <a:solidFill>
                <a:srgbClr val="071F3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Ziffer 7"/>
            <p:cNvSpPr txBox="1"/>
            <p:nvPr/>
          </p:nvSpPr>
          <p:spPr>
            <a:xfrm>
              <a:off x="630936" y="6072530"/>
              <a:ext cx="585216" cy="5852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Arial"/>
                </a:defRPr>
              </a:pPr>
              <a:r>
                <a:rPr lang="de-DE" sz="2083" b="1">
                  <a:solidFill>
                    <a:srgbClr val="071F3C"/>
                  </a:solidFill>
                  <a:latin typeface="Arial"/>
                </a:rPr>
                <a:t>7</a:t>
              </a:r>
            </a:p>
          </p:txBody>
        </p:sp>
        <p:sp>
          <p:nvSpPr>
            <p:cNvPr id="54" name="Originalton 7"/>
            <p:cNvSpPr txBox="1"/>
            <p:nvPr/>
          </p:nvSpPr>
          <p:spPr>
            <a:xfrm>
              <a:off x="1399032" y="6217920"/>
              <a:ext cx="5212080" cy="80467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„KI wird uns alles zerstören.“</a:t>
              </a:r>
            </a:p>
          </p:txBody>
        </p:sp>
        <p:sp>
          <p:nvSpPr>
            <p:cNvPr id="55" name="Doodle – editierbare Freiform"/>
            <p:cNvSpPr/>
            <p:nvPr/>
          </p:nvSpPr>
          <p:spPr>
            <a:xfrm>
              <a:off x="6647688" y="6967727"/>
              <a:ext cx="100583" cy="45720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Doodle – editierbare Freiform"/>
            <p:cNvSpPr/>
            <p:nvPr/>
          </p:nvSpPr>
          <p:spPr>
            <a:xfrm>
              <a:off x="6647688" y="6830568"/>
              <a:ext cx="109727" cy="182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57" name="Satz 08 – Klick 8"/>
          <p:cNvGrpSpPr/>
          <p:nvPr/>
        </p:nvGrpSpPr>
        <p:grpSpPr>
          <a:xfrm>
            <a:off x="6286500" y="5060442"/>
            <a:ext cx="5250180" cy="1020318"/>
            <a:chOff x="7543800" y="6072530"/>
            <a:chExt cx="6300216" cy="1224382"/>
          </a:xfrm>
        </p:grpSpPr>
        <p:sp>
          <p:nvSpPr>
            <p:cNvPr id="58" name="Sprechblase – editierbare Freiform"/>
            <p:cNvSpPr/>
            <p:nvPr/>
          </p:nvSpPr>
          <p:spPr>
            <a:xfrm>
              <a:off x="7708392" y="6108192"/>
              <a:ext cx="6135624" cy="1188720"/>
            </a:xfrm>
            <a:custGeom>
              <a:avLst/>
              <a:gdLst/>
              <a:ahLst/>
              <a:cxnLst/>
              <a:rect l="0" t="0" r="r" b="b"/>
              <a:pathLst>
                <a:path w="100000" h="100000" extrusionOk="0">
                  <a:moveTo>
                    <a:pt x="4800" y="3200"/>
                  </a:moveTo>
                  <a:cubicBezTo>
                    <a:pt x="31000" y="1000"/>
                    <a:pt x="69700" y="2200"/>
                    <a:pt x="95500" y="3600"/>
                  </a:cubicBezTo>
                  <a:cubicBezTo>
                    <a:pt x="98600" y="3900"/>
                    <a:pt x="99400" y="9800"/>
                    <a:pt x="99100" y="18500"/>
                  </a:cubicBezTo>
                  <a:lnTo>
                    <a:pt x="98600" y="76200"/>
                  </a:lnTo>
                  <a:cubicBezTo>
                    <a:pt x="98500" y="82000"/>
                    <a:pt x="97000" y="85000"/>
                    <a:pt x="94300" y="85300"/>
                  </a:cubicBezTo>
                  <a:cubicBezTo>
                    <a:pt x="67900" y="87200"/>
                    <a:pt x="33500" y="84400"/>
                    <a:pt x="11600" y="86400"/>
                  </a:cubicBezTo>
                  <a:lnTo>
                    <a:pt x="3900" y="99200"/>
                  </a:lnTo>
                  <a:lnTo>
                    <a:pt x="5300" y="86700"/>
                  </a:lnTo>
                  <a:cubicBezTo>
                    <a:pt x="1500" y="85600"/>
                    <a:pt x="700" y="81400"/>
                    <a:pt x="1000" y="73700"/>
                  </a:cubicBezTo>
                  <a:lnTo>
                    <a:pt x="1300" y="16500"/>
                  </a:lnTo>
                  <a:cubicBezTo>
                    <a:pt x="1200" y="7400"/>
                    <a:pt x="2200" y="3800"/>
                    <a:pt x="4800" y="3200"/>
                  </a:cubicBezTo>
                  <a:close/>
                </a:path>
              </a:pathLst>
            </a:custGeom>
            <a:solidFill>
              <a:srgbClr val="0A294B"/>
            </a:solidFill>
            <a:ln w="2794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9" name="Nummer 8"/>
            <p:cNvSpPr/>
            <p:nvPr/>
          </p:nvSpPr>
          <p:spPr>
            <a:xfrm>
              <a:off x="7543800" y="6076188"/>
              <a:ext cx="585216" cy="585216"/>
            </a:xfrm>
            <a:prstGeom prst="ellipse">
              <a:avLst/>
            </a:prstGeom>
            <a:solidFill>
              <a:srgbClr val="FFB438"/>
            </a:solidFill>
            <a:ln w="12700">
              <a:solidFill>
                <a:srgbClr val="071F3C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0" name="Ziffer 8"/>
            <p:cNvSpPr txBox="1"/>
            <p:nvPr/>
          </p:nvSpPr>
          <p:spPr>
            <a:xfrm>
              <a:off x="7543800" y="6072530"/>
              <a:ext cx="585216" cy="585216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ct val="110000"/>
                </a:lnSpc>
                <a:defRPr lang="de-DE" sz="2500" b="1">
                  <a:solidFill>
                    <a:srgbClr val="071F3C"/>
                  </a:solidFill>
                  <a:latin typeface="Arial"/>
                </a:defRPr>
              </a:pPr>
              <a:r>
                <a:rPr lang="de-DE" sz="2083" b="1">
                  <a:solidFill>
                    <a:srgbClr val="071F3C"/>
                  </a:solidFill>
                  <a:latin typeface="Arial"/>
                </a:rPr>
                <a:t>8</a:t>
              </a:r>
            </a:p>
          </p:txBody>
        </p:sp>
        <p:sp>
          <p:nvSpPr>
            <p:cNvPr id="61" name="Originalton 8"/>
            <p:cNvSpPr txBox="1"/>
            <p:nvPr/>
          </p:nvSpPr>
          <p:spPr>
            <a:xfrm>
              <a:off x="8311896" y="6217920"/>
              <a:ext cx="5212080" cy="804672"/>
            </a:xfrm>
            <a:prstGeom prst="rect">
              <a:avLst/>
            </a:prstGeom>
            <a:noFill/>
            <a:effectLst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„Russland hat sich in der Ukraine</a:t>
              </a:r>
            </a:p>
            <a:p>
              <a:pPr defTabSz="380985">
                <a:lnSpc>
                  <a:spcPct val="113000"/>
                </a:lnSpc>
                <a:defRPr lang="de-DE" sz="2650" b="0">
                  <a:solidFill>
                    <a:srgbClr val="F8FBFF"/>
                  </a:solidFill>
                  <a:latin typeface="Arial"/>
                </a:defRPr>
              </a:pPr>
              <a:r>
                <a:rPr lang="de-DE" sz="2208">
                  <a:solidFill>
                    <a:srgbClr val="F8FBFF"/>
                  </a:solidFill>
                  <a:latin typeface="Arial"/>
                </a:rPr>
                <a:t>nur verteidigt.“</a:t>
              </a:r>
            </a:p>
          </p:txBody>
        </p:sp>
        <p:sp>
          <p:nvSpPr>
            <p:cNvPr id="62" name="Doodle – editierbare Freiform"/>
            <p:cNvSpPr/>
            <p:nvPr/>
          </p:nvSpPr>
          <p:spPr>
            <a:xfrm>
              <a:off x="13560552" y="6967727"/>
              <a:ext cx="100583" cy="45720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3" name="Doodle – editierbare Freiform"/>
            <p:cNvSpPr/>
            <p:nvPr/>
          </p:nvSpPr>
          <p:spPr>
            <a:xfrm>
              <a:off x="13560552" y="6830568"/>
              <a:ext cx="109727" cy="18288"/>
            </a:xfrm>
            <a:custGeom>
              <a:avLst/>
              <a:gdLst/>
              <a:ahLst/>
              <a:cxnLst/>
              <a:rect l="0" t="0" r="r" b="b"/>
              <a:pathLst>
                <a:path w="100000" h="100000" fill="none" extrusionOk="0">
                  <a:moveTo>
                    <a:pt x="0" y="0"/>
                  </a:moveTo>
                  <a:lnTo>
                    <a:pt x="100000" y="100000"/>
                  </a:lnTo>
                </a:path>
              </a:pathLst>
            </a:custGeom>
            <a:noFill/>
            <a:ln w="22860" cap="rnd" cmpd="sng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66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67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68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2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2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2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2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2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2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ntext Screenshots"/>
          <p:cNvSpPr txBox="1"/>
          <p:nvPr/>
        </p:nvSpPr>
        <p:spPr>
          <a:xfrm>
            <a:off x="579120" y="373380"/>
            <a:ext cx="10934700" cy="28956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1600" b="1">
                <a:solidFill>
                  <a:srgbClr val="FF6972"/>
                </a:solidFill>
                <a:latin typeface="Arial"/>
              </a:defRPr>
            </a:pPr>
            <a:r>
              <a:rPr lang="de-DE" sz="1333" b="1">
                <a:solidFill>
                  <a:srgbClr val="FF6972"/>
                </a:solidFill>
                <a:latin typeface="Arial"/>
              </a:rPr>
              <a:t>YOUTUBE  ·  TIKTOK  ·  ORIGINALE SCREENSHOTS</a:t>
            </a:r>
          </a:p>
        </p:txBody>
      </p:sp>
      <p:sp>
        <p:nvSpPr>
          <p:cNvPr id="3" name="Überschrift"/>
          <p:cNvSpPr txBox="1"/>
          <p:nvPr/>
        </p:nvSpPr>
        <p:spPr>
          <a:xfrm>
            <a:off x="563880" y="762000"/>
            <a:ext cx="11201400" cy="65532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defRPr lang="de-DE" sz="4800" b="1">
                <a:solidFill>
                  <a:srgbClr val="F8FBFF"/>
                </a:solidFill>
                <a:latin typeface="Arial"/>
              </a:defRPr>
            </a:pPr>
            <a:r>
              <a:rPr lang="de-DE" sz="4000" b="1">
                <a:solidFill>
                  <a:srgbClr val="F8FBFF"/>
                </a:solidFill>
                <a:latin typeface="Arial"/>
              </a:rPr>
              <a:t>Drei Beispiele aus dem Netz</a:t>
            </a:r>
          </a:p>
        </p:txBody>
      </p:sp>
      <p:sp>
        <p:nvSpPr>
          <p:cNvPr id="4" name="Handgezeichneter Unterstrich"/>
          <p:cNvSpPr/>
          <p:nvPr/>
        </p:nvSpPr>
        <p:spPr>
          <a:xfrm>
            <a:off x="4564380" y="1424940"/>
            <a:ext cx="4335780" cy="9906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72000"/>
                </a:moveTo>
                <a:cubicBezTo>
                  <a:pt x="25000" y="38000"/>
                  <a:pt x="60000" y="12000"/>
                  <a:pt x="100000" y="27000"/>
                </a:cubicBezTo>
              </a:path>
            </a:pathLst>
          </a:custGeom>
          <a:noFill/>
          <a:ln w="4826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Freiform"/>
          <p:cNvSpPr/>
          <p:nvPr/>
        </p:nvSpPr>
        <p:spPr>
          <a:xfrm>
            <a:off x="11155680" y="800100"/>
            <a:ext cx="304800" cy="30480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49000" y="0"/>
                </a:moveTo>
                <a:lnTo>
                  <a:pt x="62500" y="37500"/>
                </a:lnTo>
                <a:lnTo>
                  <a:pt x="100000" y="39500"/>
                </a:lnTo>
                <a:lnTo>
                  <a:pt x="70200" y="62000"/>
                </a:lnTo>
                <a:lnTo>
                  <a:pt x="79500" y="100000"/>
                </a:lnTo>
                <a:lnTo>
                  <a:pt x="48200" y="75500"/>
                </a:lnTo>
                <a:lnTo>
                  <a:pt x="15800" y="97000"/>
                </a:lnTo>
                <a:lnTo>
                  <a:pt x="26600" y="58800"/>
                </a:lnTo>
                <a:lnTo>
                  <a:pt x="0" y="35800"/>
                </a:lnTo>
                <a:lnTo>
                  <a:pt x="37700" y="35600"/>
                </a:lnTo>
                <a:close/>
              </a:path>
            </a:pathLst>
          </a:custGeom>
          <a:noFill/>
          <a:ln w="25400" cap="rnd" cmpd="sng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Quelle Beispiel 1"/>
          <p:cNvSpPr txBox="1"/>
          <p:nvPr/>
        </p:nvSpPr>
        <p:spPr>
          <a:xfrm>
            <a:off x="571500" y="1531619"/>
            <a:ext cx="4587240" cy="3048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2050" b="1">
                <a:solidFill>
                  <a:srgbClr val="88D1F8"/>
                </a:solidFill>
                <a:latin typeface="Arial"/>
              </a:defRPr>
            </a:pPr>
            <a:r>
              <a:rPr lang="de-DE" sz="1708" b="1" dirty="0">
                <a:solidFill>
                  <a:srgbClr val="88D1F8"/>
                </a:solidFill>
                <a:latin typeface="Arial"/>
              </a:rPr>
              <a:t>YouTube · Prof. Stefan Homburg</a:t>
            </a:r>
          </a:p>
        </p:txBody>
      </p:sp>
      <p:sp>
        <p:nvSpPr>
          <p:cNvPr id="7" name="Quelle Beispiel 2"/>
          <p:cNvSpPr txBox="1"/>
          <p:nvPr/>
        </p:nvSpPr>
        <p:spPr>
          <a:xfrm>
            <a:off x="5494020" y="1531619"/>
            <a:ext cx="3741420" cy="3048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2050" b="1">
                <a:solidFill>
                  <a:srgbClr val="FFB438"/>
                </a:solidFill>
                <a:latin typeface="Arial"/>
              </a:defRPr>
            </a:pPr>
            <a:r>
              <a:rPr lang="de-DE" sz="1708" b="1">
                <a:solidFill>
                  <a:srgbClr val="FFB438"/>
                </a:solidFill>
                <a:latin typeface="Arial"/>
              </a:rPr>
              <a:t>YouTube · Hopf &amp; Kettner</a:t>
            </a:r>
          </a:p>
        </p:txBody>
      </p:sp>
      <p:sp>
        <p:nvSpPr>
          <p:cNvPr id="8" name="Quelle Beispiel 3"/>
          <p:cNvSpPr txBox="1"/>
          <p:nvPr/>
        </p:nvSpPr>
        <p:spPr>
          <a:xfrm>
            <a:off x="9540240" y="1531619"/>
            <a:ext cx="2217420" cy="30480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ct val="110000"/>
              </a:lnSpc>
              <a:defRPr lang="de-DE" sz="1800" b="1">
                <a:solidFill>
                  <a:srgbClr val="88D1F8"/>
                </a:solidFill>
                <a:latin typeface="Arial"/>
              </a:defRPr>
            </a:pPr>
            <a:r>
              <a:rPr lang="de-DE" sz="1500" b="1">
                <a:solidFill>
                  <a:srgbClr val="88D1F8"/>
                </a:solidFill>
                <a:latin typeface="Arial"/>
              </a:rPr>
              <a:t>TikTok · Simha Lily</a:t>
            </a:r>
          </a:p>
        </p:txBody>
      </p:sp>
      <p:pic>
        <p:nvPicPr>
          <p:cNvPr id="9" name="Original-Screenshot 1 – Video" descr="Vom Nutzer bereitgestellter YouTube-Video-Screenshot mit dem Diagramm „Jährliche Höchsttemperaturen Deutschland“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920240"/>
            <a:ext cx="4632960" cy="2649021"/>
          </a:xfrm>
          <a:prstGeom prst="rect">
            <a:avLst/>
          </a:prstGeom>
          <a:effectLst/>
        </p:spPr>
      </p:pic>
      <p:pic>
        <p:nvPicPr>
          <p:cNvPr id="10" name="Original-Quellenangabe 1 – Titel und Kanal" descr="Quellenangabe aus dem mitgelieferten Screenshot: Hitzetod – die neue Gefahr? | Prof. Homburg; Prof. Stefan Homburg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648201"/>
            <a:ext cx="4632960" cy="1035184"/>
          </a:xfrm>
          <a:prstGeom prst="rect">
            <a:avLst/>
          </a:prstGeom>
          <a:effectLst/>
        </p:spPr>
      </p:pic>
      <p:pic>
        <p:nvPicPr>
          <p:cNvPr id="11" name="Original-Screenshot 2 – YouTube-Videokarte" descr="Vom Nutzer bereitgestellte YouTube-Videokarte: Epstein, Elite &amp; deutsche Kindergärten: Alles hängt zusammen! Hopf &amp; Kettner #55."/>
          <p:cNvPicPr>
            <a:picLocks noChangeAspect="1"/>
          </p:cNvPicPr>
          <p:nvPr/>
        </p:nvPicPr>
        <p:blipFill>
          <a:blip r:embed="rId5"/>
          <a:srcRect t="4808"/>
          <a:stretch>
            <a:fillRect/>
          </a:stretch>
        </p:blipFill>
        <p:spPr>
          <a:xfrm>
            <a:off x="5494020" y="1920240"/>
            <a:ext cx="3756660" cy="2865248"/>
          </a:xfrm>
          <a:prstGeom prst="rect">
            <a:avLst/>
          </a:prstGeom>
          <a:effectLst/>
        </p:spPr>
      </p:pic>
      <p:pic>
        <p:nvPicPr>
          <p:cNvPr id="12" name="Original-Quellenangabe 2 – Kanalname und Handle" descr="Ausschnitt des vom Nutzer gelieferten Kanal-Headers: Hopf &amp; Kettner, @HopfKettner. Das vollständige Original ist eingebettet."/>
          <p:cNvPicPr>
            <a:picLocks noChangeAspect="1"/>
          </p:cNvPicPr>
          <p:nvPr/>
        </p:nvPicPr>
        <p:blipFill>
          <a:blip r:embed="rId6"/>
          <a:srcRect l="30481" t="4491" r="1524" b="59880"/>
          <a:stretch>
            <a:fillRect/>
          </a:stretch>
        </p:blipFill>
        <p:spPr>
          <a:xfrm>
            <a:off x="5494020" y="4876800"/>
            <a:ext cx="3756660" cy="770763"/>
          </a:xfrm>
          <a:prstGeom prst="rect">
            <a:avLst/>
          </a:prstGeom>
          <a:effectLst/>
        </p:spPr>
      </p:pic>
      <p:pic>
        <p:nvPicPr>
          <p:cNvPr id="13" name="Original-Screenshot 3 – TikTok" descr="Vom Nutzer bereitgestellter TikTok-Screenshot. Sichtbarer Anzeigename: Simha Lily. Sichtbares Datum: 2024-09-11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3100" y="1920240"/>
            <a:ext cx="2174828" cy="4366260"/>
          </a:xfrm>
          <a:prstGeom prst="rect">
            <a:avLst/>
          </a:prstGeom>
          <a:effectLst/>
        </p:spPr>
      </p:pic>
      <p:sp>
        <p:nvSpPr>
          <p:cNvPr id="14" name="Doodle – editierbare Freiform"/>
          <p:cNvSpPr/>
          <p:nvPr/>
        </p:nvSpPr>
        <p:spPr>
          <a:xfrm>
            <a:off x="586741" y="5905501"/>
            <a:ext cx="274319" cy="15239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0"/>
                </a:moveTo>
                <a:lnTo>
                  <a:pt x="100000" y="100000"/>
                </a:lnTo>
              </a:path>
            </a:pathLst>
          </a:custGeom>
          <a:noFill/>
          <a:ln w="31750" cap="rnd" cmpd="sng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Doodle – editierbare Freiform"/>
          <p:cNvSpPr/>
          <p:nvPr/>
        </p:nvSpPr>
        <p:spPr>
          <a:xfrm>
            <a:off x="5509261" y="6012180"/>
            <a:ext cx="266699" cy="15240"/>
          </a:xfrm>
          <a:custGeom>
            <a:avLst/>
            <a:gdLst/>
            <a:ahLst/>
            <a:cxnLst/>
            <a:rect l="0" t="0" r="r" b="b"/>
            <a:pathLst>
              <a:path w="100000" h="100000" fill="none" extrusionOk="0">
                <a:moveTo>
                  <a:pt x="0" y="100000"/>
                </a:moveTo>
                <a:lnTo>
                  <a:pt x="100000" y="0"/>
                </a:lnTo>
              </a:path>
            </a:pathLst>
          </a:custGeom>
          <a:noFill/>
          <a:ln w="31750" cap="rnd" cmpd="sng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0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1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youtube_original_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832" y="243841"/>
            <a:ext cx="8766336" cy="5829299"/>
          </a:xfrm>
          <a:prstGeom prst="rect">
            <a:avLst/>
          </a:prstGeom>
        </p:spPr>
      </p:pic>
      <p:sp>
        <p:nvSpPr>
          <p:cNvPr id="6" name="Quelle: YouTube · Prof. Stefan Homburg · „Hitzetod – di"/>
          <p:cNvSpPr txBox="1"/>
          <p:nvPr/>
        </p:nvSpPr>
        <p:spPr>
          <a:xfrm>
            <a:off x="533400" y="6141720"/>
            <a:ext cx="111252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>
                <a:solidFill>
                  <a:srgbClr val="AEC6D8"/>
                </a:solidFill>
                <a:latin typeface="Arial"/>
              </a:rPr>
              <a:t>Quelle: YouTube · Prof. Stefan Homburg · „Hitzetod – die neue Gefahr? | Prof. Homburg“</a:t>
            </a:r>
          </a:p>
        </p:txBody>
      </p:sp>
      <p:sp>
        <p:nvSpPr>
          <p:cNvPr id="7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8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9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IT 1945  ·  EIN WIEDERKEHRENDES SPANNUNGSFELD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SEIT 1945  ·  EIN WIEDERKEHRENDES SPANNUNGSFELD</a:t>
            </a:r>
          </a:p>
        </p:txBody>
      </p:sp>
      <p:sp>
        <p:nvSpPr>
          <p:cNvPr id="3" name="Das Pendel der Medienpädagogik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Das Pendel der Medienpädagogik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Pendel: vereinfachtes Deutungsbild des Vortrags; keine 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Pendel: vereinfachtes Deutungsbild des Vortrags; keine starre Abfolge historischer Phasen.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3880" y="2194560"/>
            <a:ext cx="3901440" cy="207264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726680" y="2194560"/>
            <a:ext cx="3901440" cy="207264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Bewahrpädagogik"/>
          <p:cNvSpPr txBox="1"/>
          <p:nvPr/>
        </p:nvSpPr>
        <p:spPr>
          <a:xfrm>
            <a:off x="762001" y="2430781"/>
            <a:ext cx="3474719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b="1">
                <a:solidFill>
                  <a:srgbClr val="FFB438"/>
                </a:solidFill>
                <a:latin typeface="Arial"/>
              </a:rPr>
              <a:t>Bewahrpädagogik</a:t>
            </a:r>
          </a:p>
        </p:txBody>
      </p:sp>
      <p:sp>
        <p:nvSpPr>
          <p:cNvPr id="16" name="Schützen.&#10;Begrenzen.&#10;Fernhalten."/>
          <p:cNvSpPr txBox="1"/>
          <p:nvPr/>
        </p:nvSpPr>
        <p:spPr>
          <a:xfrm>
            <a:off x="762000" y="3002280"/>
            <a:ext cx="3467100" cy="12368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500" dirty="0">
                <a:solidFill>
                  <a:srgbClr val="F8FBFF"/>
                </a:solidFill>
                <a:latin typeface="Arial"/>
              </a:rPr>
              <a:t>Schützen.</a:t>
            </a:r>
          </a:p>
          <a:p>
            <a:pPr defTabSz="380985">
              <a:lnSpc>
                <a:spcPct val="110000"/>
              </a:lnSpc>
            </a:pPr>
            <a:r>
              <a:rPr lang="de-DE" sz="2500" dirty="0">
                <a:solidFill>
                  <a:srgbClr val="F8FBFF"/>
                </a:solidFill>
                <a:latin typeface="Arial"/>
              </a:rPr>
              <a:t>Begrenzen.</a:t>
            </a:r>
          </a:p>
          <a:p>
            <a:pPr defTabSz="380985">
              <a:lnSpc>
                <a:spcPct val="110000"/>
              </a:lnSpc>
            </a:pPr>
            <a:r>
              <a:rPr lang="de-DE" sz="2500" dirty="0">
                <a:solidFill>
                  <a:srgbClr val="F8FBFF"/>
                </a:solidFill>
                <a:latin typeface="Arial"/>
              </a:rPr>
              <a:t>Fernhalten.</a:t>
            </a:r>
          </a:p>
        </p:txBody>
      </p:sp>
      <p:sp>
        <p:nvSpPr>
          <p:cNvPr id="17" name="Befähigungspädagogik"/>
          <p:cNvSpPr txBox="1"/>
          <p:nvPr/>
        </p:nvSpPr>
        <p:spPr>
          <a:xfrm>
            <a:off x="7924800" y="2430781"/>
            <a:ext cx="3543300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b="1">
                <a:solidFill>
                  <a:srgbClr val="88D1F8"/>
                </a:solidFill>
                <a:latin typeface="Arial"/>
              </a:rPr>
              <a:t>Befähigungspädagogik</a:t>
            </a:r>
          </a:p>
        </p:txBody>
      </p:sp>
      <p:sp>
        <p:nvSpPr>
          <p:cNvPr id="18" name="Verstehen.&#10;Urteilen.&#10;Selbstständig handeln."/>
          <p:cNvSpPr txBox="1"/>
          <p:nvPr/>
        </p:nvSpPr>
        <p:spPr>
          <a:xfrm>
            <a:off x="7924800" y="3002280"/>
            <a:ext cx="3489960" cy="11957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>
                <a:solidFill>
                  <a:srgbClr val="F8FBFF"/>
                </a:solidFill>
                <a:latin typeface="Arial"/>
              </a:rPr>
              <a:t>Verstehen.</a:t>
            </a:r>
          </a:p>
          <a:p>
            <a:pPr defTabSz="380985">
              <a:lnSpc>
                <a:spcPct val="110000"/>
              </a:lnSpc>
            </a:pPr>
            <a:r>
              <a:rPr lang="de-DE" sz="2417">
                <a:solidFill>
                  <a:srgbClr val="F8FBFF"/>
                </a:solidFill>
                <a:latin typeface="Arial"/>
              </a:rPr>
              <a:t>Urteilen.</a:t>
            </a:r>
          </a:p>
          <a:p>
            <a:pPr defTabSz="380985">
              <a:lnSpc>
                <a:spcPct val="110000"/>
              </a:lnSpc>
            </a:pPr>
            <a:r>
              <a:rPr lang="de-DE" sz="2417">
                <a:solidFill>
                  <a:srgbClr val="F8FBFF"/>
                </a:solidFill>
                <a:latin typeface="Arial"/>
              </a:rPr>
              <a:t>Selbstständig handeln.</a:t>
            </a:r>
          </a:p>
        </p:txBody>
      </p:sp>
      <p:sp>
        <p:nvSpPr>
          <p:cNvPr id="19" name="Oval 18"/>
          <p:cNvSpPr/>
          <p:nvPr/>
        </p:nvSpPr>
        <p:spPr>
          <a:xfrm>
            <a:off x="6015990" y="2000250"/>
            <a:ext cx="160020" cy="160020"/>
          </a:xfrm>
          <a:prstGeom prst="ellipse">
            <a:avLst/>
          </a:prstGeom>
          <a:solidFill>
            <a:srgbClr val="F8FBFF"/>
          </a:solidFill>
          <a:ln w="12700">
            <a:solidFill>
              <a:srgbClr val="F8FB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5661660" y="1935480"/>
            <a:ext cx="868680" cy="0"/>
          </a:xfrm>
          <a:custGeom>
            <a:avLst/>
            <a:gdLst/>
            <a:ahLst/>
            <a:cxnLst/>
            <a:rect l="l" t="t" r="r" b="b"/>
            <a:pathLst>
              <a:path w="1140">
                <a:moveTo>
                  <a:pt x="0" y="0"/>
                </a:moveTo>
                <a:lnTo>
                  <a:pt x="1140" y="0"/>
                </a:lnTo>
              </a:path>
            </a:pathLst>
          </a:custGeom>
          <a:noFill/>
          <a:ln w="31750" cap="rnd">
            <a:solidFill>
              <a:srgbClr val="AEC6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4821175" y="2080260"/>
            <a:ext cx="1274826" cy="1691640"/>
          </a:xfrm>
          <a:custGeom>
            <a:avLst/>
            <a:gdLst/>
            <a:ahLst/>
            <a:cxnLst/>
            <a:rect l="l" t="t" r="r" b="b"/>
            <a:pathLst>
              <a:path w="1673" h="2220">
                <a:moveTo>
                  <a:pt x="1673" y="0"/>
                </a:moveTo>
                <a:lnTo>
                  <a:pt x="0" y="2220"/>
                </a:lnTo>
              </a:path>
            </a:pathLst>
          </a:custGeom>
          <a:noFill/>
          <a:ln w="34290" cap="rnd">
            <a:solidFill>
              <a:srgbClr val="315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577298" y="3528218"/>
            <a:ext cx="487680" cy="487680"/>
          </a:xfrm>
          <a:prstGeom prst="ellipse">
            <a:avLst/>
          </a:prstGeom>
          <a:solidFill>
            <a:srgbClr val="071F3C"/>
          </a:solidFill>
          <a:ln w="25400">
            <a:solidFill>
              <a:srgbClr val="315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6096000" y="2080260"/>
            <a:ext cx="1274826" cy="1691640"/>
          </a:xfrm>
          <a:custGeom>
            <a:avLst/>
            <a:gdLst/>
            <a:ahLst/>
            <a:cxnLst/>
            <a:rect l="l" t="t" r="r" b="b"/>
            <a:pathLst>
              <a:path w="1673" h="2220">
                <a:moveTo>
                  <a:pt x="0" y="0"/>
                </a:moveTo>
                <a:lnTo>
                  <a:pt x="1673" y="2220"/>
                </a:lnTo>
              </a:path>
            </a:pathLst>
          </a:custGeom>
          <a:noFill/>
          <a:ln w="34290" cap="rnd">
            <a:solidFill>
              <a:srgbClr val="315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7127021" y="3528218"/>
            <a:ext cx="487680" cy="487680"/>
          </a:xfrm>
          <a:prstGeom prst="ellipse">
            <a:avLst/>
          </a:prstGeom>
          <a:solidFill>
            <a:srgbClr val="071F3C"/>
          </a:solidFill>
          <a:ln w="25400">
            <a:solidFill>
              <a:srgbClr val="315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6096000" y="2080260"/>
            <a:ext cx="403860" cy="2079498"/>
          </a:xfrm>
          <a:custGeom>
            <a:avLst/>
            <a:gdLst/>
            <a:ahLst/>
            <a:cxnLst/>
            <a:rect l="l" t="t" r="r" b="b"/>
            <a:pathLst>
              <a:path w="530" h="2729">
                <a:moveTo>
                  <a:pt x="0" y="0"/>
                </a:moveTo>
                <a:lnTo>
                  <a:pt x="530" y="2729"/>
                </a:lnTo>
              </a:path>
            </a:pathLst>
          </a:custGeom>
          <a:noFill/>
          <a:ln w="3429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6134442" y="3793939"/>
            <a:ext cx="731520" cy="731520"/>
          </a:xfrm>
          <a:prstGeom prst="ellipse">
            <a:avLst/>
          </a:prstGeom>
          <a:solidFill>
            <a:srgbClr val="FFB438"/>
          </a:solidFill>
          <a:ln w="2540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Freeform 26"/>
          <p:cNvSpPr/>
          <p:nvPr/>
        </p:nvSpPr>
        <p:spPr>
          <a:xfrm>
            <a:off x="4364736" y="3872485"/>
            <a:ext cx="3462528" cy="699516"/>
          </a:xfrm>
          <a:custGeom>
            <a:avLst/>
            <a:gdLst/>
            <a:ahLst/>
            <a:cxnLst/>
            <a:rect l="l" t="t" r="r" b="b"/>
            <a:pathLst>
              <a:path w="4544" h="918">
                <a:moveTo>
                  <a:pt x="0" y="0"/>
                </a:moveTo>
                <a:lnTo>
                  <a:pt x="84" y="78"/>
                </a:lnTo>
                <a:lnTo>
                  <a:pt x="170" y="153"/>
                </a:lnTo>
                <a:lnTo>
                  <a:pt x="259" y="225"/>
                </a:lnTo>
                <a:lnTo>
                  <a:pt x="350" y="293"/>
                </a:lnTo>
                <a:lnTo>
                  <a:pt x="443" y="359"/>
                </a:lnTo>
                <a:lnTo>
                  <a:pt x="539" y="421"/>
                </a:lnTo>
                <a:lnTo>
                  <a:pt x="637" y="480"/>
                </a:lnTo>
                <a:lnTo>
                  <a:pt x="737" y="535"/>
                </a:lnTo>
                <a:lnTo>
                  <a:pt x="839" y="587"/>
                </a:lnTo>
                <a:lnTo>
                  <a:pt x="942" y="635"/>
                </a:lnTo>
                <a:lnTo>
                  <a:pt x="1047" y="680"/>
                </a:lnTo>
                <a:lnTo>
                  <a:pt x="1154" y="721"/>
                </a:lnTo>
                <a:lnTo>
                  <a:pt x="1262" y="758"/>
                </a:lnTo>
                <a:lnTo>
                  <a:pt x="1371" y="791"/>
                </a:lnTo>
                <a:lnTo>
                  <a:pt x="1481" y="821"/>
                </a:lnTo>
                <a:lnTo>
                  <a:pt x="1592" y="847"/>
                </a:lnTo>
                <a:lnTo>
                  <a:pt x="1704" y="868"/>
                </a:lnTo>
                <a:lnTo>
                  <a:pt x="1817" y="886"/>
                </a:lnTo>
                <a:lnTo>
                  <a:pt x="1930" y="900"/>
                </a:lnTo>
                <a:lnTo>
                  <a:pt x="2044" y="910"/>
                </a:lnTo>
                <a:lnTo>
                  <a:pt x="2158" y="916"/>
                </a:lnTo>
                <a:lnTo>
                  <a:pt x="2272" y="918"/>
                </a:lnTo>
                <a:lnTo>
                  <a:pt x="2386" y="916"/>
                </a:lnTo>
                <a:lnTo>
                  <a:pt x="2500" y="910"/>
                </a:lnTo>
                <a:lnTo>
                  <a:pt x="2614" y="900"/>
                </a:lnTo>
                <a:lnTo>
                  <a:pt x="2727" y="886"/>
                </a:lnTo>
                <a:lnTo>
                  <a:pt x="2840" y="868"/>
                </a:lnTo>
                <a:lnTo>
                  <a:pt x="2952" y="847"/>
                </a:lnTo>
                <a:lnTo>
                  <a:pt x="3063" y="821"/>
                </a:lnTo>
                <a:lnTo>
                  <a:pt x="3173" y="791"/>
                </a:lnTo>
                <a:lnTo>
                  <a:pt x="3282" y="758"/>
                </a:lnTo>
                <a:lnTo>
                  <a:pt x="3390" y="721"/>
                </a:lnTo>
                <a:lnTo>
                  <a:pt x="3497" y="680"/>
                </a:lnTo>
                <a:lnTo>
                  <a:pt x="3602" y="635"/>
                </a:lnTo>
                <a:lnTo>
                  <a:pt x="3705" y="587"/>
                </a:lnTo>
                <a:lnTo>
                  <a:pt x="3807" y="535"/>
                </a:lnTo>
                <a:lnTo>
                  <a:pt x="3907" y="480"/>
                </a:lnTo>
                <a:lnTo>
                  <a:pt x="4005" y="421"/>
                </a:lnTo>
                <a:lnTo>
                  <a:pt x="4101" y="359"/>
                </a:lnTo>
                <a:lnTo>
                  <a:pt x="4194" y="293"/>
                </a:lnTo>
                <a:lnTo>
                  <a:pt x="4285" y="225"/>
                </a:lnTo>
                <a:lnTo>
                  <a:pt x="4374" y="153"/>
                </a:lnTo>
                <a:lnTo>
                  <a:pt x="4460" y="78"/>
                </a:lnTo>
                <a:lnTo>
                  <a:pt x="4544" y="0"/>
                </a:lnTo>
              </a:path>
            </a:pathLst>
          </a:custGeom>
          <a:noFill/>
          <a:ln w="27940" cap="rnd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7782306" y="3872485"/>
            <a:ext cx="44958" cy="161544"/>
          </a:xfrm>
          <a:custGeom>
            <a:avLst/>
            <a:gdLst/>
            <a:ahLst/>
            <a:cxnLst/>
            <a:rect l="l" t="t" r="r" b="b"/>
            <a:pathLst>
              <a:path w="59" h="212">
                <a:moveTo>
                  <a:pt x="59" y="0"/>
                </a:moveTo>
                <a:lnTo>
                  <a:pt x="0" y="212"/>
                </a:lnTo>
              </a:path>
            </a:pathLst>
          </a:custGeom>
          <a:noFill/>
          <a:ln w="27940" cap="rnd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7662672" y="3872484"/>
            <a:ext cx="164592" cy="33528"/>
          </a:xfrm>
          <a:custGeom>
            <a:avLst/>
            <a:gdLst/>
            <a:ahLst/>
            <a:cxnLst/>
            <a:rect l="l" t="t" r="r" b="b"/>
            <a:pathLst>
              <a:path w="216" h="44">
                <a:moveTo>
                  <a:pt x="216" y="0"/>
                </a:moveTo>
                <a:lnTo>
                  <a:pt x="0" y="44"/>
                </a:lnTo>
              </a:path>
            </a:pathLst>
          </a:custGeom>
          <a:noFill/>
          <a:ln w="27940" cap="rnd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4364736" y="3872484"/>
            <a:ext cx="164592" cy="33528"/>
          </a:xfrm>
          <a:custGeom>
            <a:avLst/>
            <a:gdLst/>
            <a:ahLst/>
            <a:cxnLst/>
            <a:rect l="l" t="t" r="r" b="b"/>
            <a:pathLst>
              <a:path w="216" h="44">
                <a:moveTo>
                  <a:pt x="0" y="0"/>
                </a:moveTo>
                <a:lnTo>
                  <a:pt x="216" y="44"/>
                </a:lnTo>
              </a:path>
            </a:pathLst>
          </a:custGeom>
          <a:noFill/>
          <a:ln w="27940" cap="rnd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4364736" y="3872485"/>
            <a:ext cx="44958" cy="161544"/>
          </a:xfrm>
          <a:custGeom>
            <a:avLst/>
            <a:gdLst/>
            <a:ahLst/>
            <a:cxnLst/>
            <a:rect l="l" t="t" r="r" b="b"/>
            <a:pathLst>
              <a:path w="59" h="212">
                <a:moveTo>
                  <a:pt x="0" y="0"/>
                </a:moveTo>
                <a:lnTo>
                  <a:pt x="59" y="212"/>
                </a:lnTo>
              </a:path>
            </a:pathLst>
          </a:custGeom>
          <a:noFill/>
          <a:ln w="27940" cap="rnd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Wie viel Schutz?  Wie viel Selbstständigkeit?"/>
          <p:cNvSpPr txBox="1"/>
          <p:nvPr/>
        </p:nvSpPr>
        <p:spPr>
          <a:xfrm>
            <a:off x="838200" y="5097780"/>
            <a:ext cx="10515600" cy="4555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2917" b="1">
                <a:solidFill>
                  <a:srgbClr val="F8FBFF"/>
                </a:solidFill>
                <a:latin typeface="Arial"/>
              </a:rPr>
              <a:t>Wie viel Schutz?  Wie viel Selbstständigkeit?</a:t>
            </a:r>
          </a:p>
        </p:txBody>
      </p:sp>
      <p:sp>
        <p:nvSpPr>
          <p:cNvPr id="33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34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35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8" grpId="0"/>
      <p:bldP spid="28" grpId="0" animBg="1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E BEFÄHIGUNGSIDEE  ·  MEDIENKOMPETENZ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DIE BEFÄHIGUNGSIDEE  ·  MEDIENKOMPETENZ</a:t>
            </a:r>
          </a:p>
        </p:txBody>
      </p:sp>
      <p:sp>
        <p:nvSpPr>
          <p:cNvPr id="3" name="1970er Jahre: Schwimmen lernen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1970er Jahre: Schwimmen lernen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Illustration aus der bereitgestellten Vorlage; „1970er 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Illustration aus der bereitgestellten Vorlage; „1970er Jahre“ nach Vorgabe des Vortragenden.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1528" y="1943100"/>
            <a:ext cx="10908942" cy="3718560"/>
          </a:xfrm>
          <a:prstGeom prst="roundRect">
            <a:avLst>
              <a:gd name="adj" fmla="val 8000"/>
            </a:avLst>
          </a:prstGeom>
          <a:solidFill>
            <a:srgbClr val="F8FBFF"/>
          </a:solidFill>
          <a:ln w="1524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 descr="s03_sh00_sce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248" y="1988820"/>
            <a:ext cx="10817502" cy="3627120"/>
          </a:xfrm>
          <a:prstGeom prst="rect">
            <a:avLst/>
          </a:prstGeom>
        </p:spPr>
      </p:pic>
      <p:sp>
        <p:nvSpPr>
          <p:cNvPr id="15" name="Wer schwimmen kann, kann sich selbstständig bewegen."/>
          <p:cNvSpPr txBox="1"/>
          <p:nvPr/>
        </p:nvSpPr>
        <p:spPr>
          <a:xfrm>
            <a:off x="518160" y="5676900"/>
            <a:ext cx="11049000" cy="358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88D1F8"/>
                </a:solidFill>
                <a:latin typeface="Comic Sans MS"/>
              </a:rPr>
              <a:t>Wer schwimmen kann, kann sich selbstständig bewegen.</a:t>
            </a:r>
          </a:p>
        </p:txBody>
      </p:sp>
      <p:sp>
        <p:nvSpPr>
          <p:cNvPr id="16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17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18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 GEGENBILD  ·  SCHUTZ VOR ÜBERFORDERUNG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DAS GEGENBILD  ·  SCHUTZ VOR ÜBERFORDERUNG</a:t>
            </a:r>
          </a:p>
        </p:txBody>
      </p:sp>
      <p:sp>
        <p:nvSpPr>
          <p:cNvPr id="3" name="Heute: die gefährliche Medienschlucht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Heute: die gefährliche Medienschlucht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63880" y="2519646"/>
            <a:ext cx="11286744" cy="2580708"/>
          </a:xfrm>
          <a:prstGeom prst="roundRect">
            <a:avLst>
              <a:gd name="adj" fmla="val 8000"/>
            </a:avLst>
          </a:prstGeom>
          <a:solidFill>
            <a:srgbClr val="F8FBFF"/>
          </a:solidFill>
          <a:ln w="1524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 descr="s04_sh00_sce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8" y="2565366"/>
            <a:ext cx="11018521" cy="2489268"/>
          </a:xfrm>
          <a:prstGeom prst="rect">
            <a:avLst/>
          </a:prstGeom>
        </p:spPr>
      </p:pic>
      <p:sp>
        <p:nvSpPr>
          <p:cNvPr id="18" name="Reicht es, nur besser schwimmen zu lernen?"/>
          <p:cNvSpPr txBox="1"/>
          <p:nvPr/>
        </p:nvSpPr>
        <p:spPr>
          <a:xfrm>
            <a:off x="518160" y="5692140"/>
            <a:ext cx="11049000" cy="371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333">
                <a:solidFill>
                  <a:srgbClr val="88D1F8"/>
                </a:solidFill>
                <a:latin typeface="Comic Sans MS"/>
              </a:rPr>
              <a:t>Reicht es, nur besser schwimmen zu lernen?</a:t>
            </a:r>
          </a:p>
        </p:txBody>
      </p:sp>
      <p:sp>
        <p:nvSpPr>
          <p:cNvPr id="19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0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1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ICHT NUR DIE INHALTE  ·  AUCH IHRE AUSWAHL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NICHT NUR DIE INHALTE  ·  AUCH IHRE AUSWAHL</a:t>
            </a:r>
          </a:p>
        </p:txBody>
      </p:sp>
      <p:sp>
        <p:nvSpPr>
          <p:cNvPr id="3" name="Der neue Gatekeeper: der Algorithmus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Der neue Gatekeeper: der Algorithmus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59286" y="1927860"/>
            <a:ext cx="10873427" cy="3398520"/>
          </a:xfrm>
          <a:prstGeom prst="roundRect">
            <a:avLst>
              <a:gd name="adj" fmla="val 8000"/>
            </a:avLst>
          </a:prstGeom>
          <a:solidFill>
            <a:srgbClr val="F8FBFF"/>
          </a:solidFill>
          <a:ln w="1524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 descr="s05_sh00_sce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956" y="1993392"/>
            <a:ext cx="10781987" cy="3307080"/>
          </a:xfrm>
          <a:prstGeom prst="rect">
            <a:avLst/>
          </a:prstGeom>
        </p:spPr>
      </p:pic>
      <p:sp>
        <p:nvSpPr>
          <p:cNvPr id="15" name="FILTERT"/>
          <p:cNvSpPr txBox="1"/>
          <p:nvPr/>
        </p:nvSpPr>
        <p:spPr>
          <a:xfrm>
            <a:off x="662940" y="5463541"/>
            <a:ext cx="3406140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2417" b="1">
                <a:solidFill>
                  <a:srgbClr val="88D1F8"/>
                </a:solidFill>
                <a:latin typeface="Arial"/>
              </a:rPr>
              <a:t>FILTERT</a:t>
            </a:r>
          </a:p>
        </p:txBody>
      </p:sp>
      <p:sp>
        <p:nvSpPr>
          <p:cNvPr id="16" name="SORTIERT"/>
          <p:cNvSpPr txBox="1"/>
          <p:nvPr/>
        </p:nvSpPr>
        <p:spPr>
          <a:xfrm>
            <a:off x="4351020" y="5463541"/>
            <a:ext cx="3406140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2417" b="1">
                <a:solidFill>
                  <a:srgbClr val="F8FBFF"/>
                </a:solidFill>
                <a:latin typeface="Arial"/>
              </a:rPr>
              <a:t>SORTIERT</a:t>
            </a:r>
          </a:p>
        </p:txBody>
      </p:sp>
      <p:sp>
        <p:nvSpPr>
          <p:cNvPr id="17" name="VERSTÄRKT"/>
          <p:cNvSpPr txBox="1"/>
          <p:nvPr/>
        </p:nvSpPr>
        <p:spPr>
          <a:xfrm>
            <a:off x="8039099" y="5463541"/>
            <a:ext cx="3406140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2417" b="1">
                <a:solidFill>
                  <a:srgbClr val="FFB438"/>
                </a:solidFill>
                <a:latin typeface="Arial"/>
              </a:rPr>
              <a:t>VERSTÄRKT</a:t>
            </a:r>
          </a:p>
        </p:txBody>
      </p:sp>
      <p:sp>
        <p:nvSpPr>
          <p:cNvPr id="18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19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0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SCHUNGSEINBLICK  ·  HANS-BREDOW-INSTITUT · 2025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FORSCHUNGSEINBLICK  ·  HANS-BREDOW-INSTITUT · 2025</a:t>
            </a:r>
          </a:p>
        </p:txBody>
      </p:sp>
      <p:sp>
        <p:nvSpPr>
          <p:cNvPr id="3" name="Zwischen Wertschätzung und Widerstand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Zwischen Wertschätzung und Widerstand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Alatassi, Hölig &amp; Kessling (2025) · Arbeitspapiere des 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Alatassi, Hölig &amp; Kessling (2025) · Arbeitspapiere des HBI, Nr. 79 · DOI: 10.21241/ssoar.106121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23901" y="1844040"/>
            <a:ext cx="3314699" cy="4061460"/>
          </a:xfrm>
          <a:prstGeom prst="roundRect">
            <a:avLst>
              <a:gd name="adj" fmla="val 8000"/>
            </a:avLst>
          </a:prstGeom>
          <a:solidFill>
            <a:srgbClr val="F8FBFF"/>
          </a:solidFill>
          <a:ln w="1524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4" name="Picture 13" descr="s06_sh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552" y="1889760"/>
            <a:ext cx="2837396" cy="397002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465320" y="1943100"/>
            <a:ext cx="6461760" cy="342900"/>
          </a:xfrm>
          <a:prstGeom prst="roundRect">
            <a:avLst>
              <a:gd name="adj" fmla="val 8000"/>
            </a:avLst>
          </a:prstGeom>
          <a:solidFill>
            <a:srgbClr val="88D1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TIKTOK · ALGORITHMISCHE KOMPETENZ"/>
          <p:cNvSpPr txBox="1"/>
          <p:nvPr/>
        </p:nvSpPr>
        <p:spPr>
          <a:xfrm>
            <a:off x="4564380" y="1985011"/>
            <a:ext cx="6263640" cy="2081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333" b="1">
                <a:solidFill>
                  <a:srgbClr val="071F3C"/>
                </a:solidFill>
                <a:latin typeface="Arial"/>
              </a:rPr>
              <a:t>TIKTOK · ALGORITHMISCHE KOMPETENZ</a:t>
            </a:r>
          </a:p>
        </p:txBody>
      </p:sp>
      <p:sp>
        <p:nvSpPr>
          <p:cNvPr id="17" name="Algorithmische Kompetenz&#10;junger Menschen am Beispiel&#10;de"/>
          <p:cNvSpPr txBox="1"/>
          <p:nvPr/>
        </p:nvSpPr>
        <p:spPr>
          <a:xfrm>
            <a:off x="4465320" y="2522220"/>
            <a:ext cx="6797040" cy="15667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167" b="1">
                <a:solidFill>
                  <a:srgbClr val="F8FBFF"/>
                </a:solidFill>
                <a:latin typeface="Arial"/>
              </a:rPr>
              <a:t>Algorithmische Kompetenz</a:t>
            </a:r>
          </a:p>
          <a:p>
            <a:pPr defTabSz="380985">
              <a:lnSpc>
                <a:spcPct val="110000"/>
              </a:lnSpc>
            </a:pPr>
            <a:r>
              <a:rPr lang="de-DE" sz="3167" b="1">
                <a:solidFill>
                  <a:srgbClr val="F8FBFF"/>
                </a:solidFill>
                <a:latin typeface="Arial"/>
              </a:rPr>
              <a:t>junger Menschen am Beispiel</a:t>
            </a:r>
          </a:p>
          <a:p>
            <a:pPr defTabSz="380985">
              <a:lnSpc>
                <a:spcPct val="110000"/>
              </a:lnSpc>
            </a:pPr>
            <a:r>
              <a:rPr lang="de-DE" sz="3167" b="1">
                <a:solidFill>
                  <a:srgbClr val="F8FBFF"/>
                </a:solidFill>
                <a:latin typeface="Arial"/>
              </a:rPr>
              <a:t>der Kurzvideoplattform TikTok</a:t>
            </a:r>
          </a:p>
        </p:txBody>
      </p:sp>
      <p:sp>
        <p:nvSpPr>
          <p:cNvPr id="18" name="Leonie Alatassi&#10;Sascha Hölig&#10;Philipp Kessling"/>
          <p:cNvSpPr txBox="1"/>
          <p:nvPr/>
        </p:nvSpPr>
        <p:spPr>
          <a:xfrm>
            <a:off x="4488180" y="4602481"/>
            <a:ext cx="4297680" cy="1113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AEC6D8"/>
                </a:solidFill>
                <a:latin typeface="Arial"/>
              </a:rPr>
              <a:t>Leonie Alatassi</a:t>
            </a:r>
          </a:p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AEC6D8"/>
                </a:solidFill>
                <a:latin typeface="Arial"/>
              </a:rPr>
              <a:t>Sascha Hölig</a:t>
            </a:r>
          </a:p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AEC6D8"/>
                </a:solidFill>
                <a:latin typeface="Arial"/>
              </a:rPr>
              <a:t>Philipp Kessling</a:t>
            </a:r>
          </a:p>
        </p:txBody>
      </p:sp>
      <p:sp>
        <p:nvSpPr>
          <p:cNvPr id="19" name="2025"/>
          <p:cNvSpPr txBox="1"/>
          <p:nvPr/>
        </p:nvSpPr>
        <p:spPr>
          <a:xfrm>
            <a:off x="9662160" y="4869181"/>
            <a:ext cx="167640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FB438"/>
                </a:solidFill>
                <a:latin typeface="Arial"/>
              </a:rPr>
              <a:t>2025</a:t>
            </a:r>
          </a:p>
        </p:txBody>
      </p:sp>
      <p:sp>
        <p:nvSpPr>
          <p:cNvPr id="20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1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2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ASSI, HÖLIG &amp; KESSLING (2025)  ·  LITERATURÜBERBLIC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ALATASSI, HÖLIG &amp; KESSLING (2025)  ·  LITERATURÜBERBLICK AUF S. 7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9120" y="2026920"/>
            <a:ext cx="5372100" cy="349758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217920" y="2026920"/>
            <a:ext cx="5394960" cy="349758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FÜR DIE MEISTEN MENSCHEN"/>
          <p:cNvSpPr txBox="1"/>
          <p:nvPr/>
        </p:nvSpPr>
        <p:spPr>
          <a:xfrm>
            <a:off x="792480" y="2270760"/>
            <a:ext cx="4945380" cy="273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750" b="1">
                <a:solidFill>
                  <a:srgbClr val="88D1F8"/>
                </a:solidFill>
                <a:latin typeface="Arial"/>
              </a:rPr>
              <a:t>FÜR DIE MEISTEN MENSCHEN</a:t>
            </a:r>
          </a:p>
        </p:txBody>
      </p:sp>
      <p:sp>
        <p:nvSpPr>
          <p:cNvPr id="16" name="„… dass soziale Medien&#10;für die meisten Menschen&#10;nicht z"/>
          <p:cNvSpPr txBox="1"/>
          <p:nvPr/>
        </p:nvSpPr>
        <p:spPr>
          <a:xfrm>
            <a:off x="792480" y="2834640"/>
            <a:ext cx="4899660" cy="18810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833" b="1">
                <a:solidFill>
                  <a:srgbClr val="F8FBFF"/>
                </a:solidFill>
                <a:latin typeface="Arial"/>
              </a:rPr>
              <a:t>„… dass soziale Medien</a:t>
            </a:r>
          </a:p>
          <a:p>
            <a:pPr defTabSz="380985">
              <a:lnSpc>
                <a:spcPct val="110000"/>
              </a:lnSpc>
            </a:pPr>
            <a:r>
              <a:rPr lang="de-DE" sz="2833" b="1">
                <a:solidFill>
                  <a:srgbClr val="F8FBFF"/>
                </a:solidFill>
                <a:latin typeface="Arial"/>
              </a:rPr>
              <a:t>für die meisten Menschen</a:t>
            </a:r>
          </a:p>
          <a:p>
            <a:pPr defTabSz="380985">
              <a:lnSpc>
                <a:spcPct val="110000"/>
              </a:lnSpc>
            </a:pPr>
            <a:r>
              <a:rPr lang="de-DE" sz="2833" b="1">
                <a:solidFill>
                  <a:srgbClr val="F8FBFF"/>
                </a:solidFill>
                <a:latin typeface="Arial"/>
              </a:rPr>
              <a:t>nicht zu Polarisierung</a:t>
            </a:r>
          </a:p>
          <a:p>
            <a:pPr defTabSz="380985">
              <a:lnSpc>
                <a:spcPct val="110000"/>
              </a:lnSpc>
            </a:pPr>
            <a:r>
              <a:rPr lang="de-DE" sz="2833" b="1">
                <a:solidFill>
                  <a:srgbClr val="F8FBFF"/>
                </a:solidFill>
                <a:latin typeface="Arial"/>
              </a:rPr>
              <a:t>führen …“</a:t>
            </a:r>
          </a:p>
        </p:txBody>
      </p:sp>
      <p:sp>
        <p:nvSpPr>
          <p:cNvPr id="18" name="ABER: VERSTÄRKUNG IST MÖGLICH"/>
          <p:cNvSpPr txBox="1"/>
          <p:nvPr/>
        </p:nvSpPr>
        <p:spPr>
          <a:xfrm>
            <a:off x="6431280" y="2270760"/>
            <a:ext cx="4945380" cy="273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750" b="1">
                <a:solidFill>
                  <a:srgbClr val="FFB438"/>
                </a:solidFill>
                <a:latin typeface="Arial"/>
              </a:rPr>
              <a:t>ABER: VERSTÄRKUNG IST MÖGLICH</a:t>
            </a:r>
          </a:p>
        </p:txBody>
      </p:sp>
      <p:sp>
        <p:nvSpPr>
          <p:cNvPr id="19" name="Bereits stark ausgeprägte&#10;(radikale) Meinungen&#10;können d"/>
          <p:cNvSpPr txBox="1"/>
          <p:nvPr/>
        </p:nvSpPr>
        <p:spPr>
          <a:xfrm>
            <a:off x="6431280" y="2834641"/>
            <a:ext cx="4838700" cy="18259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750" b="1">
                <a:solidFill>
                  <a:srgbClr val="F8FBFF"/>
                </a:solidFill>
                <a:latin typeface="Arial"/>
              </a:rPr>
              <a:t>Bereits stark ausgeprägte</a:t>
            </a:r>
          </a:p>
          <a:p>
            <a:pPr defTabSz="380985">
              <a:lnSpc>
                <a:spcPct val="110000"/>
              </a:lnSpc>
            </a:pPr>
            <a:r>
              <a:rPr lang="de-DE" sz="2750" b="1">
                <a:solidFill>
                  <a:srgbClr val="F8FBFF"/>
                </a:solidFill>
                <a:latin typeface="Arial"/>
              </a:rPr>
              <a:t>(radikale) Meinungen</a:t>
            </a:r>
          </a:p>
          <a:p>
            <a:pPr defTabSz="380985">
              <a:lnSpc>
                <a:spcPct val="110000"/>
              </a:lnSpc>
            </a:pPr>
            <a:r>
              <a:rPr lang="de-DE" sz="2750" b="1">
                <a:solidFill>
                  <a:srgbClr val="F8FBFF"/>
                </a:solidFill>
                <a:latin typeface="Arial"/>
              </a:rPr>
              <a:t>können durch Empfehlungen</a:t>
            </a:r>
          </a:p>
          <a:p>
            <a:pPr defTabSz="380985">
              <a:lnSpc>
                <a:spcPct val="110000"/>
              </a:lnSpc>
            </a:pPr>
            <a:r>
              <a:rPr lang="de-DE" sz="2750" b="1">
                <a:solidFill>
                  <a:srgbClr val="F8FBFF"/>
                </a:solidFill>
                <a:latin typeface="Arial"/>
              </a:rPr>
              <a:t>verstärkt werden.</a:t>
            </a:r>
          </a:p>
        </p:txBody>
      </p:sp>
      <p:sp>
        <p:nvSpPr>
          <p:cNvPr id="20" name="Sinngemäße Zusammenfassung der Passage"/>
          <p:cNvSpPr txBox="1"/>
          <p:nvPr/>
        </p:nvSpPr>
        <p:spPr>
          <a:xfrm>
            <a:off x="6431280" y="5036821"/>
            <a:ext cx="4762500" cy="2212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417">
                <a:solidFill>
                  <a:srgbClr val="AEC6D8"/>
                </a:solidFill>
                <a:latin typeface="Arial"/>
              </a:rPr>
              <a:t>Sinngemäße Zusammenfassung der Passage</a:t>
            </a:r>
          </a:p>
        </p:txBody>
      </p:sp>
      <p:sp>
        <p:nvSpPr>
          <p:cNvPr id="21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2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3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INE BEOBACHTUNGEN  ·  SUBJEKTIVE THEORIEN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MEINE BEOBACHTUNGEN  ·  SUBJEKTIVE THEORIEN</a:t>
            </a:r>
          </a:p>
        </p:txBody>
      </p:sp>
      <p:sp>
        <p:nvSpPr>
          <p:cNvPr id="3" name="Was ich in der Schule mitbekomme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Was ich in der Schule mitbekomme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1500" y="1996440"/>
            <a:ext cx="3596640" cy="364236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01"/>
          <p:cNvSpPr txBox="1"/>
          <p:nvPr/>
        </p:nvSpPr>
        <p:spPr>
          <a:xfrm>
            <a:off x="777240" y="2202181"/>
            <a:ext cx="80010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88D1F8"/>
                </a:solidFill>
                <a:latin typeface="Arial"/>
              </a:rPr>
              <a:t>01</a:t>
            </a:r>
          </a:p>
        </p:txBody>
      </p:sp>
      <p:sp>
        <p:nvSpPr>
          <p:cNvPr id="15" name="Selbstregulation"/>
          <p:cNvSpPr txBox="1"/>
          <p:nvPr/>
        </p:nvSpPr>
        <p:spPr>
          <a:xfrm>
            <a:off x="777240" y="2971801"/>
            <a:ext cx="3177540" cy="786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b="1" dirty="0">
                <a:solidFill>
                  <a:srgbClr val="F8FBFF"/>
                </a:solidFill>
                <a:latin typeface="Arial"/>
              </a:rPr>
              <a:t>Fehlende Selbstregulation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419600" y="1996440"/>
            <a:ext cx="3596640" cy="364236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02"/>
          <p:cNvSpPr txBox="1"/>
          <p:nvPr/>
        </p:nvSpPr>
        <p:spPr>
          <a:xfrm>
            <a:off x="4625340" y="2202181"/>
            <a:ext cx="80010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FB438"/>
                </a:solidFill>
                <a:latin typeface="Arial"/>
              </a:rPr>
              <a:t>02</a:t>
            </a:r>
          </a:p>
        </p:txBody>
      </p:sp>
      <p:sp>
        <p:nvSpPr>
          <p:cNvPr id="19" name="Überforderung"/>
          <p:cNvSpPr txBox="1"/>
          <p:nvPr/>
        </p:nvSpPr>
        <p:spPr>
          <a:xfrm>
            <a:off x="4625340" y="2971801"/>
            <a:ext cx="3177540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b="1">
                <a:solidFill>
                  <a:srgbClr val="F8FBFF"/>
                </a:solidFill>
                <a:latin typeface="Arial"/>
              </a:rPr>
              <a:t>Überforderung</a:t>
            </a:r>
          </a:p>
        </p:txBody>
      </p:sp>
      <p:sp>
        <p:nvSpPr>
          <p:cNvPr id="20" name="Gewalt, Pornografie,&#10;emotionale Inhalte –&#10;überfordert o"/>
          <p:cNvSpPr txBox="1"/>
          <p:nvPr/>
        </p:nvSpPr>
        <p:spPr>
          <a:xfrm>
            <a:off x="4625340" y="3718561"/>
            <a:ext cx="3139440" cy="1493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F8FBFF"/>
                </a:solidFill>
                <a:latin typeface="Arial"/>
              </a:rPr>
              <a:t>Gewalt, Pornografie,</a:t>
            </a:r>
          </a:p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F8FBFF"/>
                </a:solidFill>
                <a:latin typeface="Arial"/>
              </a:rPr>
              <a:t>emotionale Inhalte –</a:t>
            </a:r>
          </a:p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F8FBFF"/>
                </a:solidFill>
                <a:latin typeface="Arial"/>
              </a:rPr>
              <a:t>überfordert oder</a:t>
            </a:r>
          </a:p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F8FBFF"/>
                </a:solidFill>
                <a:latin typeface="Arial"/>
              </a:rPr>
              <a:t>abgestumpft?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67700" y="1996440"/>
            <a:ext cx="3596640" cy="364236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03"/>
          <p:cNvSpPr txBox="1"/>
          <p:nvPr/>
        </p:nvSpPr>
        <p:spPr>
          <a:xfrm>
            <a:off x="8473440" y="2202181"/>
            <a:ext cx="80010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88D1F8"/>
                </a:solidFill>
                <a:latin typeface="Arial"/>
              </a:rPr>
              <a:t>03</a:t>
            </a:r>
          </a:p>
        </p:txBody>
      </p:sp>
      <p:sp>
        <p:nvSpPr>
          <p:cNvPr id="23" name="(Halb-)Wissen"/>
          <p:cNvSpPr txBox="1"/>
          <p:nvPr/>
        </p:nvSpPr>
        <p:spPr>
          <a:xfrm>
            <a:off x="8473440" y="2971801"/>
            <a:ext cx="3177540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b="1">
                <a:solidFill>
                  <a:srgbClr val="F8FBFF"/>
                </a:solidFill>
                <a:latin typeface="Arial"/>
              </a:rPr>
              <a:t>(Halb-)Wissen</a:t>
            </a:r>
          </a:p>
        </p:txBody>
      </p:sp>
      <p:sp>
        <p:nvSpPr>
          <p:cNvPr id="24" name="Extremere Positionen.&#10;Viel Wissen in&#10;einzelnen Bereiche"/>
          <p:cNvSpPr txBox="1"/>
          <p:nvPr/>
        </p:nvSpPr>
        <p:spPr>
          <a:xfrm>
            <a:off x="8473440" y="3718561"/>
            <a:ext cx="3139440" cy="1493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F8FBFF"/>
                </a:solidFill>
                <a:latin typeface="Arial"/>
              </a:rPr>
              <a:t>Extremere Positionen.</a:t>
            </a:r>
          </a:p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F8FBFF"/>
                </a:solidFill>
                <a:latin typeface="Arial"/>
              </a:rPr>
              <a:t>Viel Wissen in</a:t>
            </a:r>
          </a:p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F8FBFF"/>
                </a:solidFill>
                <a:latin typeface="Arial"/>
              </a:rPr>
              <a:t>einzelnen Bereichen.</a:t>
            </a:r>
          </a:p>
          <a:p>
            <a:pPr defTabSz="380985">
              <a:lnSpc>
                <a:spcPct val="110000"/>
              </a:lnSpc>
            </a:pPr>
            <a:r>
              <a:rPr lang="de-DE" sz="2250">
                <a:solidFill>
                  <a:srgbClr val="F8FBFF"/>
                </a:solidFill>
                <a:latin typeface="Arial"/>
              </a:rPr>
              <a:t>Aber wie belastbar?</a:t>
            </a:r>
          </a:p>
        </p:txBody>
      </p:sp>
      <p:sp>
        <p:nvSpPr>
          <p:cNvPr id="25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6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7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IN BILD FÜR MEINE BEOBACHTUNGEN  ·  KEIN AUTOMATISMUS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EIN BILD FÜR MEINE BEOBACHTUNGEN  ·  KEIN AUTOMATISMUS</a:t>
            </a:r>
          </a:p>
        </p:txBody>
      </p:sp>
      <p:sp>
        <p:nvSpPr>
          <p:cNvPr id="3" name="Die algorithmische Zentrifuge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Die algorithmische Zentrifuge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Bildmetapher nach 11.pptx, Folie 8. Themen, Lebensstile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Original aus 11.pptx, Folie 8, freigestellt. Themen, Lebensstile und Extremismen werden nicht gleichgesetzt.</a:t>
            </a:r>
          </a:p>
        </p:txBody>
      </p:sp>
      <p:pic>
        <p:nvPicPr>
          <p:cNvPr id="56" name="Originalvisualisierung – algorithmische Zentrifuge" descr="Originalzeichnung aus 11.pptx, Folie 8: Junge, Handy, Pfeile und Themenbeschriftungen. Der äußere braune beziehungsweise graue Papierhintergrund wurde entfernt; die Zeichnung wurde nicht neu erzeugt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478" y="1706880"/>
            <a:ext cx="8105046" cy="4297680"/>
          </a:xfrm>
          <a:prstGeom prst="rect">
            <a:avLst/>
          </a:prstGeom>
        </p:spPr>
      </p:pic>
      <p:sp>
        <p:nvSpPr>
          <p:cNvPr id="57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58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59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24840" y="556260"/>
            <a:ext cx="6842760" cy="342900"/>
          </a:xfrm>
          <a:prstGeom prst="roundRect">
            <a:avLst>
              <a:gd name="adj" fmla="val 8000"/>
            </a:avLst>
          </a:prstGeom>
          <a:solidFill>
            <a:srgbClr val="88D1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VON DER BEOBACHTUNG ZUR FORSCHUNG"/>
          <p:cNvSpPr txBox="1"/>
          <p:nvPr/>
        </p:nvSpPr>
        <p:spPr>
          <a:xfrm>
            <a:off x="723900" y="598171"/>
            <a:ext cx="6644640" cy="2081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333" b="1">
                <a:solidFill>
                  <a:srgbClr val="071F3C"/>
                </a:solidFill>
                <a:latin typeface="Arial"/>
              </a:rPr>
              <a:t>VON DER BEOBACHTUNG ZUR FORSCHUNG</a:t>
            </a:r>
          </a:p>
        </p:txBody>
      </p:sp>
      <p:sp>
        <p:nvSpPr>
          <p:cNvPr id="7" name="Und was ist&#10;wirklich belegt?"/>
          <p:cNvSpPr txBox="1"/>
          <p:nvPr/>
        </p:nvSpPr>
        <p:spPr>
          <a:xfrm>
            <a:off x="647700" y="1882140"/>
            <a:ext cx="9906000" cy="19525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6000" b="1">
                <a:solidFill>
                  <a:srgbClr val="F8FBFF"/>
                </a:solidFill>
                <a:latin typeface="Arial"/>
              </a:rPr>
              <a:t>Und was ist</a:t>
            </a:r>
          </a:p>
          <a:p>
            <a:pPr defTabSz="380985">
              <a:lnSpc>
                <a:spcPct val="110000"/>
              </a:lnSpc>
            </a:pPr>
            <a:r>
              <a:rPr lang="de-DE" sz="6000" b="1">
                <a:solidFill>
                  <a:srgbClr val="F8FBFF"/>
                </a:solidFill>
                <a:latin typeface="Arial"/>
              </a:rPr>
              <a:t>wirklich belegt?</a:t>
            </a:r>
          </a:p>
        </p:txBody>
      </p:sp>
      <p:sp>
        <p:nvSpPr>
          <p:cNvPr id="8" name="Freeform 7"/>
          <p:cNvSpPr/>
          <p:nvPr/>
        </p:nvSpPr>
        <p:spPr>
          <a:xfrm>
            <a:off x="701040" y="4057650"/>
            <a:ext cx="6896100" cy="41910"/>
          </a:xfrm>
          <a:custGeom>
            <a:avLst/>
            <a:gdLst/>
            <a:ahLst/>
            <a:cxnLst/>
            <a:rect l="l" t="t" r="r" b="b"/>
            <a:pathLst>
              <a:path w="9050" h="55">
                <a:moveTo>
                  <a:pt x="0" y="55"/>
                </a:moveTo>
                <a:lnTo>
                  <a:pt x="1810" y="13"/>
                </a:lnTo>
                <a:lnTo>
                  <a:pt x="5792" y="0"/>
                </a:lnTo>
                <a:lnTo>
                  <a:pt x="905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739140" y="4107180"/>
            <a:ext cx="6582156" cy="26670"/>
          </a:xfrm>
          <a:custGeom>
            <a:avLst/>
            <a:gdLst/>
            <a:ahLst/>
            <a:cxnLst/>
            <a:rect l="l" t="t" r="r" b="b"/>
            <a:pathLst>
              <a:path w="8638" h="35">
                <a:moveTo>
                  <a:pt x="0" y="35"/>
                </a:moveTo>
                <a:lnTo>
                  <a:pt x="3570" y="0"/>
                </a:lnTo>
                <a:lnTo>
                  <a:pt x="8638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Evidenz statt Bauchgefühl."/>
          <p:cNvSpPr txBox="1"/>
          <p:nvPr/>
        </p:nvSpPr>
        <p:spPr>
          <a:xfrm>
            <a:off x="701040" y="4785360"/>
            <a:ext cx="8747760" cy="4774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000">
                <a:solidFill>
                  <a:srgbClr val="88D1F8"/>
                </a:solidFill>
                <a:latin typeface="Comic Sans MS"/>
              </a:rPr>
              <a:t>Evidenz statt Bauchgefühl.</a:t>
            </a:r>
          </a:p>
        </p:txBody>
      </p:sp>
      <p:sp>
        <p:nvSpPr>
          <p:cNvPr id="11" name="?"/>
          <p:cNvSpPr txBox="1"/>
          <p:nvPr/>
        </p:nvSpPr>
        <p:spPr>
          <a:xfrm>
            <a:off x="9951721" y="2232660"/>
            <a:ext cx="1577339" cy="19097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000" b="1">
                <a:solidFill>
                  <a:srgbClr val="FFB438"/>
                </a:solidFill>
                <a:latin typeface="Comic Sans MS"/>
              </a:rPr>
              <a:t>?</a:t>
            </a:r>
          </a:p>
        </p:txBody>
      </p:sp>
      <p:sp>
        <p:nvSpPr>
          <p:cNvPr id="12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13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14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CARDI ET AL.  ·  SCIENCE · 2025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PICCARDI ET AL.  ·  SCIENCE · 2025</a:t>
            </a:r>
          </a:p>
        </p:txBody>
      </p:sp>
      <p:sp>
        <p:nvSpPr>
          <p:cNvPr id="3" name="Studie 1: Der Algorithmus lenkt die Gefühle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Studie 1: Der Algorithmus lenkt die Gefühle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Piccardi et al. (2025) · Science · DOI: 10.1126/science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Piccardi et al. (2025) · Science · DOI: 10.1126/science.adu5584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86740" y="1897380"/>
            <a:ext cx="11033760" cy="1089660"/>
          </a:xfrm>
          <a:prstGeom prst="roundRect">
            <a:avLst>
              <a:gd name="adj" fmla="val 8000"/>
            </a:avLst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Reranking partisan animosity in algorithmic social medi"/>
          <p:cNvSpPr txBox="1"/>
          <p:nvPr/>
        </p:nvSpPr>
        <p:spPr>
          <a:xfrm>
            <a:off x="792480" y="2125980"/>
            <a:ext cx="10576560" cy="786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b="1">
                <a:solidFill>
                  <a:srgbClr val="102C45"/>
                </a:solidFill>
                <a:latin typeface="Arial"/>
              </a:rPr>
              <a:t>Reranking partisan animosity in algorithmic social media feeds</a:t>
            </a:r>
          </a:p>
          <a:p>
            <a:pPr defTabSz="380985">
              <a:lnSpc>
                <a:spcPct val="110000"/>
              </a:lnSpc>
            </a:pPr>
            <a:r>
              <a:rPr lang="de-DE" sz="2417" b="1">
                <a:solidFill>
                  <a:srgbClr val="102C45"/>
                </a:solidFill>
                <a:latin typeface="Arial"/>
              </a:rPr>
              <a:t>alters affective polarization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" y="3322320"/>
            <a:ext cx="3528060" cy="240792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1.256"/>
          <p:cNvSpPr txBox="1"/>
          <p:nvPr/>
        </p:nvSpPr>
        <p:spPr>
          <a:xfrm>
            <a:off x="777240" y="3543301"/>
            <a:ext cx="3162300" cy="5595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583" b="1">
                <a:solidFill>
                  <a:srgbClr val="88D1F8"/>
                </a:solidFill>
                <a:latin typeface="Arial"/>
              </a:rPr>
              <a:t>1.256</a:t>
            </a:r>
          </a:p>
        </p:txBody>
      </p:sp>
      <p:sp>
        <p:nvSpPr>
          <p:cNvPr id="17" name="Teilnehmende"/>
          <p:cNvSpPr txBox="1"/>
          <p:nvPr/>
        </p:nvSpPr>
        <p:spPr>
          <a:xfrm>
            <a:off x="777240" y="4267200"/>
            <a:ext cx="3162300" cy="3383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167" b="1">
                <a:solidFill>
                  <a:srgbClr val="F8FBFF"/>
                </a:solidFill>
                <a:latin typeface="Arial"/>
              </a:rPr>
              <a:t>Teilnehmende</a:t>
            </a:r>
          </a:p>
        </p:txBody>
      </p:sp>
      <p:sp>
        <p:nvSpPr>
          <p:cNvPr id="18" name="X · US-Wahlkampf 2024"/>
          <p:cNvSpPr txBox="1"/>
          <p:nvPr/>
        </p:nvSpPr>
        <p:spPr>
          <a:xfrm>
            <a:off x="777240" y="4747260"/>
            <a:ext cx="3162300" cy="2603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667">
                <a:solidFill>
                  <a:srgbClr val="F8FBFF"/>
                </a:solidFill>
                <a:latin typeface="Arial"/>
              </a:rPr>
              <a:t>X · US-Wahlkampf 2024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35780" y="3322320"/>
            <a:ext cx="3528060" cy="240792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KI / LLM"/>
          <p:cNvSpPr txBox="1"/>
          <p:nvPr/>
        </p:nvSpPr>
        <p:spPr>
          <a:xfrm>
            <a:off x="4518660" y="3543301"/>
            <a:ext cx="3162300" cy="5595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583" b="1">
                <a:solidFill>
                  <a:srgbClr val="FFB438"/>
                </a:solidFill>
                <a:latin typeface="Arial"/>
              </a:rPr>
              <a:t>KI / LLM</a:t>
            </a:r>
          </a:p>
        </p:txBody>
      </p:sp>
      <p:sp>
        <p:nvSpPr>
          <p:cNvPr id="21" name="Inhalte klassifizieren"/>
          <p:cNvSpPr txBox="1"/>
          <p:nvPr/>
        </p:nvSpPr>
        <p:spPr>
          <a:xfrm>
            <a:off x="4518660" y="4267200"/>
            <a:ext cx="3162300" cy="3383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167" b="1">
                <a:solidFill>
                  <a:srgbClr val="F8FBFF"/>
                </a:solidFill>
                <a:latin typeface="Arial"/>
              </a:rPr>
              <a:t>Inhalte klassifizieren</a:t>
            </a:r>
          </a:p>
        </p:txBody>
      </p:sp>
      <p:sp>
        <p:nvSpPr>
          <p:cNvPr id="22" name="Antidemokratische Haltungen&#10;und parteipolitische&#10;Feinds"/>
          <p:cNvSpPr txBox="1"/>
          <p:nvPr/>
        </p:nvSpPr>
        <p:spPr>
          <a:xfrm>
            <a:off x="4518660" y="4747260"/>
            <a:ext cx="3162300" cy="8247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667">
                <a:solidFill>
                  <a:srgbClr val="F8FBFF"/>
                </a:solidFill>
                <a:latin typeface="Arial"/>
              </a:rPr>
              <a:t>Antidemokratische Haltungen</a:t>
            </a:r>
          </a:p>
          <a:p>
            <a:pPr defTabSz="380985">
              <a:lnSpc>
                <a:spcPct val="110000"/>
              </a:lnSpc>
            </a:pPr>
            <a:r>
              <a:rPr lang="de-DE" sz="1667">
                <a:solidFill>
                  <a:srgbClr val="F8FBFF"/>
                </a:solidFill>
                <a:latin typeface="Arial"/>
              </a:rPr>
              <a:t>und parteipolitische</a:t>
            </a:r>
          </a:p>
          <a:p>
            <a:pPr defTabSz="380985">
              <a:lnSpc>
                <a:spcPct val="110000"/>
              </a:lnSpc>
            </a:pPr>
            <a:r>
              <a:rPr lang="de-DE" sz="1667">
                <a:solidFill>
                  <a:srgbClr val="F8FBFF"/>
                </a:solidFill>
                <a:latin typeface="Arial"/>
              </a:rPr>
              <a:t>Feindseligkeit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77200" y="3322320"/>
            <a:ext cx="3528060" cy="240792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RERANKING"/>
          <p:cNvSpPr txBox="1"/>
          <p:nvPr/>
        </p:nvSpPr>
        <p:spPr>
          <a:xfrm>
            <a:off x="8260080" y="3543301"/>
            <a:ext cx="3162300" cy="5595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583" b="1">
                <a:solidFill>
                  <a:srgbClr val="88D1F8"/>
                </a:solidFill>
                <a:latin typeface="Arial"/>
              </a:rPr>
              <a:t>RERANKING</a:t>
            </a:r>
          </a:p>
        </p:txBody>
      </p:sp>
      <p:sp>
        <p:nvSpPr>
          <p:cNvPr id="25" name="Reihenfolge verändern"/>
          <p:cNvSpPr txBox="1"/>
          <p:nvPr/>
        </p:nvSpPr>
        <p:spPr>
          <a:xfrm>
            <a:off x="8260080" y="4267200"/>
            <a:ext cx="3162300" cy="3383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167" b="1">
                <a:solidFill>
                  <a:srgbClr val="F8FBFF"/>
                </a:solidFill>
                <a:latin typeface="Arial"/>
              </a:rPr>
              <a:t>Reihenfolge verändern</a:t>
            </a:r>
          </a:p>
        </p:txBody>
      </p:sp>
      <p:sp>
        <p:nvSpPr>
          <p:cNvPr id="26" name="Weniger oder mehr Sichtbarkeit&#10;für entsprechende Beiträ"/>
          <p:cNvSpPr txBox="1"/>
          <p:nvPr/>
        </p:nvSpPr>
        <p:spPr>
          <a:xfrm>
            <a:off x="8260080" y="4747260"/>
            <a:ext cx="3162300" cy="5425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667">
                <a:solidFill>
                  <a:srgbClr val="F8FBFF"/>
                </a:solidFill>
                <a:latin typeface="Arial"/>
              </a:rPr>
              <a:t>Weniger oder mehr Sichtbarkeit</a:t>
            </a:r>
          </a:p>
          <a:p>
            <a:pPr defTabSz="380985">
              <a:lnSpc>
                <a:spcPct val="110000"/>
              </a:lnSpc>
            </a:pPr>
            <a:r>
              <a:rPr lang="de-DE" sz="1667">
                <a:solidFill>
                  <a:srgbClr val="F8FBFF"/>
                </a:solidFill>
                <a:latin typeface="Arial"/>
              </a:rPr>
              <a:t>für entsprechende Beiträge</a:t>
            </a:r>
          </a:p>
        </p:txBody>
      </p:sp>
      <p:sp>
        <p:nvSpPr>
          <p:cNvPr id="27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8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9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UDIE 1  ·  ORIGINALABBILDUNG AUS DER VORLAGE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STUDIE 1  ·  ORIGINALABBILDUNG AUS DER VORLAGE</a:t>
            </a:r>
          </a:p>
        </p:txBody>
      </p:sp>
      <p:sp>
        <p:nvSpPr>
          <p:cNvPr id="3" name="Die Reihenfolge verändert die Reaktion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Die Reihenfolge verändert die Reaktion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Piccardi et al. (2025), Science · Originalabbildung als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Piccardi et al. (2025), Science · Originalabbildung als Screenshot aus 11.pptx, Folie 11.</a:t>
            </a:r>
          </a:p>
        </p:txBody>
      </p:sp>
      <p:sp>
        <p:nvSpPr>
          <p:cNvPr id="13" name="Reranking partisan animosity in algorithmic social medi"/>
          <p:cNvSpPr txBox="1"/>
          <p:nvPr/>
        </p:nvSpPr>
        <p:spPr>
          <a:xfrm>
            <a:off x="647700" y="1813560"/>
            <a:ext cx="10820400" cy="29931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917">
                <a:solidFill>
                  <a:srgbClr val="AEC6D8"/>
                </a:solidFill>
                <a:latin typeface="Arial"/>
              </a:rPr>
              <a:t>Reranking partisan animosity in algorithmic social media feeds alters affective polarization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71500" y="2430780"/>
            <a:ext cx="11049000" cy="3543300"/>
          </a:xfrm>
          <a:prstGeom prst="roundRect">
            <a:avLst>
              <a:gd name="adj" fmla="val 8000"/>
            </a:avLst>
          </a:prstGeom>
          <a:solidFill>
            <a:srgbClr val="F8FBFF"/>
          </a:solidFill>
          <a:ln w="1524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5" name="Picture 14" descr="s11_sh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173" y="2491740"/>
            <a:ext cx="9911653" cy="3421380"/>
          </a:xfrm>
          <a:prstGeom prst="rect">
            <a:avLst/>
          </a:prstGeom>
        </p:spPr>
      </p:pic>
      <p:sp>
        <p:nvSpPr>
          <p:cNvPr id="16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17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18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UDIE 1  ·  DER ALGORITHMUS ALS BESCHLEUNIGER?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STUDIE 1  ·  DER ALGORITHMUS ALS BESCHLEUNIGER?</a:t>
            </a:r>
          </a:p>
        </p:txBody>
      </p:sp>
      <p:sp>
        <p:nvSpPr>
          <p:cNvPr id="3" name="Eine Woche – eine bemerkenswerte Größenordnung"/>
          <p:cNvSpPr txBox="1"/>
          <p:nvPr/>
        </p:nvSpPr>
        <p:spPr>
          <a:xfrm>
            <a:off x="495300" y="754381"/>
            <a:ext cx="10835640" cy="53213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408" b="1">
                <a:solidFill>
                  <a:srgbClr val="F8FBFF"/>
                </a:solidFill>
                <a:latin typeface="Arial"/>
              </a:rPr>
              <a:t>Eine Woche – eine bemerkenswerte Größenordnung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Größenvergleich der Autoren: Piccardi et al. (2025), „D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Größenvergleich der Autoren: Piccardi et al. (2025), „Discussion“ · keine Hochrechnung.</a:t>
            </a:r>
          </a:p>
        </p:txBody>
      </p:sp>
      <p:sp>
        <p:nvSpPr>
          <p:cNvPr id="13" name="1"/>
          <p:cNvSpPr txBox="1"/>
          <p:nvPr/>
        </p:nvSpPr>
        <p:spPr>
          <a:xfrm>
            <a:off x="1036320" y="2026920"/>
            <a:ext cx="3566160" cy="19518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12500" b="1">
                <a:solidFill>
                  <a:srgbClr val="88D1F8"/>
                </a:solidFill>
                <a:latin typeface="Arial"/>
              </a:rPr>
              <a:t>1</a:t>
            </a:r>
          </a:p>
        </p:txBody>
      </p:sp>
      <p:sp>
        <p:nvSpPr>
          <p:cNvPr id="14" name="WOCHE"/>
          <p:cNvSpPr txBox="1"/>
          <p:nvPr/>
        </p:nvSpPr>
        <p:spPr>
          <a:xfrm>
            <a:off x="1036320" y="4000500"/>
            <a:ext cx="3566160" cy="533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3417" b="1">
                <a:solidFill>
                  <a:srgbClr val="88D1F8"/>
                </a:solidFill>
                <a:latin typeface="Arial"/>
              </a:rPr>
              <a:t>WOCHE</a:t>
            </a:r>
          </a:p>
        </p:txBody>
      </p:sp>
      <p:sp>
        <p:nvSpPr>
          <p:cNvPr id="15" name="Intervention im Feed"/>
          <p:cNvSpPr txBox="1"/>
          <p:nvPr/>
        </p:nvSpPr>
        <p:spPr>
          <a:xfrm>
            <a:off x="769620" y="4671060"/>
            <a:ext cx="4091940" cy="3383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2167">
                <a:solidFill>
                  <a:srgbClr val="F8FBFF"/>
                </a:solidFill>
                <a:latin typeface="Arial"/>
              </a:rPr>
              <a:t>Intervention im Feed</a:t>
            </a:r>
          </a:p>
        </p:txBody>
      </p:sp>
      <p:sp>
        <p:nvSpPr>
          <p:cNvPr id="16" name="≈"/>
          <p:cNvSpPr txBox="1"/>
          <p:nvPr/>
        </p:nvSpPr>
        <p:spPr>
          <a:xfrm>
            <a:off x="5006340" y="2537460"/>
            <a:ext cx="2186940" cy="11711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7500">
                <a:solidFill>
                  <a:srgbClr val="AEC6D8"/>
                </a:solidFill>
                <a:latin typeface="Arial"/>
              </a:rPr>
              <a:t>≈</a:t>
            </a:r>
          </a:p>
        </p:txBody>
      </p:sp>
      <p:sp>
        <p:nvSpPr>
          <p:cNvPr id="17" name="3"/>
          <p:cNvSpPr txBox="1"/>
          <p:nvPr/>
        </p:nvSpPr>
        <p:spPr>
          <a:xfrm>
            <a:off x="7498080" y="2026920"/>
            <a:ext cx="3611880" cy="19518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12500" b="1">
                <a:solidFill>
                  <a:srgbClr val="FFB438"/>
                </a:solidFill>
                <a:latin typeface="Arial"/>
              </a:rPr>
              <a:t>3</a:t>
            </a:r>
          </a:p>
        </p:txBody>
      </p:sp>
      <p:sp>
        <p:nvSpPr>
          <p:cNvPr id="18" name="JAHRE"/>
          <p:cNvSpPr txBox="1"/>
          <p:nvPr/>
        </p:nvSpPr>
        <p:spPr>
          <a:xfrm>
            <a:off x="7498080" y="4000500"/>
            <a:ext cx="3611880" cy="5335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3417" b="1">
                <a:solidFill>
                  <a:srgbClr val="FFB438"/>
                </a:solidFill>
                <a:latin typeface="Arial"/>
              </a:rPr>
              <a:t>JAHRE</a:t>
            </a:r>
          </a:p>
        </p:txBody>
      </p:sp>
      <p:sp>
        <p:nvSpPr>
          <p:cNvPr id="19" name="historischer Veränderung&#10;der affektiven Polarisierung"/>
          <p:cNvSpPr txBox="1"/>
          <p:nvPr/>
        </p:nvSpPr>
        <p:spPr>
          <a:xfrm>
            <a:off x="6941819" y="4663440"/>
            <a:ext cx="4671060" cy="6508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2000">
                <a:solidFill>
                  <a:srgbClr val="F8FBFF"/>
                </a:solidFill>
                <a:latin typeface="Arial"/>
              </a:rPr>
              <a:t>historischer Veränderung</a:t>
            </a:r>
          </a:p>
          <a:p>
            <a:pPr algn="ctr" defTabSz="380985">
              <a:lnSpc>
                <a:spcPct val="110000"/>
              </a:lnSpc>
            </a:pPr>
            <a:r>
              <a:rPr lang="de-DE" sz="2000">
                <a:solidFill>
                  <a:srgbClr val="F8FBFF"/>
                </a:solidFill>
                <a:latin typeface="Arial"/>
              </a:rPr>
              <a:t>der affektiven Polarisierung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209800" y="5524500"/>
            <a:ext cx="7772400" cy="41910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31547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Vergleich der Größenordnung – keine Zeitprognose."/>
          <p:cNvSpPr txBox="1"/>
          <p:nvPr/>
        </p:nvSpPr>
        <p:spPr>
          <a:xfrm>
            <a:off x="2362200" y="5600700"/>
            <a:ext cx="7467600" cy="273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1750">
                <a:solidFill>
                  <a:srgbClr val="AEC6D8"/>
                </a:solidFill>
                <a:latin typeface="Arial"/>
              </a:rPr>
              <a:t>Vergleich der Größenordnung – keine Zeitprognose.</a:t>
            </a:r>
          </a:p>
        </p:txBody>
      </p:sp>
      <p:sp>
        <p:nvSpPr>
          <p:cNvPr id="22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3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4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SCHUNGSÜBERBLICK  ·  ROBERTSON, DEL ROSARIO &amp; VAN BA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FORSCHUNGSÜBERBLICK  ·  ROBERTSON, DEL ROSARIO &amp; VAN BAVEL · 2024</a:t>
            </a:r>
          </a:p>
        </p:txBody>
      </p:sp>
      <p:sp>
        <p:nvSpPr>
          <p:cNvPr id="3" name="Studie 2: Der Zerrspiegel-Effekt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Studie 2: Der Zerrspiegel-Effekt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obertson, del Rosario &amp; Van Bavel (2024) · Current Opi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Robertson, del Rosario &amp; Van Bavel (2024) · Current Opinion in Psychology 60, 101918.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943100"/>
            <a:ext cx="11010900" cy="1219200"/>
          </a:xfrm>
          <a:prstGeom prst="roundRect">
            <a:avLst>
              <a:gd name="adj" fmla="val 8000"/>
            </a:avLst>
          </a:prstGeom>
          <a:solidFill>
            <a:srgbClr val="F8FB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Inside the funhouse mirror factory:&#10;How social media di"/>
          <p:cNvSpPr txBox="1"/>
          <p:nvPr/>
        </p:nvSpPr>
        <p:spPr>
          <a:xfrm>
            <a:off x="800100" y="2217420"/>
            <a:ext cx="10500360" cy="840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583" b="1">
                <a:solidFill>
                  <a:srgbClr val="102C45"/>
                </a:solidFill>
                <a:latin typeface="Arial"/>
              </a:rPr>
              <a:t>Inside the funhouse mirror factory:</a:t>
            </a:r>
          </a:p>
          <a:p>
            <a:pPr defTabSz="380985">
              <a:lnSpc>
                <a:spcPct val="110000"/>
              </a:lnSpc>
            </a:pPr>
            <a:r>
              <a:rPr lang="de-DE" sz="2583" b="1">
                <a:solidFill>
                  <a:srgbClr val="102C45"/>
                </a:solidFill>
                <a:latin typeface="Arial"/>
              </a:rPr>
              <a:t>How social media distorts perceptions of norms</a:t>
            </a:r>
          </a:p>
        </p:txBody>
      </p:sp>
      <p:sp>
        <p:nvSpPr>
          <p:cNvPr id="15" name="Kein neutrales Fenster&#10;zur Gesellschaft."/>
          <p:cNvSpPr txBox="1"/>
          <p:nvPr/>
        </p:nvSpPr>
        <p:spPr>
          <a:xfrm>
            <a:off x="746760" y="3611880"/>
            <a:ext cx="8153400" cy="12203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Kein neutrales Fenster</a:t>
            </a:r>
          </a:p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zur Gesellschaft.</a:t>
            </a:r>
          </a:p>
        </p:txBody>
      </p:sp>
      <p:sp>
        <p:nvSpPr>
          <p:cNvPr id="16" name="Ein Zerrspiegel."/>
          <p:cNvSpPr txBox="1"/>
          <p:nvPr/>
        </p:nvSpPr>
        <p:spPr>
          <a:xfrm>
            <a:off x="746760" y="4884421"/>
            <a:ext cx="830580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FB438"/>
                </a:solidFill>
                <a:latin typeface="Arial"/>
              </a:rPr>
              <a:t>Ein Zerrspiegel.</a:t>
            </a:r>
          </a:p>
        </p:txBody>
      </p:sp>
      <p:sp>
        <p:nvSpPr>
          <p:cNvPr id="17" name="Freeform 16"/>
          <p:cNvSpPr/>
          <p:nvPr/>
        </p:nvSpPr>
        <p:spPr>
          <a:xfrm>
            <a:off x="9022080" y="3482340"/>
            <a:ext cx="2164080" cy="2026920"/>
          </a:xfrm>
          <a:custGeom>
            <a:avLst/>
            <a:gdLst/>
            <a:ahLst/>
            <a:cxnLst/>
            <a:rect l="l" t="t" r="r" b="b"/>
            <a:pathLst>
              <a:path w="2840" h="2660">
                <a:moveTo>
                  <a:pt x="180" y="0"/>
                </a:moveTo>
                <a:lnTo>
                  <a:pt x="2840" y="250"/>
                </a:lnTo>
                <a:lnTo>
                  <a:pt x="2390" y="2660"/>
                </a:lnTo>
                <a:lnTo>
                  <a:pt x="0" y="2360"/>
                </a:lnTo>
                <a:lnTo>
                  <a:pt x="180" y="0"/>
                </a:lnTo>
              </a:path>
            </a:pathLst>
          </a:custGeom>
          <a:noFill/>
          <a:ln w="39370" cap="rnd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9425940" y="3787140"/>
            <a:ext cx="1066800" cy="1333500"/>
          </a:xfrm>
          <a:custGeom>
            <a:avLst/>
            <a:gdLst/>
            <a:ahLst/>
            <a:cxnLst/>
            <a:rect l="l" t="t" r="r" b="b"/>
            <a:pathLst>
              <a:path w="1400" h="1750">
                <a:moveTo>
                  <a:pt x="0" y="0"/>
                </a:moveTo>
                <a:lnTo>
                  <a:pt x="1400" y="1750"/>
                </a:lnTo>
              </a:path>
            </a:pathLst>
          </a:custGeom>
          <a:noFill/>
          <a:ln w="24130" cap="rnd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9433560" y="4488180"/>
            <a:ext cx="579120" cy="701040"/>
          </a:xfrm>
          <a:custGeom>
            <a:avLst/>
            <a:gdLst/>
            <a:ahLst/>
            <a:cxnLst/>
            <a:rect l="l" t="t" r="r" b="b"/>
            <a:pathLst>
              <a:path w="760" h="920">
                <a:moveTo>
                  <a:pt x="0" y="0"/>
                </a:moveTo>
                <a:lnTo>
                  <a:pt x="760" y="920"/>
                </a:lnTo>
              </a:path>
            </a:pathLst>
          </a:custGeom>
          <a:noFill/>
          <a:ln w="21590" cap="rnd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10997184" y="3063240"/>
            <a:ext cx="347472" cy="330708"/>
          </a:xfrm>
          <a:custGeom>
            <a:avLst/>
            <a:gdLst/>
            <a:ahLst/>
            <a:cxnLst/>
            <a:rect l="l" t="t" r="r" b="b"/>
            <a:pathLst>
              <a:path w="456" h="434">
                <a:moveTo>
                  <a:pt x="228" y="0"/>
                </a:moveTo>
                <a:lnTo>
                  <a:pt x="369" y="434"/>
                </a:lnTo>
                <a:lnTo>
                  <a:pt x="0" y="166"/>
                </a:lnTo>
                <a:lnTo>
                  <a:pt x="456" y="166"/>
                </a:lnTo>
                <a:lnTo>
                  <a:pt x="87" y="434"/>
                </a:lnTo>
                <a:lnTo>
                  <a:pt x="228" y="0"/>
                </a:lnTo>
              </a:path>
            </a:pathLst>
          </a:custGeom>
          <a:noFill/>
          <a:ln w="2920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2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3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8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undfolie – von Beginn an sichtbar" descr="Der „Funhouse Mirror“ (Van Bavel et al. 2024). Titel, Spiegelrahmen, Wahrnehmung: amplifizierte Extreme, Verzerrung und Polarisierung. Von Beginn an sichtbar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76" y="18288"/>
            <a:ext cx="11509248" cy="6473952"/>
          </a:xfrm>
          <a:prstGeom prst="rect">
            <a:avLst/>
          </a:prstGeom>
        </p:spPr>
      </p:pic>
      <p:pic>
        <p:nvPicPr>
          <p:cNvPr id="3" name="1. Klick – Verteilung und beide Extreme" descr="Schematische Illustration: graue Glockenkurve mit „Realität: moderate Mitte“ und blaue beziehungsweise rote Extreme; rechts „Outrage“. Keine Messdaten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2908" y="1318583"/>
            <a:ext cx="8108788" cy="3446812"/>
          </a:xfrm>
          <a:prstGeom prst="rect">
            <a:avLst/>
          </a:prstGeom>
        </p:spPr>
      </p:pic>
      <p:pic>
        <p:nvPicPr>
          <p:cNvPr id="4" name="2. Klick – Die Täuschung" descr="Die Täuschung: Soziale Medien sind ein Zerrspiegel. Sie blähen Extreme auf und lassen die Mitte schrumpfen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2560" y="4655317"/>
            <a:ext cx="6677016" cy="873742"/>
          </a:xfrm>
          <a:prstGeom prst="rect">
            <a:avLst/>
          </a:prstGeom>
        </p:spPr>
      </p:pic>
      <p:pic>
        <p:nvPicPr>
          <p:cNvPr id="5" name="3. Klick – Algorithmen amplifizieren Wut" descr="Algorithmen amplifizieren Wut, sodass wir glauben, die Gesellschaft sei extrem gespalten.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1563" y="5535939"/>
            <a:ext cx="5245243" cy="708626"/>
          </a:xfrm>
          <a:prstGeom prst="rect">
            <a:avLst/>
          </a:prstGeom>
        </p:spPr>
      </p:pic>
      <p:sp>
        <p:nvSpPr>
          <p:cNvPr id="6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7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8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ER ZERRSPIEGEL  ·  EIN MÖGLICHER RÜCKKOPPLUNGSEFFEKT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DER ZERRSPIEGEL  ·  EIN MÖGLICHER RÜCKKOPPLUNGSEFFEKT</a:t>
            </a:r>
          </a:p>
        </p:txBody>
      </p:sp>
      <p:sp>
        <p:nvSpPr>
          <p:cNvPr id="3" name="Wenn die Mitte schweigt …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Wenn die Mitte schweigt …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Argumentation aus 11.pptx, Folie 15; als möglicher Mech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Argumentation aus 11.pptx, Folie 15; als möglicher Mechanismus, nicht als universelles Gesetz.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2460" y="2377440"/>
            <a:ext cx="3276600" cy="221742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01"/>
          <p:cNvSpPr txBox="1"/>
          <p:nvPr/>
        </p:nvSpPr>
        <p:spPr>
          <a:xfrm>
            <a:off x="845819" y="2575560"/>
            <a:ext cx="1143000" cy="468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000" b="1">
                <a:solidFill>
                  <a:srgbClr val="88D1F8"/>
                </a:solidFill>
                <a:latin typeface="Arial"/>
              </a:rPr>
              <a:t>01</a:t>
            </a:r>
          </a:p>
        </p:txBody>
      </p:sp>
      <p:sp>
        <p:nvSpPr>
          <p:cNvPr id="15" name="Extreme wirken&#10;allgegenwärtig."/>
          <p:cNvSpPr txBox="1"/>
          <p:nvPr/>
        </p:nvSpPr>
        <p:spPr>
          <a:xfrm>
            <a:off x="845819" y="3314700"/>
            <a:ext cx="2887980" cy="7592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333" b="1">
                <a:solidFill>
                  <a:srgbClr val="F8FBFF"/>
                </a:solidFill>
                <a:latin typeface="Arial"/>
              </a:rPr>
              <a:t>Extreme wirken</a:t>
            </a:r>
          </a:p>
          <a:p>
            <a:pPr defTabSz="380985">
              <a:lnSpc>
                <a:spcPct val="110000"/>
              </a:lnSpc>
            </a:pPr>
            <a:r>
              <a:rPr lang="de-DE" sz="2333" b="1">
                <a:solidFill>
                  <a:srgbClr val="F8FBFF"/>
                </a:solidFill>
                <a:latin typeface="Arial"/>
              </a:rPr>
              <a:t>allgegenwärtig.</a:t>
            </a:r>
          </a:p>
        </p:txBody>
      </p:sp>
      <p:sp>
        <p:nvSpPr>
          <p:cNvPr id="16" name="Freeform 15"/>
          <p:cNvSpPr/>
          <p:nvPr/>
        </p:nvSpPr>
        <p:spPr>
          <a:xfrm>
            <a:off x="4046220" y="3489960"/>
            <a:ext cx="259080" cy="0"/>
          </a:xfrm>
          <a:custGeom>
            <a:avLst/>
            <a:gdLst/>
            <a:ahLst/>
            <a:cxnLst/>
            <a:rect l="l" t="t" r="r" b="b"/>
            <a:pathLst>
              <a:path w="340">
                <a:moveTo>
                  <a:pt x="0" y="0"/>
                </a:moveTo>
                <a:lnTo>
                  <a:pt x="340" y="0"/>
                </a:lnTo>
              </a:path>
            </a:pathLst>
          </a:custGeom>
          <a:noFill/>
          <a:ln w="33020" cap="rnd">
            <a:solidFill>
              <a:srgbClr val="AEC6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207765" y="3489960"/>
            <a:ext cx="97536" cy="59436"/>
          </a:xfrm>
          <a:custGeom>
            <a:avLst/>
            <a:gdLst/>
            <a:ahLst/>
            <a:cxnLst/>
            <a:rect l="l" t="t" r="r" b="b"/>
            <a:pathLst>
              <a:path w="128" h="78">
                <a:moveTo>
                  <a:pt x="128" y="0"/>
                </a:moveTo>
                <a:lnTo>
                  <a:pt x="0" y="78"/>
                </a:lnTo>
              </a:path>
            </a:pathLst>
          </a:custGeom>
          <a:noFill/>
          <a:ln w="33020" cap="rnd">
            <a:solidFill>
              <a:srgbClr val="AEC6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4207765" y="3430525"/>
            <a:ext cx="97536" cy="59436"/>
          </a:xfrm>
          <a:custGeom>
            <a:avLst/>
            <a:gdLst/>
            <a:ahLst/>
            <a:cxnLst/>
            <a:rect l="l" t="t" r="r" b="b"/>
            <a:pathLst>
              <a:path w="128" h="78">
                <a:moveTo>
                  <a:pt x="128" y="78"/>
                </a:moveTo>
                <a:lnTo>
                  <a:pt x="0" y="0"/>
                </a:lnTo>
              </a:path>
            </a:pathLst>
          </a:custGeom>
          <a:noFill/>
          <a:ln w="33020" cap="rnd">
            <a:solidFill>
              <a:srgbClr val="AEC6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442460" y="2377440"/>
            <a:ext cx="3276600" cy="221742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02"/>
          <p:cNvSpPr txBox="1"/>
          <p:nvPr/>
        </p:nvSpPr>
        <p:spPr>
          <a:xfrm>
            <a:off x="4655820" y="2575560"/>
            <a:ext cx="1143000" cy="468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000" b="1">
                <a:solidFill>
                  <a:srgbClr val="FFB438"/>
                </a:solidFill>
                <a:latin typeface="Arial"/>
              </a:rPr>
              <a:t>02</a:t>
            </a:r>
          </a:p>
        </p:txBody>
      </p:sp>
      <p:sp>
        <p:nvSpPr>
          <p:cNvPr id="21" name="Moderate Stimmen&#10;ziehen sich zurück."/>
          <p:cNvSpPr txBox="1"/>
          <p:nvPr/>
        </p:nvSpPr>
        <p:spPr>
          <a:xfrm>
            <a:off x="4655820" y="3314700"/>
            <a:ext cx="2887980" cy="7592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333" b="1">
                <a:solidFill>
                  <a:srgbClr val="F8FBFF"/>
                </a:solidFill>
                <a:latin typeface="Arial"/>
              </a:rPr>
              <a:t>Moderate Stimmen</a:t>
            </a:r>
          </a:p>
          <a:p>
            <a:pPr defTabSz="380985">
              <a:lnSpc>
                <a:spcPct val="110000"/>
              </a:lnSpc>
            </a:pPr>
            <a:r>
              <a:rPr lang="de-DE" sz="2333" b="1">
                <a:solidFill>
                  <a:srgbClr val="F8FBFF"/>
                </a:solidFill>
                <a:latin typeface="Arial"/>
              </a:rPr>
              <a:t>ziehen sich zurück.</a:t>
            </a:r>
          </a:p>
        </p:txBody>
      </p:sp>
      <p:sp>
        <p:nvSpPr>
          <p:cNvPr id="22" name="Freeform 21"/>
          <p:cNvSpPr/>
          <p:nvPr/>
        </p:nvSpPr>
        <p:spPr>
          <a:xfrm>
            <a:off x="7856220" y="3489960"/>
            <a:ext cx="259080" cy="0"/>
          </a:xfrm>
          <a:custGeom>
            <a:avLst/>
            <a:gdLst/>
            <a:ahLst/>
            <a:cxnLst/>
            <a:rect l="l" t="t" r="r" b="b"/>
            <a:pathLst>
              <a:path w="340">
                <a:moveTo>
                  <a:pt x="0" y="0"/>
                </a:moveTo>
                <a:lnTo>
                  <a:pt x="340" y="0"/>
                </a:lnTo>
              </a:path>
            </a:pathLst>
          </a:custGeom>
          <a:noFill/>
          <a:ln w="33020" cap="rnd">
            <a:solidFill>
              <a:srgbClr val="AEC6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8017765" y="3489960"/>
            <a:ext cx="97536" cy="59436"/>
          </a:xfrm>
          <a:custGeom>
            <a:avLst/>
            <a:gdLst/>
            <a:ahLst/>
            <a:cxnLst/>
            <a:rect l="l" t="t" r="r" b="b"/>
            <a:pathLst>
              <a:path w="128" h="78">
                <a:moveTo>
                  <a:pt x="128" y="0"/>
                </a:moveTo>
                <a:lnTo>
                  <a:pt x="0" y="78"/>
                </a:lnTo>
              </a:path>
            </a:pathLst>
          </a:custGeom>
          <a:noFill/>
          <a:ln w="33020" cap="rnd">
            <a:solidFill>
              <a:srgbClr val="AEC6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8017765" y="3430525"/>
            <a:ext cx="97536" cy="59436"/>
          </a:xfrm>
          <a:custGeom>
            <a:avLst/>
            <a:gdLst/>
            <a:ahLst/>
            <a:cxnLst/>
            <a:rect l="l" t="t" r="r" b="b"/>
            <a:pathLst>
              <a:path w="128" h="78">
                <a:moveTo>
                  <a:pt x="128" y="78"/>
                </a:moveTo>
                <a:lnTo>
                  <a:pt x="0" y="0"/>
                </a:lnTo>
              </a:path>
            </a:pathLst>
          </a:custGeom>
          <a:noFill/>
          <a:ln w="33020" cap="rnd">
            <a:solidFill>
              <a:srgbClr val="AEC6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8252460" y="2377440"/>
            <a:ext cx="3276600" cy="221742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03"/>
          <p:cNvSpPr txBox="1"/>
          <p:nvPr/>
        </p:nvSpPr>
        <p:spPr>
          <a:xfrm>
            <a:off x="8465820" y="2575560"/>
            <a:ext cx="1143000" cy="4683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000" b="1">
                <a:solidFill>
                  <a:srgbClr val="88D1F8"/>
                </a:solidFill>
                <a:latin typeface="Arial"/>
              </a:rPr>
              <a:t>03</a:t>
            </a:r>
          </a:p>
        </p:txBody>
      </p:sp>
      <p:sp>
        <p:nvSpPr>
          <p:cNvPr id="27" name="Die Ränder werden&#10;noch sichtbarer."/>
          <p:cNvSpPr txBox="1"/>
          <p:nvPr/>
        </p:nvSpPr>
        <p:spPr>
          <a:xfrm>
            <a:off x="8465820" y="3314700"/>
            <a:ext cx="2887980" cy="7592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333" b="1">
                <a:solidFill>
                  <a:srgbClr val="F8FBFF"/>
                </a:solidFill>
                <a:latin typeface="Arial"/>
              </a:rPr>
              <a:t>Die Ränder werden</a:t>
            </a:r>
          </a:p>
          <a:p>
            <a:pPr defTabSz="380985">
              <a:lnSpc>
                <a:spcPct val="110000"/>
              </a:lnSpc>
            </a:pPr>
            <a:r>
              <a:rPr lang="de-DE" sz="2333" b="1">
                <a:solidFill>
                  <a:srgbClr val="F8FBFF"/>
                </a:solidFill>
                <a:latin typeface="Arial"/>
              </a:rPr>
              <a:t>noch sichtbarer.</a:t>
            </a:r>
          </a:p>
        </p:txBody>
      </p:sp>
      <p:sp>
        <p:nvSpPr>
          <p:cNvPr id="28" name="Freeform 27"/>
          <p:cNvSpPr/>
          <p:nvPr/>
        </p:nvSpPr>
        <p:spPr>
          <a:xfrm>
            <a:off x="2286000" y="4724400"/>
            <a:ext cx="7665720" cy="716280"/>
          </a:xfrm>
          <a:custGeom>
            <a:avLst/>
            <a:gdLst/>
            <a:ahLst/>
            <a:cxnLst/>
            <a:rect l="l" t="t" r="r" b="b"/>
            <a:pathLst>
              <a:path w="10060" h="940">
                <a:moveTo>
                  <a:pt x="10060" y="0"/>
                </a:moveTo>
                <a:lnTo>
                  <a:pt x="10060" y="680"/>
                </a:lnTo>
                <a:lnTo>
                  <a:pt x="5000" y="940"/>
                </a:lnTo>
                <a:lnTo>
                  <a:pt x="0" y="680"/>
                </a:lnTo>
                <a:lnTo>
                  <a:pt x="0" y="30"/>
                </a:lnTo>
              </a:path>
            </a:pathLst>
          </a:custGeom>
          <a:noFill/>
          <a:ln w="3429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2286000" y="4747260"/>
            <a:ext cx="87630" cy="143256"/>
          </a:xfrm>
          <a:custGeom>
            <a:avLst/>
            <a:gdLst/>
            <a:ahLst/>
            <a:cxnLst/>
            <a:rect l="l" t="t" r="r" b="b"/>
            <a:pathLst>
              <a:path w="115" h="188">
                <a:moveTo>
                  <a:pt x="0" y="0"/>
                </a:moveTo>
                <a:lnTo>
                  <a:pt x="115" y="188"/>
                </a:lnTo>
              </a:path>
            </a:pathLst>
          </a:custGeom>
          <a:noFill/>
          <a:ln w="3429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2198370" y="4747260"/>
            <a:ext cx="87630" cy="143256"/>
          </a:xfrm>
          <a:custGeom>
            <a:avLst/>
            <a:gdLst/>
            <a:ahLst/>
            <a:cxnLst/>
            <a:rect l="l" t="t" r="r" b="b"/>
            <a:pathLst>
              <a:path w="115" h="188">
                <a:moveTo>
                  <a:pt x="115" y="0"/>
                </a:moveTo>
                <a:lnTo>
                  <a:pt x="0" y="188"/>
                </a:lnTo>
              </a:path>
            </a:pathLst>
          </a:custGeom>
          <a:noFill/>
          <a:ln w="3429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Selbsterfüllende Prophezeiung?"/>
          <p:cNvSpPr txBox="1"/>
          <p:nvPr/>
        </p:nvSpPr>
        <p:spPr>
          <a:xfrm>
            <a:off x="3116580" y="4869180"/>
            <a:ext cx="5928360" cy="371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defTabSz="380985">
              <a:lnSpc>
                <a:spcPct val="110000"/>
              </a:lnSpc>
            </a:pPr>
            <a:r>
              <a:rPr lang="de-DE" sz="2333">
                <a:solidFill>
                  <a:srgbClr val="FFB438"/>
                </a:solidFill>
                <a:latin typeface="Comic Sans MS"/>
              </a:rPr>
              <a:t>Selbsterfüllende Prophezeiung?</a:t>
            </a:r>
          </a:p>
        </p:txBody>
      </p:sp>
      <p:sp>
        <p:nvSpPr>
          <p:cNvPr id="32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33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34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REI ANSATZPUNKTE  ·  NICHT NUR EINE SCHRAUBE"/>
          <p:cNvSpPr txBox="1"/>
          <p:nvPr/>
        </p:nvSpPr>
        <p:spPr>
          <a:xfrm>
            <a:off x="495300" y="327660"/>
            <a:ext cx="11163300" cy="195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250" b="1">
                <a:solidFill>
                  <a:srgbClr val="FF6972"/>
                </a:solidFill>
                <a:latin typeface="Arial"/>
              </a:rPr>
              <a:t>ZWEI ANSATZPUNKTE  ·  NICHT NUR EINE SCHRAUBE</a:t>
            </a:r>
          </a:p>
        </p:txBody>
      </p:sp>
      <p:sp>
        <p:nvSpPr>
          <p:cNvPr id="3" name="Und jetzt?"/>
          <p:cNvSpPr txBox="1"/>
          <p:nvPr/>
        </p:nvSpPr>
        <p:spPr>
          <a:xfrm>
            <a:off x="495300" y="754381"/>
            <a:ext cx="10835640" cy="5855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750" b="1">
                <a:solidFill>
                  <a:srgbClr val="F8FBFF"/>
                </a:solidFill>
                <a:latin typeface="Arial"/>
              </a:rPr>
              <a:t>Und jetzt?</a:t>
            </a:r>
          </a:p>
        </p:txBody>
      </p:sp>
      <p:sp>
        <p:nvSpPr>
          <p:cNvPr id="4" name="Freeform 3"/>
          <p:cNvSpPr/>
          <p:nvPr/>
        </p:nvSpPr>
        <p:spPr>
          <a:xfrm>
            <a:off x="518160" y="1543050"/>
            <a:ext cx="2667000" cy="41910"/>
          </a:xfrm>
          <a:custGeom>
            <a:avLst/>
            <a:gdLst/>
            <a:ahLst/>
            <a:cxnLst/>
            <a:rect l="l" t="t" r="r" b="b"/>
            <a:pathLst>
              <a:path w="3500" h="55">
                <a:moveTo>
                  <a:pt x="0" y="55"/>
                </a:moveTo>
                <a:lnTo>
                  <a:pt x="700" y="13"/>
                </a:lnTo>
                <a:lnTo>
                  <a:pt x="2240" y="0"/>
                </a:lnTo>
                <a:lnTo>
                  <a:pt x="3500" y="25"/>
                </a:lnTo>
              </a:path>
            </a:pathLst>
          </a:custGeom>
          <a:noFill/>
          <a:ln w="52069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556260" y="1592580"/>
            <a:ext cx="2522220" cy="26670"/>
          </a:xfrm>
          <a:custGeom>
            <a:avLst/>
            <a:gdLst/>
            <a:ahLst/>
            <a:cxnLst/>
            <a:rect l="l" t="t" r="r" b="b"/>
            <a:pathLst>
              <a:path w="3310" h="35">
                <a:moveTo>
                  <a:pt x="0" y="35"/>
                </a:moveTo>
                <a:lnTo>
                  <a:pt x="1350" y="0"/>
                </a:lnTo>
                <a:lnTo>
                  <a:pt x="3310" y="15"/>
                </a:lnTo>
              </a:path>
            </a:pathLst>
          </a:custGeom>
          <a:noFill/>
          <a:ln w="1397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1399521" y="891540"/>
            <a:ext cx="62484" cy="140970"/>
          </a:xfrm>
          <a:custGeom>
            <a:avLst/>
            <a:gdLst/>
            <a:ahLst/>
            <a:cxnLst/>
            <a:rect l="l" t="t" r="r" b="b"/>
            <a:pathLst>
              <a:path w="82" h="185">
                <a:moveTo>
                  <a:pt x="0" y="0"/>
                </a:moveTo>
                <a:lnTo>
                  <a:pt x="82" y="185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1474958" y="868680"/>
            <a:ext cx="125730" cy="98298"/>
          </a:xfrm>
          <a:custGeom>
            <a:avLst/>
            <a:gdLst/>
            <a:ahLst/>
            <a:cxnLst/>
            <a:rect l="l" t="t" r="r" b="b"/>
            <a:pathLst>
              <a:path w="165" h="129">
                <a:moveTo>
                  <a:pt x="0" y="0"/>
                </a:moveTo>
                <a:lnTo>
                  <a:pt x="165" y="129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11562589" y="777240"/>
            <a:ext cx="138684" cy="76200"/>
          </a:xfrm>
          <a:custGeom>
            <a:avLst/>
            <a:gdLst/>
            <a:ahLst/>
            <a:cxnLst/>
            <a:rect l="l" t="t" r="r" b="b"/>
            <a:pathLst>
              <a:path w="182" h="100">
                <a:moveTo>
                  <a:pt x="0" y="0"/>
                </a:moveTo>
                <a:lnTo>
                  <a:pt x="182" y="100"/>
                </a:lnTo>
              </a:path>
            </a:pathLst>
          </a:custGeom>
          <a:noFill/>
          <a:ln w="44450" cap="rnd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Diskussionsimpulse des Vortragenden aus 11.pptx, Folie "/>
          <p:cNvSpPr txBox="1"/>
          <p:nvPr/>
        </p:nvSpPr>
        <p:spPr>
          <a:xfrm>
            <a:off x="533400" y="6111240"/>
            <a:ext cx="11125200" cy="1691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083">
                <a:solidFill>
                  <a:srgbClr val="AEC6D8"/>
                </a:solidFill>
                <a:latin typeface="Arial"/>
              </a:rPr>
              <a:t>Diskussionsimpulse des Vortragenden aus 11.pptx, Folie 17.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2057400"/>
            <a:ext cx="3581400" cy="365760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88D1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01"/>
          <p:cNvSpPr txBox="1"/>
          <p:nvPr/>
        </p:nvSpPr>
        <p:spPr>
          <a:xfrm>
            <a:off x="784860" y="2286000"/>
            <a:ext cx="762000" cy="4814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083" b="1">
                <a:solidFill>
                  <a:srgbClr val="88D1F8"/>
                </a:solidFill>
                <a:latin typeface="Arial"/>
              </a:rPr>
              <a:t>01</a:t>
            </a:r>
          </a:p>
        </p:txBody>
      </p:sp>
      <p:sp>
        <p:nvSpPr>
          <p:cNvPr id="15" name="Algorithmen"/>
          <p:cNvSpPr txBox="1"/>
          <p:nvPr/>
        </p:nvSpPr>
        <p:spPr>
          <a:xfrm>
            <a:off x="784860" y="3002281"/>
            <a:ext cx="3200400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b="1">
                <a:solidFill>
                  <a:srgbClr val="F8FBFF"/>
                </a:solidFill>
                <a:latin typeface="Arial"/>
              </a:rPr>
              <a:t>Algorithmen</a:t>
            </a:r>
          </a:p>
        </p:txBody>
      </p:sp>
      <p:sp>
        <p:nvSpPr>
          <p:cNvPr id="16" name="Kontrollieren.&#10;Regulieren."/>
          <p:cNvSpPr txBox="1"/>
          <p:nvPr/>
        </p:nvSpPr>
        <p:spPr>
          <a:xfrm>
            <a:off x="784861" y="3901440"/>
            <a:ext cx="3185159" cy="786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>
                <a:solidFill>
                  <a:srgbClr val="F8FBFF"/>
                </a:solidFill>
                <a:latin typeface="Arial"/>
              </a:rPr>
              <a:t>Kontrollieren.</a:t>
            </a:r>
          </a:p>
          <a:p>
            <a:pPr defTabSz="380985">
              <a:lnSpc>
                <a:spcPct val="110000"/>
              </a:lnSpc>
            </a:pPr>
            <a:r>
              <a:rPr lang="de-DE" sz="2417">
                <a:solidFill>
                  <a:srgbClr val="F8FBFF"/>
                </a:solidFill>
                <a:latin typeface="Arial"/>
              </a:rPr>
              <a:t>Regulieren.</a:t>
            </a:r>
          </a:p>
        </p:txBody>
      </p:sp>
      <p:sp>
        <p:nvSpPr>
          <p:cNvPr id="17" name="… geht das?"/>
          <p:cNvSpPr txBox="1"/>
          <p:nvPr/>
        </p:nvSpPr>
        <p:spPr>
          <a:xfrm>
            <a:off x="784861" y="5173980"/>
            <a:ext cx="3185159" cy="3051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917">
                <a:solidFill>
                  <a:srgbClr val="88D1F8"/>
                </a:solidFill>
                <a:latin typeface="Comic Sans MS"/>
              </a:rPr>
              <a:t>… geht das?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11980" y="2057400"/>
            <a:ext cx="3581400" cy="3657600"/>
          </a:xfrm>
          <a:prstGeom prst="roundRect">
            <a:avLst>
              <a:gd name="adj" fmla="val 8000"/>
            </a:avLst>
          </a:prstGeom>
          <a:solidFill>
            <a:srgbClr val="0D2B4B"/>
          </a:solidFill>
          <a:ln w="1778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02"/>
          <p:cNvSpPr txBox="1"/>
          <p:nvPr/>
        </p:nvSpPr>
        <p:spPr>
          <a:xfrm>
            <a:off x="4602480" y="2286000"/>
            <a:ext cx="762000" cy="48147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3083" b="1">
                <a:solidFill>
                  <a:srgbClr val="FFB438"/>
                </a:solidFill>
                <a:latin typeface="Arial"/>
              </a:rPr>
              <a:t>02</a:t>
            </a:r>
          </a:p>
        </p:txBody>
      </p:sp>
      <p:sp>
        <p:nvSpPr>
          <p:cNvPr id="20" name="Medienkompetenz"/>
          <p:cNvSpPr txBox="1"/>
          <p:nvPr/>
        </p:nvSpPr>
        <p:spPr>
          <a:xfrm>
            <a:off x="4602480" y="3002281"/>
            <a:ext cx="3200400" cy="3774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b="1">
                <a:solidFill>
                  <a:srgbClr val="F8FBFF"/>
                </a:solidFill>
                <a:latin typeface="Arial"/>
              </a:rPr>
              <a:t>Medienkompetenz</a:t>
            </a:r>
          </a:p>
        </p:txBody>
      </p:sp>
      <p:sp>
        <p:nvSpPr>
          <p:cNvPr id="21" name="Kinder. Jugendliche.&#10;Erwachsene."/>
          <p:cNvSpPr txBox="1"/>
          <p:nvPr/>
        </p:nvSpPr>
        <p:spPr>
          <a:xfrm>
            <a:off x="4602481" y="3901440"/>
            <a:ext cx="3185159" cy="7865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2417" dirty="0">
                <a:solidFill>
                  <a:srgbClr val="F8FBFF"/>
                </a:solidFill>
                <a:latin typeface="Arial"/>
              </a:rPr>
              <a:t>Stärken</a:t>
            </a:r>
          </a:p>
          <a:p>
            <a:pPr defTabSz="380985">
              <a:lnSpc>
                <a:spcPct val="110000"/>
              </a:lnSpc>
            </a:pPr>
            <a:r>
              <a:rPr lang="de-DE" sz="2417" dirty="0">
                <a:solidFill>
                  <a:srgbClr val="F8FBFF"/>
                </a:solidFill>
                <a:latin typeface="Arial"/>
              </a:rPr>
              <a:t>(nicht nur bei </a:t>
            </a:r>
            <a:r>
              <a:rPr lang="de-DE" sz="2417" dirty="0" err="1">
                <a:solidFill>
                  <a:srgbClr val="F8FBFF"/>
                </a:solidFill>
                <a:latin typeface="Arial"/>
              </a:rPr>
              <a:t>SuS</a:t>
            </a:r>
            <a:r>
              <a:rPr lang="de-DE" sz="2417" dirty="0">
                <a:solidFill>
                  <a:srgbClr val="F8FBFF"/>
                </a:solidFill>
                <a:latin typeface="Arial"/>
              </a:rPr>
              <a:t>)</a:t>
            </a:r>
          </a:p>
        </p:txBody>
      </p:sp>
      <p:sp>
        <p:nvSpPr>
          <p:cNvPr id="22" name="Eigentlich alle."/>
          <p:cNvSpPr txBox="1"/>
          <p:nvPr/>
        </p:nvSpPr>
        <p:spPr>
          <a:xfrm>
            <a:off x="4602481" y="5173980"/>
            <a:ext cx="3185159" cy="3051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380985">
              <a:lnSpc>
                <a:spcPct val="110000"/>
              </a:lnSpc>
            </a:pPr>
            <a:r>
              <a:rPr lang="de-DE" sz="1917">
                <a:solidFill>
                  <a:srgbClr val="FFB438"/>
                </a:solidFill>
                <a:latin typeface="Comic Sans MS"/>
              </a:rPr>
              <a:t>Eigentlich alle.</a:t>
            </a:r>
          </a:p>
        </p:txBody>
      </p:sp>
      <p:sp>
        <p:nvSpPr>
          <p:cNvPr id="23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4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5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USATZFOLIEN ZUR AUSWAHL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VOM VERSTEHEN ZUM HANDELN</a:t>
            </a:r>
          </a:p>
        </p:txBody>
      </p:sp>
      <p:sp>
        <p:nvSpPr>
          <p:cNvPr id="3" name="Mehr Perspektiven. Mehr Werkzeuge."/>
          <p:cNvSpPr txBox="1"/>
          <p:nvPr/>
        </p:nvSpPr>
        <p:spPr>
          <a:xfrm>
            <a:off x="502920" y="746760"/>
            <a:ext cx="11087100" cy="1315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4760"/>
              </a:lnSpc>
            </a:pPr>
            <a:r>
              <a:rPr lang="de-DE" sz="4250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Mehr Perspektiven.</a:t>
            </a:r>
          </a:p>
          <a:p>
            <a:pPr defTabSz="380985">
              <a:lnSpc>
                <a:spcPts val="4760"/>
              </a:lnSpc>
            </a:pPr>
            <a:r>
              <a:rPr lang="de-DE" sz="4250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Mehr Werkzeuge.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2095500"/>
            <a:ext cx="2202180" cy="22860"/>
          </a:xfrm>
          <a:custGeom>
            <a:avLst/>
            <a:gdLst/>
            <a:ahLst/>
            <a:cxnLst/>
            <a:rect l="l" t="t" r="r" b="b"/>
            <a:pathLst>
              <a:path w="289" h="3">
                <a:moveTo>
                  <a:pt x="0" y="3"/>
                </a:moveTo>
                <a:lnTo>
                  <a:pt x="8" y="3"/>
                </a:lnTo>
                <a:lnTo>
                  <a:pt x="15" y="2"/>
                </a:lnTo>
                <a:lnTo>
                  <a:pt x="23" y="2"/>
                </a:lnTo>
                <a:lnTo>
                  <a:pt x="31" y="1"/>
                </a:lnTo>
                <a:lnTo>
                  <a:pt x="38" y="1"/>
                </a:lnTo>
                <a:lnTo>
                  <a:pt x="46" y="1"/>
                </a:lnTo>
                <a:lnTo>
                  <a:pt x="54" y="1"/>
                </a:lnTo>
                <a:lnTo>
                  <a:pt x="61" y="1"/>
                </a:lnTo>
                <a:lnTo>
                  <a:pt x="69" y="0"/>
                </a:lnTo>
                <a:lnTo>
                  <a:pt x="77" y="0"/>
                </a:lnTo>
                <a:lnTo>
                  <a:pt x="85" y="0"/>
                </a:lnTo>
                <a:lnTo>
                  <a:pt x="92" y="0"/>
                </a:lnTo>
                <a:lnTo>
                  <a:pt x="100" y="1"/>
                </a:lnTo>
                <a:lnTo>
                  <a:pt x="108" y="1"/>
                </a:lnTo>
                <a:lnTo>
                  <a:pt x="116" y="1"/>
                </a:lnTo>
                <a:lnTo>
                  <a:pt x="123" y="1"/>
                </a:lnTo>
                <a:lnTo>
                  <a:pt x="131" y="1"/>
                </a:lnTo>
                <a:lnTo>
                  <a:pt x="139" y="1"/>
                </a:lnTo>
                <a:lnTo>
                  <a:pt x="147" y="1"/>
                </a:lnTo>
                <a:lnTo>
                  <a:pt x="155" y="2"/>
                </a:lnTo>
                <a:lnTo>
                  <a:pt x="163" y="2"/>
                </a:lnTo>
                <a:lnTo>
                  <a:pt x="171" y="2"/>
                </a:lnTo>
                <a:lnTo>
                  <a:pt x="179" y="2"/>
                </a:lnTo>
                <a:lnTo>
                  <a:pt x="187" y="2"/>
                </a:lnTo>
                <a:lnTo>
                  <a:pt x="195" y="2"/>
                </a:lnTo>
                <a:lnTo>
                  <a:pt x="203" y="2"/>
                </a:lnTo>
                <a:lnTo>
                  <a:pt x="212" y="2"/>
                </a:lnTo>
                <a:lnTo>
                  <a:pt x="220" y="2"/>
                </a:lnTo>
                <a:lnTo>
                  <a:pt x="228" y="2"/>
                </a:lnTo>
                <a:lnTo>
                  <a:pt x="237" y="2"/>
                </a:lnTo>
                <a:lnTo>
                  <a:pt x="245" y="2"/>
                </a:lnTo>
                <a:lnTo>
                  <a:pt x="254" y="1"/>
                </a:lnTo>
                <a:lnTo>
                  <a:pt x="263" y="1"/>
                </a:lnTo>
                <a:lnTo>
                  <a:pt x="271" y="1"/>
                </a:lnTo>
                <a:lnTo>
                  <a:pt x="280" y="0"/>
                </a:lnTo>
                <a:lnTo>
                  <a:pt x="289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2141220"/>
            <a:ext cx="1996440" cy="15240"/>
          </a:xfrm>
          <a:custGeom>
            <a:avLst/>
            <a:gdLst/>
            <a:ahLst/>
            <a:cxnLst/>
            <a:rect l="l" t="t" r="r" b="b"/>
            <a:pathLst>
              <a:path w="262" h="2">
                <a:moveTo>
                  <a:pt x="0" y="2"/>
                </a:moveTo>
                <a:lnTo>
                  <a:pt x="8" y="1"/>
                </a:lnTo>
                <a:lnTo>
                  <a:pt x="17" y="1"/>
                </a:lnTo>
                <a:lnTo>
                  <a:pt x="25" y="1"/>
                </a:lnTo>
                <a:lnTo>
                  <a:pt x="33" y="1"/>
                </a:lnTo>
                <a:lnTo>
                  <a:pt x="41" y="1"/>
                </a:lnTo>
                <a:lnTo>
                  <a:pt x="49" y="0"/>
                </a:lnTo>
                <a:lnTo>
                  <a:pt x="57" y="0"/>
                </a:lnTo>
                <a:lnTo>
                  <a:pt x="65" y="0"/>
                </a:lnTo>
                <a:lnTo>
                  <a:pt x="73" y="0"/>
                </a:lnTo>
                <a:lnTo>
                  <a:pt x="81" y="0"/>
                </a:lnTo>
                <a:lnTo>
                  <a:pt x="89" y="0"/>
                </a:lnTo>
                <a:lnTo>
                  <a:pt x="97" y="1"/>
                </a:lnTo>
                <a:lnTo>
                  <a:pt x="105" y="1"/>
                </a:lnTo>
                <a:lnTo>
                  <a:pt x="112" y="1"/>
                </a:lnTo>
                <a:lnTo>
                  <a:pt x="120" y="1"/>
                </a:lnTo>
                <a:lnTo>
                  <a:pt x="127" y="1"/>
                </a:lnTo>
                <a:lnTo>
                  <a:pt x="135" y="1"/>
                </a:lnTo>
                <a:lnTo>
                  <a:pt x="142" y="1"/>
                </a:lnTo>
                <a:lnTo>
                  <a:pt x="150" y="1"/>
                </a:lnTo>
                <a:lnTo>
                  <a:pt x="157" y="1"/>
                </a:lnTo>
                <a:lnTo>
                  <a:pt x="164" y="1"/>
                </a:lnTo>
                <a:lnTo>
                  <a:pt x="171" y="2"/>
                </a:lnTo>
                <a:lnTo>
                  <a:pt x="178" y="2"/>
                </a:lnTo>
                <a:lnTo>
                  <a:pt x="185" y="2"/>
                </a:lnTo>
                <a:lnTo>
                  <a:pt x="192" y="2"/>
                </a:lnTo>
                <a:lnTo>
                  <a:pt x="199" y="2"/>
                </a:lnTo>
                <a:lnTo>
                  <a:pt x="206" y="2"/>
                </a:lnTo>
                <a:lnTo>
                  <a:pt x="212" y="2"/>
                </a:lnTo>
                <a:lnTo>
                  <a:pt x="219" y="2"/>
                </a:lnTo>
                <a:lnTo>
                  <a:pt x="225" y="2"/>
                </a:lnTo>
                <a:lnTo>
                  <a:pt x="231" y="1"/>
                </a:lnTo>
                <a:lnTo>
                  <a:pt x="238" y="1"/>
                </a:lnTo>
                <a:lnTo>
                  <a:pt x="244" y="1"/>
                </a:lnTo>
                <a:lnTo>
                  <a:pt x="250" y="1"/>
                </a:lnTo>
                <a:lnTo>
                  <a:pt x="256" y="1"/>
                </a:lnTo>
                <a:lnTo>
                  <a:pt x="262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Separate Auswahlfassung im Doodle-Design. Die Hauptpräsentation b"/>
          <p:cNvSpPr txBox="1"/>
          <p:nvPr/>
        </p:nvSpPr>
        <p:spPr>
          <a:xfrm>
            <a:off x="571500" y="2872740"/>
            <a:ext cx="70104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520"/>
              </a:lnSpc>
            </a:pPr>
            <a:r>
              <a:rPr lang="de-DE" sz="2250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Wie wir Informationen prüfen –</a:t>
            </a:r>
          </a:p>
          <a:p>
            <a:pPr defTabSz="380985">
              <a:lnSpc>
                <a:spcPts val="2520"/>
              </a:lnSpc>
            </a:pPr>
            <a:r>
              <a:rPr lang="de-DE" sz="2250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und darüber ins Gespräch kommen.</a:t>
            </a:r>
          </a:p>
        </p:txBody>
      </p:sp>
      <p:sp>
        <p:nvSpPr>
          <p:cNvPr id="15" name="Grafik – editierbar"/>
          <p:cNvSpPr/>
          <p:nvPr/>
        </p:nvSpPr>
        <p:spPr>
          <a:xfrm rot="21180000">
            <a:off x="8382000" y="2286000"/>
            <a:ext cx="1714500" cy="12954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 w="25400">
            <a:solidFill>
              <a:srgbClr val="88D1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?"/>
          <p:cNvSpPr txBox="1"/>
          <p:nvPr/>
        </p:nvSpPr>
        <p:spPr>
          <a:xfrm rot="21180000">
            <a:off x="8633460" y="2362200"/>
            <a:ext cx="1219200" cy="1104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6533"/>
              </a:lnSpc>
            </a:pPr>
            <a:r>
              <a:rPr lang="de-DE" sz="5833" dirty="0">
                <a:solidFill>
                  <a:srgbClr val="88D1F8"/>
                </a:solidFill>
                <a:latin typeface="Comic Sans MS"/>
                <a:ea typeface="Comic Sans MS"/>
                <a:cs typeface="Comic Sans MS"/>
              </a:rPr>
              <a:t>?</a:t>
            </a:r>
          </a:p>
        </p:txBody>
      </p:sp>
      <p:sp>
        <p:nvSpPr>
          <p:cNvPr id="17" name="Grafik – editierbar"/>
          <p:cNvSpPr/>
          <p:nvPr/>
        </p:nvSpPr>
        <p:spPr>
          <a:xfrm rot="360000">
            <a:off x="9258300" y="2552700"/>
            <a:ext cx="1714500" cy="12954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 w="25400">
            <a:solidFill>
              <a:srgbClr val="FFB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!"/>
          <p:cNvSpPr txBox="1"/>
          <p:nvPr/>
        </p:nvSpPr>
        <p:spPr>
          <a:xfrm rot="360000">
            <a:off x="9509760" y="2628900"/>
            <a:ext cx="1219200" cy="1104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6533"/>
              </a:lnSpc>
            </a:pPr>
            <a:r>
              <a:rPr lang="de-DE" sz="5833" dirty="0">
                <a:solidFill>
                  <a:srgbClr val="FFB438"/>
                </a:solidFill>
                <a:latin typeface="Comic Sans MS"/>
                <a:ea typeface="Comic Sans MS"/>
                <a:cs typeface="Comic Sans MS"/>
              </a:rPr>
              <a:t>!</a:t>
            </a:r>
          </a:p>
        </p:txBody>
      </p:sp>
      <p:sp>
        <p:nvSpPr>
          <p:cNvPr id="19" name="Grafik – editierbar"/>
          <p:cNvSpPr/>
          <p:nvPr/>
        </p:nvSpPr>
        <p:spPr>
          <a:xfrm rot="21480000">
            <a:off x="8877300" y="3314700"/>
            <a:ext cx="1714500" cy="12954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 w="25400">
            <a:solidFill>
              <a:srgbClr val="FF69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✓"/>
          <p:cNvSpPr txBox="1"/>
          <p:nvPr/>
        </p:nvSpPr>
        <p:spPr>
          <a:xfrm rot="21480000">
            <a:off x="9128760" y="3390900"/>
            <a:ext cx="1219200" cy="11049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6533"/>
              </a:lnSpc>
            </a:pPr>
            <a:r>
              <a:rPr lang="de-DE" sz="5833" dirty="0">
                <a:solidFill>
                  <a:srgbClr val="FF6972"/>
                </a:solidFill>
                <a:latin typeface="Comic Sans MS"/>
                <a:ea typeface="Comic Sans MS"/>
                <a:cs typeface="Comic Sans MS"/>
              </a:rPr>
              <a:t>✓</a:t>
            </a:r>
          </a:p>
        </p:txBody>
      </p:sp>
      <p:sp>
        <p:nvSpPr>
          <p:cNvPr id="21" name="Doodle – editierbare Linie"/>
          <p:cNvSpPr/>
          <p:nvPr/>
        </p:nvSpPr>
        <p:spPr>
          <a:xfrm>
            <a:off x="11010900" y="2484120"/>
            <a:ext cx="220980" cy="106680"/>
          </a:xfrm>
          <a:custGeom>
            <a:avLst/>
            <a:gdLst/>
            <a:ahLst/>
            <a:cxnLst/>
            <a:rect l="l" t="t" r="r" b="b"/>
            <a:pathLst>
              <a:path w="29" h="14">
                <a:moveTo>
                  <a:pt x="0" y="14"/>
                </a:moveTo>
                <a:lnTo>
                  <a:pt x="29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Doodle – editierbare Linie"/>
          <p:cNvSpPr/>
          <p:nvPr/>
        </p:nvSpPr>
        <p:spPr>
          <a:xfrm>
            <a:off x="11056620" y="2788920"/>
            <a:ext cx="274320" cy="30480"/>
          </a:xfrm>
          <a:custGeom>
            <a:avLst/>
            <a:gdLst/>
            <a:ahLst/>
            <a:cxnLst/>
            <a:rect l="l" t="t" r="r" b="b"/>
            <a:pathLst>
              <a:path w="36" h="4">
                <a:moveTo>
                  <a:pt x="0" y="4"/>
                </a:moveTo>
                <a:lnTo>
                  <a:pt x="36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Doodle – editierbare Linie"/>
          <p:cNvSpPr/>
          <p:nvPr/>
        </p:nvSpPr>
        <p:spPr>
          <a:xfrm>
            <a:off x="10873740" y="2263140"/>
            <a:ext cx="99060" cy="236220"/>
          </a:xfrm>
          <a:custGeom>
            <a:avLst/>
            <a:gdLst/>
            <a:ahLst/>
            <a:cxnLst/>
            <a:rect l="l" t="t" r="r" b="b"/>
            <a:pathLst>
              <a:path w="13" h="31">
                <a:moveTo>
                  <a:pt x="0" y="31"/>
                </a:moveTo>
                <a:lnTo>
                  <a:pt x="13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Doodle-Karte"/>
          <p:cNvSpPr/>
          <p:nvPr/>
        </p:nvSpPr>
        <p:spPr>
          <a:xfrm>
            <a:off x="563880" y="4953000"/>
            <a:ext cx="3505200" cy="10287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Doodle-Karte – handgezeichnete Kontur"/>
          <p:cNvSpPr/>
          <p:nvPr/>
        </p:nvSpPr>
        <p:spPr>
          <a:xfrm>
            <a:off x="594360" y="4953000"/>
            <a:ext cx="3467100" cy="1043940"/>
          </a:xfrm>
          <a:custGeom>
            <a:avLst/>
            <a:gdLst/>
            <a:ahLst/>
            <a:cxnLst/>
            <a:rect l="l" t="t" r="r" b="b"/>
            <a:pathLst>
              <a:path w="455" h="137">
                <a:moveTo>
                  <a:pt x="11" y="2"/>
                </a:moveTo>
                <a:lnTo>
                  <a:pt x="30" y="2"/>
                </a:lnTo>
                <a:lnTo>
                  <a:pt x="49" y="1"/>
                </a:lnTo>
                <a:lnTo>
                  <a:pt x="70" y="1"/>
                </a:lnTo>
                <a:lnTo>
                  <a:pt x="90" y="0"/>
                </a:lnTo>
                <a:lnTo>
                  <a:pt x="112" y="0"/>
                </a:lnTo>
                <a:lnTo>
                  <a:pt x="133" y="0"/>
                </a:lnTo>
                <a:lnTo>
                  <a:pt x="155" y="0"/>
                </a:lnTo>
                <a:lnTo>
                  <a:pt x="178" y="0"/>
                </a:lnTo>
                <a:lnTo>
                  <a:pt x="200" y="1"/>
                </a:lnTo>
                <a:lnTo>
                  <a:pt x="223" y="1"/>
                </a:lnTo>
                <a:lnTo>
                  <a:pt x="246" y="1"/>
                </a:lnTo>
                <a:lnTo>
                  <a:pt x="268" y="1"/>
                </a:lnTo>
                <a:lnTo>
                  <a:pt x="291" y="2"/>
                </a:lnTo>
                <a:lnTo>
                  <a:pt x="314" y="2"/>
                </a:lnTo>
                <a:lnTo>
                  <a:pt x="336" y="2"/>
                </a:lnTo>
                <a:lnTo>
                  <a:pt x="358" y="2"/>
                </a:lnTo>
                <a:lnTo>
                  <a:pt x="380" y="2"/>
                </a:lnTo>
                <a:lnTo>
                  <a:pt x="402" y="2"/>
                </a:lnTo>
                <a:lnTo>
                  <a:pt x="423" y="1"/>
                </a:lnTo>
                <a:lnTo>
                  <a:pt x="443" y="1"/>
                </a:lnTo>
                <a:lnTo>
                  <a:pt x="446" y="2"/>
                </a:lnTo>
                <a:lnTo>
                  <a:pt x="448" y="4"/>
                </a:lnTo>
                <a:lnTo>
                  <a:pt x="450" y="8"/>
                </a:lnTo>
                <a:lnTo>
                  <a:pt x="451" y="13"/>
                </a:lnTo>
                <a:lnTo>
                  <a:pt x="453" y="20"/>
                </a:lnTo>
                <a:lnTo>
                  <a:pt x="454" y="27"/>
                </a:lnTo>
                <a:lnTo>
                  <a:pt x="454" y="35"/>
                </a:lnTo>
                <a:lnTo>
                  <a:pt x="455" y="44"/>
                </a:lnTo>
                <a:lnTo>
                  <a:pt x="455" y="53"/>
                </a:lnTo>
                <a:lnTo>
                  <a:pt x="455" y="63"/>
                </a:lnTo>
                <a:lnTo>
                  <a:pt x="455" y="73"/>
                </a:lnTo>
                <a:lnTo>
                  <a:pt x="455" y="83"/>
                </a:lnTo>
                <a:lnTo>
                  <a:pt x="455" y="93"/>
                </a:lnTo>
                <a:lnTo>
                  <a:pt x="455" y="103"/>
                </a:lnTo>
                <a:lnTo>
                  <a:pt x="455" y="113"/>
                </a:lnTo>
                <a:lnTo>
                  <a:pt x="454" y="122"/>
                </a:lnTo>
                <a:lnTo>
                  <a:pt x="453" y="124"/>
                </a:lnTo>
                <a:lnTo>
                  <a:pt x="449" y="126"/>
                </a:lnTo>
                <a:lnTo>
                  <a:pt x="443" y="127"/>
                </a:lnTo>
                <a:lnTo>
                  <a:pt x="434" y="129"/>
                </a:lnTo>
                <a:lnTo>
                  <a:pt x="422" y="130"/>
                </a:lnTo>
                <a:lnTo>
                  <a:pt x="408" y="131"/>
                </a:lnTo>
                <a:lnTo>
                  <a:pt x="392" y="131"/>
                </a:lnTo>
                <a:lnTo>
                  <a:pt x="374" y="132"/>
                </a:lnTo>
                <a:lnTo>
                  <a:pt x="353" y="132"/>
                </a:lnTo>
                <a:lnTo>
                  <a:pt x="331" y="133"/>
                </a:lnTo>
                <a:lnTo>
                  <a:pt x="306" y="133"/>
                </a:lnTo>
                <a:lnTo>
                  <a:pt x="280" y="134"/>
                </a:lnTo>
                <a:lnTo>
                  <a:pt x="252" y="134"/>
                </a:lnTo>
                <a:lnTo>
                  <a:pt x="222" y="134"/>
                </a:lnTo>
                <a:lnTo>
                  <a:pt x="190" y="134"/>
                </a:lnTo>
                <a:lnTo>
                  <a:pt x="157" y="135"/>
                </a:lnTo>
                <a:lnTo>
                  <a:pt x="123" y="135"/>
                </a:lnTo>
                <a:lnTo>
                  <a:pt x="87" y="136"/>
                </a:lnTo>
                <a:lnTo>
                  <a:pt x="50" y="136"/>
                </a:lnTo>
                <a:lnTo>
                  <a:pt x="11" y="137"/>
                </a:lnTo>
                <a:lnTo>
                  <a:pt x="8" y="133"/>
                </a:lnTo>
                <a:lnTo>
                  <a:pt x="6" y="127"/>
                </a:lnTo>
                <a:lnTo>
                  <a:pt x="4" y="120"/>
                </a:lnTo>
                <a:lnTo>
                  <a:pt x="3" y="112"/>
                </a:lnTo>
                <a:lnTo>
                  <a:pt x="2" y="103"/>
                </a:lnTo>
                <a:lnTo>
                  <a:pt x="1" y="93"/>
                </a:lnTo>
                <a:lnTo>
                  <a:pt x="0" y="84"/>
                </a:lnTo>
                <a:lnTo>
                  <a:pt x="0" y="74"/>
                </a:lnTo>
                <a:lnTo>
                  <a:pt x="0" y="63"/>
                </a:lnTo>
                <a:lnTo>
                  <a:pt x="0" y="54"/>
                </a:lnTo>
                <a:lnTo>
                  <a:pt x="1" y="44"/>
                </a:lnTo>
                <a:lnTo>
                  <a:pt x="2" y="35"/>
                </a:lnTo>
                <a:lnTo>
                  <a:pt x="3" y="27"/>
                </a:lnTo>
                <a:lnTo>
                  <a:pt x="4" y="19"/>
                </a:lnTo>
                <a:lnTo>
                  <a:pt x="5" y="13"/>
                </a:lnTo>
                <a:lnTo>
                  <a:pt x="7" y="8"/>
                </a:lnTo>
                <a:lnTo>
                  <a:pt x="9" y="4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PRÜFEN"/>
          <p:cNvSpPr txBox="1"/>
          <p:nvPr/>
        </p:nvSpPr>
        <p:spPr>
          <a:xfrm>
            <a:off x="731520" y="5113020"/>
            <a:ext cx="3162300" cy="289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60"/>
              </a:lnSpc>
            </a:pPr>
            <a:r>
              <a:rPr lang="de-DE" sz="1750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PRÜFEN</a:t>
            </a:r>
          </a:p>
        </p:txBody>
      </p:sp>
      <p:sp>
        <p:nvSpPr>
          <p:cNvPr id="27" name="Treppe · FRAGE · Matrix"/>
          <p:cNvSpPr txBox="1"/>
          <p:nvPr/>
        </p:nvSpPr>
        <p:spPr>
          <a:xfrm>
            <a:off x="731520" y="5509260"/>
            <a:ext cx="31623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773"/>
              </a:lnSpc>
            </a:pPr>
            <a:r>
              <a:rPr lang="de-DE" sz="1583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Treppe · FRAGE · Matrix</a:t>
            </a:r>
          </a:p>
        </p:txBody>
      </p:sp>
      <p:sp>
        <p:nvSpPr>
          <p:cNvPr id="28" name="Doodle-Karte"/>
          <p:cNvSpPr/>
          <p:nvPr/>
        </p:nvSpPr>
        <p:spPr>
          <a:xfrm>
            <a:off x="4312920" y="4953000"/>
            <a:ext cx="3505200" cy="10287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Doodle-Karte – handgezeichnete Kontur"/>
          <p:cNvSpPr/>
          <p:nvPr/>
        </p:nvSpPr>
        <p:spPr>
          <a:xfrm>
            <a:off x="4343400" y="4953000"/>
            <a:ext cx="3467100" cy="1043940"/>
          </a:xfrm>
          <a:custGeom>
            <a:avLst/>
            <a:gdLst/>
            <a:ahLst/>
            <a:cxnLst/>
            <a:rect l="l" t="t" r="r" b="b"/>
            <a:pathLst>
              <a:path w="455" h="137">
                <a:moveTo>
                  <a:pt x="11" y="2"/>
                </a:moveTo>
                <a:lnTo>
                  <a:pt x="30" y="2"/>
                </a:lnTo>
                <a:lnTo>
                  <a:pt x="49" y="1"/>
                </a:lnTo>
                <a:lnTo>
                  <a:pt x="70" y="1"/>
                </a:lnTo>
                <a:lnTo>
                  <a:pt x="90" y="0"/>
                </a:lnTo>
                <a:lnTo>
                  <a:pt x="112" y="0"/>
                </a:lnTo>
                <a:lnTo>
                  <a:pt x="133" y="0"/>
                </a:lnTo>
                <a:lnTo>
                  <a:pt x="155" y="0"/>
                </a:lnTo>
                <a:lnTo>
                  <a:pt x="178" y="0"/>
                </a:lnTo>
                <a:lnTo>
                  <a:pt x="200" y="1"/>
                </a:lnTo>
                <a:lnTo>
                  <a:pt x="223" y="1"/>
                </a:lnTo>
                <a:lnTo>
                  <a:pt x="246" y="1"/>
                </a:lnTo>
                <a:lnTo>
                  <a:pt x="268" y="1"/>
                </a:lnTo>
                <a:lnTo>
                  <a:pt x="291" y="2"/>
                </a:lnTo>
                <a:lnTo>
                  <a:pt x="314" y="2"/>
                </a:lnTo>
                <a:lnTo>
                  <a:pt x="336" y="2"/>
                </a:lnTo>
                <a:lnTo>
                  <a:pt x="358" y="2"/>
                </a:lnTo>
                <a:lnTo>
                  <a:pt x="380" y="2"/>
                </a:lnTo>
                <a:lnTo>
                  <a:pt x="402" y="2"/>
                </a:lnTo>
                <a:lnTo>
                  <a:pt x="423" y="1"/>
                </a:lnTo>
                <a:lnTo>
                  <a:pt x="443" y="1"/>
                </a:lnTo>
                <a:lnTo>
                  <a:pt x="446" y="2"/>
                </a:lnTo>
                <a:lnTo>
                  <a:pt x="448" y="4"/>
                </a:lnTo>
                <a:lnTo>
                  <a:pt x="450" y="8"/>
                </a:lnTo>
                <a:lnTo>
                  <a:pt x="451" y="13"/>
                </a:lnTo>
                <a:lnTo>
                  <a:pt x="453" y="20"/>
                </a:lnTo>
                <a:lnTo>
                  <a:pt x="454" y="27"/>
                </a:lnTo>
                <a:lnTo>
                  <a:pt x="454" y="35"/>
                </a:lnTo>
                <a:lnTo>
                  <a:pt x="455" y="44"/>
                </a:lnTo>
                <a:lnTo>
                  <a:pt x="455" y="53"/>
                </a:lnTo>
                <a:lnTo>
                  <a:pt x="455" y="63"/>
                </a:lnTo>
                <a:lnTo>
                  <a:pt x="455" y="73"/>
                </a:lnTo>
                <a:lnTo>
                  <a:pt x="455" y="83"/>
                </a:lnTo>
                <a:lnTo>
                  <a:pt x="455" y="93"/>
                </a:lnTo>
                <a:lnTo>
                  <a:pt x="455" y="103"/>
                </a:lnTo>
                <a:lnTo>
                  <a:pt x="455" y="113"/>
                </a:lnTo>
                <a:lnTo>
                  <a:pt x="454" y="122"/>
                </a:lnTo>
                <a:lnTo>
                  <a:pt x="453" y="124"/>
                </a:lnTo>
                <a:lnTo>
                  <a:pt x="449" y="126"/>
                </a:lnTo>
                <a:lnTo>
                  <a:pt x="443" y="127"/>
                </a:lnTo>
                <a:lnTo>
                  <a:pt x="434" y="129"/>
                </a:lnTo>
                <a:lnTo>
                  <a:pt x="422" y="130"/>
                </a:lnTo>
                <a:lnTo>
                  <a:pt x="408" y="131"/>
                </a:lnTo>
                <a:lnTo>
                  <a:pt x="392" y="131"/>
                </a:lnTo>
                <a:lnTo>
                  <a:pt x="374" y="132"/>
                </a:lnTo>
                <a:lnTo>
                  <a:pt x="353" y="132"/>
                </a:lnTo>
                <a:lnTo>
                  <a:pt x="331" y="133"/>
                </a:lnTo>
                <a:lnTo>
                  <a:pt x="306" y="133"/>
                </a:lnTo>
                <a:lnTo>
                  <a:pt x="280" y="134"/>
                </a:lnTo>
                <a:lnTo>
                  <a:pt x="252" y="134"/>
                </a:lnTo>
                <a:lnTo>
                  <a:pt x="222" y="134"/>
                </a:lnTo>
                <a:lnTo>
                  <a:pt x="190" y="134"/>
                </a:lnTo>
                <a:lnTo>
                  <a:pt x="157" y="135"/>
                </a:lnTo>
                <a:lnTo>
                  <a:pt x="123" y="135"/>
                </a:lnTo>
                <a:lnTo>
                  <a:pt x="87" y="136"/>
                </a:lnTo>
                <a:lnTo>
                  <a:pt x="50" y="136"/>
                </a:lnTo>
                <a:lnTo>
                  <a:pt x="11" y="137"/>
                </a:lnTo>
                <a:lnTo>
                  <a:pt x="8" y="133"/>
                </a:lnTo>
                <a:lnTo>
                  <a:pt x="6" y="127"/>
                </a:lnTo>
                <a:lnTo>
                  <a:pt x="4" y="120"/>
                </a:lnTo>
                <a:lnTo>
                  <a:pt x="3" y="112"/>
                </a:lnTo>
                <a:lnTo>
                  <a:pt x="2" y="103"/>
                </a:lnTo>
                <a:lnTo>
                  <a:pt x="1" y="93"/>
                </a:lnTo>
                <a:lnTo>
                  <a:pt x="0" y="84"/>
                </a:lnTo>
                <a:lnTo>
                  <a:pt x="0" y="74"/>
                </a:lnTo>
                <a:lnTo>
                  <a:pt x="0" y="63"/>
                </a:lnTo>
                <a:lnTo>
                  <a:pt x="0" y="54"/>
                </a:lnTo>
                <a:lnTo>
                  <a:pt x="1" y="44"/>
                </a:lnTo>
                <a:lnTo>
                  <a:pt x="2" y="35"/>
                </a:lnTo>
                <a:lnTo>
                  <a:pt x="3" y="27"/>
                </a:lnTo>
                <a:lnTo>
                  <a:pt x="4" y="19"/>
                </a:lnTo>
                <a:lnTo>
                  <a:pt x="5" y="13"/>
                </a:lnTo>
                <a:lnTo>
                  <a:pt x="7" y="8"/>
                </a:lnTo>
                <a:lnTo>
                  <a:pt x="9" y="4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VERSTEHEN"/>
          <p:cNvSpPr txBox="1"/>
          <p:nvPr/>
        </p:nvSpPr>
        <p:spPr>
          <a:xfrm>
            <a:off x="4480560" y="5113020"/>
            <a:ext cx="3162300" cy="289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60"/>
              </a:lnSpc>
            </a:pPr>
            <a:r>
              <a:rPr lang="de-DE" sz="1750" b="1" dirty="0">
                <a:solidFill>
                  <a:srgbClr val="FFB438"/>
                </a:solidFill>
                <a:latin typeface="Arial"/>
                <a:ea typeface="Arial"/>
                <a:cs typeface="Arial"/>
              </a:rPr>
              <a:t>VERSTEHEN</a:t>
            </a:r>
          </a:p>
        </p:txBody>
      </p:sp>
      <p:sp>
        <p:nvSpPr>
          <p:cNvPr id="31" name="Truthiness · Reaktanz · 3N"/>
          <p:cNvSpPr txBox="1"/>
          <p:nvPr/>
        </p:nvSpPr>
        <p:spPr>
          <a:xfrm>
            <a:off x="4480560" y="5509260"/>
            <a:ext cx="31623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773"/>
              </a:lnSpc>
            </a:pPr>
            <a:r>
              <a:rPr lang="de-DE" sz="1583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Truthiness · Reaktanz</a:t>
            </a:r>
          </a:p>
        </p:txBody>
      </p:sp>
      <p:sp>
        <p:nvSpPr>
          <p:cNvPr id="32" name="Doodle-Karte"/>
          <p:cNvSpPr/>
          <p:nvPr/>
        </p:nvSpPr>
        <p:spPr>
          <a:xfrm>
            <a:off x="8061960" y="4953000"/>
            <a:ext cx="3505200" cy="10287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Doodle-Karte – handgezeichnete Kontur"/>
          <p:cNvSpPr/>
          <p:nvPr/>
        </p:nvSpPr>
        <p:spPr>
          <a:xfrm>
            <a:off x="8092440" y="4953000"/>
            <a:ext cx="3467100" cy="1043940"/>
          </a:xfrm>
          <a:custGeom>
            <a:avLst/>
            <a:gdLst/>
            <a:ahLst/>
            <a:cxnLst/>
            <a:rect l="l" t="t" r="r" b="b"/>
            <a:pathLst>
              <a:path w="455" h="137">
                <a:moveTo>
                  <a:pt x="11" y="2"/>
                </a:moveTo>
                <a:lnTo>
                  <a:pt x="30" y="2"/>
                </a:lnTo>
                <a:lnTo>
                  <a:pt x="49" y="1"/>
                </a:lnTo>
                <a:lnTo>
                  <a:pt x="70" y="1"/>
                </a:lnTo>
                <a:lnTo>
                  <a:pt x="90" y="0"/>
                </a:lnTo>
                <a:lnTo>
                  <a:pt x="112" y="0"/>
                </a:lnTo>
                <a:lnTo>
                  <a:pt x="133" y="0"/>
                </a:lnTo>
                <a:lnTo>
                  <a:pt x="155" y="0"/>
                </a:lnTo>
                <a:lnTo>
                  <a:pt x="178" y="0"/>
                </a:lnTo>
                <a:lnTo>
                  <a:pt x="200" y="1"/>
                </a:lnTo>
                <a:lnTo>
                  <a:pt x="223" y="1"/>
                </a:lnTo>
                <a:lnTo>
                  <a:pt x="246" y="1"/>
                </a:lnTo>
                <a:lnTo>
                  <a:pt x="268" y="1"/>
                </a:lnTo>
                <a:lnTo>
                  <a:pt x="291" y="2"/>
                </a:lnTo>
                <a:lnTo>
                  <a:pt x="314" y="2"/>
                </a:lnTo>
                <a:lnTo>
                  <a:pt x="336" y="2"/>
                </a:lnTo>
                <a:lnTo>
                  <a:pt x="358" y="2"/>
                </a:lnTo>
                <a:lnTo>
                  <a:pt x="380" y="2"/>
                </a:lnTo>
                <a:lnTo>
                  <a:pt x="402" y="2"/>
                </a:lnTo>
                <a:lnTo>
                  <a:pt x="423" y="1"/>
                </a:lnTo>
                <a:lnTo>
                  <a:pt x="443" y="1"/>
                </a:lnTo>
                <a:lnTo>
                  <a:pt x="446" y="2"/>
                </a:lnTo>
                <a:lnTo>
                  <a:pt x="448" y="4"/>
                </a:lnTo>
                <a:lnTo>
                  <a:pt x="450" y="8"/>
                </a:lnTo>
                <a:lnTo>
                  <a:pt x="451" y="13"/>
                </a:lnTo>
                <a:lnTo>
                  <a:pt x="453" y="20"/>
                </a:lnTo>
                <a:lnTo>
                  <a:pt x="454" y="27"/>
                </a:lnTo>
                <a:lnTo>
                  <a:pt x="454" y="35"/>
                </a:lnTo>
                <a:lnTo>
                  <a:pt x="455" y="44"/>
                </a:lnTo>
                <a:lnTo>
                  <a:pt x="455" y="53"/>
                </a:lnTo>
                <a:lnTo>
                  <a:pt x="455" y="63"/>
                </a:lnTo>
                <a:lnTo>
                  <a:pt x="455" y="73"/>
                </a:lnTo>
                <a:lnTo>
                  <a:pt x="455" y="83"/>
                </a:lnTo>
                <a:lnTo>
                  <a:pt x="455" y="93"/>
                </a:lnTo>
                <a:lnTo>
                  <a:pt x="455" y="103"/>
                </a:lnTo>
                <a:lnTo>
                  <a:pt x="455" y="113"/>
                </a:lnTo>
                <a:lnTo>
                  <a:pt x="454" y="122"/>
                </a:lnTo>
                <a:lnTo>
                  <a:pt x="453" y="124"/>
                </a:lnTo>
                <a:lnTo>
                  <a:pt x="449" y="126"/>
                </a:lnTo>
                <a:lnTo>
                  <a:pt x="443" y="127"/>
                </a:lnTo>
                <a:lnTo>
                  <a:pt x="434" y="129"/>
                </a:lnTo>
                <a:lnTo>
                  <a:pt x="422" y="130"/>
                </a:lnTo>
                <a:lnTo>
                  <a:pt x="408" y="131"/>
                </a:lnTo>
                <a:lnTo>
                  <a:pt x="392" y="131"/>
                </a:lnTo>
                <a:lnTo>
                  <a:pt x="374" y="132"/>
                </a:lnTo>
                <a:lnTo>
                  <a:pt x="353" y="132"/>
                </a:lnTo>
                <a:lnTo>
                  <a:pt x="331" y="133"/>
                </a:lnTo>
                <a:lnTo>
                  <a:pt x="306" y="133"/>
                </a:lnTo>
                <a:lnTo>
                  <a:pt x="280" y="134"/>
                </a:lnTo>
                <a:lnTo>
                  <a:pt x="252" y="134"/>
                </a:lnTo>
                <a:lnTo>
                  <a:pt x="222" y="134"/>
                </a:lnTo>
                <a:lnTo>
                  <a:pt x="190" y="134"/>
                </a:lnTo>
                <a:lnTo>
                  <a:pt x="157" y="135"/>
                </a:lnTo>
                <a:lnTo>
                  <a:pt x="123" y="135"/>
                </a:lnTo>
                <a:lnTo>
                  <a:pt x="87" y="136"/>
                </a:lnTo>
                <a:lnTo>
                  <a:pt x="50" y="136"/>
                </a:lnTo>
                <a:lnTo>
                  <a:pt x="11" y="137"/>
                </a:lnTo>
                <a:lnTo>
                  <a:pt x="8" y="133"/>
                </a:lnTo>
                <a:lnTo>
                  <a:pt x="6" y="127"/>
                </a:lnTo>
                <a:lnTo>
                  <a:pt x="4" y="120"/>
                </a:lnTo>
                <a:lnTo>
                  <a:pt x="3" y="112"/>
                </a:lnTo>
                <a:lnTo>
                  <a:pt x="2" y="103"/>
                </a:lnTo>
                <a:lnTo>
                  <a:pt x="1" y="93"/>
                </a:lnTo>
                <a:lnTo>
                  <a:pt x="0" y="84"/>
                </a:lnTo>
                <a:lnTo>
                  <a:pt x="0" y="74"/>
                </a:lnTo>
                <a:lnTo>
                  <a:pt x="0" y="63"/>
                </a:lnTo>
                <a:lnTo>
                  <a:pt x="0" y="54"/>
                </a:lnTo>
                <a:lnTo>
                  <a:pt x="1" y="44"/>
                </a:lnTo>
                <a:lnTo>
                  <a:pt x="2" y="35"/>
                </a:lnTo>
                <a:lnTo>
                  <a:pt x="3" y="27"/>
                </a:lnTo>
                <a:lnTo>
                  <a:pt x="4" y="19"/>
                </a:lnTo>
                <a:lnTo>
                  <a:pt x="5" y="13"/>
                </a:lnTo>
                <a:lnTo>
                  <a:pt x="7" y="8"/>
                </a:lnTo>
                <a:lnTo>
                  <a:pt x="9" y="4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HANDELN"/>
          <p:cNvSpPr txBox="1"/>
          <p:nvPr/>
        </p:nvSpPr>
        <p:spPr>
          <a:xfrm>
            <a:off x="8229600" y="5113020"/>
            <a:ext cx="3162300" cy="289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60"/>
              </a:lnSpc>
            </a:pPr>
            <a:r>
              <a:rPr lang="de-DE" sz="1750" b="1" dirty="0">
                <a:solidFill>
                  <a:srgbClr val="68D4AE"/>
                </a:solidFill>
                <a:latin typeface="Arial"/>
                <a:ea typeface="Arial"/>
                <a:cs typeface="Arial"/>
              </a:rPr>
              <a:t>HANDELN</a:t>
            </a:r>
          </a:p>
        </p:txBody>
      </p:sp>
      <p:sp>
        <p:nvSpPr>
          <p:cNvPr id="35" name="Werkzeuge · Drei Farben"/>
          <p:cNvSpPr txBox="1"/>
          <p:nvPr/>
        </p:nvSpPr>
        <p:spPr>
          <a:xfrm>
            <a:off x="8229600" y="5509260"/>
            <a:ext cx="31623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773"/>
              </a:lnSpc>
            </a:pPr>
            <a:r>
              <a:rPr lang="de-DE" sz="1583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Werkzeuge · Drei Farben</a:t>
            </a:r>
          </a:p>
        </p:txBody>
      </p:sp>
      <p:sp>
        <p:nvSpPr>
          <p:cNvPr id="36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37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38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UNG · DIE TREPPE ANWENDEN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ÜBUNG · DIE TREPPE ANWENDEN</a:t>
            </a:r>
          </a:p>
        </p:txBody>
      </p:sp>
      <p:sp>
        <p:nvSpPr>
          <p:cNvPr id="3" name="Welche Stufe ist das?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Welche Stufe ist das?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1828800" cy="22860"/>
          </a:xfrm>
          <a:custGeom>
            <a:avLst/>
            <a:gdLst/>
            <a:ahLst/>
            <a:cxnLst/>
            <a:rect l="l" t="t" r="r" b="b"/>
            <a:pathLst>
              <a:path w="240" h="3">
                <a:moveTo>
                  <a:pt x="0" y="3"/>
                </a:moveTo>
                <a:lnTo>
                  <a:pt x="6" y="3"/>
                </a:lnTo>
                <a:lnTo>
                  <a:pt x="13" y="2"/>
                </a:lnTo>
                <a:lnTo>
                  <a:pt x="19" y="2"/>
                </a:lnTo>
                <a:lnTo>
                  <a:pt x="26" y="2"/>
                </a:lnTo>
                <a:lnTo>
                  <a:pt x="32" y="1"/>
                </a:lnTo>
                <a:lnTo>
                  <a:pt x="38" y="1"/>
                </a:lnTo>
                <a:lnTo>
                  <a:pt x="45" y="1"/>
                </a:lnTo>
                <a:lnTo>
                  <a:pt x="51" y="1"/>
                </a:lnTo>
                <a:lnTo>
                  <a:pt x="57" y="1"/>
                </a:lnTo>
                <a:lnTo>
                  <a:pt x="64" y="1"/>
                </a:lnTo>
                <a:lnTo>
                  <a:pt x="70" y="1"/>
                </a:lnTo>
                <a:lnTo>
                  <a:pt x="77" y="1"/>
                </a:lnTo>
                <a:lnTo>
                  <a:pt x="83" y="1"/>
                </a:lnTo>
                <a:lnTo>
                  <a:pt x="89" y="1"/>
                </a:lnTo>
                <a:lnTo>
                  <a:pt x="96" y="1"/>
                </a:lnTo>
                <a:lnTo>
                  <a:pt x="102" y="1"/>
                </a:lnTo>
                <a:lnTo>
                  <a:pt x="109" y="1"/>
                </a:lnTo>
                <a:lnTo>
                  <a:pt x="115" y="2"/>
                </a:lnTo>
                <a:lnTo>
                  <a:pt x="122" y="2"/>
                </a:lnTo>
                <a:lnTo>
                  <a:pt x="129" y="2"/>
                </a:lnTo>
                <a:lnTo>
                  <a:pt x="135" y="2"/>
                </a:lnTo>
                <a:lnTo>
                  <a:pt x="142" y="2"/>
                </a:lnTo>
                <a:lnTo>
                  <a:pt x="149" y="2"/>
                </a:lnTo>
                <a:lnTo>
                  <a:pt x="155" y="2"/>
                </a:lnTo>
                <a:lnTo>
                  <a:pt x="162" y="2"/>
                </a:lnTo>
                <a:lnTo>
                  <a:pt x="169" y="2"/>
                </a:lnTo>
                <a:lnTo>
                  <a:pt x="176" y="2"/>
                </a:lnTo>
                <a:lnTo>
                  <a:pt x="183" y="2"/>
                </a:lnTo>
                <a:lnTo>
                  <a:pt x="190" y="2"/>
                </a:lnTo>
                <a:lnTo>
                  <a:pt x="197" y="2"/>
                </a:lnTo>
                <a:lnTo>
                  <a:pt x="204" y="2"/>
                </a:lnTo>
                <a:lnTo>
                  <a:pt x="211" y="2"/>
                </a:lnTo>
                <a:lnTo>
                  <a:pt x="218" y="1"/>
                </a:lnTo>
                <a:lnTo>
                  <a:pt x="225" y="1"/>
                </a:lnTo>
                <a:lnTo>
                  <a:pt x="233" y="1"/>
                </a:lnTo>
                <a:lnTo>
                  <a:pt x="240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1645920" cy="7620"/>
          </a:xfrm>
          <a:custGeom>
            <a:avLst/>
            <a:gdLst/>
            <a:ahLst/>
            <a:cxnLst/>
            <a:rect l="l" t="t" r="r" b="b"/>
            <a:pathLst>
              <a:path w="216" h="1">
                <a:moveTo>
                  <a:pt x="0" y="1"/>
                </a:moveTo>
                <a:lnTo>
                  <a:pt x="7" y="1"/>
                </a:lnTo>
                <a:lnTo>
                  <a:pt x="13" y="0"/>
                </a:lnTo>
                <a:lnTo>
                  <a:pt x="20" y="0"/>
                </a:lnTo>
                <a:lnTo>
                  <a:pt x="27" y="0"/>
                </a:lnTo>
                <a:lnTo>
                  <a:pt x="34" y="0"/>
                </a:lnTo>
                <a:lnTo>
                  <a:pt x="40" y="0"/>
                </a:lnTo>
                <a:lnTo>
                  <a:pt x="47" y="0"/>
                </a:lnTo>
                <a:lnTo>
                  <a:pt x="53" y="0"/>
                </a:lnTo>
                <a:lnTo>
                  <a:pt x="60" y="0"/>
                </a:lnTo>
                <a:lnTo>
                  <a:pt x="66" y="0"/>
                </a:lnTo>
                <a:lnTo>
                  <a:pt x="73" y="0"/>
                </a:lnTo>
                <a:lnTo>
                  <a:pt x="79" y="0"/>
                </a:lnTo>
                <a:lnTo>
                  <a:pt x="86" y="0"/>
                </a:lnTo>
                <a:lnTo>
                  <a:pt x="92" y="0"/>
                </a:lnTo>
                <a:lnTo>
                  <a:pt x="98" y="0"/>
                </a:lnTo>
                <a:lnTo>
                  <a:pt x="104" y="0"/>
                </a:lnTo>
                <a:lnTo>
                  <a:pt x="111" y="0"/>
                </a:lnTo>
                <a:lnTo>
                  <a:pt x="117" y="0"/>
                </a:lnTo>
                <a:lnTo>
                  <a:pt x="123" y="1"/>
                </a:lnTo>
                <a:lnTo>
                  <a:pt x="129" y="1"/>
                </a:lnTo>
                <a:lnTo>
                  <a:pt x="135" y="1"/>
                </a:lnTo>
                <a:lnTo>
                  <a:pt x="141" y="1"/>
                </a:lnTo>
                <a:lnTo>
                  <a:pt x="146" y="1"/>
                </a:lnTo>
                <a:lnTo>
                  <a:pt x="152" y="1"/>
                </a:lnTo>
                <a:lnTo>
                  <a:pt x="158" y="1"/>
                </a:lnTo>
                <a:lnTo>
                  <a:pt x="163" y="1"/>
                </a:lnTo>
                <a:lnTo>
                  <a:pt x="169" y="1"/>
                </a:lnTo>
                <a:lnTo>
                  <a:pt x="175" y="1"/>
                </a:lnTo>
                <a:lnTo>
                  <a:pt x="180" y="1"/>
                </a:lnTo>
                <a:lnTo>
                  <a:pt x="185" y="1"/>
                </a:lnTo>
                <a:lnTo>
                  <a:pt x="191" y="1"/>
                </a:lnTo>
                <a:lnTo>
                  <a:pt x="196" y="1"/>
                </a:lnTo>
                <a:lnTo>
                  <a:pt x="201" y="0"/>
                </a:lnTo>
                <a:lnTo>
                  <a:pt x="206" y="0"/>
                </a:lnTo>
                <a:lnTo>
                  <a:pt x="211" y="0"/>
                </a:lnTo>
                <a:lnTo>
                  <a:pt x="216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22" name="Stufe 1 – gemeinsam einblenden"/>
          <p:cNvGrpSpPr/>
          <p:nvPr/>
        </p:nvGrpSpPr>
        <p:grpSpPr>
          <a:xfrm>
            <a:off x="693420" y="2842260"/>
            <a:ext cx="2697480" cy="1996440"/>
            <a:chOff x="786384" y="3840480"/>
            <a:chExt cx="3236976" cy="2395728"/>
          </a:xfrm>
        </p:grpSpPr>
        <p:sp>
          <p:nvSpPr>
            <p:cNvPr id="14" name="Doodle-Karte"/>
            <p:cNvSpPr/>
            <p:nvPr/>
          </p:nvSpPr>
          <p:spPr>
            <a:xfrm>
              <a:off x="786384" y="3840480"/>
              <a:ext cx="3090672" cy="2240280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5" name="Doodle-Karte – handgezeichnete Kontur"/>
            <p:cNvSpPr/>
            <p:nvPr/>
          </p:nvSpPr>
          <p:spPr>
            <a:xfrm>
              <a:off x="822960" y="3840480"/>
              <a:ext cx="3044952" cy="2258568"/>
            </a:xfrm>
            <a:custGeom>
              <a:avLst/>
              <a:gdLst/>
              <a:ahLst/>
              <a:cxnLst/>
              <a:rect l="l" t="t" r="r" b="b"/>
              <a:pathLst>
                <a:path w="333" h="247">
                  <a:moveTo>
                    <a:pt x="11" y="3"/>
                  </a:moveTo>
                  <a:lnTo>
                    <a:pt x="24" y="2"/>
                  </a:lnTo>
                  <a:lnTo>
                    <a:pt x="38" y="1"/>
                  </a:lnTo>
                  <a:lnTo>
                    <a:pt x="52" y="1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8" y="0"/>
                  </a:lnTo>
                  <a:lnTo>
                    <a:pt x="114" y="0"/>
                  </a:lnTo>
                  <a:lnTo>
                    <a:pt x="130" y="0"/>
                  </a:lnTo>
                  <a:lnTo>
                    <a:pt x="146" y="1"/>
                  </a:lnTo>
                  <a:lnTo>
                    <a:pt x="163" y="1"/>
                  </a:lnTo>
                  <a:lnTo>
                    <a:pt x="179" y="1"/>
                  </a:lnTo>
                  <a:lnTo>
                    <a:pt x="196" y="1"/>
                  </a:lnTo>
                  <a:lnTo>
                    <a:pt x="212" y="2"/>
                  </a:lnTo>
                  <a:lnTo>
                    <a:pt x="228" y="2"/>
                  </a:lnTo>
                  <a:lnTo>
                    <a:pt x="245" y="2"/>
                  </a:lnTo>
                  <a:lnTo>
                    <a:pt x="261" y="2"/>
                  </a:lnTo>
                  <a:lnTo>
                    <a:pt x="276" y="2"/>
                  </a:lnTo>
                  <a:lnTo>
                    <a:pt x="292" y="2"/>
                  </a:lnTo>
                  <a:lnTo>
                    <a:pt x="306" y="1"/>
                  </a:lnTo>
                  <a:lnTo>
                    <a:pt x="321" y="1"/>
                  </a:lnTo>
                  <a:lnTo>
                    <a:pt x="324" y="3"/>
                  </a:lnTo>
                  <a:lnTo>
                    <a:pt x="326" y="7"/>
                  </a:lnTo>
                  <a:lnTo>
                    <a:pt x="328" y="14"/>
                  </a:lnTo>
                  <a:lnTo>
                    <a:pt x="329" y="24"/>
                  </a:lnTo>
                  <a:lnTo>
                    <a:pt x="331" y="35"/>
                  </a:lnTo>
                  <a:lnTo>
                    <a:pt x="332" y="49"/>
                  </a:lnTo>
                  <a:lnTo>
                    <a:pt x="332" y="64"/>
                  </a:lnTo>
                  <a:lnTo>
                    <a:pt x="333" y="80"/>
                  </a:lnTo>
                  <a:lnTo>
                    <a:pt x="333" y="98"/>
                  </a:lnTo>
                  <a:lnTo>
                    <a:pt x="333" y="116"/>
                  </a:lnTo>
                  <a:lnTo>
                    <a:pt x="333" y="135"/>
                  </a:lnTo>
                  <a:lnTo>
                    <a:pt x="333" y="155"/>
                  </a:lnTo>
                  <a:lnTo>
                    <a:pt x="333" y="175"/>
                  </a:lnTo>
                  <a:lnTo>
                    <a:pt x="333" y="194"/>
                  </a:lnTo>
                  <a:lnTo>
                    <a:pt x="333" y="213"/>
                  </a:lnTo>
                  <a:lnTo>
                    <a:pt x="333" y="232"/>
                  </a:lnTo>
                  <a:lnTo>
                    <a:pt x="332" y="234"/>
                  </a:lnTo>
                  <a:lnTo>
                    <a:pt x="329" y="236"/>
                  </a:lnTo>
                  <a:lnTo>
                    <a:pt x="324" y="237"/>
                  </a:lnTo>
                  <a:lnTo>
                    <a:pt x="317" y="239"/>
                  </a:lnTo>
                  <a:lnTo>
                    <a:pt x="309" y="240"/>
                  </a:lnTo>
                  <a:lnTo>
                    <a:pt x="299" y="241"/>
                  </a:lnTo>
                  <a:lnTo>
                    <a:pt x="287" y="241"/>
                  </a:lnTo>
                  <a:lnTo>
                    <a:pt x="274" y="242"/>
                  </a:lnTo>
                  <a:lnTo>
                    <a:pt x="259" y="242"/>
                  </a:lnTo>
                  <a:lnTo>
                    <a:pt x="242" y="243"/>
                  </a:lnTo>
                  <a:lnTo>
                    <a:pt x="225" y="243"/>
                  </a:lnTo>
                  <a:lnTo>
                    <a:pt x="205" y="244"/>
                  </a:lnTo>
                  <a:lnTo>
                    <a:pt x="185" y="244"/>
                  </a:lnTo>
                  <a:lnTo>
                    <a:pt x="163" y="244"/>
                  </a:lnTo>
                  <a:lnTo>
                    <a:pt x="141" y="244"/>
                  </a:lnTo>
                  <a:lnTo>
                    <a:pt x="117" y="245"/>
                  </a:lnTo>
                  <a:lnTo>
                    <a:pt x="92" y="245"/>
                  </a:lnTo>
                  <a:lnTo>
                    <a:pt x="66" y="246"/>
                  </a:lnTo>
                  <a:lnTo>
                    <a:pt x="39" y="246"/>
                  </a:lnTo>
                  <a:lnTo>
                    <a:pt x="11" y="247"/>
                  </a:lnTo>
                  <a:lnTo>
                    <a:pt x="8" y="239"/>
                  </a:lnTo>
                  <a:lnTo>
                    <a:pt x="6" y="229"/>
                  </a:lnTo>
                  <a:lnTo>
                    <a:pt x="4" y="216"/>
                  </a:lnTo>
                  <a:lnTo>
                    <a:pt x="3" y="201"/>
                  </a:lnTo>
                  <a:lnTo>
                    <a:pt x="2" y="185"/>
                  </a:lnTo>
                  <a:lnTo>
                    <a:pt x="1" y="168"/>
                  </a:lnTo>
                  <a:lnTo>
                    <a:pt x="0" y="149"/>
                  </a:lnTo>
                  <a:lnTo>
                    <a:pt x="0" y="131"/>
                  </a:lnTo>
                  <a:lnTo>
                    <a:pt x="0" y="112"/>
                  </a:lnTo>
                  <a:lnTo>
                    <a:pt x="0" y="94"/>
                  </a:lnTo>
                  <a:lnTo>
                    <a:pt x="1" y="76"/>
                  </a:lnTo>
                  <a:lnTo>
                    <a:pt x="2" y="60"/>
                  </a:lnTo>
                  <a:lnTo>
                    <a:pt x="3" y="45"/>
                  </a:lnTo>
                  <a:lnTo>
                    <a:pt x="4" y="31"/>
                  </a:lnTo>
                  <a:lnTo>
                    <a:pt x="5" y="20"/>
                  </a:lnTo>
                  <a:lnTo>
                    <a:pt x="7" y="11"/>
                  </a:lnTo>
                  <a:lnTo>
                    <a:pt x="9" y="5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Nummer 1"/>
            <p:cNvSpPr/>
            <p:nvPr/>
          </p:nvSpPr>
          <p:spPr>
            <a:xfrm>
              <a:off x="996696" y="4023360"/>
              <a:ext cx="548640" cy="548640"/>
            </a:xfrm>
            <a:prstGeom prst="ellipse">
              <a:avLst/>
            </a:prstGeom>
            <a:solidFill>
              <a:srgbClr val="88D1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Doodle – editierbare Linie"/>
            <p:cNvSpPr/>
            <p:nvPr/>
          </p:nvSpPr>
          <p:spPr>
            <a:xfrm>
              <a:off x="969264" y="4014216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1"/>
            <p:cNvSpPr txBox="1"/>
            <p:nvPr/>
          </p:nvSpPr>
          <p:spPr>
            <a:xfrm>
              <a:off x="996696" y="4041648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19" name="Befundfrage"/>
            <p:cNvSpPr txBox="1"/>
            <p:nvPr/>
          </p:nvSpPr>
          <p:spPr>
            <a:xfrm>
              <a:off x="996696" y="4791456"/>
              <a:ext cx="2697480" cy="4846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Befundfrage</a:t>
              </a:r>
            </a:p>
          </p:txBody>
        </p:sp>
        <p:sp>
          <p:nvSpPr>
            <p:cNvPr id="20" name="Was ist der Fall?"/>
            <p:cNvSpPr txBox="1"/>
            <p:nvPr/>
          </p:nvSpPr>
          <p:spPr>
            <a:xfrm>
              <a:off x="996696" y="5458968"/>
              <a:ext cx="2697480" cy="493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88D1F8"/>
                  </a:solidFill>
                  <a:latin typeface="Comic Sans MS"/>
                  <a:ea typeface="Comic Sans MS"/>
                  <a:cs typeface="Comic Sans MS"/>
                </a:rPr>
                <a:t>Was ist der Fall?</a:t>
              </a:r>
            </a:p>
          </p:txBody>
        </p:sp>
        <p:sp>
          <p:nvSpPr>
            <p:cNvPr id="21" name="Doodle – editierbare Linie"/>
            <p:cNvSpPr/>
            <p:nvPr/>
          </p:nvSpPr>
          <p:spPr>
            <a:xfrm>
              <a:off x="786384" y="5907024"/>
              <a:ext cx="3236976" cy="329184"/>
            </a:xfrm>
            <a:custGeom>
              <a:avLst/>
              <a:gdLst/>
              <a:ahLst/>
              <a:cxnLst/>
              <a:rect l="l" t="t" r="r" b="b"/>
              <a:pathLst>
                <a:path w="354" h="36">
                  <a:moveTo>
                    <a:pt x="0" y="36"/>
                  </a:moveTo>
                  <a:lnTo>
                    <a:pt x="354" y="36"/>
                  </a:lnTo>
                  <a:lnTo>
                    <a:pt x="354" y="0"/>
                  </a:lnTo>
                </a:path>
              </a:pathLst>
            </a:custGeom>
            <a:noFill/>
            <a:ln w="2667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31" name="Stufe 2 – gemeinsam einblenden"/>
          <p:cNvGrpSpPr/>
          <p:nvPr/>
        </p:nvGrpSpPr>
        <p:grpSpPr>
          <a:xfrm>
            <a:off x="3528060" y="2567940"/>
            <a:ext cx="2697480" cy="1996440"/>
            <a:chOff x="4187952" y="3511296"/>
            <a:chExt cx="3236976" cy="2395728"/>
          </a:xfrm>
        </p:grpSpPr>
        <p:sp>
          <p:nvSpPr>
            <p:cNvPr id="23" name="Doodle-Karte"/>
            <p:cNvSpPr/>
            <p:nvPr/>
          </p:nvSpPr>
          <p:spPr>
            <a:xfrm>
              <a:off x="4187952" y="3511296"/>
              <a:ext cx="3090672" cy="2240280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Doodle-Karte – handgezeichnete Kontur"/>
            <p:cNvSpPr/>
            <p:nvPr/>
          </p:nvSpPr>
          <p:spPr>
            <a:xfrm>
              <a:off x="4224528" y="3511296"/>
              <a:ext cx="3044952" cy="2258568"/>
            </a:xfrm>
            <a:custGeom>
              <a:avLst/>
              <a:gdLst/>
              <a:ahLst/>
              <a:cxnLst/>
              <a:rect l="l" t="t" r="r" b="b"/>
              <a:pathLst>
                <a:path w="333" h="247">
                  <a:moveTo>
                    <a:pt x="11" y="2"/>
                  </a:moveTo>
                  <a:lnTo>
                    <a:pt x="24" y="2"/>
                  </a:lnTo>
                  <a:lnTo>
                    <a:pt x="38" y="1"/>
                  </a:lnTo>
                  <a:lnTo>
                    <a:pt x="52" y="1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8" y="0"/>
                  </a:lnTo>
                  <a:lnTo>
                    <a:pt x="114" y="0"/>
                  </a:lnTo>
                  <a:lnTo>
                    <a:pt x="130" y="0"/>
                  </a:lnTo>
                  <a:lnTo>
                    <a:pt x="146" y="1"/>
                  </a:lnTo>
                  <a:lnTo>
                    <a:pt x="163" y="1"/>
                  </a:lnTo>
                  <a:lnTo>
                    <a:pt x="179" y="1"/>
                  </a:lnTo>
                  <a:lnTo>
                    <a:pt x="196" y="1"/>
                  </a:lnTo>
                  <a:lnTo>
                    <a:pt x="212" y="2"/>
                  </a:lnTo>
                  <a:lnTo>
                    <a:pt x="228" y="2"/>
                  </a:lnTo>
                  <a:lnTo>
                    <a:pt x="245" y="2"/>
                  </a:lnTo>
                  <a:lnTo>
                    <a:pt x="261" y="2"/>
                  </a:lnTo>
                  <a:lnTo>
                    <a:pt x="276" y="2"/>
                  </a:lnTo>
                  <a:lnTo>
                    <a:pt x="292" y="2"/>
                  </a:lnTo>
                  <a:lnTo>
                    <a:pt x="306" y="1"/>
                  </a:lnTo>
                  <a:lnTo>
                    <a:pt x="321" y="1"/>
                  </a:lnTo>
                  <a:lnTo>
                    <a:pt x="324" y="3"/>
                  </a:lnTo>
                  <a:lnTo>
                    <a:pt x="326" y="7"/>
                  </a:lnTo>
                  <a:lnTo>
                    <a:pt x="328" y="14"/>
                  </a:lnTo>
                  <a:lnTo>
                    <a:pt x="329" y="24"/>
                  </a:lnTo>
                  <a:lnTo>
                    <a:pt x="331" y="35"/>
                  </a:lnTo>
                  <a:lnTo>
                    <a:pt x="332" y="49"/>
                  </a:lnTo>
                  <a:lnTo>
                    <a:pt x="332" y="64"/>
                  </a:lnTo>
                  <a:lnTo>
                    <a:pt x="333" y="80"/>
                  </a:lnTo>
                  <a:lnTo>
                    <a:pt x="333" y="98"/>
                  </a:lnTo>
                  <a:lnTo>
                    <a:pt x="333" y="116"/>
                  </a:lnTo>
                  <a:lnTo>
                    <a:pt x="333" y="135"/>
                  </a:lnTo>
                  <a:lnTo>
                    <a:pt x="333" y="155"/>
                  </a:lnTo>
                  <a:lnTo>
                    <a:pt x="333" y="175"/>
                  </a:lnTo>
                  <a:lnTo>
                    <a:pt x="333" y="194"/>
                  </a:lnTo>
                  <a:lnTo>
                    <a:pt x="333" y="213"/>
                  </a:lnTo>
                  <a:lnTo>
                    <a:pt x="332" y="232"/>
                  </a:lnTo>
                  <a:lnTo>
                    <a:pt x="332" y="234"/>
                  </a:lnTo>
                  <a:lnTo>
                    <a:pt x="329" y="236"/>
                  </a:lnTo>
                  <a:lnTo>
                    <a:pt x="324" y="237"/>
                  </a:lnTo>
                  <a:lnTo>
                    <a:pt x="317" y="239"/>
                  </a:lnTo>
                  <a:lnTo>
                    <a:pt x="309" y="240"/>
                  </a:lnTo>
                  <a:lnTo>
                    <a:pt x="299" y="241"/>
                  </a:lnTo>
                  <a:lnTo>
                    <a:pt x="287" y="241"/>
                  </a:lnTo>
                  <a:lnTo>
                    <a:pt x="274" y="242"/>
                  </a:lnTo>
                  <a:lnTo>
                    <a:pt x="259" y="242"/>
                  </a:lnTo>
                  <a:lnTo>
                    <a:pt x="242" y="243"/>
                  </a:lnTo>
                  <a:lnTo>
                    <a:pt x="225" y="243"/>
                  </a:lnTo>
                  <a:lnTo>
                    <a:pt x="205" y="244"/>
                  </a:lnTo>
                  <a:lnTo>
                    <a:pt x="185" y="244"/>
                  </a:lnTo>
                  <a:lnTo>
                    <a:pt x="163" y="244"/>
                  </a:lnTo>
                  <a:lnTo>
                    <a:pt x="141" y="244"/>
                  </a:lnTo>
                  <a:lnTo>
                    <a:pt x="117" y="245"/>
                  </a:lnTo>
                  <a:lnTo>
                    <a:pt x="92" y="245"/>
                  </a:lnTo>
                  <a:lnTo>
                    <a:pt x="66" y="246"/>
                  </a:lnTo>
                  <a:lnTo>
                    <a:pt x="39" y="246"/>
                  </a:lnTo>
                  <a:lnTo>
                    <a:pt x="11" y="247"/>
                  </a:lnTo>
                  <a:lnTo>
                    <a:pt x="8" y="239"/>
                  </a:lnTo>
                  <a:lnTo>
                    <a:pt x="6" y="229"/>
                  </a:lnTo>
                  <a:lnTo>
                    <a:pt x="4" y="216"/>
                  </a:lnTo>
                  <a:lnTo>
                    <a:pt x="3" y="201"/>
                  </a:lnTo>
                  <a:lnTo>
                    <a:pt x="2" y="185"/>
                  </a:lnTo>
                  <a:lnTo>
                    <a:pt x="1" y="168"/>
                  </a:lnTo>
                  <a:lnTo>
                    <a:pt x="0" y="149"/>
                  </a:lnTo>
                  <a:lnTo>
                    <a:pt x="0" y="131"/>
                  </a:lnTo>
                  <a:lnTo>
                    <a:pt x="0" y="112"/>
                  </a:lnTo>
                  <a:lnTo>
                    <a:pt x="0" y="94"/>
                  </a:lnTo>
                  <a:lnTo>
                    <a:pt x="1" y="76"/>
                  </a:lnTo>
                  <a:lnTo>
                    <a:pt x="2" y="60"/>
                  </a:lnTo>
                  <a:lnTo>
                    <a:pt x="3" y="45"/>
                  </a:lnTo>
                  <a:lnTo>
                    <a:pt x="4" y="31"/>
                  </a:lnTo>
                  <a:lnTo>
                    <a:pt x="5" y="20"/>
                  </a:lnTo>
                  <a:lnTo>
                    <a:pt x="7" y="11"/>
                  </a:lnTo>
                  <a:lnTo>
                    <a:pt x="9" y="5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68D4A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Nummer 2"/>
            <p:cNvSpPr/>
            <p:nvPr/>
          </p:nvSpPr>
          <p:spPr>
            <a:xfrm>
              <a:off x="4398264" y="3694176"/>
              <a:ext cx="548640" cy="548640"/>
            </a:xfrm>
            <a:prstGeom prst="ellipse">
              <a:avLst/>
            </a:prstGeom>
            <a:solidFill>
              <a:srgbClr val="68D4A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Doodle – editierbare Linie"/>
            <p:cNvSpPr/>
            <p:nvPr/>
          </p:nvSpPr>
          <p:spPr>
            <a:xfrm>
              <a:off x="4370832" y="3685032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68D4A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2"/>
            <p:cNvSpPr txBox="1"/>
            <p:nvPr/>
          </p:nvSpPr>
          <p:spPr>
            <a:xfrm>
              <a:off x="4398264" y="3712464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28" name="Ursachenfrage"/>
            <p:cNvSpPr txBox="1"/>
            <p:nvPr/>
          </p:nvSpPr>
          <p:spPr>
            <a:xfrm>
              <a:off x="4398264" y="4462272"/>
              <a:ext cx="2697480" cy="4846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Ursachenfrage</a:t>
              </a:r>
            </a:p>
          </p:txBody>
        </p:sp>
        <p:sp>
          <p:nvSpPr>
            <p:cNvPr id="29" name="Warum ist das so?"/>
            <p:cNvSpPr txBox="1"/>
            <p:nvPr/>
          </p:nvSpPr>
          <p:spPr>
            <a:xfrm>
              <a:off x="4398264" y="5129784"/>
              <a:ext cx="2697480" cy="493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68D4AE"/>
                  </a:solidFill>
                  <a:latin typeface="Comic Sans MS"/>
                  <a:ea typeface="Comic Sans MS"/>
                  <a:cs typeface="Comic Sans MS"/>
                </a:rPr>
                <a:t>Warum ist das so?</a:t>
              </a:r>
            </a:p>
          </p:txBody>
        </p:sp>
        <p:sp>
          <p:nvSpPr>
            <p:cNvPr id="30" name="Doodle – editierbare Linie"/>
            <p:cNvSpPr/>
            <p:nvPr/>
          </p:nvSpPr>
          <p:spPr>
            <a:xfrm>
              <a:off x="4187952" y="5577840"/>
              <a:ext cx="3236976" cy="329184"/>
            </a:xfrm>
            <a:custGeom>
              <a:avLst/>
              <a:gdLst/>
              <a:ahLst/>
              <a:cxnLst/>
              <a:rect l="l" t="t" r="r" b="b"/>
              <a:pathLst>
                <a:path w="354" h="36">
                  <a:moveTo>
                    <a:pt x="0" y="36"/>
                  </a:moveTo>
                  <a:lnTo>
                    <a:pt x="354" y="36"/>
                  </a:lnTo>
                  <a:lnTo>
                    <a:pt x="354" y="0"/>
                  </a:lnTo>
                </a:path>
              </a:pathLst>
            </a:custGeom>
            <a:noFill/>
            <a:ln w="26670" cap="rnd">
              <a:solidFill>
                <a:srgbClr val="68D4A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0" name="Stufe 3 – gemeinsam einblenden"/>
          <p:cNvGrpSpPr/>
          <p:nvPr/>
        </p:nvGrpSpPr>
        <p:grpSpPr>
          <a:xfrm>
            <a:off x="6362700" y="2293620"/>
            <a:ext cx="2697480" cy="1996440"/>
            <a:chOff x="7589520" y="3182112"/>
            <a:chExt cx="3236976" cy="2395728"/>
          </a:xfrm>
        </p:grpSpPr>
        <p:sp>
          <p:nvSpPr>
            <p:cNvPr id="32" name="Doodle-Karte"/>
            <p:cNvSpPr/>
            <p:nvPr/>
          </p:nvSpPr>
          <p:spPr>
            <a:xfrm>
              <a:off x="7589520" y="3182112"/>
              <a:ext cx="3090672" cy="2240280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Doodle-Karte – handgezeichnete Kontur"/>
            <p:cNvSpPr/>
            <p:nvPr/>
          </p:nvSpPr>
          <p:spPr>
            <a:xfrm>
              <a:off x="7626096" y="3182112"/>
              <a:ext cx="3044952" cy="2258568"/>
            </a:xfrm>
            <a:custGeom>
              <a:avLst/>
              <a:gdLst/>
              <a:ahLst/>
              <a:cxnLst/>
              <a:rect l="l" t="t" r="r" b="b"/>
              <a:pathLst>
                <a:path w="333" h="247">
                  <a:moveTo>
                    <a:pt x="11" y="3"/>
                  </a:moveTo>
                  <a:lnTo>
                    <a:pt x="24" y="2"/>
                  </a:lnTo>
                  <a:lnTo>
                    <a:pt x="38" y="1"/>
                  </a:lnTo>
                  <a:lnTo>
                    <a:pt x="52" y="1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8" y="0"/>
                  </a:lnTo>
                  <a:lnTo>
                    <a:pt x="114" y="0"/>
                  </a:lnTo>
                  <a:lnTo>
                    <a:pt x="130" y="0"/>
                  </a:lnTo>
                  <a:lnTo>
                    <a:pt x="146" y="1"/>
                  </a:lnTo>
                  <a:lnTo>
                    <a:pt x="163" y="1"/>
                  </a:lnTo>
                  <a:lnTo>
                    <a:pt x="179" y="1"/>
                  </a:lnTo>
                  <a:lnTo>
                    <a:pt x="196" y="1"/>
                  </a:lnTo>
                  <a:lnTo>
                    <a:pt x="212" y="2"/>
                  </a:lnTo>
                  <a:lnTo>
                    <a:pt x="228" y="2"/>
                  </a:lnTo>
                  <a:lnTo>
                    <a:pt x="245" y="2"/>
                  </a:lnTo>
                  <a:lnTo>
                    <a:pt x="261" y="2"/>
                  </a:lnTo>
                  <a:lnTo>
                    <a:pt x="276" y="2"/>
                  </a:lnTo>
                  <a:lnTo>
                    <a:pt x="292" y="2"/>
                  </a:lnTo>
                  <a:lnTo>
                    <a:pt x="306" y="1"/>
                  </a:lnTo>
                  <a:lnTo>
                    <a:pt x="321" y="1"/>
                  </a:lnTo>
                  <a:lnTo>
                    <a:pt x="324" y="3"/>
                  </a:lnTo>
                  <a:lnTo>
                    <a:pt x="326" y="7"/>
                  </a:lnTo>
                  <a:lnTo>
                    <a:pt x="328" y="14"/>
                  </a:lnTo>
                  <a:lnTo>
                    <a:pt x="329" y="24"/>
                  </a:lnTo>
                  <a:lnTo>
                    <a:pt x="331" y="35"/>
                  </a:lnTo>
                  <a:lnTo>
                    <a:pt x="332" y="49"/>
                  </a:lnTo>
                  <a:lnTo>
                    <a:pt x="332" y="64"/>
                  </a:lnTo>
                  <a:lnTo>
                    <a:pt x="333" y="80"/>
                  </a:lnTo>
                  <a:lnTo>
                    <a:pt x="333" y="98"/>
                  </a:lnTo>
                  <a:lnTo>
                    <a:pt x="333" y="116"/>
                  </a:lnTo>
                  <a:lnTo>
                    <a:pt x="333" y="135"/>
                  </a:lnTo>
                  <a:lnTo>
                    <a:pt x="333" y="155"/>
                  </a:lnTo>
                  <a:lnTo>
                    <a:pt x="333" y="175"/>
                  </a:lnTo>
                  <a:lnTo>
                    <a:pt x="333" y="194"/>
                  </a:lnTo>
                  <a:lnTo>
                    <a:pt x="333" y="213"/>
                  </a:lnTo>
                  <a:lnTo>
                    <a:pt x="332" y="232"/>
                  </a:lnTo>
                  <a:lnTo>
                    <a:pt x="332" y="234"/>
                  </a:lnTo>
                  <a:lnTo>
                    <a:pt x="329" y="236"/>
                  </a:lnTo>
                  <a:lnTo>
                    <a:pt x="324" y="237"/>
                  </a:lnTo>
                  <a:lnTo>
                    <a:pt x="317" y="239"/>
                  </a:lnTo>
                  <a:lnTo>
                    <a:pt x="309" y="240"/>
                  </a:lnTo>
                  <a:lnTo>
                    <a:pt x="299" y="241"/>
                  </a:lnTo>
                  <a:lnTo>
                    <a:pt x="287" y="241"/>
                  </a:lnTo>
                  <a:lnTo>
                    <a:pt x="274" y="242"/>
                  </a:lnTo>
                  <a:lnTo>
                    <a:pt x="259" y="242"/>
                  </a:lnTo>
                  <a:lnTo>
                    <a:pt x="242" y="243"/>
                  </a:lnTo>
                  <a:lnTo>
                    <a:pt x="225" y="243"/>
                  </a:lnTo>
                  <a:lnTo>
                    <a:pt x="205" y="244"/>
                  </a:lnTo>
                  <a:lnTo>
                    <a:pt x="185" y="244"/>
                  </a:lnTo>
                  <a:lnTo>
                    <a:pt x="163" y="244"/>
                  </a:lnTo>
                  <a:lnTo>
                    <a:pt x="141" y="244"/>
                  </a:lnTo>
                  <a:lnTo>
                    <a:pt x="117" y="245"/>
                  </a:lnTo>
                  <a:lnTo>
                    <a:pt x="92" y="245"/>
                  </a:lnTo>
                  <a:lnTo>
                    <a:pt x="66" y="246"/>
                  </a:lnTo>
                  <a:lnTo>
                    <a:pt x="39" y="246"/>
                  </a:lnTo>
                  <a:lnTo>
                    <a:pt x="11" y="247"/>
                  </a:lnTo>
                  <a:lnTo>
                    <a:pt x="8" y="239"/>
                  </a:lnTo>
                  <a:lnTo>
                    <a:pt x="6" y="229"/>
                  </a:lnTo>
                  <a:lnTo>
                    <a:pt x="4" y="216"/>
                  </a:lnTo>
                  <a:lnTo>
                    <a:pt x="3" y="201"/>
                  </a:lnTo>
                  <a:lnTo>
                    <a:pt x="2" y="185"/>
                  </a:lnTo>
                  <a:lnTo>
                    <a:pt x="1" y="168"/>
                  </a:lnTo>
                  <a:lnTo>
                    <a:pt x="0" y="149"/>
                  </a:lnTo>
                  <a:lnTo>
                    <a:pt x="0" y="131"/>
                  </a:lnTo>
                  <a:lnTo>
                    <a:pt x="0" y="112"/>
                  </a:lnTo>
                  <a:lnTo>
                    <a:pt x="0" y="94"/>
                  </a:lnTo>
                  <a:lnTo>
                    <a:pt x="1" y="76"/>
                  </a:lnTo>
                  <a:lnTo>
                    <a:pt x="2" y="60"/>
                  </a:lnTo>
                  <a:lnTo>
                    <a:pt x="3" y="45"/>
                  </a:lnTo>
                  <a:lnTo>
                    <a:pt x="4" y="31"/>
                  </a:lnTo>
                  <a:lnTo>
                    <a:pt x="5" y="20"/>
                  </a:lnTo>
                  <a:lnTo>
                    <a:pt x="7" y="11"/>
                  </a:lnTo>
                  <a:lnTo>
                    <a:pt x="9" y="5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Nummer 3"/>
            <p:cNvSpPr/>
            <p:nvPr/>
          </p:nvSpPr>
          <p:spPr>
            <a:xfrm>
              <a:off x="7799832" y="3364992"/>
              <a:ext cx="548640" cy="548640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Doodle – editierbare Linie"/>
            <p:cNvSpPr/>
            <p:nvPr/>
          </p:nvSpPr>
          <p:spPr>
            <a:xfrm>
              <a:off x="7772400" y="3355848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3"/>
            <p:cNvSpPr txBox="1"/>
            <p:nvPr/>
          </p:nvSpPr>
          <p:spPr>
            <a:xfrm>
              <a:off x="7799832" y="3383280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3</a:t>
              </a:r>
            </a:p>
          </p:txBody>
        </p:sp>
        <p:sp>
          <p:nvSpPr>
            <p:cNvPr id="37" name="Prognosefrage"/>
            <p:cNvSpPr txBox="1"/>
            <p:nvPr/>
          </p:nvSpPr>
          <p:spPr>
            <a:xfrm>
              <a:off x="7799832" y="4133088"/>
              <a:ext cx="2697480" cy="4846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Prognosefrage</a:t>
              </a:r>
            </a:p>
          </p:txBody>
        </p:sp>
        <p:sp>
          <p:nvSpPr>
            <p:cNvPr id="38" name="Was wird – wo, wann?"/>
            <p:cNvSpPr txBox="1"/>
            <p:nvPr/>
          </p:nvSpPr>
          <p:spPr>
            <a:xfrm>
              <a:off x="7799832" y="4800600"/>
              <a:ext cx="2697480" cy="493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FFB438"/>
                  </a:solidFill>
                  <a:latin typeface="Comic Sans MS"/>
                  <a:ea typeface="Comic Sans MS"/>
                  <a:cs typeface="Comic Sans MS"/>
                </a:rPr>
                <a:t>Was wird – wo, wann?</a:t>
              </a:r>
            </a:p>
          </p:txBody>
        </p:sp>
        <p:sp>
          <p:nvSpPr>
            <p:cNvPr id="39" name="Doodle – editierbare Linie"/>
            <p:cNvSpPr/>
            <p:nvPr/>
          </p:nvSpPr>
          <p:spPr>
            <a:xfrm>
              <a:off x="7589520" y="5248656"/>
              <a:ext cx="3236976" cy="329184"/>
            </a:xfrm>
            <a:custGeom>
              <a:avLst/>
              <a:gdLst/>
              <a:ahLst/>
              <a:cxnLst/>
              <a:rect l="l" t="t" r="r" b="b"/>
              <a:pathLst>
                <a:path w="354" h="36">
                  <a:moveTo>
                    <a:pt x="0" y="36"/>
                  </a:moveTo>
                  <a:lnTo>
                    <a:pt x="354" y="36"/>
                  </a:lnTo>
                  <a:lnTo>
                    <a:pt x="354" y="0"/>
                  </a:lnTo>
                </a:path>
              </a:pathLst>
            </a:custGeom>
            <a:noFill/>
            <a:ln w="2667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9" name="Stufe 4 – gemeinsam einblenden"/>
          <p:cNvGrpSpPr/>
          <p:nvPr/>
        </p:nvGrpSpPr>
        <p:grpSpPr>
          <a:xfrm>
            <a:off x="9197340" y="2019300"/>
            <a:ext cx="2697480" cy="1996440"/>
            <a:chOff x="10991088" y="2852928"/>
            <a:chExt cx="3236976" cy="2395728"/>
          </a:xfrm>
        </p:grpSpPr>
        <p:sp>
          <p:nvSpPr>
            <p:cNvPr id="41" name="Doodle-Karte"/>
            <p:cNvSpPr/>
            <p:nvPr/>
          </p:nvSpPr>
          <p:spPr>
            <a:xfrm>
              <a:off x="10991088" y="2852928"/>
              <a:ext cx="3090672" cy="2240280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Doodle-Karte – handgezeichnete Kontur"/>
            <p:cNvSpPr/>
            <p:nvPr/>
          </p:nvSpPr>
          <p:spPr>
            <a:xfrm>
              <a:off x="11027664" y="2852928"/>
              <a:ext cx="3044952" cy="2258568"/>
            </a:xfrm>
            <a:custGeom>
              <a:avLst/>
              <a:gdLst/>
              <a:ahLst/>
              <a:cxnLst/>
              <a:rect l="l" t="t" r="r" b="b"/>
              <a:pathLst>
                <a:path w="333" h="247">
                  <a:moveTo>
                    <a:pt x="11" y="2"/>
                  </a:moveTo>
                  <a:lnTo>
                    <a:pt x="24" y="2"/>
                  </a:lnTo>
                  <a:lnTo>
                    <a:pt x="38" y="1"/>
                  </a:lnTo>
                  <a:lnTo>
                    <a:pt x="52" y="1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8" y="0"/>
                  </a:lnTo>
                  <a:lnTo>
                    <a:pt x="114" y="0"/>
                  </a:lnTo>
                  <a:lnTo>
                    <a:pt x="130" y="0"/>
                  </a:lnTo>
                  <a:lnTo>
                    <a:pt x="146" y="1"/>
                  </a:lnTo>
                  <a:lnTo>
                    <a:pt x="163" y="1"/>
                  </a:lnTo>
                  <a:lnTo>
                    <a:pt x="179" y="1"/>
                  </a:lnTo>
                  <a:lnTo>
                    <a:pt x="196" y="1"/>
                  </a:lnTo>
                  <a:lnTo>
                    <a:pt x="212" y="2"/>
                  </a:lnTo>
                  <a:lnTo>
                    <a:pt x="228" y="2"/>
                  </a:lnTo>
                  <a:lnTo>
                    <a:pt x="245" y="2"/>
                  </a:lnTo>
                  <a:lnTo>
                    <a:pt x="261" y="2"/>
                  </a:lnTo>
                  <a:lnTo>
                    <a:pt x="276" y="2"/>
                  </a:lnTo>
                  <a:lnTo>
                    <a:pt x="292" y="2"/>
                  </a:lnTo>
                  <a:lnTo>
                    <a:pt x="306" y="1"/>
                  </a:lnTo>
                  <a:lnTo>
                    <a:pt x="321" y="1"/>
                  </a:lnTo>
                  <a:lnTo>
                    <a:pt x="324" y="3"/>
                  </a:lnTo>
                  <a:lnTo>
                    <a:pt x="326" y="7"/>
                  </a:lnTo>
                  <a:lnTo>
                    <a:pt x="328" y="14"/>
                  </a:lnTo>
                  <a:lnTo>
                    <a:pt x="329" y="24"/>
                  </a:lnTo>
                  <a:lnTo>
                    <a:pt x="331" y="35"/>
                  </a:lnTo>
                  <a:lnTo>
                    <a:pt x="332" y="49"/>
                  </a:lnTo>
                  <a:lnTo>
                    <a:pt x="332" y="64"/>
                  </a:lnTo>
                  <a:lnTo>
                    <a:pt x="333" y="80"/>
                  </a:lnTo>
                  <a:lnTo>
                    <a:pt x="333" y="98"/>
                  </a:lnTo>
                  <a:lnTo>
                    <a:pt x="333" y="116"/>
                  </a:lnTo>
                  <a:lnTo>
                    <a:pt x="333" y="135"/>
                  </a:lnTo>
                  <a:lnTo>
                    <a:pt x="333" y="155"/>
                  </a:lnTo>
                  <a:lnTo>
                    <a:pt x="333" y="175"/>
                  </a:lnTo>
                  <a:lnTo>
                    <a:pt x="333" y="194"/>
                  </a:lnTo>
                  <a:lnTo>
                    <a:pt x="333" y="213"/>
                  </a:lnTo>
                  <a:lnTo>
                    <a:pt x="332" y="232"/>
                  </a:lnTo>
                  <a:lnTo>
                    <a:pt x="332" y="234"/>
                  </a:lnTo>
                  <a:lnTo>
                    <a:pt x="329" y="236"/>
                  </a:lnTo>
                  <a:lnTo>
                    <a:pt x="324" y="237"/>
                  </a:lnTo>
                  <a:lnTo>
                    <a:pt x="317" y="239"/>
                  </a:lnTo>
                  <a:lnTo>
                    <a:pt x="309" y="240"/>
                  </a:lnTo>
                  <a:lnTo>
                    <a:pt x="299" y="241"/>
                  </a:lnTo>
                  <a:lnTo>
                    <a:pt x="287" y="241"/>
                  </a:lnTo>
                  <a:lnTo>
                    <a:pt x="274" y="242"/>
                  </a:lnTo>
                  <a:lnTo>
                    <a:pt x="259" y="242"/>
                  </a:lnTo>
                  <a:lnTo>
                    <a:pt x="242" y="243"/>
                  </a:lnTo>
                  <a:lnTo>
                    <a:pt x="225" y="243"/>
                  </a:lnTo>
                  <a:lnTo>
                    <a:pt x="205" y="244"/>
                  </a:lnTo>
                  <a:lnTo>
                    <a:pt x="185" y="244"/>
                  </a:lnTo>
                  <a:lnTo>
                    <a:pt x="163" y="244"/>
                  </a:lnTo>
                  <a:lnTo>
                    <a:pt x="141" y="244"/>
                  </a:lnTo>
                  <a:lnTo>
                    <a:pt x="117" y="245"/>
                  </a:lnTo>
                  <a:lnTo>
                    <a:pt x="92" y="245"/>
                  </a:lnTo>
                  <a:lnTo>
                    <a:pt x="66" y="246"/>
                  </a:lnTo>
                  <a:lnTo>
                    <a:pt x="39" y="246"/>
                  </a:lnTo>
                  <a:lnTo>
                    <a:pt x="11" y="247"/>
                  </a:lnTo>
                  <a:lnTo>
                    <a:pt x="8" y="239"/>
                  </a:lnTo>
                  <a:lnTo>
                    <a:pt x="6" y="229"/>
                  </a:lnTo>
                  <a:lnTo>
                    <a:pt x="4" y="216"/>
                  </a:lnTo>
                  <a:lnTo>
                    <a:pt x="3" y="201"/>
                  </a:lnTo>
                  <a:lnTo>
                    <a:pt x="2" y="185"/>
                  </a:lnTo>
                  <a:lnTo>
                    <a:pt x="1" y="168"/>
                  </a:lnTo>
                  <a:lnTo>
                    <a:pt x="0" y="149"/>
                  </a:lnTo>
                  <a:lnTo>
                    <a:pt x="0" y="131"/>
                  </a:lnTo>
                  <a:lnTo>
                    <a:pt x="0" y="112"/>
                  </a:lnTo>
                  <a:lnTo>
                    <a:pt x="0" y="94"/>
                  </a:lnTo>
                  <a:lnTo>
                    <a:pt x="1" y="76"/>
                  </a:lnTo>
                  <a:lnTo>
                    <a:pt x="2" y="60"/>
                  </a:lnTo>
                  <a:lnTo>
                    <a:pt x="3" y="45"/>
                  </a:lnTo>
                  <a:lnTo>
                    <a:pt x="4" y="31"/>
                  </a:lnTo>
                  <a:lnTo>
                    <a:pt x="5" y="20"/>
                  </a:lnTo>
                  <a:lnTo>
                    <a:pt x="7" y="11"/>
                  </a:lnTo>
                  <a:lnTo>
                    <a:pt x="9" y="5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BBACE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Nummer 4"/>
            <p:cNvSpPr/>
            <p:nvPr/>
          </p:nvSpPr>
          <p:spPr>
            <a:xfrm>
              <a:off x="11201400" y="3035808"/>
              <a:ext cx="548640" cy="548640"/>
            </a:xfrm>
            <a:prstGeom prst="ellipse">
              <a:avLst/>
            </a:prstGeom>
            <a:solidFill>
              <a:srgbClr val="BBACE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Doodle – editierbare Linie"/>
            <p:cNvSpPr/>
            <p:nvPr/>
          </p:nvSpPr>
          <p:spPr>
            <a:xfrm>
              <a:off x="11173968" y="3026664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BBACE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4"/>
            <p:cNvSpPr txBox="1"/>
            <p:nvPr/>
          </p:nvSpPr>
          <p:spPr>
            <a:xfrm>
              <a:off x="11201400" y="3054096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4</a:t>
              </a:r>
            </a:p>
          </p:txBody>
        </p:sp>
        <p:sp>
          <p:nvSpPr>
            <p:cNvPr id="46" name="Wertefrage"/>
            <p:cNvSpPr txBox="1"/>
            <p:nvPr/>
          </p:nvSpPr>
          <p:spPr>
            <a:xfrm>
              <a:off x="11201400" y="3803904"/>
              <a:ext cx="2697480" cy="4846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Wertefrage</a:t>
              </a:r>
            </a:p>
          </p:txBody>
        </p:sp>
        <p:sp>
          <p:nvSpPr>
            <p:cNvPr id="47" name="Was sollen wir tun?"/>
            <p:cNvSpPr txBox="1"/>
            <p:nvPr/>
          </p:nvSpPr>
          <p:spPr>
            <a:xfrm>
              <a:off x="11201400" y="4471416"/>
              <a:ext cx="2697480" cy="49377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BBACEE"/>
                  </a:solidFill>
                  <a:latin typeface="Comic Sans MS"/>
                  <a:ea typeface="Comic Sans MS"/>
                  <a:cs typeface="Comic Sans MS"/>
                </a:rPr>
                <a:t>Was sollen wir tun?</a:t>
              </a:r>
            </a:p>
          </p:txBody>
        </p:sp>
        <p:sp>
          <p:nvSpPr>
            <p:cNvPr id="48" name="Doodle – editierbare Linie"/>
            <p:cNvSpPr/>
            <p:nvPr/>
          </p:nvSpPr>
          <p:spPr>
            <a:xfrm>
              <a:off x="10991088" y="4919472"/>
              <a:ext cx="3236976" cy="329184"/>
            </a:xfrm>
            <a:custGeom>
              <a:avLst/>
              <a:gdLst/>
              <a:ahLst/>
              <a:cxnLst/>
              <a:rect l="l" t="t" r="r" b="b"/>
              <a:pathLst>
                <a:path w="354" h="36">
                  <a:moveTo>
                    <a:pt x="0" y="36"/>
                  </a:moveTo>
                  <a:lnTo>
                    <a:pt x="354" y="36"/>
                  </a:lnTo>
                  <a:lnTo>
                    <a:pt x="354" y="0"/>
                  </a:lnTo>
                </a:path>
              </a:pathLst>
            </a:custGeom>
            <a:noFill/>
            <a:ln w="26670" cap="rnd">
              <a:solidFill>
                <a:srgbClr val="BBACE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50" name="Doodle-Karte"/>
          <p:cNvSpPr/>
          <p:nvPr/>
        </p:nvSpPr>
        <p:spPr>
          <a:xfrm>
            <a:off x="518160" y="5547360"/>
            <a:ext cx="11163300" cy="5562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Doodle-Karte – handgezeichnete Kontur"/>
          <p:cNvSpPr/>
          <p:nvPr/>
        </p:nvSpPr>
        <p:spPr>
          <a:xfrm>
            <a:off x="548640" y="5547360"/>
            <a:ext cx="11125200" cy="571500"/>
          </a:xfrm>
          <a:custGeom>
            <a:avLst/>
            <a:gdLst/>
            <a:ahLst/>
            <a:cxnLst/>
            <a:rect l="l" t="t" r="r" b="b"/>
            <a:pathLst>
              <a:path w="1460" h="75">
                <a:moveTo>
                  <a:pt x="11" y="3"/>
                </a:moveTo>
                <a:lnTo>
                  <a:pt x="76" y="2"/>
                </a:lnTo>
                <a:lnTo>
                  <a:pt x="142" y="1"/>
                </a:lnTo>
                <a:lnTo>
                  <a:pt x="210" y="1"/>
                </a:lnTo>
                <a:lnTo>
                  <a:pt x="280" y="0"/>
                </a:lnTo>
                <a:lnTo>
                  <a:pt x="351" y="0"/>
                </a:lnTo>
                <a:lnTo>
                  <a:pt x="422" y="0"/>
                </a:lnTo>
                <a:lnTo>
                  <a:pt x="495" y="0"/>
                </a:lnTo>
                <a:lnTo>
                  <a:pt x="569" y="0"/>
                </a:lnTo>
                <a:lnTo>
                  <a:pt x="643" y="1"/>
                </a:lnTo>
                <a:lnTo>
                  <a:pt x="718" y="1"/>
                </a:lnTo>
                <a:lnTo>
                  <a:pt x="793" y="1"/>
                </a:lnTo>
                <a:lnTo>
                  <a:pt x="868" y="1"/>
                </a:lnTo>
                <a:lnTo>
                  <a:pt x="942" y="2"/>
                </a:lnTo>
                <a:lnTo>
                  <a:pt x="1017" y="2"/>
                </a:lnTo>
                <a:lnTo>
                  <a:pt x="1091" y="2"/>
                </a:lnTo>
                <a:lnTo>
                  <a:pt x="1164" y="2"/>
                </a:lnTo>
                <a:lnTo>
                  <a:pt x="1237" y="2"/>
                </a:lnTo>
                <a:lnTo>
                  <a:pt x="1308" y="2"/>
                </a:lnTo>
                <a:lnTo>
                  <a:pt x="1379" y="1"/>
                </a:lnTo>
                <a:lnTo>
                  <a:pt x="1448" y="1"/>
                </a:lnTo>
                <a:lnTo>
                  <a:pt x="1451" y="2"/>
                </a:lnTo>
                <a:lnTo>
                  <a:pt x="1453" y="3"/>
                </a:lnTo>
                <a:lnTo>
                  <a:pt x="1455" y="5"/>
                </a:lnTo>
                <a:lnTo>
                  <a:pt x="1456" y="8"/>
                </a:lnTo>
                <a:lnTo>
                  <a:pt x="1458" y="11"/>
                </a:lnTo>
                <a:lnTo>
                  <a:pt x="1459" y="15"/>
                </a:lnTo>
                <a:lnTo>
                  <a:pt x="1459" y="19"/>
                </a:lnTo>
                <a:lnTo>
                  <a:pt x="1460" y="23"/>
                </a:lnTo>
                <a:lnTo>
                  <a:pt x="1460" y="28"/>
                </a:lnTo>
                <a:lnTo>
                  <a:pt x="1460" y="33"/>
                </a:lnTo>
                <a:lnTo>
                  <a:pt x="1460" y="38"/>
                </a:lnTo>
                <a:lnTo>
                  <a:pt x="1460" y="42"/>
                </a:lnTo>
                <a:lnTo>
                  <a:pt x="1460" y="47"/>
                </a:lnTo>
                <a:lnTo>
                  <a:pt x="1460" y="52"/>
                </a:lnTo>
                <a:lnTo>
                  <a:pt x="1460" y="56"/>
                </a:lnTo>
                <a:lnTo>
                  <a:pt x="1460" y="60"/>
                </a:lnTo>
                <a:lnTo>
                  <a:pt x="1455" y="62"/>
                </a:lnTo>
                <a:lnTo>
                  <a:pt x="1442" y="64"/>
                </a:lnTo>
                <a:lnTo>
                  <a:pt x="1421" y="65"/>
                </a:lnTo>
                <a:lnTo>
                  <a:pt x="1392" y="67"/>
                </a:lnTo>
                <a:lnTo>
                  <a:pt x="1355" y="68"/>
                </a:lnTo>
                <a:lnTo>
                  <a:pt x="1310" y="69"/>
                </a:lnTo>
                <a:lnTo>
                  <a:pt x="1258" y="69"/>
                </a:lnTo>
                <a:lnTo>
                  <a:pt x="1199" y="70"/>
                </a:lnTo>
                <a:lnTo>
                  <a:pt x="1132" y="70"/>
                </a:lnTo>
                <a:lnTo>
                  <a:pt x="1059" y="71"/>
                </a:lnTo>
                <a:lnTo>
                  <a:pt x="980" y="71"/>
                </a:lnTo>
                <a:lnTo>
                  <a:pt x="894" y="72"/>
                </a:lnTo>
                <a:lnTo>
                  <a:pt x="803" y="72"/>
                </a:lnTo>
                <a:lnTo>
                  <a:pt x="705" y="72"/>
                </a:lnTo>
                <a:lnTo>
                  <a:pt x="602" y="72"/>
                </a:lnTo>
                <a:lnTo>
                  <a:pt x="493" y="73"/>
                </a:lnTo>
                <a:lnTo>
                  <a:pt x="380" y="73"/>
                </a:lnTo>
                <a:lnTo>
                  <a:pt x="262" y="74"/>
                </a:lnTo>
                <a:lnTo>
                  <a:pt x="138" y="74"/>
                </a:lnTo>
                <a:lnTo>
                  <a:pt x="11" y="75"/>
                </a:lnTo>
                <a:lnTo>
                  <a:pt x="8" y="72"/>
                </a:lnTo>
                <a:lnTo>
                  <a:pt x="6" y="69"/>
                </a:lnTo>
                <a:lnTo>
                  <a:pt x="4" y="66"/>
                </a:lnTo>
                <a:lnTo>
                  <a:pt x="3" y="61"/>
                </a:lnTo>
                <a:lnTo>
                  <a:pt x="2" y="57"/>
                </a:lnTo>
                <a:lnTo>
                  <a:pt x="1" y="52"/>
                </a:lnTo>
                <a:lnTo>
                  <a:pt x="0" y="47"/>
                </a:lnTo>
                <a:lnTo>
                  <a:pt x="0" y="41"/>
                </a:lnTo>
                <a:lnTo>
                  <a:pt x="0" y="36"/>
                </a:lnTo>
                <a:lnTo>
                  <a:pt x="0" y="31"/>
                </a:lnTo>
                <a:lnTo>
                  <a:pt x="1" y="26"/>
                </a:lnTo>
                <a:lnTo>
                  <a:pt x="2" y="21"/>
                </a:lnTo>
                <a:lnTo>
                  <a:pt x="3" y="16"/>
                </a:lnTo>
                <a:lnTo>
                  <a:pt x="4" y="12"/>
                </a:lnTo>
                <a:lnTo>
                  <a:pt x="5" y="9"/>
                </a:lnTo>
                <a:lnTo>
                  <a:pt x="7" y="6"/>
                </a:lnTo>
                <a:lnTo>
                  <a:pt x="9" y="4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2" name="Die Treppe zeigt, WO gestritten wird – nicht, ob dort Konsens her"/>
          <p:cNvSpPr txBox="1"/>
          <p:nvPr/>
        </p:nvSpPr>
        <p:spPr>
          <a:xfrm>
            <a:off x="693420" y="5631180"/>
            <a:ext cx="10812780" cy="4267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2333"/>
              </a:lnSpc>
            </a:pPr>
            <a:r>
              <a:rPr lang="de-DE" sz="2083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Die Treppe zeigt, WO gestritten wird – nicht, ob dort Konsens herrscht.</a:t>
            </a:r>
          </a:p>
        </p:txBody>
      </p:sp>
      <p:sp>
        <p:nvSpPr>
          <p:cNvPr id="53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54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55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LEICHE STUFE · VERSCHIEDENE LAGE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GLEICHE STUFE · VERSCHIEDENE LAGE</a:t>
            </a:r>
          </a:p>
        </p:txBody>
      </p:sp>
      <p:sp>
        <p:nvSpPr>
          <p:cNvPr id="3" name="Vier Ursachenfragen – vier Konsenslagen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Vier Ursachenfragen – vier Konsenslagen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2529840" cy="22860"/>
          </a:xfrm>
          <a:custGeom>
            <a:avLst/>
            <a:gdLst/>
            <a:ahLst/>
            <a:cxnLst/>
            <a:rect l="l" t="t" r="r" b="b"/>
            <a:pathLst>
              <a:path w="332" h="3">
                <a:moveTo>
                  <a:pt x="0" y="3"/>
                </a:moveTo>
                <a:lnTo>
                  <a:pt x="9" y="3"/>
                </a:lnTo>
                <a:lnTo>
                  <a:pt x="18" y="2"/>
                </a:lnTo>
                <a:lnTo>
                  <a:pt x="26" y="2"/>
                </a:lnTo>
                <a:lnTo>
                  <a:pt x="35" y="2"/>
                </a:lnTo>
                <a:lnTo>
                  <a:pt x="44" y="1"/>
                </a:lnTo>
                <a:lnTo>
                  <a:pt x="53" y="1"/>
                </a:lnTo>
                <a:lnTo>
                  <a:pt x="62" y="1"/>
                </a:lnTo>
                <a:lnTo>
                  <a:pt x="70" y="1"/>
                </a:lnTo>
                <a:lnTo>
                  <a:pt x="79" y="1"/>
                </a:lnTo>
                <a:lnTo>
                  <a:pt x="88" y="1"/>
                </a:lnTo>
                <a:lnTo>
                  <a:pt x="97" y="1"/>
                </a:lnTo>
                <a:lnTo>
                  <a:pt x="106" y="1"/>
                </a:lnTo>
                <a:lnTo>
                  <a:pt x="115" y="1"/>
                </a:lnTo>
                <a:lnTo>
                  <a:pt x="124" y="1"/>
                </a:lnTo>
                <a:lnTo>
                  <a:pt x="133" y="1"/>
                </a:lnTo>
                <a:lnTo>
                  <a:pt x="142" y="1"/>
                </a:lnTo>
                <a:lnTo>
                  <a:pt x="151" y="1"/>
                </a:lnTo>
                <a:lnTo>
                  <a:pt x="160" y="2"/>
                </a:lnTo>
                <a:lnTo>
                  <a:pt x="169" y="2"/>
                </a:lnTo>
                <a:lnTo>
                  <a:pt x="178" y="2"/>
                </a:lnTo>
                <a:lnTo>
                  <a:pt x="187" y="2"/>
                </a:lnTo>
                <a:lnTo>
                  <a:pt x="196" y="2"/>
                </a:lnTo>
                <a:lnTo>
                  <a:pt x="205" y="2"/>
                </a:lnTo>
                <a:lnTo>
                  <a:pt x="215" y="2"/>
                </a:lnTo>
                <a:lnTo>
                  <a:pt x="224" y="2"/>
                </a:lnTo>
                <a:lnTo>
                  <a:pt x="233" y="2"/>
                </a:lnTo>
                <a:lnTo>
                  <a:pt x="243" y="2"/>
                </a:lnTo>
                <a:lnTo>
                  <a:pt x="252" y="2"/>
                </a:lnTo>
                <a:lnTo>
                  <a:pt x="262" y="2"/>
                </a:lnTo>
                <a:lnTo>
                  <a:pt x="272" y="2"/>
                </a:lnTo>
                <a:lnTo>
                  <a:pt x="281" y="2"/>
                </a:lnTo>
                <a:lnTo>
                  <a:pt x="291" y="2"/>
                </a:lnTo>
                <a:lnTo>
                  <a:pt x="301" y="1"/>
                </a:lnTo>
                <a:lnTo>
                  <a:pt x="311" y="1"/>
                </a:lnTo>
                <a:lnTo>
                  <a:pt x="321" y="1"/>
                </a:lnTo>
                <a:lnTo>
                  <a:pt x="332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2301240" cy="7620"/>
          </a:xfrm>
          <a:custGeom>
            <a:avLst/>
            <a:gdLst/>
            <a:ahLst/>
            <a:cxnLst/>
            <a:rect l="l" t="t" r="r" b="b"/>
            <a:pathLst>
              <a:path w="302" h="1">
                <a:moveTo>
                  <a:pt x="0" y="1"/>
                </a:moveTo>
                <a:lnTo>
                  <a:pt x="10" y="1"/>
                </a:lnTo>
                <a:lnTo>
                  <a:pt x="19" y="0"/>
                </a:lnTo>
                <a:lnTo>
                  <a:pt x="29" y="0"/>
                </a:lnTo>
                <a:lnTo>
                  <a:pt x="38" y="0"/>
                </a:lnTo>
                <a:lnTo>
                  <a:pt x="48" y="0"/>
                </a:lnTo>
                <a:lnTo>
                  <a:pt x="57" y="0"/>
                </a:lnTo>
                <a:lnTo>
                  <a:pt x="66" y="0"/>
                </a:lnTo>
                <a:lnTo>
                  <a:pt x="76" y="0"/>
                </a:lnTo>
                <a:lnTo>
                  <a:pt x="85" y="0"/>
                </a:lnTo>
                <a:lnTo>
                  <a:pt x="94" y="0"/>
                </a:lnTo>
                <a:lnTo>
                  <a:pt x="103" y="0"/>
                </a:lnTo>
                <a:lnTo>
                  <a:pt x="112" y="0"/>
                </a:lnTo>
                <a:lnTo>
                  <a:pt x="121" y="0"/>
                </a:lnTo>
                <a:lnTo>
                  <a:pt x="130" y="0"/>
                </a:lnTo>
                <a:lnTo>
                  <a:pt x="139" y="0"/>
                </a:lnTo>
                <a:lnTo>
                  <a:pt x="147" y="0"/>
                </a:lnTo>
                <a:lnTo>
                  <a:pt x="156" y="0"/>
                </a:lnTo>
                <a:lnTo>
                  <a:pt x="164" y="0"/>
                </a:lnTo>
                <a:lnTo>
                  <a:pt x="173" y="1"/>
                </a:lnTo>
                <a:lnTo>
                  <a:pt x="181" y="1"/>
                </a:lnTo>
                <a:lnTo>
                  <a:pt x="190" y="1"/>
                </a:lnTo>
                <a:lnTo>
                  <a:pt x="198" y="1"/>
                </a:lnTo>
                <a:lnTo>
                  <a:pt x="206" y="1"/>
                </a:lnTo>
                <a:lnTo>
                  <a:pt x="214" y="1"/>
                </a:lnTo>
                <a:lnTo>
                  <a:pt x="222" y="1"/>
                </a:lnTo>
                <a:lnTo>
                  <a:pt x="230" y="1"/>
                </a:lnTo>
                <a:lnTo>
                  <a:pt x="237" y="1"/>
                </a:lnTo>
                <a:lnTo>
                  <a:pt x="245" y="1"/>
                </a:lnTo>
                <a:lnTo>
                  <a:pt x="252" y="1"/>
                </a:lnTo>
                <a:lnTo>
                  <a:pt x="260" y="1"/>
                </a:lnTo>
                <a:lnTo>
                  <a:pt x="267" y="1"/>
                </a:lnTo>
                <a:lnTo>
                  <a:pt x="274" y="1"/>
                </a:lnTo>
                <a:lnTo>
                  <a:pt x="281" y="0"/>
                </a:lnTo>
                <a:lnTo>
                  <a:pt x="288" y="0"/>
                </a:lnTo>
                <a:lnTo>
                  <a:pt x="295" y="0"/>
                </a:lnTo>
                <a:lnTo>
                  <a:pt x="302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Alle vier liegen auf Stufe 2. Die Konsenslage wird in einem zweit"/>
          <p:cNvSpPr txBox="1"/>
          <p:nvPr/>
        </p:nvSpPr>
        <p:spPr>
          <a:xfrm>
            <a:off x="533400" y="1722120"/>
            <a:ext cx="11125200" cy="472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53"/>
              </a:lnSpc>
            </a:pPr>
            <a:r>
              <a:rPr lang="de-DE" sz="1833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Alle vier liegen auf Stufe 2. Die Konsenslage wird in einem zweiten Schritt geprüft.</a:t>
            </a:r>
          </a:p>
        </p:txBody>
      </p:sp>
      <p:sp>
        <p:nvSpPr>
          <p:cNvPr id="14" name="URSACHENFRAGE"/>
          <p:cNvSpPr txBox="1"/>
          <p:nvPr/>
        </p:nvSpPr>
        <p:spPr>
          <a:xfrm>
            <a:off x="1333500" y="2186940"/>
            <a:ext cx="30861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167"/>
              </a:lnSpc>
            </a:pPr>
            <a:r>
              <a:rPr lang="de-DE" sz="1042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URSACHENFRAGE</a:t>
            </a:r>
          </a:p>
        </p:txBody>
      </p:sp>
      <p:sp>
        <p:nvSpPr>
          <p:cNvPr id="15" name="KONSENSLAGE"/>
          <p:cNvSpPr txBox="1"/>
          <p:nvPr/>
        </p:nvSpPr>
        <p:spPr>
          <a:xfrm>
            <a:off x="4663440" y="2186940"/>
            <a:ext cx="284988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167"/>
              </a:lnSpc>
            </a:pPr>
            <a:r>
              <a:rPr lang="de-DE" sz="1042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KONSENSLAGE</a:t>
            </a:r>
          </a:p>
        </p:txBody>
      </p:sp>
      <p:sp>
        <p:nvSpPr>
          <p:cNvPr id="16" name="FÜR DEN UNTERRICHT"/>
          <p:cNvSpPr txBox="1"/>
          <p:nvPr/>
        </p:nvSpPr>
        <p:spPr>
          <a:xfrm>
            <a:off x="7795260" y="2186940"/>
            <a:ext cx="358140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167"/>
              </a:lnSpc>
            </a:pPr>
            <a:r>
              <a:rPr lang="de-DE" sz="1042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FÜR DEN UNTERRICHT</a:t>
            </a:r>
          </a:p>
        </p:txBody>
      </p:sp>
      <p:sp>
        <p:nvSpPr>
          <p:cNvPr id="17" name="Doodle-Karte"/>
          <p:cNvSpPr/>
          <p:nvPr/>
        </p:nvSpPr>
        <p:spPr>
          <a:xfrm>
            <a:off x="563880" y="2468880"/>
            <a:ext cx="11071860" cy="65532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Doodle-Karte – handgezeichnete Kontur"/>
          <p:cNvSpPr/>
          <p:nvPr/>
        </p:nvSpPr>
        <p:spPr>
          <a:xfrm>
            <a:off x="594360" y="2468880"/>
            <a:ext cx="11033760" cy="670560"/>
          </a:xfrm>
          <a:custGeom>
            <a:avLst/>
            <a:gdLst/>
            <a:ahLst/>
            <a:cxnLst/>
            <a:rect l="l" t="t" r="r" b="b"/>
            <a:pathLst>
              <a:path w="1448" h="88">
                <a:moveTo>
                  <a:pt x="11" y="2"/>
                </a:moveTo>
                <a:lnTo>
                  <a:pt x="75" y="2"/>
                </a:lnTo>
                <a:lnTo>
                  <a:pt x="141" y="1"/>
                </a:lnTo>
                <a:lnTo>
                  <a:pt x="208" y="1"/>
                </a:lnTo>
                <a:lnTo>
                  <a:pt x="277" y="0"/>
                </a:lnTo>
                <a:lnTo>
                  <a:pt x="348" y="0"/>
                </a:lnTo>
                <a:lnTo>
                  <a:pt x="419" y="0"/>
                </a:lnTo>
                <a:lnTo>
                  <a:pt x="491" y="0"/>
                </a:lnTo>
                <a:lnTo>
                  <a:pt x="564" y="0"/>
                </a:lnTo>
                <a:lnTo>
                  <a:pt x="638" y="1"/>
                </a:lnTo>
                <a:lnTo>
                  <a:pt x="712" y="1"/>
                </a:lnTo>
                <a:lnTo>
                  <a:pt x="786" y="1"/>
                </a:lnTo>
                <a:lnTo>
                  <a:pt x="860" y="1"/>
                </a:lnTo>
                <a:lnTo>
                  <a:pt x="935" y="2"/>
                </a:lnTo>
                <a:lnTo>
                  <a:pt x="1008" y="2"/>
                </a:lnTo>
                <a:lnTo>
                  <a:pt x="1082" y="2"/>
                </a:lnTo>
                <a:lnTo>
                  <a:pt x="1155" y="2"/>
                </a:lnTo>
                <a:lnTo>
                  <a:pt x="1227" y="2"/>
                </a:lnTo>
                <a:lnTo>
                  <a:pt x="1298" y="2"/>
                </a:lnTo>
                <a:lnTo>
                  <a:pt x="1367" y="1"/>
                </a:lnTo>
                <a:lnTo>
                  <a:pt x="1436" y="1"/>
                </a:lnTo>
                <a:lnTo>
                  <a:pt x="1439" y="2"/>
                </a:lnTo>
                <a:lnTo>
                  <a:pt x="1441" y="3"/>
                </a:lnTo>
                <a:lnTo>
                  <a:pt x="1443" y="6"/>
                </a:lnTo>
                <a:lnTo>
                  <a:pt x="1444" y="9"/>
                </a:lnTo>
                <a:lnTo>
                  <a:pt x="1446" y="13"/>
                </a:lnTo>
                <a:lnTo>
                  <a:pt x="1447" y="17"/>
                </a:lnTo>
                <a:lnTo>
                  <a:pt x="1447" y="22"/>
                </a:lnTo>
                <a:lnTo>
                  <a:pt x="1448" y="28"/>
                </a:lnTo>
                <a:lnTo>
                  <a:pt x="1448" y="33"/>
                </a:lnTo>
                <a:lnTo>
                  <a:pt x="1448" y="39"/>
                </a:lnTo>
                <a:lnTo>
                  <a:pt x="1448" y="45"/>
                </a:lnTo>
                <a:lnTo>
                  <a:pt x="1448" y="51"/>
                </a:lnTo>
                <a:lnTo>
                  <a:pt x="1448" y="57"/>
                </a:lnTo>
                <a:lnTo>
                  <a:pt x="1448" y="63"/>
                </a:lnTo>
                <a:lnTo>
                  <a:pt x="1448" y="68"/>
                </a:lnTo>
                <a:lnTo>
                  <a:pt x="1448" y="73"/>
                </a:lnTo>
                <a:lnTo>
                  <a:pt x="1443" y="75"/>
                </a:lnTo>
                <a:lnTo>
                  <a:pt x="1431" y="77"/>
                </a:lnTo>
                <a:lnTo>
                  <a:pt x="1410" y="78"/>
                </a:lnTo>
                <a:lnTo>
                  <a:pt x="1381" y="80"/>
                </a:lnTo>
                <a:lnTo>
                  <a:pt x="1344" y="81"/>
                </a:lnTo>
                <a:lnTo>
                  <a:pt x="1299" y="82"/>
                </a:lnTo>
                <a:lnTo>
                  <a:pt x="1248" y="82"/>
                </a:lnTo>
                <a:lnTo>
                  <a:pt x="1189" y="83"/>
                </a:lnTo>
                <a:lnTo>
                  <a:pt x="1123" y="83"/>
                </a:lnTo>
                <a:lnTo>
                  <a:pt x="1051" y="84"/>
                </a:lnTo>
                <a:lnTo>
                  <a:pt x="972" y="84"/>
                </a:lnTo>
                <a:lnTo>
                  <a:pt x="887" y="85"/>
                </a:lnTo>
                <a:lnTo>
                  <a:pt x="796" y="85"/>
                </a:lnTo>
                <a:lnTo>
                  <a:pt x="699" y="85"/>
                </a:lnTo>
                <a:lnTo>
                  <a:pt x="597" y="85"/>
                </a:lnTo>
                <a:lnTo>
                  <a:pt x="489" y="86"/>
                </a:lnTo>
                <a:lnTo>
                  <a:pt x="377" y="86"/>
                </a:lnTo>
                <a:lnTo>
                  <a:pt x="259" y="87"/>
                </a:lnTo>
                <a:lnTo>
                  <a:pt x="137" y="87"/>
                </a:lnTo>
                <a:lnTo>
                  <a:pt x="11" y="88"/>
                </a:lnTo>
                <a:lnTo>
                  <a:pt x="8" y="85"/>
                </a:lnTo>
                <a:lnTo>
                  <a:pt x="6" y="81"/>
                </a:lnTo>
                <a:lnTo>
                  <a:pt x="4" y="77"/>
                </a:lnTo>
                <a:lnTo>
                  <a:pt x="3" y="72"/>
                </a:lnTo>
                <a:lnTo>
                  <a:pt x="2" y="66"/>
                </a:lnTo>
                <a:lnTo>
                  <a:pt x="1" y="60"/>
                </a:lnTo>
                <a:lnTo>
                  <a:pt x="0" y="54"/>
                </a:lnTo>
                <a:lnTo>
                  <a:pt x="0" y="48"/>
                </a:lnTo>
                <a:lnTo>
                  <a:pt x="0" y="42"/>
                </a:lnTo>
                <a:lnTo>
                  <a:pt x="0" y="36"/>
                </a:lnTo>
                <a:lnTo>
                  <a:pt x="1" y="29"/>
                </a:lnTo>
                <a:lnTo>
                  <a:pt x="2" y="24"/>
                </a:lnTo>
                <a:lnTo>
                  <a:pt x="3" y="19"/>
                </a:lnTo>
                <a:lnTo>
                  <a:pt x="4" y="14"/>
                </a:lnTo>
                <a:lnTo>
                  <a:pt x="5" y="10"/>
                </a:lnTo>
                <a:lnTo>
                  <a:pt x="7" y="6"/>
                </a:lnTo>
                <a:lnTo>
                  <a:pt x="9" y="4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Nummer 2"/>
          <p:cNvSpPr/>
          <p:nvPr/>
        </p:nvSpPr>
        <p:spPr>
          <a:xfrm>
            <a:off x="731520" y="2583180"/>
            <a:ext cx="411480" cy="411480"/>
          </a:xfrm>
          <a:prstGeom prst="ellipse">
            <a:avLst/>
          </a:prstGeom>
          <a:solidFill>
            <a:srgbClr val="88D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Doodle – editierbare Linie"/>
          <p:cNvSpPr/>
          <p:nvPr/>
        </p:nvSpPr>
        <p:spPr>
          <a:xfrm>
            <a:off x="708660" y="2575560"/>
            <a:ext cx="434340" cy="205740"/>
          </a:xfrm>
          <a:custGeom>
            <a:avLst/>
            <a:gdLst/>
            <a:ahLst/>
            <a:cxnLst/>
            <a:rect l="l" t="t" r="r" b="b"/>
            <a:pathLst>
              <a:path w="57" h="27">
                <a:moveTo>
                  <a:pt x="0" y="27"/>
                </a:moveTo>
                <a:lnTo>
                  <a:pt x="1" y="24"/>
                </a:lnTo>
                <a:lnTo>
                  <a:pt x="1" y="22"/>
                </a:lnTo>
                <a:lnTo>
                  <a:pt x="2" y="19"/>
                </a:lnTo>
                <a:lnTo>
                  <a:pt x="3" y="16"/>
                </a:lnTo>
                <a:lnTo>
                  <a:pt x="4" y="14"/>
                </a:lnTo>
                <a:lnTo>
                  <a:pt x="6" y="11"/>
                </a:lnTo>
                <a:lnTo>
                  <a:pt x="8" y="9"/>
                </a:lnTo>
                <a:lnTo>
                  <a:pt x="10" y="7"/>
                </a:lnTo>
                <a:lnTo>
                  <a:pt x="12" y="5"/>
                </a:lnTo>
                <a:lnTo>
                  <a:pt x="15" y="4"/>
                </a:lnTo>
                <a:lnTo>
                  <a:pt x="17" y="3"/>
                </a:lnTo>
                <a:lnTo>
                  <a:pt x="20" y="2"/>
                </a:lnTo>
                <a:lnTo>
                  <a:pt x="23" y="1"/>
                </a:lnTo>
                <a:lnTo>
                  <a:pt x="26" y="0"/>
                </a:lnTo>
                <a:lnTo>
                  <a:pt x="29" y="0"/>
                </a:lnTo>
                <a:lnTo>
                  <a:pt x="32" y="0"/>
                </a:lnTo>
                <a:lnTo>
                  <a:pt x="35" y="0"/>
                </a:lnTo>
                <a:lnTo>
                  <a:pt x="38" y="1"/>
                </a:lnTo>
                <a:lnTo>
                  <a:pt x="40" y="2"/>
                </a:lnTo>
                <a:lnTo>
                  <a:pt x="43" y="3"/>
                </a:lnTo>
                <a:lnTo>
                  <a:pt x="46" y="4"/>
                </a:lnTo>
                <a:lnTo>
                  <a:pt x="48" y="6"/>
                </a:lnTo>
                <a:lnTo>
                  <a:pt x="50" y="8"/>
                </a:lnTo>
                <a:lnTo>
                  <a:pt x="52" y="10"/>
                </a:lnTo>
                <a:lnTo>
                  <a:pt x="54" y="12"/>
                </a:lnTo>
                <a:lnTo>
                  <a:pt x="56" y="14"/>
                </a:lnTo>
                <a:lnTo>
                  <a:pt x="57" y="17"/>
                </a:lnTo>
              </a:path>
            </a:pathLst>
          </a:custGeom>
          <a:noFill/>
          <a:ln w="1524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2"/>
          <p:cNvSpPr txBox="1"/>
          <p:nvPr/>
        </p:nvSpPr>
        <p:spPr>
          <a:xfrm>
            <a:off x="731520" y="2598420"/>
            <a:ext cx="41148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2427"/>
              </a:lnSpc>
            </a:pPr>
            <a:r>
              <a:rPr lang="de-DE" sz="2167" b="1" dirty="0">
                <a:solidFill>
                  <a:srgbClr val="071F3C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2" name="Klima: menschlicher Einfluss"/>
          <p:cNvSpPr txBox="1"/>
          <p:nvPr/>
        </p:nvSpPr>
        <p:spPr>
          <a:xfrm>
            <a:off x="1325880" y="2560320"/>
            <a:ext cx="308610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67"/>
              </a:lnSpc>
            </a:pPr>
            <a:r>
              <a:rPr lang="de-DE" sz="1667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Klima: menschlicher Einfluss</a:t>
            </a:r>
          </a:p>
        </p:txBody>
      </p:sp>
      <p:sp>
        <p:nvSpPr>
          <p:cNvPr id="23" name="Konsens: über 99 % der Fachpublikationen"/>
          <p:cNvSpPr txBox="1"/>
          <p:nvPr/>
        </p:nvSpPr>
        <p:spPr>
          <a:xfrm>
            <a:off x="4663440" y="2560320"/>
            <a:ext cx="277368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Konsens: über 99 % der Fachpublikationen</a:t>
            </a:r>
          </a:p>
        </p:txBody>
      </p:sp>
      <p:sp>
        <p:nvSpPr>
          <p:cNvPr id="24" name="Kein Kontroversitätsgebot – Gegenstimme wäre False Balance."/>
          <p:cNvSpPr txBox="1"/>
          <p:nvPr/>
        </p:nvSpPr>
        <p:spPr>
          <a:xfrm>
            <a:off x="7795260" y="2560320"/>
            <a:ext cx="360426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Kein Kontroversitätsgebot – Gegenstimme wäre False Balance.</a:t>
            </a:r>
          </a:p>
        </p:txBody>
      </p:sp>
      <p:sp>
        <p:nvSpPr>
          <p:cNvPr id="25" name="Doodle-Karte"/>
          <p:cNvSpPr/>
          <p:nvPr/>
        </p:nvSpPr>
        <p:spPr>
          <a:xfrm>
            <a:off x="563880" y="3215640"/>
            <a:ext cx="11071860" cy="65532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Doodle-Karte – handgezeichnete Kontur"/>
          <p:cNvSpPr/>
          <p:nvPr/>
        </p:nvSpPr>
        <p:spPr>
          <a:xfrm>
            <a:off x="594360" y="3215640"/>
            <a:ext cx="11033760" cy="670560"/>
          </a:xfrm>
          <a:custGeom>
            <a:avLst/>
            <a:gdLst/>
            <a:ahLst/>
            <a:cxnLst/>
            <a:rect l="l" t="t" r="r" b="b"/>
            <a:pathLst>
              <a:path w="1448" h="88">
                <a:moveTo>
                  <a:pt x="11" y="3"/>
                </a:moveTo>
                <a:lnTo>
                  <a:pt x="75" y="2"/>
                </a:lnTo>
                <a:lnTo>
                  <a:pt x="141" y="1"/>
                </a:lnTo>
                <a:lnTo>
                  <a:pt x="208" y="1"/>
                </a:lnTo>
                <a:lnTo>
                  <a:pt x="277" y="0"/>
                </a:lnTo>
                <a:lnTo>
                  <a:pt x="348" y="0"/>
                </a:lnTo>
                <a:lnTo>
                  <a:pt x="419" y="0"/>
                </a:lnTo>
                <a:lnTo>
                  <a:pt x="491" y="0"/>
                </a:lnTo>
                <a:lnTo>
                  <a:pt x="564" y="0"/>
                </a:lnTo>
                <a:lnTo>
                  <a:pt x="638" y="1"/>
                </a:lnTo>
                <a:lnTo>
                  <a:pt x="712" y="1"/>
                </a:lnTo>
                <a:lnTo>
                  <a:pt x="786" y="1"/>
                </a:lnTo>
                <a:lnTo>
                  <a:pt x="860" y="1"/>
                </a:lnTo>
                <a:lnTo>
                  <a:pt x="935" y="2"/>
                </a:lnTo>
                <a:lnTo>
                  <a:pt x="1008" y="2"/>
                </a:lnTo>
                <a:lnTo>
                  <a:pt x="1082" y="2"/>
                </a:lnTo>
                <a:lnTo>
                  <a:pt x="1155" y="2"/>
                </a:lnTo>
                <a:lnTo>
                  <a:pt x="1227" y="2"/>
                </a:lnTo>
                <a:lnTo>
                  <a:pt x="1298" y="2"/>
                </a:lnTo>
                <a:lnTo>
                  <a:pt x="1367" y="1"/>
                </a:lnTo>
                <a:lnTo>
                  <a:pt x="1436" y="1"/>
                </a:lnTo>
                <a:lnTo>
                  <a:pt x="1439" y="2"/>
                </a:lnTo>
                <a:lnTo>
                  <a:pt x="1441" y="3"/>
                </a:lnTo>
                <a:lnTo>
                  <a:pt x="1443" y="6"/>
                </a:lnTo>
                <a:lnTo>
                  <a:pt x="1444" y="9"/>
                </a:lnTo>
                <a:lnTo>
                  <a:pt x="1446" y="13"/>
                </a:lnTo>
                <a:lnTo>
                  <a:pt x="1447" y="17"/>
                </a:lnTo>
                <a:lnTo>
                  <a:pt x="1447" y="22"/>
                </a:lnTo>
                <a:lnTo>
                  <a:pt x="1448" y="28"/>
                </a:lnTo>
                <a:lnTo>
                  <a:pt x="1448" y="33"/>
                </a:lnTo>
                <a:lnTo>
                  <a:pt x="1448" y="39"/>
                </a:lnTo>
                <a:lnTo>
                  <a:pt x="1448" y="45"/>
                </a:lnTo>
                <a:lnTo>
                  <a:pt x="1448" y="51"/>
                </a:lnTo>
                <a:lnTo>
                  <a:pt x="1448" y="57"/>
                </a:lnTo>
                <a:lnTo>
                  <a:pt x="1448" y="63"/>
                </a:lnTo>
                <a:lnTo>
                  <a:pt x="1448" y="68"/>
                </a:lnTo>
                <a:lnTo>
                  <a:pt x="1448" y="73"/>
                </a:lnTo>
                <a:lnTo>
                  <a:pt x="1443" y="75"/>
                </a:lnTo>
                <a:lnTo>
                  <a:pt x="1431" y="77"/>
                </a:lnTo>
                <a:lnTo>
                  <a:pt x="1410" y="78"/>
                </a:lnTo>
                <a:lnTo>
                  <a:pt x="1381" y="80"/>
                </a:lnTo>
                <a:lnTo>
                  <a:pt x="1344" y="81"/>
                </a:lnTo>
                <a:lnTo>
                  <a:pt x="1299" y="82"/>
                </a:lnTo>
                <a:lnTo>
                  <a:pt x="1248" y="82"/>
                </a:lnTo>
                <a:lnTo>
                  <a:pt x="1189" y="83"/>
                </a:lnTo>
                <a:lnTo>
                  <a:pt x="1123" y="83"/>
                </a:lnTo>
                <a:lnTo>
                  <a:pt x="1051" y="84"/>
                </a:lnTo>
                <a:lnTo>
                  <a:pt x="972" y="84"/>
                </a:lnTo>
                <a:lnTo>
                  <a:pt x="887" y="85"/>
                </a:lnTo>
                <a:lnTo>
                  <a:pt x="796" y="85"/>
                </a:lnTo>
                <a:lnTo>
                  <a:pt x="699" y="85"/>
                </a:lnTo>
                <a:lnTo>
                  <a:pt x="597" y="85"/>
                </a:lnTo>
                <a:lnTo>
                  <a:pt x="489" y="86"/>
                </a:lnTo>
                <a:lnTo>
                  <a:pt x="377" y="86"/>
                </a:lnTo>
                <a:lnTo>
                  <a:pt x="259" y="87"/>
                </a:lnTo>
                <a:lnTo>
                  <a:pt x="137" y="87"/>
                </a:lnTo>
                <a:lnTo>
                  <a:pt x="11" y="88"/>
                </a:lnTo>
                <a:lnTo>
                  <a:pt x="8" y="85"/>
                </a:lnTo>
                <a:lnTo>
                  <a:pt x="6" y="81"/>
                </a:lnTo>
                <a:lnTo>
                  <a:pt x="4" y="77"/>
                </a:lnTo>
                <a:lnTo>
                  <a:pt x="3" y="72"/>
                </a:lnTo>
                <a:lnTo>
                  <a:pt x="2" y="66"/>
                </a:lnTo>
                <a:lnTo>
                  <a:pt x="1" y="60"/>
                </a:lnTo>
                <a:lnTo>
                  <a:pt x="0" y="54"/>
                </a:lnTo>
                <a:lnTo>
                  <a:pt x="0" y="48"/>
                </a:lnTo>
                <a:lnTo>
                  <a:pt x="0" y="42"/>
                </a:lnTo>
                <a:lnTo>
                  <a:pt x="0" y="36"/>
                </a:lnTo>
                <a:lnTo>
                  <a:pt x="1" y="29"/>
                </a:lnTo>
                <a:lnTo>
                  <a:pt x="2" y="24"/>
                </a:lnTo>
                <a:lnTo>
                  <a:pt x="3" y="19"/>
                </a:lnTo>
                <a:lnTo>
                  <a:pt x="4" y="14"/>
                </a:lnTo>
                <a:lnTo>
                  <a:pt x="5" y="10"/>
                </a:lnTo>
                <a:lnTo>
                  <a:pt x="7" y="6"/>
                </a:lnTo>
                <a:lnTo>
                  <a:pt x="9" y="4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Nummer 2"/>
          <p:cNvSpPr/>
          <p:nvPr/>
        </p:nvSpPr>
        <p:spPr>
          <a:xfrm>
            <a:off x="731520" y="3329940"/>
            <a:ext cx="411480" cy="411480"/>
          </a:xfrm>
          <a:prstGeom prst="ellipse">
            <a:avLst/>
          </a:prstGeom>
          <a:solidFill>
            <a:srgbClr val="68D4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Doodle – editierbare Linie"/>
          <p:cNvSpPr/>
          <p:nvPr/>
        </p:nvSpPr>
        <p:spPr>
          <a:xfrm>
            <a:off x="708660" y="3322320"/>
            <a:ext cx="434340" cy="205740"/>
          </a:xfrm>
          <a:custGeom>
            <a:avLst/>
            <a:gdLst/>
            <a:ahLst/>
            <a:cxnLst/>
            <a:rect l="l" t="t" r="r" b="b"/>
            <a:pathLst>
              <a:path w="57" h="27">
                <a:moveTo>
                  <a:pt x="0" y="27"/>
                </a:moveTo>
                <a:lnTo>
                  <a:pt x="1" y="24"/>
                </a:lnTo>
                <a:lnTo>
                  <a:pt x="1" y="22"/>
                </a:lnTo>
                <a:lnTo>
                  <a:pt x="2" y="19"/>
                </a:lnTo>
                <a:lnTo>
                  <a:pt x="3" y="16"/>
                </a:lnTo>
                <a:lnTo>
                  <a:pt x="4" y="14"/>
                </a:lnTo>
                <a:lnTo>
                  <a:pt x="6" y="11"/>
                </a:lnTo>
                <a:lnTo>
                  <a:pt x="8" y="9"/>
                </a:lnTo>
                <a:lnTo>
                  <a:pt x="10" y="7"/>
                </a:lnTo>
                <a:lnTo>
                  <a:pt x="12" y="5"/>
                </a:lnTo>
                <a:lnTo>
                  <a:pt x="15" y="4"/>
                </a:lnTo>
                <a:lnTo>
                  <a:pt x="17" y="3"/>
                </a:lnTo>
                <a:lnTo>
                  <a:pt x="20" y="2"/>
                </a:lnTo>
                <a:lnTo>
                  <a:pt x="23" y="1"/>
                </a:lnTo>
                <a:lnTo>
                  <a:pt x="26" y="0"/>
                </a:lnTo>
                <a:lnTo>
                  <a:pt x="29" y="0"/>
                </a:lnTo>
                <a:lnTo>
                  <a:pt x="32" y="0"/>
                </a:lnTo>
                <a:lnTo>
                  <a:pt x="35" y="0"/>
                </a:lnTo>
                <a:lnTo>
                  <a:pt x="38" y="1"/>
                </a:lnTo>
                <a:lnTo>
                  <a:pt x="40" y="2"/>
                </a:lnTo>
                <a:lnTo>
                  <a:pt x="43" y="3"/>
                </a:lnTo>
                <a:lnTo>
                  <a:pt x="46" y="4"/>
                </a:lnTo>
                <a:lnTo>
                  <a:pt x="48" y="6"/>
                </a:lnTo>
                <a:lnTo>
                  <a:pt x="50" y="8"/>
                </a:lnTo>
                <a:lnTo>
                  <a:pt x="52" y="10"/>
                </a:lnTo>
                <a:lnTo>
                  <a:pt x="54" y="12"/>
                </a:lnTo>
                <a:lnTo>
                  <a:pt x="56" y="14"/>
                </a:lnTo>
                <a:lnTo>
                  <a:pt x="57" y="17"/>
                </a:lnTo>
              </a:path>
            </a:pathLst>
          </a:custGeom>
          <a:noFill/>
          <a:ln w="1524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2"/>
          <p:cNvSpPr txBox="1"/>
          <p:nvPr/>
        </p:nvSpPr>
        <p:spPr>
          <a:xfrm>
            <a:off x="731520" y="3345180"/>
            <a:ext cx="41148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2427"/>
              </a:lnSpc>
            </a:pPr>
            <a:r>
              <a:rPr lang="de-DE" sz="2167" b="1" dirty="0">
                <a:solidFill>
                  <a:srgbClr val="071F3C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0" name="Impfen: Rückgang durch Impfung"/>
          <p:cNvSpPr txBox="1"/>
          <p:nvPr/>
        </p:nvSpPr>
        <p:spPr>
          <a:xfrm>
            <a:off x="1325880" y="3307080"/>
            <a:ext cx="308610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Impfen: Rückgang durch Impfung</a:t>
            </a:r>
          </a:p>
        </p:txBody>
      </p:sp>
      <p:sp>
        <p:nvSpPr>
          <p:cNvPr id="31" name="Konsens"/>
          <p:cNvSpPr txBox="1"/>
          <p:nvPr/>
        </p:nvSpPr>
        <p:spPr>
          <a:xfrm>
            <a:off x="4663440" y="3307080"/>
            <a:ext cx="277368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Konsens</a:t>
            </a:r>
          </a:p>
        </p:txBody>
      </p:sp>
      <p:sp>
        <p:nvSpPr>
          <p:cNvPr id="32" name="Kein Kontroversitätsgebot – Konsens zeigen, nicht behaupten."/>
          <p:cNvSpPr txBox="1"/>
          <p:nvPr/>
        </p:nvSpPr>
        <p:spPr>
          <a:xfrm>
            <a:off x="7795260" y="3307080"/>
            <a:ext cx="360426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dirty="0">
                <a:solidFill>
                  <a:srgbClr val="68D4AE"/>
                </a:solidFill>
                <a:latin typeface="Arial"/>
                <a:ea typeface="Arial"/>
                <a:cs typeface="Arial"/>
              </a:rPr>
              <a:t>Kein Kontroversitätsgebot – Konsens zeigen, nicht behaupten.</a:t>
            </a:r>
          </a:p>
        </p:txBody>
      </p:sp>
      <p:sp>
        <p:nvSpPr>
          <p:cNvPr id="33" name="Doodle-Karte"/>
          <p:cNvSpPr/>
          <p:nvPr/>
        </p:nvSpPr>
        <p:spPr>
          <a:xfrm>
            <a:off x="563880" y="3962400"/>
            <a:ext cx="11071860" cy="65532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Doodle-Karte – handgezeichnete Kontur"/>
          <p:cNvSpPr/>
          <p:nvPr/>
        </p:nvSpPr>
        <p:spPr>
          <a:xfrm>
            <a:off x="594360" y="3962400"/>
            <a:ext cx="11033760" cy="670560"/>
          </a:xfrm>
          <a:custGeom>
            <a:avLst/>
            <a:gdLst/>
            <a:ahLst/>
            <a:cxnLst/>
            <a:rect l="l" t="t" r="r" b="b"/>
            <a:pathLst>
              <a:path w="1448" h="88">
                <a:moveTo>
                  <a:pt x="11" y="2"/>
                </a:moveTo>
                <a:lnTo>
                  <a:pt x="75" y="2"/>
                </a:lnTo>
                <a:lnTo>
                  <a:pt x="141" y="1"/>
                </a:lnTo>
                <a:lnTo>
                  <a:pt x="208" y="1"/>
                </a:lnTo>
                <a:lnTo>
                  <a:pt x="277" y="0"/>
                </a:lnTo>
                <a:lnTo>
                  <a:pt x="348" y="0"/>
                </a:lnTo>
                <a:lnTo>
                  <a:pt x="419" y="0"/>
                </a:lnTo>
                <a:lnTo>
                  <a:pt x="491" y="0"/>
                </a:lnTo>
                <a:lnTo>
                  <a:pt x="564" y="0"/>
                </a:lnTo>
                <a:lnTo>
                  <a:pt x="638" y="1"/>
                </a:lnTo>
                <a:lnTo>
                  <a:pt x="712" y="1"/>
                </a:lnTo>
                <a:lnTo>
                  <a:pt x="786" y="1"/>
                </a:lnTo>
                <a:lnTo>
                  <a:pt x="860" y="1"/>
                </a:lnTo>
                <a:lnTo>
                  <a:pt x="935" y="2"/>
                </a:lnTo>
                <a:lnTo>
                  <a:pt x="1008" y="2"/>
                </a:lnTo>
                <a:lnTo>
                  <a:pt x="1082" y="2"/>
                </a:lnTo>
                <a:lnTo>
                  <a:pt x="1155" y="2"/>
                </a:lnTo>
                <a:lnTo>
                  <a:pt x="1227" y="2"/>
                </a:lnTo>
                <a:lnTo>
                  <a:pt x="1298" y="2"/>
                </a:lnTo>
                <a:lnTo>
                  <a:pt x="1367" y="1"/>
                </a:lnTo>
                <a:lnTo>
                  <a:pt x="1436" y="1"/>
                </a:lnTo>
                <a:lnTo>
                  <a:pt x="1439" y="2"/>
                </a:lnTo>
                <a:lnTo>
                  <a:pt x="1441" y="3"/>
                </a:lnTo>
                <a:lnTo>
                  <a:pt x="1443" y="6"/>
                </a:lnTo>
                <a:lnTo>
                  <a:pt x="1444" y="9"/>
                </a:lnTo>
                <a:lnTo>
                  <a:pt x="1446" y="13"/>
                </a:lnTo>
                <a:lnTo>
                  <a:pt x="1447" y="17"/>
                </a:lnTo>
                <a:lnTo>
                  <a:pt x="1447" y="22"/>
                </a:lnTo>
                <a:lnTo>
                  <a:pt x="1448" y="28"/>
                </a:lnTo>
                <a:lnTo>
                  <a:pt x="1448" y="33"/>
                </a:lnTo>
                <a:lnTo>
                  <a:pt x="1448" y="39"/>
                </a:lnTo>
                <a:lnTo>
                  <a:pt x="1448" y="45"/>
                </a:lnTo>
                <a:lnTo>
                  <a:pt x="1448" y="51"/>
                </a:lnTo>
                <a:lnTo>
                  <a:pt x="1448" y="57"/>
                </a:lnTo>
                <a:lnTo>
                  <a:pt x="1448" y="63"/>
                </a:lnTo>
                <a:lnTo>
                  <a:pt x="1448" y="68"/>
                </a:lnTo>
                <a:lnTo>
                  <a:pt x="1448" y="73"/>
                </a:lnTo>
                <a:lnTo>
                  <a:pt x="1443" y="75"/>
                </a:lnTo>
                <a:lnTo>
                  <a:pt x="1431" y="77"/>
                </a:lnTo>
                <a:lnTo>
                  <a:pt x="1410" y="78"/>
                </a:lnTo>
                <a:lnTo>
                  <a:pt x="1381" y="80"/>
                </a:lnTo>
                <a:lnTo>
                  <a:pt x="1344" y="81"/>
                </a:lnTo>
                <a:lnTo>
                  <a:pt x="1299" y="82"/>
                </a:lnTo>
                <a:lnTo>
                  <a:pt x="1248" y="82"/>
                </a:lnTo>
                <a:lnTo>
                  <a:pt x="1189" y="83"/>
                </a:lnTo>
                <a:lnTo>
                  <a:pt x="1123" y="83"/>
                </a:lnTo>
                <a:lnTo>
                  <a:pt x="1051" y="84"/>
                </a:lnTo>
                <a:lnTo>
                  <a:pt x="972" y="84"/>
                </a:lnTo>
                <a:lnTo>
                  <a:pt x="887" y="85"/>
                </a:lnTo>
                <a:lnTo>
                  <a:pt x="796" y="85"/>
                </a:lnTo>
                <a:lnTo>
                  <a:pt x="699" y="85"/>
                </a:lnTo>
                <a:lnTo>
                  <a:pt x="597" y="85"/>
                </a:lnTo>
                <a:lnTo>
                  <a:pt x="489" y="86"/>
                </a:lnTo>
                <a:lnTo>
                  <a:pt x="377" y="86"/>
                </a:lnTo>
                <a:lnTo>
                  <a:pt x="259" y="87"/>
                </a:lnTo>
                <a:lnTo>
                  <a:pt x="137" y="87"/>
                </a:lnTo>
                <a:lnTo>
                  <a:pt x="11" y="88"/>
                </a:lnTo>
                <a:lnTo>
                  <a:pt x="8" y="85"/>
                </a:lnTo>
                <a:lnTo>
                  <a:pt x="6" y="81"/>
                </a:lnTo>
                <a:lnTo>
                  <a:pt x="4" y="77"/>
                </a:lnTo>
                <a:lnTo>
                  <a:pt x="3" y="72"/>
                </a:lnTo>
                <a:lnTo>
                  <a:pt x="2" y="66"/>
                </a:lnTo>
                <a:lnTo>
                  <a:pt x="1" y="60"/>
                </a:lnTo>
                <a:lnTo>
                  <a:pt x="0" y="54"/>
                </a:lnTo>
                <a:lnTo>
                  <a:pt x="0" y="48"/>
                </a:lnTo>
                <a:lnTo>
                  <a:pt x="0" y="42"/>
                </a:lnTo>
                <a:lnTo>
                  <a:pt x="0" y="36"/>
                </a:lnTo>
                <a:lnTo>
                  <a:pt x="1" y="29"/>
                </a:lnTo>
                <a:lnTo>
                  <a:pt x="2" y="24"/>
                </a:lnTo>
                <a:lnTo>
                  <a:pt x="3" y="19"/>
                </a:lnTo>
                <a:lnTo>
                  <a:pt x="4" y="14"/>
                </a:lnTo>
                <a:lnTo>
                  <a:pt x="5" y="10"/>
                </a:lnTo>
                <a:lnTo>
                  <a:pt x="7" y="6"/>
                </a:lnTo>
                <a:lnTo>
                  <a:pt x="9" y="4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Nummer 2"/>
          <p:cNvSpPr/>
          <p:nvPr/>
        </p:nvSpPr>
        <p:spPr>
          <a:xfrm>
            <a:off x="731520" y="4076700"/>
            <a:ext cx="411480" cy="411480"/>
          </a:xfrm>
          <a:prstGeom prst="ellipse">
            <a:avLst/>
          </a:prstGeom>
          <a:solidFill>
            <a:srgbClr val="FFB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Doodle – editierbare Linie"/>
          <p:cNvSpPr/>
          <p:nvPr/>
        </p:nvSpPr>
        <p:spPr>
          <a:xfrm>
            <a:off x="708660" y="4069080"/>
            <a:ext cx="434340" cy="205740"/>
          </a:xfrm>
          <a:custGeom>
            <a:avLst/>
            <a:gdLst/>
            <a:ahLst/>
            <a:cxnLst/>
            <a:rect l="l" t="t" r="r" b="b"/>
            <a:pathLst>
              <a:path w="57" h="27">
                <a:moveTo>
                  <a:pt x="0" y="27"/>
                </a:moveTo>
                <a:lnTo>
                  <a:pt x="1" y="24"/>
                </a:lnTo>
                <a:lnTo>
                  <a:pt x="1" y="22"/>
                </a:lnTo>
                <a:lnTo>
                  <a:pt x="2" y="19"/>
                </a:lnTo>
                <a:lnTo>
                  <a:pt x="3" y="16"/>
                </a:lnTo>
                <a:lnTo>
                  <a:pt x="4" y="14"/>
                </a:lnTo>
                <a:lnTo>
                  <a:pt x="6" y="11"/>
                </a:lnTo>
                <a:lnTo>
                  <a:pt x="8" y="9"/>
                </a:lnTo>
                <a:lnTo>
                  <a:pt x="10" y="7"/>
                </a:lnTo>
                <a:lnTo>
                  <a:pt x="12" y="5"/>
                </a:lnTo>
                <a:lnTo>
                  <a:pt x="15" y="4"/>
                </a:lnTo>
                <a:lnTo>
                  <a:pt x="17" y="3"/>
                </a:lnTo>
                <a:lnTo>
                  <a:pt x="20" y="2"/>
                </a:lnTo>
                <a:lnTo>
                  <a:pt x="23" y="1"/>
                </a:lnTo>
                <a:lnTo>
                  <a:pt x="26" y="0"/>
                </a:lnTo>
                <a:lnTo>
                  <a:pt x="29" y="0"/>
                </a:lnTo>
                <a:lnTo>
                  <a:pt x="32" y="0"/>
                </a:lnTo>
                <a:lnTo>
                  <a:pt x="35" y="0"/>
                </a:lnTo>
                <a:lnTo>
                  <a:pt x="38" y="1"/>
                </a:lnTo>
                <a:lnTo>
                  <a:pt x="40" y="2"/>
                </a:lnTo>
                <a:lnTo>
                  <a:pt x="43" y="3"/>
                </a:lnTo>
                <a:lnTo>
                  <a:pt x="46" y="4"/>
                </a:lnTo>
                <a:lnTo>
                  <a:pt x="48" y="6"/>
                </a:lnTo>
                <a:lnTo>
                  <a:pt x="50" y="8"/>
                </a:lnTo>
                <a:lnTo>
                  <a:pt x="52" y="10"/>
                </a:lnTo>
                <a:lnTo>
                  <a:pt x="54" y="12"/>
                </a:lnTo>
                <a:lnTo>
                  <a:pt x="56" y="14"/>
                </a:lnTo>
                <a:lnTo>
                  <a:pt x="57" y="17"/>
                </a:lnTo>
              </a:path>
            </a:pathLst>
          </a:custGeom>
          <a:noFill/>
          <a:ln w="1524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2"/>
          <p:cNvSpPr txBox="1"/>
          <p:nvPr/>
        </p:nvSpPr>
        <p:spPr>
          <a:xfrm>
            <a:off x="731520" y="4091940"/>
            <a:ext cx="41148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2427"/>
              </a:lnSpc>
            </a:pPr>
            <a:r>
              <a:rPr lang="de-DE" sz="2167" b="1" dirty="0">
                <a:solidFill>
                  <a:srgbClr val="071F3C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8" name="Social Media: Hauptursache psychischer Probleme"/>
          <p:cNvSpPr txBox="1"/>
          <p:nvPr/>
        </p:nvSpPr>
        <p:spPr>
          <a:xfrm>
            <a:off x="1325880" y="4053840"/>
            <a:ext cx="308610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Social Media: Hauptursache psychischer Probleme</a:t>
            </a:r>
          </a:p>
        </p:txBody>
      </p:sp>
      <p:sp>
        <p:nvSpPr>
          <p:cNvPr id="39" name="Echte Forschungsdebatte: Haidt vs. Odgers, Orben"/>
          <p:cNvSpPr txBox="1"/>
          <p:nvPr/>
        </p:nvSpPr>
        <p:spPr>
          <a:xfrm>
            <a:off x="4663440" y="4053840"/>
            <a:ext cx="277368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Echte Forschungsdebatte: Haidt vs. Odgers, Orben</a:t>
            </a:r>
          </a:p>
        </p:txBody>
      </p:sp>
      <p:sp>
        <p:nvSpPr>
          <p:cNvPr id="40" name="Kontroverse mit Positionen und Belegen in den Unterricht holen."/>
          <p:cNvSpPr txBox="1"/>
          <p:nvPr/>
        </p:nvSpPr>
        <p:spPr>
          <a:xfrm>
            <a:off x="7795260" y="4053840"/>
            <a:ext cx="360426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dirty="0">
                <a:solidFill>
                  <a:srgbClr val="FFB438"/>
                </a:solidFill>
                <a:latin typeface="Arial"/>
                <a:ea typeface="Arial"/>
                <a:cs typeface="Arial"/>
              </a:rPr>
              <a:t>Kontroverse mit Positionen und Belegen in den Unterricht holen.</a:t>
            </a:r>
          </a:p>
        </p:txBody>
      </p:sp>
      <p:sp>
        <p:nvSpPr>
          <p:cNvPr id="41" name="Doodle-Karte"/>
          <p:cNvSpPr/>
          <p:nvPr/>
        </p:nvSpPr>
        <p:spPr>
          <a:xfrm>
            <a:off x="563880" y="4709160"/>
            <a:ext cx="11071860" cy="65532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Doodle-Karte – handgezeichnete Kontur"/>
          <p:cNvSpPr/>
          <p:nvPr/>
        </p:nvSpPr>
        <p:spPr>
          <a:xfrm>
            <a:off x="594360" y="4709160"/>
            <a:ext cx="11033760" cy="670560"/>
          </a:xfrm>
          <a:custGeom>
            <a:avLst/>
            <a:gdLst/>
            <a:ahLst/>
            <a:cxnLst/>
            <a:rect l="l" t="t" r="r" b="b"/>
            <a:pathLst>
              <a:path w="1448" h="88">
                <a:moveTo>
                  <a:pt x="11" y="2"/>
                </a:moveTo>
                <a:lnTo>
                  <a:pt x="75" y="2"/>
                </a:lnTo>
                <a:lnTo>
                  <a:pt x="141" y="1"/>
                </a:lnTo>
                <a:lnTo>
                  <a:pt x="208" y="1"/>
                </a:lnTo>
                <a:lnTo>
                  <a:pt x="277" y="0"/>
                </a:lnTo>
                <a:lnTo>
                  <a:pt x="348" y="0"/>
                </a:lnTo>
                <a:lnTo>
                  <a:pt x="419" y="0"/>
                </a:lnTo>
                <a:lnTo>
                  <a:pt x="491" y="0"/>
                </a:lnTo>
                <a:lnTo>
                  <a:pt x="564" y="0"/>
                </a:lnTo>
                <a:lnTo>
                  <a:pt x="638" y="1"/>
                </a:lnTo>
                <a:lnTo>
                  <a:pt x="712" y="1"/>
                </a:lnTo>
                <a:lnTo>
                  <a:pt x="786" y="1"/>
                </a:lnTo>
                <a:lnTo>
                  <a:pt x="860" y="1"/>
                </a:lnTo>
                <a:lnTo>
                  <a:pt x="935" y="2"/>
                </a:lnTo>
                <a:lnTo>
                  <a:pt x="1008" y="2"/>
                </a:lnTo>
                <a:lnTo>
                  <a:pt x="1082" y="2"/>
                </a:lnTo>
                <a:lnTo>
                  <a:pt x="1155" y="2"/>
                </a:lnTo>
                <a:lnTo>
                  <a:pt x="1227" y="2"/>
                </a:lnTo>
                <a:lnTo>
                  <a:pt x="1298" y="2"/>
                </a:lnTo>
                <a:lnTo>
                  <a:pt x="1367" y="1"/>
                </a:lnTo>
                <a:lnTo>
                  <a:pt x="1436" y="1"/>
                </a:lnTo>
                <a:lnTo>
                  <a:pt x="1439" y="2"/>
                </a:lnTo>
                <a:lnTo>
                  <a:pt x="1441" y="3"/>
                </a:lnTo>
                <a:lnTo>
                  <a:pt x="1443" y="6"/>
                </a:lnTo>
                <a:lnTo>
                  <a:pt x="1444" y="9"/>
                </a:lnTo>
                <a:lnTo>
                  <a:pt x="1446" y="13"/>
                </a:lnTo>
                <a:lnTo>
                  <a:pt x="1447" y="17"/>
                </a:lnTo>
                <a:lnTo>
                  <a:pt x="1447" y="22"/>
                </a:lnTo>
                <a:lnTo>
                  <a:pt x="1448" y="28"/>
                </a:lnTo>
                <a:lnTo>
                  <a:pt x="1448" y="33"/>
                </a:lnTo>
                <a:lnTo>
                  <a:pt x="1448" y="39"/>
                </a:lnTo>
                <a:lnTo>
                  <a:pt x="1448" y="45"/>
                </a:lnTo>
                <a:lnTo>
                  <a:pt x="1448" y="51"/>
                </a:lnTo>
                <a:lnTo>
                  <a:pt x="1448" y="57"/>
                </a:lnTo>
                <a:lnTo>
                  <a:pt x="1448" y="63"/>
                </a:lnTo>
                <a:lnTo>
                  <a:pt x="1448" y="68"/>
                </a:lnTo>
                <a:lnTo>
                  <a:pt x="1448" y="73"/>
                </a:lnTo>
                <a:lnTo>
                  <a:pt x="1443" y="75"/>
                </a:lnTo>
                <a:lnTo>
                  <a:pt x="1431" y="77"/>
                </a:lnTo>
                <a:lnTo>
                  <a:pt x="1410" y="78"/>
                </a:lnTo>
                <a:lnTo>
                  <a:pt x="1381" y="80"/>
                </a:lnTo>
                <a:lnTo>
                  <a:pt x="1344" y="81"/>
                </a:lnTo>
                <a:lnTo>
                  <a:pt x="1299" y="82"/>
                </a:lnTo>
                <a:lnTo>
                  <a:pt x="1248" y="82"/>
                </a:lnTo>
                <a:lnTo>
                  <a:pt x="1189" y="83"/>
                </a:lnTo>
                <a:lnTo>
                  <a:pt x="1123" y="83"/>
                </a:lnTo>
                <a:lnTo>
                  <a:pt x="1051" y="84"/>
                </a:lnTo>
                <a:lnTo>
                  <a:pt x="972" y="84"/>
                </a:lnTo>
                <a:lnTo>
                  <a:pt x="887" y="85"/>
                </a:lnTo>
                <a:lnTo>
                  <a:pt x="796" y="85"/>
                </a:lnTo>
                <a:lnTo>
                  <a:pt x="699" y="85"/>
                </a:lnTo>
                <a:lnTo>
                  <a:pt x="597" y="85"/>
                </a:lnTo>
                <a:lnTo>
                  <a:pt x="489" y="86"/>
                </a:lnTo>
                <a:lnTo>
                  <a:pt x="377" y="86"/>
                </a:lnTo>
                <a:lnTo>
                  <a:pt x="259" y="87"/>
                </a:lnTo>
                <a:lnTo>
                  <a:pt x="137" y="87"/>
                </a:lnTo>
                <a:lnTo>
                  <a:pt x="11" y="88"/>
                </a:lnTo>
                <a:lnTo>
                  <a:pt x="8" y="85"/>
                </a:lnTo>
                <a:lnTo>
                  <a:pt x="6" y="81"/>
                </a:lnTo>
                <a:lnTo>
                  <a:pt x="4" y="77"/>
                </a:lnTo>
                <a:lnTo>
                  <a:pt x="3" y="72"/>
                </a:lnTo>
                <a:lnTo>
                  <a:pt x="2" y="66"/>
                </a:lnTo>
                <a:lnTo>
                  <a:pt x="1" y="60"/>
                </a:lnTo>
                <a:lnTo>
                  <a:pt x="0" y="54"/>
                </a:lnTo>
                <a:lnTo>
                  <a:pt x="0" y="48"/>
                </a:lnTo>
                <a:lnTo>
                  <a:pt x="0" y="42"/>
                </a:lnTo>
                <a:lnTo>
                  <a:pt x="0" y="36"/>
                </a:lnTo>
                <a:lnTo>
                  <a:pt x="1" y="29"/>
                </a:lnTo>
                <a:lnTo>
                  <a:pt x="2" y="24"/>
                </a:lnTo>
                <a:lnTo>
                  <a:pt x="3" y="19"/>
                </a:lnTo>
                <a:lnTo>
                  <a:pt x="4" y="14"/>
                </a:lnTo>
                <a:lnTo>
                  <a:pt x="5" y="10"/>
                </a:lnTo>
                <a:lnTo>
                  <a:pt x="7" y="6"/>
                </a:lnTo>
                <a:lnTo>
                  <a:pt x="9" y="4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BBACE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Nummer 2"/>
          <p:cNvSpPr/>
          <p:nvPr/>
        </p:nvSpPr>
        <p:spPr>
          <a:xfrm>
            <a:off x="731520" y="4823460"/>
            <a:ext cx="411480" cy="411480"/>
          </a:xfrm>
          <a:prstGeom prst="ellipse">
            <a:avLst/>
          </a:prstGeom>
          <a:solidFill>
            <a:srgbClr val="BBAC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Doodle – editierbare Linie"/>
          <p:cNvSpPr/>
          <p:nvPr/>
        </p:nvSpPr>
        <p:spPr>
          <a:xfrm>
            <a:off x="708660" y="4815840"/>
            <a:ext cx="434340" cy="205740"/>
          </a:xfrm>
          <a:custGeom>
            <a:avLst/>
            <a:gdLst/>
            <a:ahLst/>
            <a:cxnLst/>
            <a:rect l="l" t="t" r="r" b="b"/>
            <a:pathLst>
              <a:path w="57" h="27">
                <a:moveTo>
                  <a:pt x="0" y="27"/>
                </a:moveTo>
                <a:lnTo>
                  <a:pt x="1" y="24"/>
                </a:lnTo>
                <a:lnTo>
                  <a:pt x="1" y="22"/>
                </a:lnTo>
                <a:lnTo>
                  <a:pt x="2" y="19"/>
                </a:lnTo>
                <a:lnTo>
                  <a:pt x="3" y="16"/>
                </a:lnTo>
                <a:lnTo>
                  <a:pt x="4" y="14"/>
                </a:lnTo>
                <a:lnTo>
                  <a:pt x="6" y="11"/>
                </a:lnTo>
                <a:lnTo>
                  <a:pt x="8" y="9"/>
                </a:lnTo>
                <a:lnTo>
                  <a:pt x="10" y="7"/>
                </a:lnTo>
                <a:lnTo>
                  <a:pt x="12" y="5"/>
                </a:lnTo>
                <a:lnTo>
                  <a:pt x="15" y="4"/>
                </a:lnTo>
                <a:lnTo>
                  <a:pt x="17" y="3"/>
                </a:lnTo>
                <a:lnTo>
                  <a:pt x="20" y="2"/>
                </a:lnTo>
                <a:lnTo>
                  <a:pt x="23" y="1"/>
                </a:lnTo>
                <a:lnTo>
                  <a:pt x="26" y="0"/>
                </a:lnTo>
                <a:lnTo>
                  <a:pt x="29" y="0"/>
                </a:lnTo>
                <a:lnTo>
                  <a:pt x="32" y="0"/>
                </a:lnTo>
                <a:lnTo>
                  <a:pt x="35" y="0"/>
                </a:lnTo>
                <a:lnTo>
                  <a:pt x="38" y="1"/>
                </a:lnTo>
                <a:lnTo>
                  <a:pt x="40" y="2"/>
                </a:lnTo>
                <a:lnTo>
                  <a:pt x="43" y="3"/>
                </a:lnTo>
                <a:lnTo>
                  <a:pt x="46" y="4"/>
                </a:lnTo>
                <a:lnTo>
                  <a:pt x="48" y="6"/>
                </a:lnTo>
                <a:lnTo>
                  <a:pt x="50" y="8"/>
                </a:lnTo>
                <a:lnTo>
                  <a:pt x="52" y="10"/>
                </a:lnTo>
                <a:lnTo>
                  <a:pt x="54" y="12"/>
                </a:lnTo>
                <a:lnTo>
                  <a:pt x="56" y="14"/>
                </a:lnTo>
                <a:lnTo>
                  <a:pt x="57" y="17"/>
                </a:lnTo>
              </a:path>
            </a:pathLst>
          </a:custGeom>
          <a:noFill/>
          <a:ln w="15240" cap="rnd">
            <a:solidFill>
              <a:srgbClr val="BBACE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2"/>
          <p:cNvSpPr txBox="1"/>
          <p:nvPr/>
        </p:nvSpPr>
        <p:spPr>
          <a:xfrm>
            <a:off x="731520" y="4838700"/>
            <a:ext cx="411480" cy="381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2427"/>
              </a:lnSpc>
            </a:pPr>
            <a:r>
              <a:rPr lang="de-DE" sz="2167" b="1" dirty="0">
                <a:solidFill>
                  <a:srgbClr val="071F3C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46" name="Kriminalität: liegt an Zuwanderung"/>
          <p:cNvSpPr txBox="1"/>
          <p:nvPr/>
        </p:nvSpPr>
        <p:spPr>
          <a:xfrm>
            <a:off x="1325880" y="4800600"/>
            <a:ext cx="308610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Kriminalität: liegt an Zuwanderung</a:t>
            </a:r>
          </a:p>
        </p:txBody>
      </p:sp>
      <p:sp>
        <p:nvSpPr>
          <p:cNvPr id="47" name="Umstritten: Alter, Geschlecht, Armut, Anzeigeverhalten"/>
          <p:cNvSpPr txBox="1"/>
          <p:nvPr/>
        </p:nvSpPr>
        <p:spPr>
          <a:xfrm>
            <a:off x="4663440" y="4800600"/>
            <a:ext cx="277368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820"/>
              </a:lnSpc>
            </a:pPr>
            <a:r>
              <a:rPr lang="de-DE" sz="1625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Umstritten: Alter, Geschlecht, Armut, Anzeigeverhalten</a:t>
            </a:r>
          </a:p>
        </p:txBody>
      </p:sp>
      <p:sp>
        <p:nvSpPr>
          <p:cNvPr id="48" name="Kontroverse darstellen; Methodenfragen zum Hellfeld mitlehren."/>
          <p:cNvSpPr txBox="1"/>
          <p:nvPr/>
        </p:nvSpPr>
        <p:spPr>
          <a:xfrm>
            <a:off x="7795260" y="4800600"/>
            <a:ext cx="3604260" cy="4876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773"/>
              </a:lnSpc>
            </a:pPr>
            <a:r>
              <a:rPr lang="de-DE" sz="1583" dirty="0">
                <a:solidFill>
                  <a:srgbClr val="BBACEE"/>
                </a:solidFill>
                <a:latin typeface="Arial"/>
                <a:ea typeface="Arial"/>
                <a:cs typeface="Arial"/>
              </a:rPr>
              <a:t>Kontroverse darstellen; Methodenfragen zum Hellfeld mitlehren.</a:t>
            </a:r>
          </a:p>
        </p:txBody>
      </p:sp>
      <p:sp>
        <p:nvSpPr>
          <p:cNvPr id="49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50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51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NUS · DEN STUFENWECHSEL ERKENNEN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BONUS · DEN STUFENWECHSEL ERKENNEN</a:t>
            </a:r>
          </a:p>
        </p:txBody>
      </p:sp>
      <p:sp>
        <p:nvSpPr>
          <p:cNvPr id="3" name="Welche Stufen werden hier vermischt?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Welche Stufen werden hier vermischt?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2331720" cy="22860"/>
          </a:xfrm>
          <a:custGeom>
            <a:avLst/>
            <a:gdLst/>
            <a:ahLst/>
            <a:cxnLst/>
            <a:rect l="l" t="t" r="r" b="b"/>
            <a:pathLst>
              <a:path w="306" h="3">
                <a:moveTo>
                  <a:pt x="0" y="3"/>
                </a:moveTo>
                <a:lnTo>
                  <a:pt x="8" y="3"/>
                </a:lnTo>
                <a:lnTo>
                  <a:pt x="16" y="2"/>
                </a:lnTo>
                <a:lnTo>
                  <a:pt x="24" y="2"/>
                </a:lnTo>
                <a:lnTo>
                  <a:pt x="33" y="2"/>
                </a:lnTo>
                <a:lnTo>
                  <a:pt x="41" y="1"/>
                </a:lnTo>
                <a:lnTo>
                  <a:pt x="49" y="1"/>
                </a:lnTo>
                <a:lnTo>
                  <a:pt x="57" y="1"/>
                </a:lnTo>
                <a:lnTo>
                  <a:pt x="65" y="1"/>
                </a:lnTo>
                <a:lnTo>
                  <a:pt x="73" y="1"/>
                </a:lnTo>
                <a:lnTo>
                  <a:pt x="81" y="1"/>
                </a:lnTo>
                <a:lnTo>
                  <a:pt x="90" y="1"/>
                </a:lnTo>
                <a:lnTo>
                  <a:pt x="98" y="1"/>
                </a:lnTo>
                <a:lnTo>
                  <a:pt x="106" y="1"/>
                </a:lnTo>
                <a:lnTo>
                  <a:pt x="114" y="1"/>
                </a:lnTo>
                <a:lnTo>
                  <a:pt x="122" y="1"/>
                </a:lnTo>
                <a:lnTo>
                  <a:pt x="131" y="1"/>
                </a:lnTo>
                <a:lnTo>
                  <a:pt x="139" y="1"/>
                </a:lnTo>
                <a:lnTo>
                  <a:pt x="147" y="2"/>
                </a:lnTo>
                <a:lnTo>
                  <a:pt x="156" y="2"/>
                </a:lnTo>
                <a:lnTo>
                  <a:pt x="164" y="2"/>
                </a:lnTo>
                <a:lnTo>
                  <a:pt x="172" y="2"/>
                </a:lnTo>
                <a:lnTo>
                  <a:pt x="181" y="2"/>
                </a:lnTo>
                <a:lnTo>
                  <a:pt x="190" y="2"/>
                </a:lnTo>
                <a:lnTo>
                  <a:pt x="198" y="2"/>
                </a:lnTo>
                <a:lnTo>
                  <a:pt x="207" y="2"/>
                </a:lnTo>
                <a:lnTo>
                  <a:pt x="215" y="2"/>
                </a:lnTo>
                <a:lnTo>
                  <a:pt x="224" y="2"/>
                </a:lnTo>
                <a:lnTo>
                  <a:pt x="233" y="2"/>
                </a:lnTo>
                <a:lnTo>
                  <a:pt x="242" y="2"/>
                </a:lnTo>
                <a:lnTo>
                  <a:pt x="251" y="2"/>
                </a:lnTo>
                <a:lnTo>
                  <a:pt x="260" y="2"/>
                </a:lnTo>
                <a:lnTo>
                  <a:pt x="269" y="2"/>
                </a:lnTo>
                <a:lnTo>
                  <a:pt x="278" y="1"/>
                </a:lnTo>
                <a:lnTo>
                  <a:pt x="287" y="1"/>
                </a:lnTo>
                <a:lnTo>
                  <a:pt x="297" y="1"/>
                </a:lnTo>
                <a:lnTo>
                  <a:pt x="306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2118360" cy="7620"/>
          </a:xfrm>
          <a:custGeom>
            <a:avLst/>
            <a:gdLst/>
            <a:ahLst/>
            <a:cxnLst/>
            <a:rect l="l" t="t" r="r" b="b"/>
            <a:pathLst>
              <a:path w="278" h="1">
                <a:moveTo>
                  <a:pt x="0" y="1"/>
                </a:moveTo>
                <a:lnTo>
                  <a:pt x="9" y="1"/>
                </a:lnTo>
                <a:lnTo>
                  <a:pt x="18" y="0"/>
                </a:lnTo>
                <a:lnTo>
                  <a:pt x="26" y="0"/>
                </a:lnTo>
                <a:lnTo>
                  <a:pt x="35" y="0"/>
                </a:lnTo>
                <a:lnTo>
                  <a:pt x="44" y="0"/>
                </a:lnTo>
                <a:lnTo>
                  <a:pt x="52" y="0"/>
                </a:lnTo>
                <a:lnTo>
                  <a:pt x="61" y="0"/>
                </a:lnTo>
                <a:lnTo>
                  <a:pt x="69" y="0"/>
                </a:lnTo>
                <a:lnTo>
                  <a:pt x="78" y="0"/>
                </a:lnTo>
                <a:lnTo>
                  <a:pt x="86" y="0"/>
                </a:lnTo>
                <a:lnTo>
                  <a:pt x="95" y="0"/>
                </a:lnTo>
                <a:lnTo>
                  <a:pt x="103" y="0"/>
                </a:lnTo>
                <a:lnTo>
                  <a:pt x="111" y="0"/>
                </a:lnTo>
                <a:lnTo>
                  <a:pt x="119" y="0"/>
                </a:lnTo>
                <a:lnTo>
                  <a:pt x="127" y="0"/>
                </a:lnTo>
                <a:lnTo>
                  <a:pt x="135" y="0"/>
                </a:lnTo>
                <a:lnTo>
                  <a:pt x="143" y="0"/>
                </a:lnTo>
                <a:lnTo>
                  <a:pt x="151" y="0"/>
                </a:lnTo>
                <a:lnTo>
                  <a:pt x="159" y="1"/>
                </a:lnTo>
                <a:lnTo>
                  <a:pt x="167" y="1"/>
                </a:lnTo>
                <a:lnTo>
                  <a:pt x="174" y="1"/>
                </a:lnTo>
                <a:lnTo>
                  <a:pt x="182" y="1"/>
                </a:lnTo>
                <a:lnTo>
                  <a:pt x="189" y="1"/>
                </a:lnTo>
                <a:lnTo>
                  <a:pt x="197" y="1"/>
                </a:lnTo>
                <a:lnTo>
                  <a:pt x="204" y="1"/>
                </a:lnTo>
                <a:lnTo>
                  <a:pt x="211" y="1"/>
                </a:lnTo>
                <a:lnTo>
                  <a:pt x="218" y="1"/>
                </a:lnTo>
                <a:lnTo>
                  <a:pt x="225" y="1"/>
                </a:lnTo>
                <a:lnTo>
                  <a:pt x="232" y="1"/>
                </a:lnTo>
                <a:lnTo>
                  <a:pt x="239" y="1"/>
                </a:lnTo>
                <a:lnTo>
                  <a:pt x="246" y="1"/>
                </a:lnTo>
                <a:lnTo>
                  <a:pt x="252" y="1"/>
                </a:lnTo>
                <a:lnTo>
                  <a:pt x="259" y="0"/>
                </a:lnTo>
                <a:lnTo>
                  <a:pt x="265" y="0"/>
                </a:lnTo>
                <a:lnTo>
                  <a:pt x="271" y="0"/>
                </a:lnTo>
                <a:lnTo>
                  <a:pt x="278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oodle-Karte"/>
          <p:cNvSpPr/>
          <p:nvPr/>
        </p:nvSpPr>
        <p:spPr>
          <a:xfrm>
            <a:off x="586740" y="1912620"/>
            <a:ext cx="6918960" cy="7467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oodle-Karte – handgezeichnete Kontur"/>
          <p:cNvSpPr/>
          <p:nvPr/>
        </p:nvSpPr>
        <p:spPr>
          <a:xfrm>
            <a:off x="617220" y="1912620"/>
            <a:ext cx="6880860" cy="762000"/>
          </a:xfrm>
          <a:custGeom>
            <a:avLst/>
            <a:gdLst/>
            <a:ahLst/>
            <a:cxnLst/>
            <a:rect l="l" t="t" r="r" b="b"/>
            <a:pathLst>
              <a:path w="903" h="100">
                <a:moveTo>
                  <a:pt x="11" y="2"/>
                </a:moveTo>
                <a:lnTo>
                  <a:pt x="50" y="2"/>
                </a:lnTo>
                <a:lnTo>
                  <a:pt x="91" y="1"/>
                </a:lnTo>
                <a:lnTo>
                  <a:pt x="132" y="1"/>
                </a:lnTo>
                <a:lnTo>
                  <a:pt x="175" y="0"/>
                </a:lnTo>
                <a:lnTo>
                  <a:pt x="218" y="0"/>
                </a:lnTo>
                <a:lnTo>
                  <a:pt x="262" y="0"/>
                </a:lnTo>
                <a:lnTo>
                  <a:pt x="307" y="0"/>
                </a:lnTo>
                <a:lnTo>
                  <a:pt x="352" y="0"/>
                </a:lnTo>
                <a:lnTo>
                  <a:pt x="398" y="1"/>
                </a:lnTo>
                <a:lnTo>
                  <a:pt x="443" y="1"/>
                </a:lnTo>
                <a:lnTo>
                  <a:pt x="489" y="1"/>
                </a:lnTo>
                <a:lnTo>
                  <a:pt x="535" y="1"/>
                </a:lnTo>
                <a:lnTo>
                  <a:pt x="581" y="2"/>
                </a:lnTo>
                <a:lnTo>
                  <a:pt x="627" y="2"/>
                </a:lnTo>
                <a:lnTo>
                  <a:pt x="673" y="2"/>
                </a:lnTo>
                <a:lnTo>
                  <a:pt x="718" y="2"/>
                </a:lnTo>
                <a:lnTo>
                  <a:pt x="762" y="2"/>
                </a:lnTo>
                <a:lnTo>
                  <a:pt x="806" y="2"/>
                </a:lnTo>
                <a:lnTo>
                  <a:pt x="849" y="1"/>
                </a:lnTo>
                <a:lnTo>
                  <a:pt x="891" y="1"/>
                </a:lnTo>
                <a:lnTo>
                  <a:pt x="894" y="2"/>
                </a:lnTo>
                <a:lnTo>
                  <a:pt x="896" y="3"/>
                </a:lnTo>
                <a:lnTo>
                  <a:pt x="898" y="6"/>
                </a:lnTo>
                <a:lnTo>
                  <a:pt x="899" y="10"/>
                </a:lnTo>
                <a:lnTo>
                  <a:pt x="901" y="14"/>
                </a:lnTo>
                <a:lnTo>
                  <a:pt x="902" y="20"/>
                </a:lnTo>
                <a:lnTo>
                  <a:pt x="902" y="25"/>
                </a:lnTo>
                <a:lnTo>
                  <a:pt x="903" y="32"/>
                </a:lnTo>
                <a:lnTo>
                  <a:pt x="903" y="38"/>
                </a:lnTo>
                <a:lnTo>
                  <a:pt x="903" y="45"/>
                </a:lnTo>
                <a:lnTo>
                  <a:pt x="903" y="52"/>
                </a:lnTo>
                <a:lnTo>
                  <a:pt x="903" y="59"/>
                </a:lnTo>
                <a:lnTo>
                  <a:pt x="903" y="66"/>
                </a:lnTo>
                <a:lnTo>
                  <a:pt x="903" y="72"/>
                </a:lnTo>
                <a:lnTo>
                  <a:pt x="903" y="79"/>
                </a:lnTo>
                <a:lnTo>
                  <a:pt x="902" y="85"/>
                </a:lnTo>
                <a:lnTo>
                  <a:pt x="900" y="87"/>
                </a:lnTo>
                <a:lnTo>
                  <a:pt x="892" y="89"/>
                </a:lnTo>
                <a:lnTo>
                  <a:pt x="879" y="90"/>
                </a:lnTo>
                <a:lnTo>
                  <a:pt x="861" y="92"/>
                </a:lnTo>
                <a:lnTo>
                  <a:pt x="838" y="93"/>
                </a:lnTo>
                <a:lnTo>
                  <a:pt x="810" y="94"/>
                </a:lnTo>
                <a:lnTo>
                  <a:pt x="778" y="94"/>
                </a:lnTo>
                <a:lnTo>
                  <a:pt x="741" y="95"/>
                </a:lnTo>
                <a:lnTo>
                  <a:pt x="701" y="95"/>
                </a:lnTo>
                <a:lnTo>
                  <a:pt x="656" y="96"/>
                </a:lnTo>
                <a:lnTo>
                  <a:pt x="607" y="96"/>
                </a:lnTo>
                <a:lnTo>
                  <a:pt x="554" y="97"/>
                </a:lnTo>
                <a:lnTo>
                  <a:pt x="497" y="97"/>
                </a:lnTo>
                <a:lnTo>
                  <a:pt x="437" y="97"/>
                </a:lnTo>
                <a:lnTo>
                  <a:pt x="374" y="97"/>
                </a:lnTo>
                <a:lnTo>
                  <a:pt x="307" y="98"/>
                </a:lnTo>
                <a:lnTo>
                  <a:pt x="237" y="98"/>
                </a:lnTo>
                <a:lnTo>
                  <a:pt x="165" y="99"/>
                </a:lnTo>
                <a:lnTo>
                  <a:pt x="89" y="99"/>
                </a:lnTo>
                <a:lnTo>
                  <a:pt x="11" y="100"/>
                </a:lnTo>
                <a:lnTo>
                  <a:pt x="8" y="97"/>
                </a:lnTo>
                <a:lnTo>
                  <a:pt x="6" y="92"/>
                </a:lnTo>
                <a:lnTo>
                  <a:pt x="4" y="87"/>
                </a:lnTo>
                <a:lnTo>
                  <a:pt x="3" y="82"/>
                </a:lnTo>
                <a:lnTo>
                  <a:pt x="2" y="75"/>
                </a:lnTo>
                <a:lnTo>
                  <a:pt x="1" y="69"/>
                </a:lnTo>
                <a:lnTo>
                  <a:pt x="0" y="61"/>
                </a:lnTo>
                <a:lnTo>
                  <a:pt x="0" y="54"/>
                </a:lnTo>
                <a:lnTo>
                  <a:pt x="0" y="47"/>
                </a:lnTo>
                <a:lnTo>
                  <a:pt x="0" y="40"/>
                </a:lnTo>
                <a:lnTo>
                  <a:pt x="1" y="33"/>
                </a:lnTo>
                <a:lnTo>
                  <a:pt x="2" y="27"/>
                </a:lnTo>
                <a:lnTo>
                  <a:pt x="3" y="20"/>
                </a:lnTo>
                <a:lnTo>
                  <a:pt x="4" y="15"/>
                </a:lnTo>
                <a:lnTo>
                  <a:pt x="5" y="10"/>
                </a:lnTo>
                <a:lnTo>
                  <a:pt x="7" y="7"/>
                </a:lnTo>
                <a:lnTo>
                  <a:pt x="9" y="4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„Die Klimamodelle von 2000 lagen daneben – also weiß niemand, ob "/>
          <p:cNvSpPr txBox="1"/>
          <p:nvPr/>
        </p:nvSpPr>
        <p:spPr>
          <a:xfrm>
            <a:off x="777240" y="2011680"/>
            <a:ext cx="6515100" cy="5562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2100"/>
              </a:lnSpc>
            </a:pPr>
            <a:r>
              <a:rPr lang="de-DE" sz="1875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„Die Klimamodelle von 2000 lagen daneben – also weiß niemand, ob es überhaupt wärmer wird.“</a:t>
            </a:r>
          </a:p>
        </p:txBody>
      </p:sp>
      <p:grpSp>
        <p:nvGrpSpPr>
          <p:cNvPr id="19" name="Auflösung 1 – Klick"/>
          <p:cNvGrpSpPr/>
          <p:nvPr/>
        </p:nvGrpSpPr>
        <p:grpSpPr>
          <a:xfrm>
            <a:off x="7696200" y="1981200"/>
            <a:ext cx="3855720" cy="655320"/>
            <a:chOff x="9235440" y="2377440"/>
            <a:chExt cx="4626864" cy="786384"/>
          </a:xfrm>
        </p:grpSpPr>
        <p:sp>
          <p:nvSpPr>
            <p:cNvPr id="16" name="Grafik – editierbar"/>
            <p:cNvSpPr/>
            <p:nvPr/>
          </p:nvSpPr>
          <p:spPr>
            <a:xfrm>
              <a:off x="9235440" y="2395728"/>
              <a:ext cx="1591056" cy="658368"/>
            </a:xfrm>
            <a:prstGeom prst="roundRect">
              <a:avLst>
                <a:gd name="adj" fmla="val 12000"/>
              </a:avLst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3 → 1"/>
            <p:cNvSpPr txBox="1"/>
            <p:nvPr/>
          </p:nvSpPr>
          <p:spPr>
            <a:xfrm>
              <a:off x="9262872" y="2441448"/>
              <a:ext cx="1536192" cy="54864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333"/>
                </a:lnSpc>
              </a:pPr>
              <a:r>
                <a:rPr lang="de-DE" sz="2083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3 → 1</a:t>
              </a:r>
            </a:p>
          </p:txBody>
        </p:sp>
        <p:sp>
          <p:nvSpPr>
            <p:cNvPr id="18" name="Prognose-Unsicherheit gegen den Befund."/>
            <p:cNvSpPr txBox="1"/>
            <p:nvPr/>
          </p:nvSpPr>
          <p:spPr>
            <a:xfrm>
              <a:off x="11082528" y="2377440"/>
              <a:ext cx="2779776" cy="78638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FFB438"/>
                  </a:solidFill>
                  <a:latin typeface="Arial"/>
                  <a:ea typeface="Arial"/>
                  <a:cs typeface="Arial"/>
                </a:rPr>
                <a:t>Prognose-Unsicherheit gegen den Befund.</a:t>
              </a:r>
            </a:p>
          </p:txBody>
        </p:sp>
      </p:grpSp>
      <p:sp>
        <p:nvSpPr>
          <p:cNvPr id="20" name="Doodle-Karte"/>
          <p:cNvSpPr/>
          <p:nvPr/>
        </p:nvSpPr>
        <p:spPr>
          <a:xfrm>
            <a:off x="586740" y="2766060"/>
            <a:ext cx="6918960" cy="7467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Doodle-Karte – handgezeichnete Kontur"/>
          <p:cNvSpPr/>
          <p:nvPr/>
        </p:nvSpPr>
        <p:spPr>
          <a:xfrm>
            <a:off x="617220" y="2766060"/>
            <a:ext cx="6880860" cy="762000"/>
          </a:xfrm>
          <a:custGeom>
            <a:avLst/>
            <a:gdLst/>
            <a:ahLst/>
            <a:cxnLst/>
            <a:rect l="l" t="t" r="r" b="b"/>
            <a:pathLst>
              <a:path w="903" h="100">
                <a:moveTo>
                  <a:pt x="11" y="3"/>
                </a:moveTo>
                <a:lnTo>
                  <a:pt x="50" y="2"/>
                </a:lnTo>
                <a:lnTo>
                  <a:pt x="91" y="1"/>
                </a:lnTo>
                <a:lnTo>
                  <a:pt x="132" y="1"/>
                </a:lnTo>
                <a:lnTo>
                  <a:pt x="175" y="0"/>
                </a:lnTo>
                <a:lnTo>
                  <a:pt x="218" y="0"/>
                </a:lnTo>
                <a:lnTo>
                  <a:pt x="262" y="0"/>
                </a:lnTo>
                <a:lnTo>
                  <a:pt x="307" y="0"/>
                </a:lnTo>
                <a:lnTo>
                  <a:pt x="352" y="0"/>
                </a:lnTo>
                <a:lnTo>
                  <a:pt x="398" y="1"/>
                </a:lnTo>
                <a:lnTo>
                  <a:pt x="443" y="1"/>
                </a:lnTo>
                <a:lnTo>
                  <a:pt x="489" y="1"/>
                </a:lnTo>
                <a:lnTo>
                  <a:pt x="535" y="1"/>
                </a:lnTo>
                <a:lnTo>
                  <a:pt x="581" y="2"/>
                </a:lnTo>
                <a:lnTo>
                  <a:pt x="627" y="2"/>
                </a:lnTo>
                <a:lnTo>
                  <a:pt x="673" y="2"/>
                </a:lnTo>
                <a:lnTo>
                  <a:pt x="718" y="2"/>
                </a:lnTo>
                <a:lnTo>
                  <a:pt x="762" y="2"/>
                </a:lnTo>
                <a:lnTo>
                  <a:pt x="806" y="2"/>
                </a:lnTo>
                <a:lnTo>
                  <a:pt x="849" y="1"/>
                </a:lnTo>
                <a:lnTo>
                  <a:pt x="891" y="1"/>
                </a:lnTo>
                <a:lnTo>
                  <a:pt x="894" y="2"/>
                </a:lnTo>
                <a:lnTo>
                  <a:pt x="896" y="3"/>
                </a:lnTo>
                <a:lnTo>
                  <a:pt x="898" y="6"/>
                </a:lnTo>
                <a:lnTo>
                  <a:pt x="899" y="10"/>
                </a:lnTo>
                <a:lnTo>
                  <a:pt x="901" y="14"/>
                </a:lnTo>
                <a:lnTo>
                  <a:pt x="902" y="20"/>
                </a:lnTo>
                <a:lnTo>
                  <a:pt x="902" y="25"/>
                </a:lnTo>
                <a:lnTo>
                  <a:pt x="903" y="32"/>
                </a:lnTo>
                <a:lnTo>
                  <a:pt x="903" y="38"/>
                </a:lnTo>
                <a:lnTo>
                  <a:pt x="903" y="45"/>
                </a:lnTo>
                <a:lnTo>
                  <a:pt x="903" y="52"/>
                </a:lnTo>
                <a:lnTo>
                  <a:pt x="903" y="59"/>
                </a:lnTo>
                <a:lnTo>
                  <a:pt x="903" y="66"/>
                </a:lnTo>
                <a:lnTo>
                  <a:pt x="903" y="72"/>
                </a:lnTo>
                <a:lnTo>
                  <a:pt x="903" y="79"/>
                </a:lnTo>
                <a:lnTo>
                  <a:pt x="902" y="85"/>
                </a:lnTo>
                <a:lnTo>
                  <a:pt x="900" y="87"/>
                </a:lnTo>
                <a:lnTo>
                  <a:pt x="892" y="89"/>
                </a:lnTo>
                <a:lnTo>
                  <a:pt x="879" y="90"/>
                </a:lnTo>
                <a:lnTo>
                  <a:pt x="861" y="92"/>
                </a:lnTo>
                <a:lnTo>
                  <a:pt x="838" y="93"/>
                </a:lnTo>
                <a:lnTo>
                  <a:pt x="810" y="94"/>
                </a:lnTo>
                <a:lnTo>
                  <a:pt x="778" y="94"/>
                </a:lnTo>
                <a:lnTo>
                  <a:pt x="741" y="95"/>
                </a:lnTo>
                <a:lnTo>
                  <a:pt x="701" y="95"/>
                </a:lnTo>
                <a:lnTo>
                  <a:pt x="656" y="96"/>
                </a:lnTo>
                <a:lnTo>
                  <a:pt x="607" y="96"/>
                </a:lnTo>
                <a:lnTo>
                  <a:pt x="554" y="97"/>
                </a:lnTo>
                <a:lnTo>
                  <a:pt x="497" y="97"/>
                </a:lnTo>
                <a:lnTo>
                  <a:pt x="437" y="97"/>
                </a:lnTo>
                <a:lnTo>
                  <a:pt x="374" y="97"/>
                </a:lnTo>
                <a:lnTo>
                  <a:pt x="307" y="98"/>
                </a:lnTo>
                <a:lnTo>
                  <a:pt x="237" y="98"/>
                </a:lnTo>
                <a:lnTo>
                  <a:pt x="165" y="99"/>
                </a:lnTo>
                <a:lnTo>
                  <a:pt x="89" y="99"/>
                </a:lnTo>
                <a:lnTo>
                  <a:pt x="11" y="100"/>
                </a:lnTo>
                <a:lnTo>
                  <a:pt x="8" y="97"/>
                </a:lnTo>
                <a:lnTo>
                  <a:pt x="6" y="92"/>
                </a:lnTo>
                <a:lnTo>
                  <a:pt x="4" y="87"/>
                </a:lnTo>
                <a:lnTo>
                  <a:pt x="3" y="82"/>
                </a:lnTo>
                <a:lnTo>
                  <a:pt x="2" y="75"/>
                </a:lnTo>
                <a:lnTo>
                  <a:pt x="1" y="69"/>
                </a:lnTo>
                <a:lnTo>
                  <a:pt x="0" y="61"/>
                </a:lnTo>
                <a:lnTo>
                  <a:pt x="0" y="54"/>
                </a:lnTo>
                <a:lnTo>
                  <a:pt x="0" y="47"/>
                </a:lnTo>
                <a:lnTo>
                  <a:pt x="0" y="40"/>
                </a:lnTo>
                <a:lnTo>
                  <a:pt x="1" y="33"/>
                </a:lnTo>
                <a:lnTo>
                  <a:pt x="2" y="27"/>
                </a:lnTo>
                <a:lnTo>
                  <a:pt x="3" y="20"/>
                </a:lnTo>
                <a:lnTo>
                  <a:pt x="4" y="15"/>
                </a:lnTo>
                <a:lnTo>
                  <a:pt x="5" y="10"/>
                </a:lnTo>
                <a:lnTo>
                  <a:pt x="7" y="7"/>
                </a:lnTo>
                <a:lnTo>
                  <a:pt x="9" y="4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„Die Wissenschaft ist sich einig – also muss der Verbrenner sofor"/>
          <p:cNvSpPr txBox="1"/>
          <p:nvPr/>
        </p:nvSpPr>
        <p:spPr>
          <a:xfrm>
            <a:off x="777240" y="2865120"/>
            <a:ext cx="6515100" cy="5562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2100"/>
              </a:lnSpc>
            </a:pPr>
            <a:r>
              <a:rPr lang="de-DE" sz="1875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„Die Wissenschaft ist sich einig – also muss der Verbrenner sofort verboten werden.“</a:t>
            </a:r>
          </a:p>
        </p:txBody>
      </p:sp>
      <p:grpSp>
        <p:nvGrpSpPr>
          <p:cNvPr id="26" name="Auflösung 2 – Klick"/>
          <p:cNvGrpSpPr/>
          <p:nvPr/>
        </p:nvGrpSpPr>
        <p:grpSpPr>
          <a:xfrm>
            <a:off x="7696200" y="2834640"/>
            <a:ext cx="3855720" cy="655320"/>
            <a:chOff x="9235440" y="3401568"/>
            <a:chExt cx="4626864" cy="786384"/>
          </a:xfrm>
        </p:grpSpPr>
        <p:sp>
          <p:nvSpPr>
            <p:cNvPr id="23" name="Grafik – editierbar"/>
            <p:cNvSpPr/>
            <p:nvPr/>
          </p:nvSpPr>
          <p:spPr>
            <a:xfrm>
              <a:off x="9235440" y="3419856"/>
              <a:ext cx="1591056" cy="658368"/>
            </a:xfrm>
            <a:prstGeom prst="roundRect">
              <a:avLst>
                <a:gd name="adj" fmla="val 12000"/>
              </a:avLst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1/2 → 4"/>
            <p:cNvSpPr txBox="1"/>
            <p:nvPr/>
          </p:nvSpPr>
          <p:spPr>
            <a:xfrm>
              <a:off x="9262872" y="3465576"/>
              <a:ext cx="1536192" cy="54864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333"/>
                </a:lnSpc>
              </a:pPr>
              <a:r>
                <a:rPr lang="de-DE" sz="2083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1/2 → 4</a:t>
              </a:r>
            </a:p>
          </p:txBody>
        </p:sp>
        <p:sp>
          <p:nvSpPr>
            <p:cNvPr id="25" name="Konsens ersetzt die Werteentscheidung."/>
            <p:cNvSpPr txBox="1"/>
            <p:nvPr/>
          </p:nvSpPr>
          <p:spPr>
            <a:xfrm>
              <a:off x="11082528" y="3401568"/>
              <a:ext cx="2779776" cy="78638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FFB438"/>
                  </a:solidFill>
                  <a:latin typeface="Arial"/>
                  <a:ea typeface="Arial"/>
                  <a:cs typeface="Arial"/>
                </a:rPr>
                <a:t>Konsens ersetzt die Werteentscheidung.</a:t>
              </a:r>
            </a:p>
          </p:txBody>
        </p:sp>
      </p:grpSp>
      <p:sp>
        <p:nvSpPr>
          <p:cNvPr id="27" name="Doodle-Karte"/>
          <p:cNvSpPr/>
          <p:nvPr/>
        </p:nvSpPr>
        <p:spPr>
          <a:xfrm>
            <a:off x="586740" y="3619500"/>
            <a:ext cx="6918960" cy="7467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Doodle-Karte – handgezeichnete Kontur"/>
          <p:cNvSpPr/>
          <p:nvPr/>
        </p:nvSpPr>
        <p:spPr>
          <a:xfrm>
            <a:off x="617220" y="3619500"/>
            <a:ext cx="6880860" cy="762000"/>
          </a:xfrm>
          <a:custGeom>
            <a:avLst/>
            <a:gdLst/>
            <a:ahLst/>
            <a:cxnLst/>
            <a:rect l="l" t="t" r="r" b="b"/>
            <a:pathLst>
              <a:path w="903" h="100">
                <a:moveTo>
                  <a:pt x="11" y="3"/>
                </a:moveTo>
                <a:lnTo>
                  <a:pt x="50" y="2"/>
                </a:lnTo>
                <a:lnTo>
                  <a:pt x="91" y="1"/>
                </a:lnTo>
                <a:lnTo>
                  <a:pt x="132" y="1"/>
                </a:lnTo>
                <a:lnTo>
                  <a:pt x="175" y="0"/>
                </a:lnTo>
                <a:lnTo>
                  <a:pt x="218" y="0"/>
                </a:lnTo>
                <a:lnTo>
                  <a:pt x="262" y="0"/>
                </a:lnTo>
                <a:lnTo>
                  <a:pt x="307" y="0"/>
                </a:lnTo>
                <a:lnTo>
                  <a:pt x="352" y="0"/>
                </a:lnTo>
                <a:lnTo>
                  <a:pt x="398" y="1"/>
                </a:lnTo>
                <a:lnTo>
                  <a:pt x="443" y="1"/>
                </a:lnTo>
                <a:lnTo>
                  <a:pt x="489" y="1"/>
                </a:lnTo>
                <a:lnTo>
                  <a:pt x="535" y="1"/>
                </a:lnTo>
                <a:lnTo>
                  <a:pt x="581" y="2"/>
                </a:lnTo>
                <a:lnTo>
                  <a:pt x="627" y="2"/>
                </a:lnTo>
                <a:lnTo>
                  <a:pt x="673" y="2"/>
                </a:lnTo>
                <a:lnTo>
                  <a:pt x="718" y="2"/>
                </a:lnTo>
                <a:lnTo>
                  <a:pt x="762" y="2"/>
                </a:lnTo>
                <a:lnTo>
                  <a:pt x="806" y="2"/>
                </a:lnTo>
                <a:lnTo>
                  <a:pt x="849" y="1"/>
                </a:lnTo>
                <a:lnTo>
                  <a:pt x="891" y="1"/>
                </a:lnTo>
                <a:lnTo>
                  <a:pt x="894" y="2"/>
                </a:lnTo>
                <a:lnTo>
                  <a:pt x="896" y="3"/>
                </a:lnTo>
                <a:lnTo>
                  <a:pt x="898" y="6"/>
                </a:lnTo>
                <a:lnTo>
                  <a:pt x="899" y="10"/>
                </a:lnTo>
                <a:lnTo>
                  <a:pt x="901" y="14"/>
                </a:lnTo>
                <a:lnTo>
                  <a:pt x="902" y="20"/>
                </a:lnTo>
                <a:lnTo>
                  <a:pt x="902" y="25"/>
                </a:lnTo>
                <a:lnTo>
                  <a:pt x="903" y="32"/>
                </a:lnTo>
                <a:lnTo>
                  <a:pt x="903" y="38"/>
                </a:lnTo>
                <a:lnTo>
                  <a:pt x="903" y="45"/>
                </a:lnTo>
                <a:lnTo>
                  <a:pt x="903" y="52"/>
                </a:lnTo>
                <a:lnTo>
                  <a:pt x="903" y="59"/>
                </a:lnTo>
                <a:lnTo>
                  <a:pt x="903" y="66"/>
                </a:lnTo>
                <a:lnTo>
                  <a:pt x="903" y="72"/>
                </a:lnTo>
                <a:lnTo>
                  <a:pt x="903" y="79"/>
                </a:lnTo>
                <a:lnTo>
                  <a:pt x="902" y="85"/>
                </a:lnTo>
                <a:lnTo>
                  <a:pt x="900" y="87"/>
                </a:lnTo>
                <a:lnTo>
                  <a:pt x="892" y="89"/>
                </a:lnTo>
                <a:lnTo>
                  <a:pt x="879" y="90"/>
                </a:lnTo>
                <a:lnTo>
                  <a:pt x="861" y="92"/>
                </a:lnTo>
                <a:lnTo>
                  <a:pt x="838" y="93"/>
                </a:lnTo>
                <a:lnTo>
                  <a:pt x="810" y="94"/>
                </a:lnTo>
                <a:lnTo>
                  <a:pt x="778" y="94"/>
                </a:lnTo>
                <a:lnTo>
                  <a:pt x="741" y="95"/>
                </a:lnTo>
                <a:lnTo>
                  <a:pt x="701" y="95"/>
                </a:lnTo>
                <a:lnTo>
                  <a:pt x="656" y="96"/>
                </a:lnTo>
                <a:lnTo>
                  <a:pt x="607" y="96"/>
                </a:lnTo>
                <a:lnTo>
                  <a:pt x="554" y="97"/>
                </a:lnTo>
                <a:lnTo>
                  <a:pt x="497" y="97"/>
                </a:lnTo>
                <a:lnTo>
                  <a:pt x="437" y="97"/>
                </a:lnTo>
                <a:lnTo>
                  <a:pt x="374" y="97"/>
                </a:lnTo>
                <a:lnTo>
                  <a:pt x="307" y="98"/>
                </a:lnTo>
                <a:lnTo>
                  <a:pt x="237" y="98"/>
                </a:lnTo>
                <a:lnTo>
                  <a:pt x="165" y="99"/>
                </a:lnTo>
                <a:lnTo>
                  <a:pt x="89" y="99"/>
                </a:lnTo>
                <a:lnTo>
                  <a:pt x="11" y="100"/>
                </a:lnTo>
                <a:lnTo>
                  <a:pt x="8" y="97"/>
                </a:lnTo>
                <a:lnTo>
                  <a:pt x="6" y="92"/>
                </a:lnTo>
                <a:lnTo>
                  <a:pt x="4" y="87"/>
                </a:lnTo>
                <a:lnTo>
                  <a:pt x="3" y="82"/>
                </a:lnTo>
                <a:lnTo>
                  <a:pt x="2" y="75"/>
                </a:lnTo>
                <a:lnTo>
                  <a:pt x="1" y="69"/>
                </a:lnTo>
                <a:lnTo>
                  <a:pt x="0" y="61"/>
                </a:lnTo>
                <a:lnTo>
                  <a:pt x="0" y="54"/>
                </a:lnTo>
                <a:lnTo>
                  <a:pt x="0" y="47"/>
                </a:lnTo>
                <a:lnTo>
                  <a:pt x="0" y="40"/>
                </a:lnTo>
                <a:lnTo>
                  <a:pt x="1" y="33"/>
                </a:lnTo>
                <a:lnTo>
                  <a:pt x="2" y="27"/>
                </a:lnTo>
                <a:lnTo>
                  <a:pt x="3" y="20"/>
                </a:lnTo>
                <a:lnTo>
                  <a:pt x="4" y="15"/>
                </a:lnTo>
                <a:lnTo>
                  <a:pt x="5" y="10"/>
                </a:lnTo>
                <a:lnTo>
                  <a:pt x="7" y="7"/>
                </a:lnTo>
                <a:lnTo>
                  <a:pt x="9" y="4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„Wer die Maßnahme ablehnt, leugnet den Klimawandel.“"/>
          <p:cNvSpPr txBox="1"/>
          <p:nvPr/>
        </p:nvSpPr>
        <p:spPr>
          <a:xfrm>
            <a:off x="777240" y="3718560"/>
            <a:ext cx="6515100" cy="5562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2147"/>
              </a:lnSpc>
            </a:pPr>
            <a:r>
              <a:rPr lang="de-DE" sz="1917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„Wer die Maßnahme ablehnt, leugnet den Klimawandel.“</a:t>
            </a:r>
          </a:p>
        </p:txBody>
      </p:sp>
      <p:grpSp>
        <p:nvGrpSpPr>
          <p:cNvPr id="33" name="Auflösung 3 – Klick"/>
          <p:cNvGrpSpPr/>
          <p:nvPr/>
        </p:nvGrpSpPr>
        <p:grpSpPr>
          <a:xfrm>
            <a:off x="7696200" y="3688080"/>
            <a:ext cx="3855720" cy="655320"/>
            <a:chOff x="9235440" y="4425696"/>
            <a:chExt cx="4626864" cy="786384"/>
          </a:xfrm>
        </p:grpSpPr>
        <p:sp>
          <p:nvSpPr>
            <p:cNvPr id="30" name="Grafik – editierbar"/>
            <p:cNvSpPr/>
            <p:nvPr/>
          </p:nvSpPr>
          <p:spPr>
            <a:xfrm>
              <a:off x="9235440" y="4443984"/>
              <a:ext cx="1591056" cy="658368"/>
            </a:xfrm>
            <a:prstGeom prst="roundRect">
              <a:avLst>
                <a:gd name="adj" fmla="val 12000"/>
              </a:avLst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4 → 1/2"/>
            <p:cNvSpPr txBox="1"/>
            <p:nvPr/>
          </p:nvSpPr>
          <p:spPr>
            <a:xfrm>
              <a:off x="9262872" y="4489704"/>
              <a:ext cx="1536192" cy="54864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333"/>
                </a:lnSpc>
              </a:pPr>
              <a:r>
                <a:rPr lang="de-DE" sz="2083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4 → 1/2</a:t>
              </a:r>
            </a:p>
          </p:txBody>
        </p:sp>
        <p:sp>
          <p:nvSpPr>
            <p:cNvPr id="32" name="Maßnahmenkritik wird zur Leugnung umgedeutet."/>
            <p:cNvSpPr txBox="1"/>
            <p:nvPr/>
          </p:nvSpPr>
          <p:spPr>
            <a:xfrm>
              <a:off x="11082528" y="4425696"/>
              <a:ext cx="2779776" cy="78638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FFB438"/>
                  </a:solidFill>
                  <a:latin typeface="Arial"/>
                  <a:ea typeface="Arial"/>
                  <a:cs typeface="Arial"/>
                </a:rPr>
                <a:t>Maßnahmenkritik wird zur Leugnung umgedeutet.</a:t>
              </a:r>
            </a:p>
          </p:txBody>
        </p:sp>
      </p:grpSp>
      <p:sp>
        <p:nvSpPr>
          <p:cNvPr id="34" name="Doodle-Karte"/>
          <p:cNvSpPr/>
          <p:nvPr/>
        </p:nvSpPr>
        <p:spPr>
          <a:xfrm>
            <a:off x="586740" y="4472940"/>
            <a:ext cx="6918960" cy="7467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Doodle-Karte – handgezeichnete Kontur"/>
          <p:cNvSpPr/>
          <p:nvPr/>
        </p:nvSpPr>
        <p:spPr>
          <a:xfrm>
            <a:off x="617220" y="4472940"/>
            <a:ext cx="6880860" cy="762000"/>
          </a:xfrm>
          <a:custGeom>
            <a:avLst/>
            <a:gdLst/>
            <a:ahLst/>
            <a:cxnLst/>
            <a:rect l="l" t="t" r="r" b="b"/>
            <a:pathLst>
              <a:path w="903" h="100">
                <a:moveTo>
                  <a:pt x="11" y="3"/>
                </a:moveTo>
                <a:lnTo>
                  <a:pt x="50" y="2"/>
                </a:lnTo>
                <a:lnTo>
                  <a:pt x="91" y="1"/>
                </a:lnTo>
                <a:lnTo>
                  <a:pt x="132" y="1"/>
                </a:lnTo>
                <a:lnTo>
                  <a:pt x="175" y="0"/>
                </a:lnTo>
                <a:lnTo>
                  <a:pt x="218" y="0"/>
                </a:lnTo>
                <a:lnTo>
                  <a:pt x="262" y="0"/>
                </a:lnTo>
                <a:lnTo>
                  <a:pt x="307" y="0"/>
                </a:lnTo>
                <a:lnTo>
                  <a:pt x="352" y="0"/>
                </a:lnTo>
                <a:lnTo>
                  <a:pt x="398" y="1"/>
                </a:lnTo>
                <a:lnTo>
                  <a:pt x="443" y="1"/>
                </a:lnTo>
                <a:lnTo>
                  <a:pt x="489" y="1"/>
                </a:lnTo>
                <a:lnTo>
                  <a:pt x="535" y="1"/>
                </a:lnTo>
                <a:lnTo>
                  <a:pt x="581" y="2"/>
                </a:lnTo>
                <a:lnTo>
                  <a:pt x="627" y="2"/>
                </a:lnTo>
                <a:lnTo>
                  <a:pt x="673" y="2"/>
                </a:lnTo>
                <a:lnTo>
                  <a:pt x="718" y="2"/>
                </a:lnTo>
                <a:lnTo>
                  <a:pt x="762" y="2"/>
                </a:lnTo>
                <a:lnTo>
                  <a:pt x="806" y="2"/>
                </a:lnTo>
                <a:lnTo>
                  <a:pt x="849" y="1"/>
                </a:lnTo>
                <a:lnTo>
                  <a:pt x="891" y="1"/>
                </a:lnTo>
                <a:lnTo>
                  <a:pt x="894" y="2"/>
                </a:lnTo>
                <a:lnTo>
                  <a:pt x="896" y="3"/>
                </a:lnTo>
                <a:lnTo>
                  <a:pt x="898" y="6"/>
                </a:lnTo>
                <a:lnTo>
                  <a:pt x="899" y="10"/>
                </a:lnTo>
                <a:lnTo>
                  <a:pt x="901" y="14"/>
                </a:lnTo>
                <a:lnTo>
                  <a:pt x="902" y="20"/>
                </a:lnTo>
                <a:lnTo>
                  <a:pt x="902" y="25"/>
                </a:lnTo>
                <a:lnTo>
                  <a:pt x="903" y="32"/>
                </a:lnTo>
                <a:lnTo>
                  <a:pt x="903" y="38"/>
                </a:lnTo>
                <a:lnTo>
                  <a:pt x="903" y="45"/>
                </a:lnTo>
                <a:lnTo>
                  <a:pt x="903" y="52"/>
                </a:lnTo>
                <a:lnTo>
                  <a:pt x="903" y="59"/>
                </a:lnTo>
                <a:lnTo>
                  <a:pt x="903" y="66"/>
                </a:lnTo>
                <a:lnTo>
                  <a:pt x="903" y="72"/>
                </a:lnTo>
                <a:lnTo>
                  <a:pt x="903" y="79"/>
                </a:lnTo>
                <a:lnTo>
                  <a:pt x="902" y="85"/>
                </a:lnTo>
                <a:lnTo>
                  <a:pt x="900" y="87"/>
                </a:lnTo>
                <a:lnTo>
                  <a:pt x="892" y="89"/>
                </a:lnTo>
                <a:lnTo>
                  <a:pt x="879" y="90"/>
                </a:lnTo>
                <a:lnTo>
                  <a:pt x="861" y="92"/>
                </a:lnTo>
                <a:lnTo>
                  <a:pt x="838" y="93"/>
                </a:lnTo>
                <a:lnTo>
                  <a:pt x="810" y="94"/>
                </a:lnTo>
                <a:lnTo>
                  <a:pt x="778" y="94"/>
                </a:lnTo>
                <a:lnTo>
                  <a:pt x="741" y="95"/>
                </a:lnTo>
                <a:lnTo>
                  <a:pt x="701" y="95"/>
                </a:lnTo>
                <a:lnTo>
                  <a:pt x="656" y="96"/>
                </a:lnTo>
                <a:lnTo>
                  <a:pt x="607" y="96"/>
                </a:lnTo>
                <a:lnTo>
                  <a:pt x="554" y="97"/>
                </a:lnTo>
                <a:lnTo>
                  <a:pt x="497" y="97"/>
                </a:lnTo>
                <a:lnTo>
                  <a:pt x="437" y="97"/>
                </a:lnTo>
                <a:lnTo>
                  <a:pt x="374" y="97"/>
                </a:lnTo>
                <a:lnTo>
                  <a:pt x="307" y="98"/>
                </a:lnTo>
                <a:lnTo>
                  <a:pt x="237" y="98"/>
                </a:lnTo>
                <a:lnTo>
                  <a:pt x="165" y="99"/>
                </a:lnTo>
                <a:lnTo>
                  <a:pt x="89" y="99"/>
                </a:lnTo>
                <a:lnTo>
                  <a:pt x="11" y="100"/>
                </a:lnTo>
                <a:lnTo>
                  <a:pt x="8" y="97"/>
                </a:lnTo>
                <a:lnTo>
                  <a:pt x="6" y="92"/>
                </a:lnTo>
                <a:lnTo>
                  <a:pt x="4" y="87"/>
                </a:lnTo>
                <a:lnTo>
                  <a:pt x="3" y="82"/>
                </a:lnTo>
                <a:lnTo>
                  <a:pt x="2" y="75"/>
                </a:lnTo>
                <a:lnTo>
                  <a:pt x="1" y="69"/>
                </a:lnTo>
                <a:lnTo>
                  <a:pt x="0" y="61"/>
                </a:lnTo>
                <a:lnTo>
                  <a:pt x="0" y="54"/>
                </a:lnTo>
                <a:lnTo>
                  <a:pt x="0" y="47"/>
                </a:lnTo>
                <a:lnTo>
                  <a:pt x="0" y="40"/>
                </a:lnTo>
                <a:lnTo>
                  <a:pt x="1" y="33"/>
                </a:lnTo>
                <a:lnTo>
                  <a:pt x="2" y="27"/>
                </a:lnTo>
                <a:lnTo>
                  <a:pt x="3" y="20"/>
                </a:lnTo>
                <a:lnTo>
                  <a:pt x="4" y="15"/>
                </a:lnTo>
                <a:lnTo>
                  <a:pt x="5" y="10"/>
                </a:lnTo>
                <a:lnTo>
                  <a:pt x="7" y="7"/>
                </a:lnTo>
                <a:lnTo>
                  <a:pt x="9" y="4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„Erst wenn wir hundertprozentig sicher sind, sollten wir handeln."/>
          <p:cNvSpPr txBox="1"/>
          <p:nvPr/>
        </p:nvSpPr>
        <p:spPr>
          <a:xfrm>
            <a:off x="777240" y="4572000"/>
            <a:ext cx="6515100" cy="5562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2100"/>
              </a:lnSpc>
            </a:pPr>
            <a:r>
              <a:rPr lang="de-DE" sz="1875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„Erst wenn wir hundertprozentig sicher sind, sollten wir handeln.“</a:t>
            </a:r>
          </a:p>
        </p:txBody>
      </p:sp>
      <p:grpSp>
        <p:nvGrpSpPr>
          <p:cNvPr id="40" name="Auflösung 4 – Klick"/>
          <p:cNvGrpSpPr/>
          <p:nvPr/>
        </p:nvGrpSpPr>
        <p:grpSpPr>
          <a:xfrm>
            <a:off x="7696200" y="4541520"/>
            <a:ext cx="3855720" cy="655320"/>
            <a:chOff x="9235440" y="5449824"/>
            <a:chExt cx="4626864" cy="786384"/>
          </a:xfrm>
        </p:grpSpPr>
        <p:sp>
          <p:nvSpPr>
            <p:cNvPr id="37" name="Grafik – editierbar"/>
            <p:cNvSpPr/>
            <p:nvPr/>
          </p:nvSpPr>
          <p:spPr>
            <a:xfrm>
              <a:off x="9235440" y="5468112"/>
              <a:ext cx="1591056" cy="658368"/>
            </a:xfrm>
            <a:prstGeom prst="roundRect">
              <a:avLst>
                <a:gd name="adj" fmla="val 12000"/>
              </a:avLst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3 → 4"/>
            <p:cNvSpPr txBox="1"/>
            <p:nvPr/>
          </p:nvSpPr>
          <p:spPr>
            <a:xfrm>
              <a:off x="9262872" y="5513832"/>
              <a:ext cx="1536192" cy="54864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333"/>
                </a:lnSpc>
              </a:pPr>
              <a:r>
                <a:rPr lang="de-DE" sz="2083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3 → 4</a:t>
              </a:r>
            </a:p>
          </p:txBody>
        </p:sp>
        <p:sp>
          <p:nvSpPr>
            <p:cNvPr id="39" name="Prognose-Unsicherheit blockiert die Werteentscheidung."/>
            <p:cNvSpPr txBox="1"/>
            <p:nvPr/>
          </p:nvSpPr>
          <p:spPr>
            <a:xfrm>
              <a:off x="11082528" y="5449824"/>
              <a:ext cx="2779776" cy="78638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FFB438"/>
                  </a:solidFill>
                  <a:latin typeface="Arial"/>
                  <a:ea typeface="Arial"/>
                  <a:cs typeface="Arial"/>
                </a:rPr>
                <a:t>Prognose-Unsicherheit blockiert die Werteentscheidung.</a:t>
              </a:r>
            </a:p>
          </p:txBody>
        </p:sp>
      </p:grpSp>
      <p:sp>
        <p:nvSpPr>
          <p:cNvPr id="41" name="Doodle-Karte"/>
          <p:cNvSpPr/>
          <p:nvPr/>
        </p:nvSpPr>
        <p:spPr>
          <a:xfrm>
            <a:off x="518160" y="5600700"/>
            <a:ext cx="11163300" cy="54864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Doodle-Karte – handgezeichnete Kontur"/>
          <p:cNvSpPr/>
          <p:nvPr/>
        </p:nvSpPr>
        <p:spPr>
          <a:xfrm>
            <a:off x="548640" y="5600700"/>
            <a:ext cx="11125200" cy="563880"/>
          </a:xfrm>
          <a:custGeom>
            <a:avLst/>
            <a:gdLst/>
            <a:ahLst/>
            <a:cxnLst/>
            <a:rect l="l" t="t" r="r" b="b"/>
            <a:pathLst>
              <a:path w="1460" h="74">
                <a:moveTo>
                  <a:pt x="11" y="3"/>
                </a:moveTo>
                <a:lnTo>
                  <a:pt x="76" y="2"/>
                </a:lnTo>
                <a:lnTo>
                  <a:pt x="142" y="1"/>
                </a:lnTo>
                <a:lnTo>
                  <a:pt x="210" y="1"/>
                </a:lnTo>
                <a:lnTo>
                  <a:pt x="280" y="0"/>
                </a:lnTo>
                <a:lnTo>
                  <a:pt x="351" y="0"/>
                </a:lnTo>
                <a:lnTo>
                  <a:pt x="422" y="0"/>
                </a:lnTo>
                <a:lnTo>
                  <a:pt x="495" y="0"/>
                </a:lnTo>
                <a:lnTo>
                  <a:pt x="569" y="0"/>
                </a:lnTo>
                <a:lnTo>
                  <a:pt x="643" y="1"/>
                </a:lnTo>
                <a:lnTo>
                  <a:pt x="718" y="1"/>
                </a:lnTo>
                <a:lnTo>
                  <a:pt x="793" y="1"/>
                </a:lnTo>
                <a:lnTo>
                  <a:pt x="868" y="1"/>
                </a:lnTo>
                <a:lnTo>
                  <a:pt x="942" y="2"/>
                </a:lnTo>
                <a:lnTo>
                  <a:pt x="1017" y="2"/>
                </a:lnTo>
                <a:lnTo>
                  <a:pt x="1091" y="2"/>
                </a:lnTo>
                <a:lnTo>
                  <a:pt x="1164" y="2"/>
                </a:lnTo>
                <a:lnTo>
                  <a:pt x="1237" y="2"/>
                </a:lnTo>
                <a:lnTo>
                  <a:pt x="1308" y="2"/>
                </a:lnTo>
                <a:lnTo>
                  <a:pt x="1379" y="1"/>
                </a:lnTo>
                <a:lnTo>
                  <a:pt x="1448" y="1"/>
                </a:lnTo>
                <a:lnTo>
                  <a:pt x="1451" y="2"/>
                </a:lnTo>
                <a:lnTo>
                  <a:pt x="1453" y="3"/>
                </a:lnTo>
                <a:lnTo>
                  <a:pt x="1455" y="5"/>
                </a:lnTo>
                <a:lnTo>
                  <a:pt x="1456" y="8"/>
                </a:lnTo>
                <a:lnTo>
                  <a:pt x="1458" y="11"/>
                </a:lnTo>
                <a:lnTo>
                  <a:pt x="1459" y="14"/>
                </a:lnTo>
                <a:lnTo>
                  <a:pt x="1459" y="19"/>
                </a:lnTo>
                <a:lnTo>
                  <a:pt x="1460" y="23"/>
                </a:lnTo>
                <a:lnTo>
                  <a:pt x="1460" y="28"/>
                </a:lnTo>
                <a:lnTo>
                  <a:pt x="1460" y="32"/>
                </a:lnTo>
                <a:lnTo>
                  <a:pt x="1460" y="37"/>
                </a:lnTo>
                <a:lnTo>
                  <a:pt x="1460" y="42"/>
                </a:lnTo>
                <a:lnTo>
                  <a:pt x="1460" y="46"/>
                </a:lnTo>
                <a:lnTo>
                  <a:pt x="1460" y="51"/>
                </a:lnTo>
                <a:lnTo>
                  <a:pt x="1460" y="55"/>
                </a:lnTo>
                <a:lnTo>
                  <a:pt x="1460" y="59"/>
                </a:lnTo>
                <a:lnTo>
                  <a:pt x="1455" y="61"/>
                </a:lnTo>
                <a:lnTo>
                  <a:pt x="1442" y="63"/>
                </a:lnTo>
                <a:lnTo>
                  <a:pt x="1421" y="64"/>
                </a:lnTo>
                <a:lnTo>
                  <a:pt x="1392" y="66"/>
                </a:lnTo>
                <a:lnTo>
                  <a:pt x="1355" y="67"/>
                </a:lnTo>
                <a:lnTo>
                  <a:pt x="1310" y="68"/>
                </a:lnTo>
                <a:lnTo>
                  <a:pt x="1258" y="68"/>
                </a:lnTo>
                <a:lnTo>
                  <a:pt x="1199" y="69"/>
                </a:lnTo>
                <a:lnTo>
                  <a:pt x="1132" y="69"/>
                </a:lnTo>
                <a:lnTo>
                  <a:pt x="1059" y="70"/>
                </a:lnTo>
                <a:lnTo>
                  <a:pt x="980" y="70"/>
                </a:lnTo>
                <a:lnTo>
                  <a:pt x="894" y="71"/>
                </a:lnTo>
                <a:lnTo>
                  <a:pt x="803" y="71"/>
                </a:lnTo>
                <a:lnTo>
                  <a:pt x="705" y="71"/>
                </a:lnTo>
                <a:lnTo>
                  <a:pt x="602" y="71"/>
                </a:lnTo>
                <a:lnTo>
                  <a:pt x="493" y="72"/>
                </a:lnTo>
                <a:lnTo>
                  <a:pt x="380" y="72"/>
                </a:lnTo>
                <a:lnTo>
                  <a:pt x="262" y="73"/>
                </a:lnTo>
                <a:lnTo>
                  <a:pt x="138" y="73"/>
                </a:lnTo>
                <a:lnTo>
                  <a:pt x="11" y="74"/>
                </a:lnTo>
                <a:lnTo>
                  <a:pt x="8" y="72"/>
                </a:lnTo>
                <a:lnTo>
                  <a:pt x="6" y="68"/>
                </a:lnTo>
                <a:lnTo>
                  <a:pt x="4" y="65"/>
                </a:lnTo>
                <a:lnTo>
                  <a:pt x="3" y="60"/>
                </a:lnTo>
                <a:lnTo>
                  <a:pt x="2" y="56"/>
                </a:lnTo>
                <a:lnTo>
                  <a:pt x="1" y="51"/>
                </a:lnTo>
                <a:lnTo>
                  <a:pt x="0" y="46"/>
                </a:lnTo>
                <a:lnTo>
                  <a:pt x="0" y="41"/>
                </a:lnTo>
                <a:lnTo>
                  <a:pt x="0" y="36"/>
                </a:lnTo>
                <a:lnTo>
                  <a:pt x="0" y="30"/>
                </a:lnTo>
                <a:lnTo>
                  <a:pt x="1" y="25"/>
                </a:lnTo>
                <a:lnTo>
                  <a:pt x="2" y="21"/>
                </a:lnTo>
                <a:lnTo>
                  <a:pt x="3" y="16"/>
                </a:lnTo>
                <a:lnTo>
                  <a:pt x="4" y="12"/>
                </a:lnTo>
                <a:lnTo>
                  <a:pt x="5" y="9"/>
                </a:lnTo>
                <a:lnTo>
                  <a:pt x="7" y="6"/>
                </a:lnTo>
                <a:lnTo>
                  <a:pt x="9" y="4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3" name="„Auf welcher Stufe sind wir gerade?“"/>
          <p:cNvSpPr txBox="1"/>
          <p:nvPr/>
        </p:nvSpPr>
        <p:spPr>
          <a:xfrm>
            <a:off x="693420" y="5684520"/>
            <a:ext cx="10812780" cy="4191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2613"/>
              </a:lnSpc>
            </a:pPr>
            <a:r>
              <a:rPr lang="de-DE" sz="2333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„Auf welcher Stufe sind wir gerade?“</a:t>
            </a:r>
          </a:p>
        </p:txBody>
      </p:sp>
      <p:sp>
        <p:nvSpPr>
          <p:cNvPr id="44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45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46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QUELLENKRITIK DIGITAL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QUELLENKRITIK DIGITAL</a:t>
            </a:r>
          </a:p>
        </p:txBody>
      </p:sp>
      <p:sp>
        <p:nvSpPr>
          <p:cNvPr id="3" name="Die Bausteine der FRAGE-Methode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Die Bausteine der FRAGE-Methode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2004060" cy="22860"/>
          </a:xfrm>
          <a:custGeom>
            <a:avLst/>
            <a:gdLst/>
            <a:ahLst/>
            <a:cxnLst/>
            <a:rect l="l" t="t" r="r" b="b"/>
            <a:pathLst>
              <a:path w="263" h="3">
                <a:moveTo>
                  <a:pt x="0" y="3"/>
                </a:moveTo>
                <a:lnTo>
                  <a:pt x="7" y="3"/>
                </a:lnTo>
                <a:lnTo>
                  <a:pt x="14" y="2"/>
                </a:lnTo>
                <a:lnTo>
                  <a:pt x="21" y="2"/>
                </a:lnTo>
                <a:lnTo>
                  <a:pt x="28" y="2"/>
                </a:lnTo>
                <a:lnTo>
                  <a:pt x="35" y="1"/>
                </a:lnTo>
                <a:lnTo>
                  <a:pt x="42" y="1"/>
                </a:lnTo>
                <a:lnTo>
                  <a:pt x="49" y="1"/>
                </a:lnTo>
                <a:lnTo>
                  <a:pt x="56" y="1"/>
                </a:lnTo>
                <a:lnTo>
                  <a:pt x="63" y="1"/>
                </a:lnTo>
                <a:lnTo>
                  <a:pt x="70" y="1"/>
                </a:lnTo>
                <a:lnTo>
                  <a:pt x="77" y="1"/>
                </a:lnTo>
                <a:lnTo>
                  <a:pt x="84" y="1"/>
                </a:lnTo>
                <a:lnTo>
                  <a:pt x="91" y="1"/>
                </a:lnTo>
                <a:lnTo>
                  <a:pt x="98" y="1"/>
                </a:lnTo>
                <a:lnTo>
                  <a:pt x="105" y="1"/>
                </a:lnTo>
                <a:lnTo>
                  <a:pt x="112" y="1"/>
                </a:lnTo>
                <a:lnTo>
                  <a:pt x="120" y="1"/>
                </a:lnTo>
                <a:lnTo>
                  <a:pt x="127" y="2"/>
                </a:lnTo>
                <a:lnTo>
                  <a:pt x="134" y="2"/>
                </a:lnTo>
                <a:lnTo>
                  <a:pt x="141" y="2"/>
                </a:lnTo>
                <a:lnTo>
                  <a:pt x="149" y="2"/>
                </a:lnTo>
                <a:lnTo>
                  <a:pt x="156" y="2"/>
                </a:lnTo>
                <a:lnTo>
                  <a:pt x="163" y="2"/>
                </a:lnTo>
                <a:lnTo>
                  <a:pt x="171" y="2"/>
                </a:lnTo>
                <a:lnTo>
                  <a:pt x="178" y="2"/>
                </a:lnTo>
                <a:lnTo>
                  <a:pt x="186" y="2"/>
                </a:lnTo>
                <a:lnTo>
                  <a:pt x="193" y="2"/>
                </a:lnTo>
                <a:lnTo>
                  <a:pt x="201" y="2"/>
                </a:lnTo>
                <a:lnTo>
                  <a:pt x="208" y="2"/>
                </a:lnTo>
                <a:lnTo>
                  <a:pt x="216" y="2"/>
                </a:lnTo>
                <a:lnTo>
                  <a:pt x="224" y="2"/>
                </a:lnTo>
                <a:lnTo>
                  <a:pt x="232" y="2"/>
                </a:lnTo>
                <a:lnTo>
                  <a:pt x="239" y="1"/>
                </a:lnTo>
                <a:lnTo>
                  <a:pt x="247" y="1"/>
                </a:lnTo>
                <a:lnTo>
                  <a:pt x="255" y="1"/>
                </a:lnTo>
                <a:lnTo>
                  <a:pt x="263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1813560" cy="7620"/>
          </a:xfrm>
          <a:custGeom>
            <a:avLst/>
            <a:gdLst/>
            <a:ahLst/>
            <a:cxnLst/>
            <a:rect l="l" t="t" r="r" b="b"/>
            <a:pathLst>
              <a:path w="238" h="1">
                <a:moveTo>
                  <a:pt x="0" y="1"/>
                </a:moveTo>
                <a:lnTo>
                  <a:pt x="7" y="1"/>
                </a:lnTo>
                <a:lnTo>
                  <a:pt x="15" y="0"/>
                </a:lnTo>
                <a:lnTo>
                  <a:pt x="22" y="0"/>
                </a:lnTo>
                <a:lnTo>
                  <a:pt x="30" y="0"/>
                </a:lnTo>
                <a:lnTo>
                  <a:pt x="37" y="0"/>
                </a:lnTo>
                <a:lnTo>
                  <a:pt x="45" y="0"/>
                </a:lnTo>
                <a:lnTo>
                  <a:pt x="52" y="0"/>
                </a:lnTo>
                <a:lnTo>
                  <a:pt x="59" y="0"/>
                </a:lnTo>
                <a:lnTo>
                  <a:pt x="66" y="0"/>
                </a:lnTo>
                <a:lnTo>
                  <a:pt x="73" y="0"/>
                </a:lnTo>
                <a:lnTo>
                  <a:pt x="81" y="0"/>
                </a:lnTo>
                <a:lnTo>
                  <a:pt x="88" y="0"/>
                </a:lnTo>
                <a:lnTo>
                  <a:pt x="95" y="0"/>
                </a:lnTo>
                <a:lnTo>
                  <a:pt x="102" y="0"/>
                </a:lnTo>
                <a:lnTo>
                  <a:pt x="109" y="0"/>
                </a:lnTo>
                <a:lnTo>
                  <a:pt x="115" y="0"/>
                </a:lnTo>
                <a:lnTo>
                  <a:pt x="122" y="0"/>
                </a:lnTo>
                <a:lnTo>
                  <a:pt x="129" y="0"/>
                </a:lnTo>
                <a:lnTo>
                  <a:pt x="136" y="1"/>
                </a:lnTo>
                <a:lnTo>
                  <a:pt x="142" y="1"/>
                </a:lnTo>
                <a:lnTo>
                  <a:pt x="149" y="1"/>
                </a:lnTo>
                <a:lnTo>
                  <a:pt x="155" y="1"/>
                </a:lnTo>
                <a:lnTo>
                  <a:pt x="162" y="1"/>
                </a:lnTo>
                <a:lnTo>
                  <a:pt x="168" y="1"/>
                </a:lnTo>
                <a:lnTo>
                  <a:pt x="174" y="1"/>
                </a:lnTo>
                <a:lnTo>
                  <a:pt x="180" y="1"/>
                </a:lnTo>
                <a:lnTo>
                  <a:pt x="187" y="1"/>
                </a:lnTo>
                <a:lnTo>
                  <a:pt x="193" y="1"/>
                </a:lnTo>
                <a:lnTo>
                  <a:pt x="199" y="1"/>
                </a:lnTo>
                <a:lnTo>
                  <a:pt x="204" y="1"/>
                </a:lnTo>
                <a:lnTo>
                  <a:pt x="210" y="1"/>
                </a:lnTo>
                <a:lnTo>
                  <a:pt x="216" y="1"/>
                </a:lnTo>
                <a:lnTo>
                  <a:pt x="221" y="0"/>
                </a:lnTo>
                <a:lnTo>
                  <a:pt x="227" y="0"/>
                </a:lnTo>
                <a:lnTo>
                  <a:pt x="232" y="0"/>
                </a:lnTo>
                <a:lnTo>
                  <a:pt x="238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BAUSTEIN"/>
          <p:cNvSpPr txBox="1"/>
          <p:nvPr/>
        </p:nvSpPr>
        <p:spPr>
          <a:xfrm>
            <a:off x="1325880" y="1828800"/>
            <a:ext cx="2286000" cy="175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120"/>
              </a:lnSpc>
            </a:pPr>
            <a:r>
              <a:rPr lang="de-DE" sz="1000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BAUSTEIN</a:t>
            </a:r>
          </a:p>
        </p:txBody>
      </p:sp>
      <p:sp>
        <p:nvSpPr>
          <p:cNvPr id="14" name="WORAUF WIR SCHAUEN"/>
          <p:cNvSpPr txBox="1"/>
          <p:nvPr/>
        </p:nvSpPr>
        <p:spPr>
          <a:xfrm>
            <a:off x="3596640" y="1828800"/>
            <a:ext cx="3581400" cy="175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120"/>
              </a:lnSpc>
            </a:pPr>
            <a:r>
              <a:rPr lang="de-DE" sz="1000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WORAUF WIR SCHAUEN</a:t>
            </a:r>
          </a:p>
        </p:txBody>
      </p:sp>
      <p:sp>
        <p:nvSpPr>
          <p:cNvPr id="15" name="LEITFRAGE"/>
          <p:cNvSpPr txBox="1"/>
          <p:nvPr/>
        </p:nvSpPr>
        <p:spPr>
          <a:xfrm>
            <a:off x="7772400" y="1828800"/>
            <a:ext cx="3474720" cy="1752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120"/>
              </a:lnSpc>
            </a:pPr>
            <a:r>
              <a:rPr lang="de-DE" sz="1000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LEITFRAGE</a:t>
            </a:r>
          </a:p>
        </p:txBody>
      </p:sp>
      <p:grpSp>
        <p:nvGrpSpPr>
          <p:cNvPr id="24" name="F – FRAGE-Baustein"/>
          <p:cNvGrpSpPr/>
          <p:nvPr/>
        </p:nvGrpSpPr>
        <p:grpSpPr>
          <a:xfrm>
            <a:off x="563880" y="2171700"/>
            <a:ext cx="11087100" cy="693420"/>
            <a:chOff x="676656" y="2606040"/>
            <a:chExt cx="13304520" cy="832104"/>
          </a:xfrm>
        </p:grpSpPr>
        <p:sp>
          <p:nvSpPr>
            <p:cNvPr id="16" name="Doodle-Karte"/>
            <p:cNvSpPr/>
            <p:nvPr/>
          </p:nvSpPr>
          <p:spPr>
            <a:xfrm>
              <a:off x="676656" y="2606040"/>
              <a:ext cx="13304520" cy="813816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Doodle-Karte – handgezeichnete Kontur"/>
            <p:cNvSpPr/>
            <p:nvPr/>
          </p:nvSpPr>
          <p:spPr>
            <a:xfrm>
              <a:off x="713232" y="2606040"/>
              <a:ext cx="13258800" cy="832104"/>
            </a:xfrm>
            <a:custGeom>
              <a:avLst/>
              <a:gdLst/>
              <a:ahLst/>
              <a:cxnLst/>
              <a:rect l="l" t="t" r="r" b="b"/>
              <a:pathLst>
                <a:path w="1450" h="91">
                  <a:moveTo>
                    <a:pt x="11" y="3"/>
                  </a:moveTo>
                  <a:lnTo>
                    <a:pt x="75" y="2"/>
                  </a:lnTo>
                  <a:lnTo>
                    <a:pt x="141" y="1"/>
                  </a:lnTo>
                  <a:lnTo>
                    <a:pt x="209" y="1"/>
                  </a:lnTo>
                  <a:lnTo>
                    <a:pt x="278" y="0"/>
                  </a:lnTo>
                  <a:lnTo>
                    <a:pt x="348" y="0"/>
                  </a:lnTo>
                  <a:lnTo>
                    <a:pt x="420" y="0"/>
                  </a:lnTo>
                  <a:lnTo>
                    <a:pt x="492" y="0"/>
                  </a:lnTo>
                  <a:lnTo>
                    <a:pt x="565" y="0"/>
                  </a:lnTo>
                  <a:lnTo>
                    <a:pt x="639" y="1"/>
                  </a:lnTo>
                  <a:lnTo>
                    <a:pt x="713" y="1"/>
                  </a:lnTo>
                  <a:lnTo>
                    <a:pt x="787" y="1"/>
                  </a:lnTo>
                  <a:lnTo>
                    <a:pt x="862" y="1"/>
                  </a:lnTo>
                  <a:lnTo>
                    <a:pt x="936" y="2"/>
                  </a:lnTo>
                  <a:lnTo>
                    <a:pt x="1010" y="2"/>
                  </a:lnTo>
                  <a:lnTo>
                    <a:pt x="1083" y="2"/>
                  </a:lnTo>
                  <a:lnTo>
                    <a:pt x="1156" y="2"/>
                  </a:lnTo>
                  <a:lnTo>
                    <a:pt x="1228" y="2"/>
                  </a:lnTo>
                  <a:lnTo>
                    <a:pt x="1299" y="2"/>
                  </a:lnTo>
                  <a:lnTo>
                    <a:pt x="1369" y="1"/>
                  </a:lnTo>
                  <a:lnTo>
                    <a:pt x="1438" y="1"/>
                  </a:lnTo>
                  <a:lnTo>
                    <a:pt x="1441" y="2"/>
                  </a:lnTo>
                  <a:lnTo>
                    <a:pt x="1443" y="3"/>
                  </a:lnTo>
                  <a:lnTo>
                    <a:pt x="1445" y="6"/>
                  </a:lnTo>
                  <a:lnTo>
                    <a:pt x="1446" y="9"/>
                  </a:lnTo>
                  <a:lnTo>
                    <a:pt x="1448" y="13"/>
                  </a:lnTo>
                  <a:lnTo>
                    <a:pt x="1449" y="18"/>
                  </a:lnTo>
                  <a:lnTo>
                    <a:pt x="1449" y="23"/>
                  </a:lnTo>
                  <a:lnTo>
                    <a:pt x="1450" y="29"/>
                  </a:lnTo>
                  <a:lnTo>
                    <a:pt x="1450" y="34"/>
                  </a:lnTo>
                  <a:lnTo>
                    <a:pt x="1450" y="41"/>
                  </a:lnTo>
                  <a:lnTo>
                    <a:pt x="1450" y="47"/>
                  </a:lnTo>
                  <a:lnTo>
                    <a:pt x="1450" y="53"/>
                  </a:lnTo>
                  <a:lnTo>
                    <a:pt x="1450" y="59"/>
                  </a:lnTo>
                  <a:lnTo>
                    <a:pt x="1450" y="65"/>
                  </a:lnTo>
                  <a:lnTo>
                    <a:pt x="1450" y="71"/>
                  </a:lnTo>
                  <a:lnTo>
                    <a:pt x="1450" y="76"/>
                  </a:lnTo>
                  <a:lnTo>
                    <a:pt x="1445" y="78"/>
                  </a:lnTo>
                  <a:lnTo>
                    <a:pt x="1433" y="80"/>
                  </a:lnTo>
                  <a:lnTo>
                    <a:pt x="1412" y="81"/>
                  </a:lnTo>
                  <a:lnTo>
                    <a:pt x="1382" y="83"/>
                  </a:lnTo>
                  <a:lnTo>
                    <a:pt x="1346" y="84"/>
                  </a:lnTo>
                  <a:lnTo>
                    <a:pt x="1301" y="85"/>
                  </a:lnTo>
                  <a:lnTo>
                    <a:pt x="1249" y="85"/>
                  </a:lnTo>
                  <a:lnTo>
                    <a:pt x="1190" y="86"/>
                  </a:lnTo>
                  <a:lnTo>
                    <a:pt x="1125" y="86"/>
                  </a:lnTo>
                  <a:lnTo>
                    <a:pt x="1052" y="87"/>
                  </a:lnTo>
                  <a:lnTo>
                    <a:pt x="973" y="87"/>
                  </a:lnTo>
                  <a:lnTo>
                    <a:pt x="888" y="88"/>
                  </a:lnTo>
                  <a:lnTo>
                    <a:pt x="797" y="88"/>
                  </a:lnTo>
                  <a:lnTo>
                    <a:pt x="700" y="88"/>
                  </a:lnTo>
                  <a:lnTo>
                    <a:pt x="598" y="88"/>
                  </a:lnTo>
                  <a:lnTo>
                    <a:pt x="490" y="89"/>
                  </a:lnTo>
                  <a:lnTo>
                    <a:pt x="377" y="89"/>
                  </a:lnTo>
                  <a:lnTo>
                    <a:pt x="260" y="90"/>
                  </a:lnTo>
                  <a:lnTo>
                    <a:pt x="138" y="90"/>
                  </a:lnTo>
                  <a:lnTo>
                    <a:pt x="11" y="91"/>
                  </a:lnTo>
                  <a:lnTo>
                    <a:pt x="8" y="88"/>
                  </a:lnTo>
                  <a:lnTo>
                    <a:pt x="6" y="84"/>
                  </a:lnTo>
                  <a:lnTo>
                    <a:pt x="4" y="79"/>
                  </a:lnTo>
                  <a:lnTo>
                    <a:pt x="3" y="74"/>
                  </a:lnTo>
                  <a:lnTo>
                    <a:pt x="2" y="69"/>
                  </a:lnTo>
                  <a:lnTo>
                    <a:pt x="1" y="62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2" y="24"/>
                  </a:lnTo>
                  <a:lnTo>
                    <a:pt x="3" y="19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7" y="6"/>
                  </a:lnTo>
                  <a:lnTo>
                    <a:pt x="9" y="4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Nummer F"/>
            <p:cNvSpPr/>
            <p:nvPr/>
          </p:nvSpPr>
          <p:spPr>
            <a:xfrm>
              <a:off x="877824" y="2734056"/>
              <a:ext cx="548640" cy="548640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Doodle – editierbare Linie"/>
            <p:cNvSpPr/>
            <p:nvPr/>
          </p:nvSpPr>
          <p:spPr>
            <a:xfrm>
              <a:off x="850392" y="2724912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" name="F"/>
            <p:cNvSpPr txBox="1"/>
            <p:nvPr/>
          </p:nvSpPr>
          <p:spPr>
            <a:xfrm>
              <a:off x="877824" y="2752344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F</a:t>
              </a:r>
            </a:p>
          </p:txBody>
        </p:sp>
        <p:sp>
          <p:nvSpPr>
            <p:cNvPr id="21" name="Finanzierung"/>
            <p:cNvSpPr txBox="1"/>
            <p:nvPr/>
          </p:nvSpPr>
          <p:spPr>
            <a:xfrm>
              <a:off x="1664208" y="2743200"/>
              <a:ext cx="2450592" cy="521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2240"/>
                </a:lnSpc>
              </a:pPr>
              <a:r>
                <a:rPr lang="de-DE" sz="200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Finanzierung</a:t>
              </a:r>
            </a:p>
          </p:txBody>
        </p:sp>
        <p:sp>
          <p:nvSpPr>
            <p:cNvPr id="22" name="Welche finanziellen Interessen beeinflussen die Darstellung?"/>
            <p:cNvSpPr txBox="1"/>
            <p:nvPr/>
          </p:nvSpPr>
          <p:spPr>
            <a:xfrm>
              <a:off x="4315968" y="2724912"/>
              <a:ext cx="4718304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Welche finanziellen Interessen beeinflussen die Darstellung?</a:t>
              </a:r>
            </a:p>
          </p:txBody>
        </p:sp>
        <p:sp>
          <p:nvSpPr>
            <p:cNvPr id="23" name="„Wer könnte für diesen Inhalt bezahlt haben?“"/>
            <p:cNvSpPr txBox="1"/>
            <p:nvPr/>
          </p:nvSpPr>
          <p:spPr>
            <a:xfrm>
              <a:off x="9326880" y="2724912"/>
              <a:ext cx="4389120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FFB438"/>
                  </a:solidFill>
                  <a:latin typeface="Arial"/>
                  <a:ea typeface="Arial"/>
                  <a:cs typeface="Arial"/>
                </a:rPr>
                <a:t>„Wer könnte für diesen Inhalt bezahlt haben?“</a:t>
              </a:r>
            </a:p>
          </p:txBody>
        </p:sp>
      </p:grpSp>
      <p:grpSp>
        <p:nvGrpSpPr>
          <p:cNvPr id="33" name="R – FRAGE-Baustein"/>
          <p:cNvGrpSpPr/>
          <p:nvPr/>
        </p:nvGrpSpPr>
        <p:grpSpPr>
          <a:xfrm>
            <a:off x="563880" y="2933700"/>
            <a:ext cx="11087100" cy="693420"/>
            <a:chOff x="676656" y="3520440"/>
            <a:chExt cx="13304520" cy="832104"/>
          </a:xfrm>
        </p:grpSpPr>
        <p:sp>
          <p:nvSpPr>
            <p:cNvPr id="25" name="Doodle-Karte"/>
            <p:cNvSpPr/>
            <p:nvPr/>
          </p:nvSpPr>
          <p:spPr>
            <a:xfrm>
              <a:off x="676656" y="3520440"/>
              <a:ext cx="13304520" cy="813816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Doodle-Karte – handgezeichnete Kontur"/>
            <p:cNvSpPr/>
            <p:nvPr/>
          </p:nvSpPr>
          <p:spPr>
            <a:xfrm>
              <a:off x="713232" y="3520440"/>
              <a:ext cx="13258800" cy="832104"/>
            </a:xfrm>
            <a:custGeom>
              <a:avLst/>
              <a:gdLst/>
              <a:ahLst/>
              <a:cxnLst/>
              <a:rect l="l" t="t" r="r" b="b"/>
              <a:pathLst>
                <a:path w="1450" h="91">
                  <a:moveTo>
                    <a:pt x="11" y="3"/>
                  </a:moveTo>
                  <a:lnTo>
                    <a:pt x="75" y="2"/>
                  </a:lnTo>
                  <a:lnTo>
                    <a:pt x="141" y="1"/>
                  </a:lnTo>
                  <a:lnTo>
                    <a:pt x="209" y="1"/>
                  </a:lnTo>
                  <a:lnTo>
                    <a:pt x="278" y="0"/>
                  </a:lnTo>
                  <a:lnTo>
                    <a:pt x="348" y="0"/>
                  </a:lnTo>
                  <a:lnTo>
                    <a:pt x="420" y="0"/>
                  </a:lnTo>
                  <a:lnTo>
                    <a:pt x="492" y="0"/>
                  </a:lnTo>
                  <a:lnTo>
                    <a:pt x="565" y="0"/>
                  </a:lnTo>
                  <a:lnTo>
                    <a:pt x="639" y="1"/>
                  </a:lnTo>
                  <a:lnTo>
                    <a:pt x="713" y="1"/>
                  </a:lnTo>
                  <a:lnTo>
                    <a:pt x="787" y="1"/>
                  </a:lnTo>
                  <a:lnTo>
                    <a:pt x="862" y="1"/>
                  </a:lnTo>
                  <a:lnTo>
                    <a:pt x="936" y="2"/>
                  </a:lnTo>
                  <a:lnTo>
                    <a:pt x="1010" y="2"/>
                  </a:lnTo>
                  <a:lnTo>
                    <a:pt x="1083" y="2"/>
                  </a:lnTo>
                  <a:lnTo>
                    <a:pt x="1156" y="2"/>
                  </a:lnTo>
                  <a:lnTo>
                    <a:pt x="1228" y="2"/>
                  </a:lnTo>
                  <a:lnTo>
                    <a:pt x="1299" y="2"/>
                  </a:lnTo>
                  <a:lnTo>
                    <a:pt x="1369" y="1"/>
                  </a:lnTo>
                  <a:lnTo>
                    <a:pt x="1438" y="1"/>
                  </a:lnTo>
                  <a:lnTo>
                    <a:pt x="1441" y="2"/>
                  </a:lnTo>
                  <a:lnTo>
                    <a:pt x="1443" y="3"/>
                  </a:lnTo>
                  <a:lnTo>
                    <a:pt x="1445" y="6"/>
                  </a:lnTo>
                  <a:lnTo>
                    <a:pt x="1446" y="9"/>
                  </a:lnTo>
                  <a:lnTo>
                    <a:pt x="1448" y="13"/>
                  </a:lnTo>
                  <a:lnTo>
                    <a:pt x="1449" y="18"/>
                  </a:lnTo>
                  <a:lnTo>
                    <a:pt x="1449" y="23"/>
                  </a:lnTo>
                  <a:lnTo>
                    <a:pt x="1450" y="29"/>
                  </a:lnTo>
                  <a:lnTo>
                    <a:pt x="1450" y="34"/>
                  </a:lnTo>
                  <a:lnTo>
                    <a:pt x="1450" y="41"/>
                  </a:lnTo>
                  <a:lnTo>
                    <a:pt x="1450" y="47"/>
                  </a:lnTo>
                  <a:lnTo>
                    <a:pt x="1450" y="53"/>
                  </a:lnTo>
                  <a:lnTo>
                    <a:pt x="1450" y="59"/>
                  </a:lnTo>
                  <a:lnTo>
                    <a:pt x="1450" y="65"/>
                  </a:lnTo>
                  <a:lnTo>
                    <a:pt x="1450" y="71"/>
                  </a:lnTo>
                  <a:lnTo>
                    <a:pt x="1450" y="76"/>
                  </a:lnTo>
                  <a:lnTo>
                    <a:pt x="1445" y="78"/>
                  </a:lnTo>
                  <a:lnTo>
                    <a:pt x="1433" y="80"/>
                  </a:lnTo>
                  <a:lnTo>
                    <a:pt x="1412" y="81"/>
                  </a:lnTo>
                  <a:lnTo>
                    <a:pt x="1382" y="83"/>
                  </a:lnTo>
                  <a:lnTo>
                    <a:pt x="1346" y="84"/>
                  </a:lnTo>
                  <a:lnTo>
                    <a:pt x="1301" y="85"/>
                  </a:lnTo>
                  <a:lnTo>
                    <a:pt x="1249" y="85"/>
                  </a:lnTo>
                  <a:lnTo>
                    <a:pt x="1190" y="86"/>
                  </a:lnTo>
                  <a:lnTo>
                    <a:pt x="1125" y="86"/>
                  </a:lnTo>
                  <a:lnTo>
                    <a:pt x="1052" y="87"/>
                  </a:lnTo>
                  <a:lnTo>
                    <a:pt x="973" y="87"/>
                  </a:lnTo>
                  <a:lnTo>
                    <a:pt x="888" y="88"/>
                  </a:lnTo>
                  <a:lnTo>
                    <a:pt x="797" y="88"/>
                  </a:lnTo>
                  <a:lnTo>
                    <a:pt x="700" y="88"/>
                  </a:lnTo>
                  <a:lnTo>
                    <a:pt x="598" y="88"/>
                  </a:lnTo>
                  <a:lnTo>
                    <a:pt x="490" y="89"/>
                  </a:lnTo>
                  <a:lnTo>
                    <a:pt x="377" y="89"/>
                  </a:lnTo>
                  <a:lnTo>
                    <a:pt x="260" y="90"/>
                  </a:lnTo>
                  <a:lnTo>
                    <a:pt x="138" y="90"/>
                  </a:lnTo>
                  <a:lnTo>
                    <a:pt x="11" y="91"/>
                  </a:lnTo>
                  <a:lnTo>
                    <a:pt x="8" y="88"/>
                  </a:lnTo>
                  <a:lnTo>
                    <a:pt x="6" y="84"/>
                  </a:lnTo>
                  <a:lnTo>
                    <a:pt x="4" y="79"/>
                  </a:lnTo>
                  <a:lnTo>
                    <a:pt x="3" y="74"/>
                  </a:lnTo>
                  <a:lnTo>
                    <a:pt x="2" y="69"/>
                  </a:lnTo>
                  <a:lnTo>
                    <a:pt x="1" y="62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2" y="24"/>
                  </a:lnTo>
                  <a:lnTo>
                    <a:pt x="3" y="19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7" y="6"/>
                  </a:lnTo>
                  <a:lnTo>
                    <a:pt x="9" y="4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Nummer R"/>
            <p:cNvSpPr/>
            <p:nvPr/>
          </p:nvSpPr>
          <p:spPr>
            <a:xfrm>
              <a:off x="877824" y="3648456"/>
              <a:ext cx="548640" cy="548640"/>
            </a:xfrm>
            <a:prstGeom prst="ellipse">
              <a:avLst/>
            </a:prstGeom>
            <a:solidFill>
              <a:srgbClr val="88D1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Doodle – editierbare Linie"/>
            <p:cNvSpPr/>
            <p:nvPr/>
          </p:nvSpPr>
          <p:spPr>
            <a:xfrm>
              <a:off x="850392" y="3639312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R"/>
            <p:cNvSpPr txBox="1"/>
            <p:nvPr/>
          </p:nvSpPr>
          <p:spPr>
            <a:xfrm>
              <a:off x="877824" y="3666744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R</a:t>
              </a:r>
            </a:p>
          </p:txBody>
        </p:sp>
        <p:sp>
          <p:nvSpPr>
            <p:cNvPr id="30" name="Rolle / Absender"/>
            <p:cNvSpPr txBox="1"/>
            <p:nvPr/>
          </p:nvSpPr>
          <p:spPr>
            <a:xfrm>
              <a:off x="1664208" y="3657600"/>
              <a:ext cx="2450592" cy="521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2240"/>
                </a:lnSpc>
              </a:pPr>
              <a:r>
                <a:rPr lang="de-DE" sz="200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Rolle / Absender</a:t>
              </a:r>
            </a:p>
          </p:txBody>
        </p:sp>
        <p:sp>
          <p:nvSpPr>
            <p:cNvPr id="31" name="Rolle, Expertise und Interessen des Absenders."/>
            <p:cNvSpPr txBox="1"/>
            <p:nvPr/>
          </p:nvSpPr>
          <p:spPr>
            <a:xfrm>
              <a:off x="4315968" y="3639312"/>
              <a:ext cx="4718304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Rolle, Expertise und Interessen des Absenders.</a:t>
              </a:r>
            </a:p>
          </p:txBody>
        </p:sp>
        <p:sp>
          <p:nvSpPr>
            <p:cNvPr id="32" name="„Wer steckt hinter diesem Inhalt?“"/>
            <p:cNvSpPr txBox="1"/>
            <p:nvPr/>
          </p:nvSpPr>
          <p:spPr>
            <a:xfrm>
              <a:off x="9326880" y="3639312"/>
              <a:ext cx="4389120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88D1F8"/>
                  </a:solidFill>
                  <a:latin typeface="Arial"/>
                  <a:ea typeface="Arial"/>
                  <a:cs typeface="Arial"/>
                </a:rPr>
                <a:t>„Wer steckt hinter diesem Inhalt?“</a:t>
              </a:r>
            </a:p>
          </p:txBody>
        </p:sp>
      </p:grpSp>
      <p:grpSp>
        <p:nvGrpSpPr>
          <p:cNvPr id="42" name="A – FRAGE-Baustein"/>
          <p:cNvGrpSpPr/>
          <p:nvPr/>
        </p:nvGrpSpPr>
        <p:grpSpPr>
          <a:xfrm>
            <a:off x="563880" y="3695700"/>
            <a:ext cx="11087100" cy="693420"/>
            <a:chOff x="676656" y="4434840"/>
            <a:chExt cx="13304520" cy="832104"/>
          </a:xfrm>
        </p:grpSpPr>
        <p:sp>
          <p:nvSpPr>
            <p:cNvPr id="34" name="Doodle-Karte"/>
            <p:cNvSpPr/>
            <p:nvPr/>
          </p:nvSpPr>
          <p:spPr>
            <a:xfrm>
              <a:off x="676656" y="4434840"/>
              <a:ext cx="13304520" cy="813816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Doodle-Karte – handgezeichnete Kontur"/>
            <p:cNvSpPr/>
            <p:nvPr/>
          </p:nvSpPr>
          <p:spPr>
            <a:xfrm>
              <a:off x="713232" y="4434840"/>
              <a:ext cx="13258800" cy="832104"/>
            </a:xfrm>
            <a:custGeom>
              <a:avLst/>
              <a:gdLst/>
              <a:ahLst/>
              <a:cxnLst/>
              <a:rect l="l" t="t" r="r" b="b"/>
              <a:pathLst>
                <a:path w="1450" h="91">
                  <a:moveTo>
                    <a:pt x="11" y="3"/>
                  </a:moveTo>
                  <a:lnTo>
                    <a:pt x="75" y="2"/>
                  </a:lnTo>
                  <a:lnTo>
                    <a:pt x="141" y="1"/>
                  </a:lnTo>
                  <a:lnTo>
                    <a:pt x="209" y="1"/>
                  </a:lnTo>
                  <a:lnTo>
                    <a:pt x="278" y="0"/>
                  </a:lnTo>
                  <a:lnTo>
                    <a:pt x="348" y="0"/>
                  </a:lnTo>
                  <a:lnTo>
                    <a:pt x="420" y="0"/>
                  </a:lnTo>
                  <a:lnTo>
                    <a:pt x="492" y="0"/>
                  </a:lnTo>
                  <a:lnTo>
                    <a:pt x="565" y="0"/>
                  </a:lnTo>
                  <a:lnTo>
                    <a:pt x="639" y="1"/>
                  </a:lnTo>
                  <a:lnTo>
                    <a:pt x="713" y="1"/>
                  </a:lnTo>
                  <a:lnTo>
                    <a:pt x="787" y="1"/>
                  </a:lnTo>
                  <a:lnTo>
                    <a:pt x="862" y="1"/>
                  </a:lnTo>
                  <a:lnTo>
                    <a:pt x="936" y="2"/>
                  </a:lnTo>
                  <a:lnTo>
                    <a:pt x="1010" y="2"/>
                  </a:lnTo>
                  <a:lnTo>
                    <a:pt x="1083" y="2"/>
                  </a:lnTo>
                  <a:lnTo>
                    <a:pt x="1156" y="2"/>
                  </a:lnTo>
                  <a:lnTo>
                    <a:pt x="1228" y="2"/>
                  </a:lnTo>
                  <a:lnTo>
                    <a:pt x="1299" y="2"/>
                  </a:lnTo>
                  <a:lnTo>
                    <a:pt x="1369" y="1"/>
                  </a:lnTo>
                  <a:lnTo>
                    <a:pt x="1438" y="1"/>
                  </a:lnTo>
                  <a:lnTo>
                    <a:pt x="1441" y="2"/>
                  </a:lnTo>
                  <a:lnTo>
                    <a:pt x="1443" y="3"/>
                  </a:lnTo>
                  <a:lnTo>
                    <a:pt x="1445" y="6"/>
                  </a:lnTo>
                  <a:lnTo>
                    <a:pt x="1446" y="9"/>
                  </a:lnTo>
                  <a:lnTo>
                    <a:pt x="1448" y="13"/>
                  </a:lnTo>
                  <a:lnTo>
                    <a:pt x="1449" y="18"/>
                  </a:lnTo>
                  <a:lnTo>
                    <a:pt x="1449" y="23"/>
                  </a:lnTo>
                  <a:lnTo>
                    <a:pt x="1450" y="29"/>
                  </a:lnTo>
                  <a:lnTo>
                    <a:pt x="1450" y="34"/>
                  </a:lnTo>
                  <a:lnTo>
                    <a:pt x="1450" y="41"/>
                  </a:lnTo>
                  <a:lnTo>
                    <a:pt x="1450" y="47"/>
                  </a:lnTo>
                  <a:lnTo>
                    <a:pt x="1450" y="53"/>
                  </a:lnTo>
                  <a:lnTo>
                    <a:pt x="1450" y="59"/>
                  </a:lnTo>
                  <a:lnTo>
                    <a:pt x="1450" y="65"/>
                  </a:lnTo>
                  <a:lnTo>
                    <a:pt x="1450" y="71"/>
                  </a:lnTo>
                  <a:lnTo>
                    <a:pt x="1450" y="76"/>
                  </a:lnTo>
                  <a:lnTo>
                    <a:pt x="1445" y="78"/>
                  </a:lnTo>
                  <a:lnTo>
                    <a:pt x="1433" y="80"/>
                  </a:lnTo>
                  <a:lnTo>
                    <a:pt x="1412" y="81"/>
                  </a:lnTo>
                  <a:lnTo>
                    <a:pt x="1382" y="83"/>
                  </a:lnTo>
                  <a:lnTo>
                    <a:pt x="1346" y="84"/>
                  </a:lnTo>
                  <a:lnTo>
                    <a:pt x="1301" y="85"/>
                  </a:lnTo>
                  <a:lnTo>
                    <a:pt x="1249" y="85"/>
                  </a:lnTo>
                  <a:lnTo>
                    <a:pt x="1190" y="86"/>
                  </a:lnTo>
                  <a:lnTo>
                    <a:pt x="1125" y="86"/>
                  </a:lnTo>
                  <a:lnTo>
                    <a:pt x="1052" y="87"/>
                  </a:lnTo>
                  <a:lnTo>
                    <a:pt x="973" y="87"/>
                  </a:lnTo>
                  <a:lnTo>
                    <a:pt x="888" y="88"/>
                  </a:lnTo>
                  <a:lnTo>
                    <a:pt x="797" y="88"/>
                  </a:lnTo>
                  <a:lnTo>
                    <a:pt x="700" y="88"/>
                  </a:lnTo>
                  <a:lnTo>
                    <a:pt x="598" y="88"/>
                  </a:lnTo>
                  <a:lnTo>
                    <a:pt x="490" y="89"/>
                  </a:lnTo>
                  <a:lnTo>
                    <a:pt x="377" y="89"/>
                  </a:lnTo>
                  <a:lnTo>
                    <a:pt x="260" y="90"/>
                  </a:lnTo>
                  <a:lnTo>
                    <a:pt x="138" y="90"/>
                  </a:lnTo>
                  <a:lnTo>
                    <a:pt x="11" y="91"/>
                  </a:lnTo>
                  <a:lnTo>
                    <a:pt x="8" y="88"/>
                  </a:lnTo>
                  <a:lnTo>
                    <a:pt x="6" y="84"/>
                  </a:lnTo>
                  <a:lnTo>
                    <a:pt x="4" y="79"/>
                  </a:lnTo>
                  <a:lnTo>
                    <a:pt x="3" y="74"/>
                  </a:lnTo>
                  <a:lnTo>
                    <a:pt x="2" y="69"/>
                  </a:lnTo>
                  <a:lnTo>
                    <a:pt x="1" y="62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2" y="24"/>
                  </a:lnTo>
                  <a:lnTo>
                    <a:pt x="3" y="19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7" y="6"/>
                  </a:lnTo>
                  <a:lnTo>
                    <a:pt x="9" y="4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Nummer A"/>
            <p:cNvSpPr/>
            <p:nvPr/>
          </p:nvSpPr>
          <p:spPr>
            <a:xfrm>
              <a:off x="877824" y="4562856"/>
              <a:ext cx="548640" cy="548640"/>
            </a:xfrm>
            <a:prstGeom prst="ellipse">
              <a:avLst/>
            </a:prstGeom>
            <a:solidFill>
              <a:srgbClr val="FF697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Doodle – editierbare Linie"/>
            <p:cNvSpPr/>
            <p:nvPr/>
          </p:nvSpPr>
          <p:spPr>
            <a:xfrm>
              <a:off x="850392" y="4553712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A"/>
            <p:cNvSpPr txBox="1"/>
            <p:nvPr/>
          </p:nvSpPr>
          <p:spPr>
            <a:xfrm>
              <a:off x="877824" y="4581144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A</a:t>
              </a:r>
            </a:p>
          </p:txBody>
        </p:sp>
        <p:sp>
          <p:nvSpPr>
            <p:cNvPr id="39" name="Absichten"/>
            <p:cNvSpPr txBox="1"/>
            <p:nvPr/>
          </p:nvSpPr>
          <p:spPr>
            <a:xfrm>
              <a:off x="1664208" y="4572000"/>
              <a:ext cx="2450592" cy="521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2240"/>
                </a:lnSpc>
              </a:pPr>
              <a:r>
                <a:rPr lang="de-DE" sz="200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Absichten</a:t>
              </a:r>
            </a:p>
          </p:txBody>
        </p:sp>
        <p:sp>
          <p:nvSpPr>
            <p:cNvPr id="40" name="Intentionen und Ziele, die mit der Veröffentlichung verfolgt werd"/>
            <p:cNvSpPr txBox="1"/>
            <p:nvPr/>
          </p:nvSpPr>
          <p:spPr>
            <a:xfrm>
              <a:off x="4315968" y="4553712"/>
              <a:ext cx="4718304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Intentionen und Ziele, die mit der Veröffentlichung verfolgt werden.</a:t>
              </a:r>
            </a:p>
          </p:txBody>
        </p:sp>
        <p:sp>
          <p:nvSpPr>
            <p:cNvPr id="41" name="„Was soll mit dem Beitrag erreicht werden?“"/>
            <p:cNvSpPr txBox="1"/>
            <p:nvPr/>
          </p:nvSpPr>
          <p:spPr>
            <a:xfrm>
              <a:off x="9326880" y="4553712"/>
              <a:ext cx="4389120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FF6972"/>
                  </a:solidFill>
                  <a:latin typeface="Arial"/>
                  <a:ea typeface="Arial"/>
                  <a:cs typeface="Arial"/>
                </a:rPr>
                <a:t>„Was soll mit dem Beitrag erreicht werden?“</a:t>
              </a:r>
            </a:p>
          </p:txBody>
        </p:sp>
      </p:grpSp>
      <p:grpSp>
        <p:nvGrpSpPr>
          <p:cNvPr id="51" name="G – FRAGE-Baustein"/>
          <p:cNvGrpSpPr/>
          <p:nvPr/>
        </p:nvGrpSpPr>
        <p:grpSpPr>
          <a:xfrm>
            <a:off x="563880" y="4457700"/>
            <a:ext cx="11087100" cy="693420"/>
            <a:chOff x="676656" y="5349240"/>
            <a:chExt cx="13304520" cy="832104"/>
          </a:xfrm>
        </p:grpSpPr>
        <p:sp>
          <p:nvSpPr>
            <p:cNvPr id="43" name="Doodle-Karte"/>
            <p:cNvSpPr/>
            <p:nvPr/>
          </p:nvSpPr>
          <p:spPr>
            <a:xfrm>
              <a:off x="676656" y="5349240"/>
              <a:ext cx="13304520" cy="813816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Doodle-Karte – handgezeichnete Kontur"/>
            <p:cNvSpPr/>
            <p:nvPr/>
          </p:nvSpPr>
          <p:spPr>
            <a:xfrm>
              <a:off x="713232" y="5349240"/>
              <a:ext cx="13258800" cy="832104"/>
            </a:xfrm>
            <a:custGeom>
              <a:avLst/>
              <a:gdLst/>
              <a:ahLst/>
              <a:cxnLst/>
              <a:rect l="l" t="t" r="r" b="b"/>
              <a:pathLst>
                <a:path w="1450" h="91">
                  <a:moveTo>
                    <a:pt x="11" y="3"/>
                  </a:moveTo>
                  <a:lnTo>
                    <a:pt x="75" y="2"/>
                  </a:lnTo>
                  <a:lnTo>
                    <a:pt x="141" y="1"/>
                  </a:lnTo>
                  <a:lnTo>
                    <a:pt x="209" y="1"/>
                  </a:lnTo>
                  <a:lnTo>
                    <a:pt x="278" y="0"/>
                  </a:lnTo>
                  <a:lnTo>
                    <a:pt x="348" y="0"/>
                  </a:lnTo>
                  <a:lnTo>
                    <a:pt x="420" y="0"/>
                  </a:lnTo>
                  <a:lnTo>
                    <a:pt x="492" y="0"/>
                  </a:lnTo>
                  <a:lnTo>
                    <a:pt x="565" y="0"/>
                  </a:lnTo>
                  <a:lnTo>
                    <a:pt x="639" y="1"/>
                  </a:lnTo>
                  <a:lnTo>
                    <a:pt x="713" y="1"/>
                  </a:lnTo>
                  <a:lnTo>
                    <a:pt x="787" y="1"/>
                  </a:lnTo>
                  <a:lnTo>
                    <a:pt x="862" y="1"/>
                  </a:lnTo>
                  <a:lnTo>
                    <a:pt x="936" y="2"/>
                  </a:lnTo>
                  <a:lnTo>
                    <a:pt x="1010" y="2"/>
                  </a:lnTo>
                  <a:lnTo>
                    <a:pt x="1083" y="2"/>
                  </a:lnTo>
                  <a:lnTo>
                    <a:pt x="1156" y="2"/>
                  </a:lnTo>
                  <a:lnTo>
                    <a:pt x="1228" y="2"/>
                  </a:lnTo>
                  <a:lnTo>
                    <a:pt x="1299" y="2"/>
                  </a:lnTo>
                  <a:lnTo>
                    <a:pt x="1369" y="1"/>
                  </a:lnTo>
                  <a:lnTo>
                    <a:pt x="1438" y="1"/>
                  </a:lnTo>
                  <a:lnTo>
                    <a:pt x="1441" y="2"/>
                  </a:lnTo>
                  <a:lnTo>
                    <a:pt x="1443" y="3"/>
                  </a:lnTo>
                  <a:lnTo>
                    <a:pt x="1445" y="6"/>
                  </a:lnTo>
                  <a:lnTo>
                    <a:pt x="1446" y="9"/>
                  </a:lnTo>
                  <a:lnTo>
                    <a:pt x="1448" y="13"/>
                  </a:lnTo>
                  <a:lnTo>
                    <a:pt x="1449" y="18"/>
                  </a:lnTo>
                  <a:lnTo>
                    <a:pt x="1449" y="23"/>
                  </a:lnTo>
                  <a:lnTo>
                    <a:pt x="1450" y="29"/>
                  </a:lnTo>
                  <a:lnTo>
                    <a:pt x="1450" y="34"/>
                  </a:lnTo>
                  <a:lnTo>
                    <a:pt x="1450" y="41"/>
                  </a:lnTo>
                  <a:lnTo>
                    <a:pt x="1450" y="47"/>
                  </a:lnTo>
                  <a:lnTo>
                    <a:pt x="1450" y="53"/>
                  </a:lnTo>
                  <a:lnTo>
                    <a:pt x="1450" y="59"/>
                  </a:lnTo>
                  <a:lnTo>
                    <a:pt x="1450" y="65"/>
                  </a:lnTo>
                  <a:lnTo>
                    <a:pt x="1450" y="71"/>
                  </a:lnTo>
                  <a:lnTo>
                    <a:pt x="1450" y="76"/>
                  </a:lnTo>
                  <a:lnTo>
                    <a:pt x="1445" y="78"/>
                  </a:lnTo>
                  <a:lnTo>
                    <a:pt x="1433" y="80"/>
                  </a:lnTo>
                  <a:lnTo>
                    <a:pt x="1412" y="81"/>
                  </a:lnTo>
                  <a:lnTo>
                    <a:pt x="1382" y="83"/>
                  </a:lnTo>
                  <a:lnTo>
                    <a:pt x="1346" y="84"/>
                  </a:lnTo>
                  <a:lnTo>
                    <a:pt x="1301" y="85"/>
                  </a:lnTo>
                  <a:lnTo>
                    <a:pt x="1249" y="85"/>
                  </a:lnTo>
                  <a:lnTo>
                    <a:pt x="1190" y="86"/>
                  </a:lnTo>
                  <a:lnTo>
                    <a:pt x="1125" y="86"/>
                  </a:lnTo>
                  <a:lnTo>
                    <a:pt x="1052" y="87"/>
                  </a:lnTo>
                  <a:lnTo>
                    <a:pt x="973" y="87"/>
                  </a:lnTo>
                  <a:lnTo>
                    <a:pt x="888" y="88"/>
                  </a:lnTo>
                  <a:lnTo>
                    <a:pt x="797" y="88"/>
                  </a:lnTo>
                  <a:lnTo>
                    <a:pt x="700" y="88"/>
                  </a:lnTo>
                  <a:lnTo>
                    <a:pt x="598" y="88"/>
                  </a:lnTo>
                  <a:lnTo>
                    <a:pt x="490" y="89"/>
                  </a:lnTo>
                  <a:lnTo>
                    <a:pt x="377" y="89"/>
                  </a:lnTo>
                  <a:lnTo>
                    <a:pt x="260" y="90"/>
                  </a:lnTo>
                  <a:lnTo>
                    <a:pt x="138" y="90"/>
                  </a:lnTo>
                  <a:lnTo>
                    <a:pt x="11" y="91"/>
                  </a:lnTo>
                  <a:lnTo>
                    <a:pt x="8" y="88"/>
                  </a:lnTo>
                  <a:lnTo>
                    <a:pt x="6" y="84"/>
                  </a:lnTo>
                  <a:lnTo>
                    <a:pt x="4" y="79"/>
                  </a:lnTo>
                  <a:lnTo>
                    <a:pt x="3" y="74"/>
                  </a:lnTo>
                  <a:lnTo>
                    <a:pt x="2" y="69"/>
                  </a:lnTo>
                  <a:lnTo>
                    <a:pt x="1" y="62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2" y="24"/>
                  </a:lnTo>
                  <a:lnTo>
                    <a:pt x="3" y="19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7" y="6"/>
                  </a:lnTo>
                  <a:lnTo>
                    <a:pt x="9" y="4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68D4A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Nummer G"/>
            <p:cNvSpPr/>
            <p:nvPr/>
          </p:nvSpPr>
          <p:spPr>
            <a:xfrm>
              <a:off x="877824" y="5477256"/>
              <a:ext cx="548640" cy="548640"/>
            </a:xfrm>
            <a:prstGeom prst="ellipse">
              <a:avLst/>
            </a:prstGeom>
            <a:solidFill>
              <a:srgbClr val="68D4A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Doodle – editierbare Linie"/>
            <p:cNvSpPr/>
            <p:nvPr/>
          </p:nvSpPr>
          <p:spPr>
            <a:xfrm>
              <a:off x="850392" y="5468112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68D4A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G"/>
            <p:cNvSpPr txBox="1"/>
            <p:nvPr/>
          </p:nvSpPr>
          <p:spPr>
            <a:xfrm>
              <a:off x="877824" y="5495544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G</a:t>
              </a:r>
            </a:p>
          </p:txBody>
        </p:sp>
        <p:sp>
          <p:nvSpPr>
            <p:cNvPr id="48" name="Glaubwürdigkeit"/>
            <p:cNvSpPr txBox="1"/>
            <p:nvPr/>
          </p:nvSpPr>
          <p:spPr>
            <a:xfrm>
              <a:off x="1664208" y="5486400"/>
              <a:ext cx="2450592" cy="521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2240"/>
                </a:lnSpc>
              </a:pPr>
              <a:r>
                <a:rPr lang="de-DE" sz="200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Glaubwürdigkeit</a:t>
              </a:r>
            </a:p>
          </p:txBody>
        </p:sp>
        <p:sp>
          <p:nvSpPr>
            <p:cNvPr id="49" name="Belege, Quellen und Überprüfbarkeit von Informationen kritisch be"/>
            <p:cNvSpPr txBox="1"/>
            <p:nvPr/>
          </p:nvSpPr>
          <p:spPr>
            <a:xfrm>
              <a:off x="4315968" y="5468112"/>
              <a:ext cx="4718304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Belege, Quellen und Überprüfbarkeit von Informationen kritisch bewerten.</a:t>
              </a:r>
            </a:p>
          </p:txBody>
        </p:sp>
        <p:sp>
          <p:nvSpPr>
            <p:cNvPr id="50" name="„Sind die Quellen vertrauenswürdig und überprüfbar?“"/>
            <p:cNvSpPr txBox="1"/>
            <p:nvPr/>
          </p:nvSpPr>
          <p:spPr>
            <a:xfrm>
              <a:off x="9326880" y="5468112"/>
              <a:ext cx="4389120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68D4AE"/>
                  </a:solidFill>
                  <a:latin typeface="Arial"/>
                  <a:ea typeface="Arial"/>
                  <a:cs typeface="Arial"/>
                </a:rPr>
                <a:t>„Sind die Quellen vertrauenswürdig und überprüfbar?“</a:t>
              </a:r>
            </a:p>
          </p:txBody>
        </p:sp>
      </p:grpSp>
      <p:grpSp>
        <p:nvGrpSpPr>
          <p:cNvPr id="60" name="E – FRAGE-Baustein"/>
          <p:cNvGrpSpPr/>
          <p:nvPr/>
        </p:nvGrpSpPr>
        <p:grpSpPr>
          <a:xfrm>
            <a:off x="563880" y="5219700"/>
            <a:ext cx="11087100" cy="693420"/>
            <a:chOff x="676656" y="6263640"/>
            <a:chExt cx="13304520" cy="832104"/>
          </a:xfrm>
        </p:grpSpPr>
        <p:sp>
          <p:nvSpPr>
            <p:cNvPr id="52" name="Doodle-Karte"/>
            <p:cNvSpPr/>
            <p:nvPr/>
          </p:nvSpPr>
          <p:spPr>
            <a:xfrm>
              <a:off x="676656" y="6263640"/>
              <a:ext cx="13304520" cy="813816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Doodle-Karte – handgezeichnete Kontur"/>
            <p:cNvSpPr/>
            <p:nvPr/>
          </p:nvSpPr>
          <p:spPr>
            <a:xfrm>
              <a:off x="713232" y="6263640"/>
              <a:ext cx="13258800" cy="832104"/>
            </a:xfrm>
            <a:custGeom>
              <a:avLst/>
              <a:gdLst/>
              <a:ahLst/>
              <a:cxnLst/>
              <a:rect l="l" t="t" r="r" b="b"/>
              <a:pathLst>
                <a:path w="1450" h="91">
                  <a:moveTo>
                    <a:pt x="11" y="3"/>
                  </a:moveTo>
                  <a:lnTo>
                    <a:pt x="75" y="2"/>
                  </a:lnTo>
                  <a:lnTo>
                    <a:pt x="141" y="1"/>
                  </a:lnTo>
                  <a:lnTo>
                    <a:pt x="209" y="1"/>
                  </a:lnTo>
                  <a:lnTo>
                    <a:pt x="278" y="0"/>
                  </a:lnTo>
                  <a:lnTo>
                    <a:pt x="348" y="0"/>
                  </a:lnTo>
                  <a:lnTo>
                    <a:pt x="420" y="0"/>
                  </a:lnTo>
                  <a:lnTo>
                    <a:pt x="492" y="0"/>
                  </a:lnTo>
                  <a:lnTo>
                    <a:pt x="565" y="0"/>
                  </a:lnTo>
                  <a:lnTo>
                    <a:pt x="639" y="1"/>
                  </a:lnTo>
                  <a:lnTo>
                    <a:pt x="713" y="1"/>
                  </a:lnTo>
                  <a:lnTo>
                    <a:pt x="787" y="1"/>
                  </a:lnTo>
                  <a:lnTo>
                    <a:pt x="862" y="1"/>
                  </a:lnTo>
                  <a:lnTo>
                    <a:pt x="936" y="2"/>
                  </a:lnTo>
                  <a:lnTo>
                    <a:pt x="1010" y="2"/>
                  </a:lnTo>
                  <a:lnTo>
                    <a:pt x="1083" y="2"/>
                  </a:lnTo>
                  <a:lnTo>
                    <a:pt x="1156" y="2"/>
                  </a:lnTo>
                  <a:lnTo>
                    <a:pt x="1228" y="2"/>
                  </a:lnTo>
                  <a:lnTo>
                    <a:pt x="1299" y="2"/>
                  </a:lnTo>
                  <a:lnTo>
                    <a:pt x="1369" y="1"/>
                  </a:lnTo>
                  <a:lnTo>
                    <a:pt x="1438" y="1"/>
                  </a:lnTo>
                  <a:lnTo>
                    <a:pt x="1441" y="2"/>
                  </a:lnTo>
                  <a:lnTo>
                    <a:pt x="1443" y="3"/>
                  </a:lnTo>
                  <a:lnTo>
                    <a:pt x="1445" y="6"/>
                  </a:lnTo>
                  <a:lnTo>
                    <a:pt x="1446" y="9"/>
                  </a:lnTo>
                  <a:lnTo>
                    <a:pt x="1448" y="13"/>
                  </a:lnTo>
                  <a:lnTo>
                    <a:pt x="1449" y="18"/>
                  </a:lnTo>
                  <a:lnTo>
                    <a:pt x="1449" y="23"/>
                  </a:lnTo>
                  <a:lnTo>
                    <a:pt x="1450" y="29"/>
                  </a:lnTo>
                  <a:lnTo>
                    <a:pt x="1450" y="34"/>
                  </a:lnTo>
                  <a:lnTo>
                    <a:pt x="1450" y="41"/>
                  </a:lnTo>
                  <a:lnTo>
                    <a:pt x="1450" y="47"/>
                  </a:lnTo>
                  <a:lnTo>
                    <a:pt x="1450" y="53"/>
                  </a:lnTo>
                  <a:lnTo>
                    <a:pt x="1450" y="59"/>
                  </a:lnTo>
                  <a:lnTo>
                    <a:pt x="1450" y="65"/>
                  </a:lnTo>
                  <a:lnTo>
                    <a:pt x="1450" y="71"/>
                  </a:lnTo>
                  <a:lnTo>
                    <a:pt x="1450" y="76"/>
                  </a:lnTo>
                  <a:lnTo>
                    <a:pt x="1445" y="78"/>
                  </a:lnTo>
                  <a:lnTo>
                    <a:pt x="1433" y="80"/>
                  </a:lnTo>
                  <a:lnTo>
                    <a:pt x="1412" y="81"/>
                  </a:lnTo>
                  <a:lnTo>
                    <a:pt x="1382" y="83"/>
                  </a:lnTo>
                  <a:lnTo>
                    <a:pt x="1346" y="84"/>
                  </a:lnTo>
                  <a:lnTo>
                    <a:pt x="1301" y="85"/>
                  </a:lnTo>
                  <a:lnTo>
                    <a:pt x="1249" y="85"/>
                  </a:lnTo>
                  <a:lnTo>
                    <a:pt x="1190" y="86"/>
                  </a:lnTo>
                  <a:lnTo>
                    <a:pt x="1125" y="86"/>
                  </a:lnTo>
                  <a:lnTo>
                    <a:pt x="1052" y="87"/>
                  </a:lnTo>
                  <a:lnTo>
                    <a:pt x="973" y="87"/>
                  </a:lnTo>
                  <a:lnTo>
                    <a:pt x="888" y="88"/>
                  </a:lnTo>
                  <a:lnTo>
                    <a:pt x="797" y="88"/>
                  </a:lnTo>
                  <a:lnTo>
                    <a:pt x="700" y="88"/>
                  </a:lnTo>
                  <a:lnTo>
                    <a:pt x="598" y="88"/>
                  </a:lnTo>
                  <a:lnTo>
                    <a:pt x="490" y="89"/>
                  </a:lnTo>
                  <a:lnTo>
                    <a:pt x="377" y="89"/>
                  </a:lnTo>
                  <a:lnTo>
                    <a:pt x="260" y="90"/>
                  </a:lnTo>
                  <a:lnTo>
                    <a:pt x="138" y="90"/>
                  </a:lnTo>
                  <a:lnTo>
                    <a:pt x="11" y="91"/>
                  </a:lnTo>
                  <a:lnTo>
                    <a:pt x="8" y="88"/>
                  </a:lnTo>
                  <a:lnTo>
                    <a:pt x="6" y="84"/>
                  </a:lnTo>
                  <a:lnTo>
                    <a:pt x="4" y="79"/>
                  </a:lnTo>
                  <a:lnTo>
                    <a:pt x="3" y="74"/>
                  </a:lnTo>
                  <a:lnTo>
                    <a:pt x="2" y="69"/>
                  </a:lnTo>
                  <a:lnTo>
                    <a:pt x="1" y="62"/>
                  </a:lnTo>
                  <a:lnTo>
                    <a:pt x="0" y="56"/>
                  </a:lnTo>
                  <a:lnTo>
                    <a:pt x="0" y="50"/>
                  </a:lnTo>
                  <a:lnTo>
                    <a:pt x="0" y="43"/>
                  </a:lnTo>
                  <a:lnTo>
                    <a:pt x="0" y="37"/>
                  </a:lnTo>
                  <a:lnTo>
                    <a:pt x="1" y="30"/>
                  </a:lnTo>
                  <a:lnTo>
                    <a:pt x="2" y="24"/>
                  </a:lnTo>
                  <a:lnTo>
                    <a:pt x="3" y="19"/>
                  </a:lnTo>
                  <a:lnTo>
                    <a:pt x="4" y="14"/>
                  </a:lnTo>
                  <a:lnTo>
                    <a:pt x="5" y="10"/>
                  </a:lnTo>
                  <a:lnTo>
                    <a:pt x="7" y="6"/>
                  </a:lnTo>
                  <a:lnTo>
                    <a:pt x="9" y="4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BBACE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4" name="Nummer E"/>
            <p:cNvSpPr/>
            <p:nvPr/>
          </p:nvSpPr>
          <p:spPr>
            <a:xfrm>
              <a:off x="877824" y="6391656"/>
              <a:ext cx="548640" cy="548640"/>
            </a:xfrm>
            <a:prstGeom prst="ellipse">
              <a:avLst/>
            </a:prstGeom>
            <a:solidFill>
              <a:srgbClr val="BBACE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5" name="Doodle – editierbare Linie"/>
            <p:cNvSpPr/>
            <p:nvPr/>
          </p:nvSpPr>
          <p:spPr>
            <a:xfrm>
              <a:off x="850392" y="6382512"/>
              <a:ext cx="576072" cy="274320"/>
            </a:xfrm>
            <a:custGeom>
              <a:avLst/>
              <a:gdLst/>
              <a:ahLst/>
              <a:cxnLst/>
              <a:rect l="l" t="t" r="r" b="b"/>
              <a:pathLst>
                <a:path w="63" h="30">
                  <a:moveTo>
                    <a:pt x="0" y="30"/>
                  </a:moveTo>
                  <a:lnTo>
                    <a:pt x="0" y="27"/>
                  </a:lnTo>
                  <a:lnTo>
                    <a:pt x="1" y="24"/>
                  </a:lnTo>
                  <a:lnTo>
                    <a:pt x="2" y="21"/>
                  </a:lnTo>
                  <a:lnTo>
                    <a:pt x="3" y="18"/>
                  </a:lnTo>
                  <a:lnTo>
                    <a:pt x="5" y="15"/>
                  </a:lnTo>
                  <a:lnTo>
                    <a:pt x="6" y="13"/>
                  </a:lnTo>
                  <a:lnTo>
                    <a:pt x="8" y="10"/>
                  </a:lnTo>
                  <a:lnTo>
                    <a:pt x="11" y="8"/>
                  </a:lnTo>
                  <a:lnTo>
                    <a:pt x="13" y="6"/>
                  </a:lnTo>
                  <a:lnTo>
                    <a:pt x="16" y="4"/>
                  </a:lnTo>
                  <a:lnTo>
                    <a:pt x="19" y="3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2" y="0"/>
                  </a:lnTo>
                  <a:lnTo>
                    <a:pt x="35" y="0"/>
                  </a:lnTo>
                  <a:lnTo>
                    <a:pt x="38" y="0"/>
                  </a:lnTo>
                  <a:lnTo>
                    <a:pt x="41" y="1"/>
                  </a:lnTo>
                  <a:lnTo>
                    <a:pt x="45" y="2"/>
                  </a:lnTo>
                  <a:lnTo>
                    <a:pt x="48" y="3"/>
                  </a:lnTo>
                  <a:lnTo>
                    <a:pt x="51" y="5"/>
                  </a:lnTo>
                  <a:lnTo>
                    <a:pt x="53" y="6"/>
                  </a:lnTo>
                  <a:lnTo>
                    <a:pt x="56" y="8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2" y="16"/>
                  </a:lnTo>
                  <a:lnTo>
                    <a:pt x="63" y="19"/>
                  </a:lnTo>
                </a:path>
              </a:pathLst>
            </a:custGeom>
            <a:noFill/>
            <a:ln w="15240" cap="rnd">
              <a:solidFill>
                <a:srgbClr val="BBACE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E"/>
            <p:cNvSpPr txBox="1"/>
            <p:nvPr/>
          </p:nvSpPr>
          <p:spPr>
            <a:xfrm>
              <a:off x="877824" y="6409944"/>
              <a:ext cx="548640" cy="51206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E</a:t>
              </a:r>
            </a:p>
          </p:txBody>
        </p:sp>
        <p:sp>
          <p:nvSpPr>
            <p:cNvPr id="57" name="Einfluss"/>
            <p:cNvSpPr txBox="1"/>
            <p:nvPr/>
          </p:nvSpPr>
          <p:spPr>
            <a:xfrm>
              <a:off x="1664208" y="6400800"/>
              <a:ext cx="2450592" cy="52120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2240"/>
                </a:lnSpc>
              </a:pPr>
              <a:r>
                <a:rPr lang="de-DE" sz="200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Einfluss</a:t>
              </a:r>
            </a:p>
          </p:txBody>
        </p:sp>
        <p:sp>
          <p:nvSpPr>
            <p:cNvPr id="58" name="Algorithmen steuern Sichtbarkeit und prägen Wahrnehmung."/>
            <p:cNvSpPr txBox="1"/>
            <p:nvPr/>
          </p:nvSpPr>
          <p:spPr>
            <a:xfrm>
              <a:off x="4315968" y="6382512"/>
              <a:ext cx="4718304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Algorithmen steuern Sichtbarkeit und prägen Wahrnehmung.</a:t>
              </a:r>
            </a:p>
          </p:txBody>
        </p:sp>
        <p:sp>
          <p:nvSpPr>
            <p:cNvPr id="59" name="„Warum wird mir genau dieser Inhalt angezeigt?“"/>
            <p:cNvSpPr txBox="1"/>
            <p:nvPr/>
          </p:nvSpPr>
          <p:spPr>
            <a:xfrm>
              <a:off x="9326880" y="6382512"/>
              <a:ext cx="4389120" cy="59436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BBACEE"/>
                  </a:solidFill>
                  <a:latin typeface="Arial"/>
                  <a:ea typeface="Arial"/>
                  <a:cs typeface="Arial"/>
                </a:rPr>
                <a:t>„Warum wird mir genau dieser Inhalt angezeigt?“</a:t>
              </a:r>
            </a:p>
          </p:txBody>
        </p:sp>
      </p:grpSp>
      <p:sp>
        <p:nvSpPr>
          <p:cNvPr id="61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62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63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ERFELDMATRIX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VIERFELDMATRIX</a:t>
            </a:r>
          </a:p>
        </p:txBody>
      </p:sp>
      <p:sp>
        <p:nvSpPr>
          <p:cNvPr id="3" name="Arten von Informationsmanipulation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Arten von Informationsmanipulation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2202180" cy="22860"/>
          </a:xfrm>
          <a:custGeom>
            <a:avLst/>
            <a:gdLst/>
            <a:ahLst/>
            <a:cxnLst/>
            <a:rect l="l" t="t" r="r" b="b"/>
            <a:pathLst>
              <a:path w="289" h="3">
                <a:moveTo>
                  <a:pt x="0" y="3"/>
                </a:moveTo>
                <a:lnTo>
                  <a:pt x="8" y="3"/>
                </a:lnTo>
                <a:lnTo>
                  <a:pt x="15" y="2"/>
                </a:lnTo>
                <a:lnTo>
                  <a:pt x="23" y="2"/>
                </a:lnTo>
                <a:lnTo>
                  <a:pt x="31" y="2"/>
                </a:lnTo>
                <a:lnTo>
                  <a:pt x="38" y="1"/>
                </a:lnTo>
                <a:lnTo>
                  <a:pt x="46" y="1"/>
                </a:lnTo>
                <a:lnTo>
                  <a:pt x="54" y="1"/>
                </a:lnTo>
                <a:lnTo>
                  <a:pt x="61" y="1"/>
                </a:lnTo>
                <a:lnTo>
                  <a:pt x="69" y="1"/>
                </a:lnTo>
                <a:lnTo>
                  <a:pt x="77" y="1"/>
                </a:lnTo>
                <a:lnTo>
                  <a:pt x="85" y="1"/>
                </a:lnTo>
                <a:lnTo>
                  <a:pt x="92" y="1"/>
                </a:lnTo>
                <a:lnTo>
                  <a:pt x="100" y="1"/>
                </a:lnTo>
                <a:lnTo>
                  <a:pt x="108" y="1"/>
                </a:lnTo>
                <a:lnTo>
                  <a:pt x="116" y="1"/>
                </a:lnTo>
                <a:lnTo>
                  <a:pt x="123" y="1"/>
                </a:lnTo>
                <a:lnTo>
                  <a:pt x="131" y="1"/>
                </a:lnTo>
                <a:lnTo>
                  <a:pt x="139" y="2"/>
                </a:lnTo>
                <a:lnTo>
                  <a:pt x="147" y="2"/>
                </a:lnTo>
                <a:lnTo>
                  <a:pt x="155" y="2"/>
                </a:lnTo>
                <a:lnTo>
                  <a:pt x="163" y="2"/>
                </a:lnTo>
                <a:lnTo>
                  <a:pt x="171" y="2"/>
                </a:lnTo>
                <a:lnTo>
                  <a:pt x="179" y="2"/>
                </a:lnTo>
                <a:lnTo>
                  <a:pt x="187" y="2"/>
                </a:lnTo>
                <a:lnTo>
                  <a:pt x="195" y="2"/>
                </a:lnTo>
                <a:lnTo>
                  <a:pt x="203" y="2"/>
                </a:lnTo>
                <a:lnTo>
                  <a:pt x="212" y="2"/>
                </a:lnTo>
                <a:lnTo>
                  <a:pt x="220" y="2"/>
                </a:lnTo>
                <a:lnTo>
                  <a:pt x="228" y="2"/>
                </a:lnTo>
                <a:lnTo>
                  <a:pt x="237" y="2"/>
                </a:lnTo>
                <a:lnTo>
                  <a:pt x="245" y="2"/>
                </a:lnTo>
                <a:lnTo>
                  <a:pt x="254" y="2"/>
                </a:lnTo>
                <a:lnTo>
                  <a:pt x="263" y="1"/>
                </a:lnTo>
                <a:lnTo>
                  <a:pt x="271" y="1"/>
                </a:lnTo>
                <a:lnTo>
                  <a:pt x="280" y="1"/>
                </a:lnTo>
                <a:lnTo>
                  <a:pt x="289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1996440" cy="7620"/>
          </a:xfrm>
          <a:custGeom>
            <a:avLst/>
            <a:gdLst/>
            <a:ahLst/>
            <a:cxnLst/>
            <a:rect l="l" t="t" r="r" b="b"/>
            <a:pathLst>
              <a:path w="262" h="1">
                <a:moveTo>
                  <a:pt x="0" y="1"/>
                </a:moveTo>
                <a:lnTo>
                  <a:pt x="8" y="1"/>
                </a:lnTo>
                <a:lnTo>
                  <a:pt x="17" y="0"/>
                </a:lnTo>
                <a:lnTo>
                  <a:pt x="25" y="0"/>
                </a:lnTo>
                <a:lnTo>
                  <a:pt x="33" y="0"/>
                </a:lnTo>
                <a:lnTo>
                  <a:pt x="41" y="0"/>
                </a:lnTo>
                <a:lnTo>
                  <a:pt x="49" y="0"/>
                </a:lnTo>
                <a:lnTo>
                  <a:pt x="57" y="0"/>
                </a:lnTo>
                <a:lnTo>
                  <a:pt x="65" y="0"/>
                </a:lnTo>
                <a:lnTo>
                  <a:pt x="73" y="0"/>
                </a:lnTo>
                <a:lnTo>
                  <a:pt x="81" y="0"/>
                </a:lnTo>
                <a:lnTo>
                  <a:pt x="89" y="0"/>
                </a:lnTo>
                <a:lnTo>
                  <a:pt x="97" y="0"/>
                </a:lnTo>
                <a:lnTo>
                  <a:pt x="105" y="0"/>
                </a:lnTo>
                <a:lnTo>
                  <a:pt x="112" y="0"/>
                </a:lnTo>
                <a:lnTo>
                  <a:pt x="120" y="0"/>
                </a:lnTo>
                <a:lnTo>
                  <a:pt x="127" y="0"/>
                </a:lnTo>
                <a:lnTo>
                  <a:pt x="135" y="0"/>
                </a:lnTo>
                <a:lnTo>
                  <a:pt x="142" y="0"/>
                </a:lnTo>
                <a:lnTo>
                  <a:pt x="150" y="1"/>
                </a:lnTo>
                <a:lnTo>
                  <a:pt x="157" y="1"/>
                </a:lnTo>
                <a:lnTo>
                  <a:pt x="164" y="1"/>
                </a:lnTo>
                <a:lnTo>
                  <a:pt x="171" y="1"/>
                </a:lnTo>
                <a:lnTo>
                  <a:pt x="178" y="1"/>
                </a:lnTo>
                <a:lnTo>
                  <a:pt x="185" y="1"/>
                </a:lnTo>
                <a:lnTo>
                  <a:pt x="192" y="1"/>
                </a:lnTo>
                <a:lnTo>
                  <a:pt x="199" y="1"/>
                </a:lnTo>
                <a:lnTo>
                  <a:pt x="206" y="1"/>
                </a:lnTo>
                <a:lnTo>
                  <a:pt x="212" y="1"/>
                </a:lnTo>
                <a:lnTo>
                  <a:pt x="219" y="1"/>
                </a:lnTo>
                <a:lnTo>
                  <a:pt x="225" y="1"/>
                </a:lnTo>
                <a:lnTo>
                  <a:pt x="231" y="1"/>
                </a:lnTo>
                <a:lnTo>
                  <a:pt x="238" y="1"/>
                </a:lnTo>
                <a:lnTo>
                  <a:pt x="244" y="0"/>
                </a:lnTo>
                <a:lnTo>
                  <a:pt x="250" y="0"/>
                </a:lnTo>
                <a:lnTo>
                  <a:pt x="256" y="0"/>
                </a:lnTo>
                <a:lnTo>
                  <a:pt x="262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Doodle – editierbare Linie"/>
          <p:cNvSpPr/>
          <p:nvPr/>
        </p:nvSpPr>
        <p:spPr>
          <a:xfrm>
            <a:off x="510540" y="6267449"/>
            <a:ext cx="11170920" cy="0"/>
          </a:xfrm>
          <a:custGeom>
            <a:avLst/>
            <a:gdLst/>
            <a:ahLst/>
            <a:cxnLst/>
            <a:rect l="l" t="t" r="r" b="b"/>
            <a:pathLst>
              <a:path w="1466">
                <a:moveTo>
                  <a:pt x="0" y="0"/>
                </a:moveTo>
                <a:lnTo>
                  <a:pt x="1466" y="0"/>
                </a:lnTo>
              </a:path>
            </a:pathLst>
          </a:custGeom>
          <a:noFill/>
          <a:ln w="10160" cap="rnd">
            <a:solidFill>
              <a:srgbClr val="1C416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WAHRHEITSGEHALT"/>
          <p:cNvSpPr txBox="1"/>
          <p:nvPr/>
        </p:nvSpPr>
        <p:spPr>
          <a:xfrm>
            <a:off x="3779520" y="604266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 defTabSz="380985">
              <a:lnSpc>
                <a:spcPts val="1587"/>
              </a:lnSpc>
            </a:pPr>
            <a:r>
              <a:rPr lang="de-DE" sz="1417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WAHRHEITSGEHALT</a:t>
            </a:r>
          </a:p>
        </p:txBody>
      </p:sp>
      <p:sp>
        <p:nvSpPr>
          <p:cNvPr id="14" name="Doodle – editierbare Linie"/>
          <p:cNvSpPr/>
          <p:nvPr/>
        </p:nvSpPr>
        <p:spPr>
          <a:xfrm>
            <a:off x="2171700" y="5986423"/>
            <a:ext cx="8862060" cy="0"/>
          </a:xfrm>
          <a:custGeom>
            <a:avLst/>
            <a:gdLst/>
            <a:ahLst/>
            <a:cxnLst/>
            <a:rect l="l" t="t" r="r" b="b"/>
            <a:pathLst>
              <a:path w="1163">
                <a:moveTo>
                  <a:pt x="0" y="0"/>
                </a:moveTo>
                <a:lnTo>
                  <a:pt x="1163" y="0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Doodle – editierbare Linie"/>
          <p:cNvSpPr/>
          <p:nvPr/>
        </p:nvSpPr>
        <p:spPr>
          <a:xfrm>
            <a:off x="10927080" y="5925463"/>
            <a:ext cx="106680" cy="121920"/>
          </a:xfrm>
          <a:custGeom>
            <a:avLst/>
            <a:gdLst/>
            <a:ahLst/>
            <a:cxnLst/>
            <a:rect l="l" t="t" r="r" b="b"/>
            <a:pathLst>
              <a:path w="14" h="16">
                <a:moveTo>
                  <a:pt x="0" y="16"/>
                </a:moveTo>
                <a:lnTo>
                  <a:pt x="14" y="8"/>
                </a:ln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wahr"/>
          <p:cNvSpPr txBox="1"/>
          <p:nvPr/>
        </p:nvSpPr>
        <p:spPr>
          <a:xfrm>
            <a:off x="2164080" y="5628283"/>
            <a:ext cx="3657600" cy="243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 defTabSz="380985">
              <a:lnSpc>
                <a:spcPts val="2147"/>
              </a:lnSpc>
            </a:pPr>
            <a:r>
              <a:rPr lang="de-DE" sz="1917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wahr</a:t>
            </a:r>
          </a:p>
        </p:txBody>
      </p:sp>
      <p:sp>
        <p:nvSpPr>
          <p:cNvPr id="17" name="falsch"/>
          <p:cNvSpPr txBox="1"/>
          <p:nvPr/>
        </p:nvSpPr>
        <p:spPr>
          <a:xfrm>
            <a:off x="6979920" y="5628283"/>
            <a:ext cx="3657600" cy="243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 defTabSz="380985">
              <a:lnSpc>
                <a:spcPts val="2147"/>
              </a:lnSpc>
            </a:pPr>
            <a:r>
              <a:rPr lang="de-DE" sz="1917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falsch</a:t>
            </a:r>
          </a:p>
        </p:txBody>
      </p:sp>
      <p:sp>
        <p:nvSpPr>
          <p:cNvPr id="18" name="Doodle – editierbare Linie"/>
          <p:cNvSpPr/>
          <p:nvPr/>
        </p:nvSpPr>
        <p:spPr>
          <a:xfrm>
            <a:off x="1714500" y="2129789"/>
            <a:ext cx="0" cy="3558540"/>
          </a:xfrm>
          <a:custGeom>
            <a:avLst/>
            <a:gdLst/>
            <a:ahLst/>
            <a:cxnLst/>
            <a:rect l="l" t="t" r="r" b="b"/>
            <a:pathLst>
              <a:path h="467">
                <a:moveTo>
                  <a:pt x="0" y="467"/>
                </a:moveTo>
                <a:lnTo>
                  <a:pt x="0" y="0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Doodle – editierbare Linie"/>
          <p:cNvSpPr/>
          <p:nvPr/>
        </p:nvSpPr>
        <p:spPr>
          <a:xfrm>
            <a:off x="1653540" y="2129789"/>
            <a:ext cx="121920" cy="106680"/>
          </a:xfrm>
          <a:custGeom>
            <a:avLst/>
            <a:gdLst/>
            <a:ahLst/>
            <a:cxnLst/>
            <a:rect l="l" t="t" r="r" b="b"/>
            <a:pathLst>
              <a:path w="16" h="14">
                <a:moveTo>
                  <a:pt x="16" y="14"/>
                </a:moveTo>
                <a:lnTo>
                  <a:pt x="8" y="0"/>
                </a:lnTo>
                <a:lnTo>
                  <a:pt x="0" y="14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Manipulations- absicht"/>
          <p:cNvSpPr txBox="1"/>
          <p:nvPr/>
        </p:nvSpPr>
        <p:spPr>
          <a:xfrm>
            <a:off x="426720" y="2205989"/>
            <a:ext cx="1181100" cy="640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540"/>
              </a:lnSpc>
            </a:pPr>
            <a:r>
              <a:rPr lang="de-DE" sz="1375" b="1" dirty="0">
                <a:solidFill>
                  <a:srgbClr val="FFB438"/>
                </a:solidFill>
                <a:latin typeface="Arial"/>
                <a:ea typeface="Arial"/>
                <a:cs typeface="Arial"/>
              </a:rPr>
              <a:t>Manipulations-</a:t>
            </a:r>
          </a:p>
          <a:p>
            <a:pPr defTabSz="380985">
              <a:lnSpc>
                <a:spcPts val="1540"/>
              </a:lnSpc>
            </a:pPr>
            <a:r>
              <a:rPr lang="de-DE" sz="1375" b="1" dirty="0">
                <a:solidFill>
                  <a:srgbClr val="FFB438"/>
                </a:solidFill>
                <a:latin typeface="Arial"/>
                <a:ea typeface="Arial"/>
                <a:cs typeface="Arial"/>
              </a:rPr>
              <a:t>absicht</a:t>
            </a:r>
          </a:p>
        </p:txBody>
      </p:sp>
      <p:sp>
        <p:nvSpPr>
          <p:cNvPr id="21" name="absichtlich schädlich"/>
          <p:cNvSpPr txBox="1"/>
          <p:nvPr/>
        </p:nvSpPr>
        <p:spPr>
          <a:xfrm>
            <a:off x="426720" y="3150869"/>
            <a:ext cx="1219200" cy="685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680"/>
              </a:lnSpc>
            </a:pPr>
            <a:r>
              <a:rPr lang="de-DE" sz="1500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absichtlich</a:t>
            </a:r>
          </a:p>
          <a:p>
            <a:pPr defTabSz="380985">
              <a:lnSpc>
                <a:spcPts val="1680"/>
              </a:lnSpc>
            </a:pPr>
            <a:r>
              <a:rPr lang="de-DE" sz="1500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schädlich</a:t>
            </a:r>
          </a:p>
        </p:txBody>
      </p:sp>
      <p:sp>
        <p:nvSpPr>
          <p:cNvPr id="22" name="unbeabsichtigt"/>
          <p:cNvSpPr txBox="1"/>
          <p:nvPr/>
        </p:nvSpPr>
        <p:spPr>
          <a:xfrm>
            <a:off x="426720" y="4583429"/>
            <a:ext cx="1181100" cy="533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587"/>
              </a:lnSpc>
            </a:pPr>
            <a:r>
              <a:rPr lang="de-DE" sz="1417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unbeabsichtigt</a:t>
            </a:r>
          </a:p>
        </p:txBody>
      </p:sp>
      <p:grpSp>
        <p:nvGrpSpPr>
          <p:cNvPr id="32" name="Malinformation – Quadrant"/>
          <p:cNvGrpSpPr/>
          <p:nvPr/>
        </p:nvGrpSpPr>
        <p:grpSpPr>
          <a:xfrm>
            <a:off x="2179320" y="2282189"/>
            <a:ext cx="4503420" cy="1524000"/>
            <a:chOff x="2615184" y="2999232"/>
            <a:chExt cx="5404104" cy="1828800"/>
          </a:xfrm>
        </p:grpSpPr>
        <p:sp>
          <p:nvSpPr>
            <p:cNvPr id="23" name="Doodle-Karte"/>
            <p:cNvSpPr/>
            <p:nvPr/>
          </p:nvSpPr>
          <p:spPr>
            <a:xfrm>
              <a:off x="2615184" y="2999232"/>
              <a:ext cx="5404104" cy="1810512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Doodle-Karte – handgezeichnete Kontur"/>
            <p:cNvSpPr/>
            <p:nvPr/>
          </p:nvSpPr>
          <p:spPr>
            <a:xfrm>
              <a:off x="2651760" y="2999232"/>
              <a:ext cx="5358384" cy="1828800"/>
            </a:xfrm>
            <a:custGeom>
              <a:avLst/>
              <a:gdLst/>
              <a:ahLst/>
              <a:cxnLst/>
              <a:rect l="l" t="t" r="r" b="b"/>
              <a:pathLst>
                <a:path w="586" h="200">
                  <a:moveTo>
                    <a:pt x="11" y="2"/>
                  </a:moveTo>
                  <a:lnTo>
                    <a:pt x="36" y="2"/>
                  </a:lnTo>
                  <a:lnTo>
                    <a:pt x="61" y="1"/>
                  </a:lnTo>
                  <a:lnTo>
                    <a:pt x="88" y="1"/>
                  </a:lnTo>
                  <a:lnTo>
                    <a:pt x="115" y="0"/>
                  </a:lnTo>
                  <a:lnTo>
                    <a:pt x="143" y="0"/>
                  </a:lnTo>
                  <a:lnTo>
                    <a:pt x="171" y="0"/>
                  </a:lnTo>
                  <a:lnTo>
                    <a:pt x="200" y="0"/>
                  </a:lnTo>
                  <a:lnTo>
                    <a:pt x="229" y="0"/>
                  </a:lnTo>
                  <a:lnTo>
                    <a:pt x="258" y="1"/>
                  </a:lnTo>
                  <a:lnTo>
                    <a:pt x="287" y="1"/>
                  </a:lnTo>
                  <a:lnTo>
                    <a:pt x="317" y="1"/>
                  </a:lnTo>
                  <a:lnTo>
                    <a:pt x="346" y="1"/>
                  </a:lnTo>
                  <a:lnTo>
                    <a:pt x="376" y="2"/>
                  </a:lnTo>
                  <a:lnTo>
                    <a:pt x="405" y="2"/>
                  </a:lnTo>
                  <a:lnTo>
                    <a:pt x="435" y="2"/>
                  </a:lnTo>
                  <a:lnTo>
                    <a:pt x="463" y="2"/>
                  </a:lnTo>
                  <a:lnTo>
                    <a:pt x="492" y="2"/>
                  </a:lnTo>
                  <a:lnTo>
                    <a:pt x="520" y="2"/>
                  </a:lnTo>
                  <a:lnTo>
                    <a:pt x="547" y="1"/>
                  </a:lnTo>
                  <a:lnTo>
                    <a:pt x="574" y="1"/>
                  </a:lnTo>
                  <a:lnTo>
                    <a:pt x="577" y="2"/>
                  </a:lnTo>
                  <a:lnTo>
                    <a:pt x="579" y="6"/>
                  </a:lnTo>
                  <a:lnTo>
                    <a:pt x="581" y="12"/>
                  </a:lnTo>
                  <a:lnTo>
                    <a:pt x="582" y="19"/>
                  </a:lnTo>
                  <a:lnTo>
                    <a:pt x="584" y="29"/>
                  </a:lnTo>
                  <a:lnTo>
                    <a:pt x="585" y="39"/>
                  </a:lnTo>
                  <a:lnTo>
                    <a:pt x="585" y="51"/>
                  </a:lnTo>
                  <a:lnTo>
                    <a:pt x="586" y="65"/>
                  </a:lnTo>
                  <a:lnTo>
                    <a:pt x="586" y="79"/>
                  </a:lnTo>
                  <a:lnTo>
                    <a:pt x="586" y="93"/>
                  </a:lnTo>
                  <a:lnTo>
                    <a:pt x="586" y="109"/>
                  </a:lnTo>
                  <a:lnTo>
                    <a:pt x="586" y="124"/>
                  </a:lnTo>
                  <a:lnTo>
                    <a:pt x="586" y="140"/>
                  </a:lnTo>
                  <a:lnTo>
                    <a:pt x="586" y="155"/>
                  </a:lnTo>
                  <a:lnTo>
                    <a:pt x="586" y="170"/>
                  </a:lnTo>
                  <a:lnTo>
                    <a:pt x="585" y="185"/>
                  </a:lnTo>
                  <a:lnTo>
                    <a:pt x="584" y="187"/>
                  </a:lnTo>
                  <a:lnTo>
                    <a:pt x="579" y="189"/>
                  </a:lnTo>
                  <a:lnTo>
                    <a:pt x="570" y="190"/>
                  </a:lnTo>
                  <a:lnTo>
                    <a:pt x="559" y="192"/>
                  </a:lnTo>
                  <a:lnTo>
                    <a:pt x="544" y="193"/>
                  </a:lnTo>
                  <a:lnTo>
                    <a:pt x="526" y="194"/>
                  </a:lnTo>
                  <a:lnTo>
                    <a:pt x="505" y="194"/>
                  </a:lnTo>
                  <a:lnTo>
                    <a:pt x="481" y="195"/>
                  </a:lnTo>
                  <a:lnTo>
                    <a:pt x="455" y="195"/>
                  </a:lnTo>
                  <a:lnTo>
                    <a:pt x="426" y="196"/>
                  </a:lnTo>
                  <a:lnTo>
                    <a:pt x="394" y="196"/>
                  </a:lnTo>
                  <a:lnTo>
                    <a:pt x="360" y="197"/>
                  </a:lnTo>
                  <a:lnTo>
                    <a:pt x="324" y="197"/>
                  </a:lnTo>
                  <a:lnTo>
                    <a:pt x="285" y="197"/>
                  </a:lnTo>
                  <a:lnTo>
                    <a:pt x="244" y="197"/>
                  </a:lnTo>
                  <a:lnTo>
                    <a:pt x="201" y="198"/>
                  </a:lnTo>
                  <a:lnTo>
                    <a:pt x="156" y="198"/>
                  </a:lnTo>
                  <a:lnTo>
                    <a:pt x="110" y="199"/>
                  </a:lnTo>
                  <a:lnTo>
                    <a:pt x="61" y="199"/>
                  </a:lnTo>
                  <a:lnTo>
                    <a:pt x="11" y="200"/>
                  </a:lnTo>
                  <a:lnTo>
                    <a:pt x="8" y="194"/>
                  </a:lnTo>
                  <a:lnTo>
                    <a:pt x="6" y="185"/>
                  </a:lnTo>
                  <a:lnTo>
                    <a:pt x="4" y="175"/>
                  </a:lnTo>
                  <a:lnTo>
                    <a:pt x="3" y="163"/>
                  </a:lnTo>
                  <a:lnTo>
                    <a:pt x="2" y="150"/>
                  </a:lnTo>
                  <a:lnTo>
                    <a:pt x="1" y="136"/>
                  </a:lnTo>
                  <a:lnTo>
                    <a:pt x="0" y="121"/>
                  </a:lnTo>
                  <a:lnTo>
                    <a:pt x="0" y="106"/>
                  </a:lnTo>
                  <a:lnTo>
                    <a:pt x="0" y="91"/>
                  </a:lnTo>
                  <a:lnTo>
                    <a:pt x="0" y="77"/>
                  </a:lnTo>
                  <a:lnTo>
                    <a:pt x="1" y="62"/>
                  </a:lnTo>
                  <a:lnTo>
                    <a:pt x="2" y="49"/>
                  </a:lnTo>
                  <a:lnTo>
                    <a:pt x="3" y="37"/>
                  </a:lnTo>
                  <a:lnTo>
                    <a:pt x="4" y="26"/>
                  </a:lnTo>
                  <a:lnTo>
                    <a:pt x="5" y="17"/>
                  </a:lnTo>
                  <a:lnTo>
                    <a:pt x="7" y="10"/>
                  </a:lnTo>
                  <a:lnTo>
                    <a:pt x="9" y="5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5" name="Grafik – editierbar"/>
            <p:cNvSpPr/>
            <p:nvPr/>
          </p:nvSpPr>
          <p:spPr>
            <a:xfrm>
              <a:off x="2906878" y="3300070"/>
              <a:ext cx="641909" cy="641909"/>
            </a:xfrm>
            <a:prstGeom prst="ellipse">
              <a:avLst/>
            </a:prstGeom>
            <a:noFill/>
            <a:ln w="22860">
              <a:solidFill>
                <a:srgbClr val="FFB43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Grafik – editierbar"/>
            <p:cNvSpPr/>
            <p:nvPr/>
          </p:nvSpPr>
          <p:spPr>
            <a:xfrm>
              <a:off x="3035259" y="3428451"/>
              <a:ext cx="385145" cy="385145"/>
            </a:xfrm>
            <a:prstGeom prst="ellipse">
              <a:avLst/>
            </a:prstGeom>
            <a:noFill/>
            <a:ln w="22860">
              <a:solidFill>
                <a:srgbClr val="FFB43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Grafik – editierbar"/>
            <p:cNvSpPr/>
            <p:nvPr/>
          </p:nvSpPr>
          <p:spPr>
            <a:xfrm>
              <a:off x="3156509" y="3549701"/>
              <a:ext cx="142646" cy="142646"/>
            </a:xfrm>
            <a:prstGeom prst="ellipse">
              <a:avLst/>
            </a:prstGeom>
            <a:noFill/>
            <a:ln w="22860">
              <a:solidFill>
                <a:srgbClr val="FFB43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8" name="Doodle – editierbare Linie"/>
            <p:cNvSpPr/>
            <p:nvPr/>
          </p:nvSpPr>
          <p:spPr>
            <a:xfrm>
              <a:off x="3236976" y="3310128"/>
              <a:ext cx="347472" cy="310896"/>
            </a:xfrm>
            <a:custGeom>
              <a:avLst/>
              <a:gdLst/>
              <a:ahLst/>
              <a:cxnLst/>
              <a:rect l="l" t="t" r="r" b="b"/>
              <a:pathLst>
                <a:path w="38" h="34">
                  <a:moveTo>
                    <a:pt x="0" y="34"/>
                  </a:moveTo>
                  <a:lnTo>
                    <a:pt x="38" y="0"/>
                  </a:lnTo>
                </a:path>
              </a:pathLst>
            </a:custGeom>
            <a:noFill/>
            <a:ln w="3048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Doodle – editierbare Linie"/>
            <p:cNvSpPr/>
            <p:nvPr/>
          </p:nvSpPr>
          <p:spPr>
            <a:xfrm>
              <a:off x="3447288" y="3282696"/>
              <a:ext cx="137160" cy="155448"/>
            </a:xfrm>
            <a:custGeom>
              <a:avLst/>
              <a:gdLst/>
              <a:ahLst/>
              <a:cxnLst/>
              <a:rect l="l" t="t" r="r" b="b"/>
              <a:pathLst>
                <a:path w="15" h="17">
                  <a:moveTo>
                    <a:pt x="0" y="0"/>
                  </a:moveTo>
                  <a:lnTo>
                    <a:pt x="15" y="3"/>
                  </a:lnTo>
                  <a:lnTo>
                    <a:pt x="13" y="17"/>
                  </a:lnTo>
                </a:path>
              </a:pathLst>
            </a:custGeom>
            <a:noFill/>
            <a:ln w="3048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Malinformation"/>
            <p:cNvSpPr txBox="1"/>
            <p:nvPr/>
          </p:nvSpPr>
          <p:spPr>
            <a:xfrm>
              <a:off x="3831336" y="3282696"/>
              <a:ext cx="3886200" cy="83210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613"/>
                </a:lnSpc>
              </a:pPr>
              <a:r>
                <a:rPr lang="de-DE" sz="2333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Malinformation</a:t>
              </a:r>
            </a:p>
          </p:txBody>
        </p:sp>
        <p:sp>
          <p:nvSpPr>
            <p:cNvPr id="31" name="wahr + Absicht"/>
            <p:cNvSpPr txBox="1"/>
            <p:nvPr/>
          </p:nvSpPr>
          <p:spPr>
            <a:xfrm>
              <a:off x="3840480" y="4315968"/>
              <a:ext cx="3803904" cy="35661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FFB438"/>
                  </a:solidFill>
                  <a:latin typeface="Comic Sans MS"/>
                  <a:ea typeface="Comic Sans MS"/>
                  <a:cs typeface="Comic Sans MS"/>
                </a:rPr>
                <a:t>wahr + Absicht</a:t>
              </a:r>
            </a:p>
          </p:txBody>
        </p:sp>
      </p:grpSp>
      <p:grpSp>
        <p:nvGrpSpPr>
          <p:cNvPr id="42" name="Desinformation – Quadrant"/>
          <p:cNvGrpSpPr/>
          <p:nvPr/>
        </p:nvGrpSpPr>
        <p:grpSpPr>
          <a:xfrm>
            <a:off x="6995160" y="2282189"/>
            <a:ext cx="4503420" cy="1524000"/>
            <a:chOff x="8394192" y="2999232"/>
            <a:chExt cx="5404104" cy="1828800"/>
          </a:xfrm>
        </p:grpSpPr>
        <p:sp>
          <p:nvSpPr>
            <p:cNvPr id="33" name="Doodle-Karte"/>
            <p:cNvSpPr/>
            <p:nvPr/>
          </p:nvSpPr>
          <p:spPr>
            <a:xfrm>
              <a:off x="8394192" y="2999232"/>
              <a:ext cx="5404104" cy="1810512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Doodle-Karte – handgezeichnete Kontur"/>
            <p:cNvSpPr/>
            <p:nvPr/>
          </p:nvSpPr>
          <p:spPr>
            <a:xfrm>
              <a:off x="8430768" y="2999232"/>
              <a:ext cx="5358384" cy="1828800"/>
            </a:xfrm>
            <a:custGeom>
              <a:avLst/>
              <a:gdLst/>
              <a:ahLst/>
              <a:cxnLst/>
              <a:rect l="l" t="t" r="r" b="b"/>
              <a:pathLst>
                <a:path w="586" h="200">
                  <a:moveTo>
                    <a:pt x="11" y="2"/>
                  </a:moveTo>
                  <a:lnTo>
                    <a:pt x="36" y="2"/>
                  </a:lnTo>
                  <a:lnTo>
                    <a:pt x="61" y="1"/>
                  </a:lnTo>
                  <a:lnTo>
                    <a:pt x="88" y="1"/>
                  </a:lnTo>
                  <a:lnTo>
                    <a:pt x="115" y="0"/>
                  </a:lnTo>
                  <a:lnTo>
                    <a:pt x="143" y="0"/>
                  </a:lnTo>
                  <a:lnTo>
                    <a:pt x="171" y="0"/>
                  </a:lnTo>
                  <a:lnTo>
                    <a:pt x="200" y="0"/>
                  </a:lnTo>
                  <a:lnTo>
                    <a:pt x="229" y="0"/>
                  </a:lnTo>
                  <a:lnTo>
                    <a:pt x="258" y="1"/>
                  </a:lnTo>
                  <a:lnTo>
                    <a:pt x="287" y="1"/>
                  </a:lnTo>
                  <a:lnTo>
                    <a:pt x="317" y="1"/>
                  </a:lnTo>
                  <a:lnTo>
                    <a:pt x="346" y="1"/>
                  </a:lnTo>
                  <a:lnTo>
                    <a:pt x="376" y="2"/>
                  </a:lnTo>
                  <a:lnTo>
                    <a:pt x="405" y="2"/>
                  </a:lnTo>
                  <a:lnTo>
                    <a:pt x="435" y="2"/>
                  </a:lnTo>
                  <a:lnTo>
                    <a:pt x="463" y="2"/>
                  </a:lnTo>
                  <a:lnTo>
                    <a:pt x="492" y="2"/>
                  </a:lnTo>
                  <a:lnTo>
                    <a:pt x="520" y="2"/>
                  </a:lnTo>
                  <a:lnTo>
                    <a:pt x="547" y="1"/>
                  </a:lnTo>
                  <a:lnTo>
                    <a:pt x="574" y="1"/>
                  </a:lnTo>
                  <a:lnTo>
                    <a:pt x="577" y="2"/>
                  </a:lnTo>
                  <a:lnTo>
                    <a:pt x="579" y="6"/>
                  </a:lnTo>
                  <a:lnTo>
                    <a:pt x="581" y="12"/>
                  </a:lnTo>
                  <a:lnTo>
                    <a:pt x="582" y="19"/>
                  </a:lnTo>
                  <a:lnTo>
                    <a:pt x="584" y="29"/>
                  </a:lnTo>
                  <a:lnTo>
                    <a:pt x="585" y="39"/>
                  </a:lnTo>
                  <a:lnTo>
                    <a:pt x="585" y="51"/>
                  </a:lnTo>
                  <a:lnTo>
                    <a:pt x="586" y="65"/>
                  </a:lnTo>
                  <a:lnTo>
                    <a:pt x="586" y="79"/>
                  </a:lnTo>
                  <a:lnTo>
                    <a:pt x="586" y="93"/>
                  </a:lnTo>
                  <a:lnTo>
                    <a:pt x="586" y="109"/>
                  </a:lnTo>
                  <a:lnTo>
                    <a:pt x="586" y="124"/>
                  </a:lnTo>
                  <a:lnTo>
                    <a:pt x="586" y="140"/>
                  </a:lnTo>
                  <a:lnTo>
                    <a:pt x="586" y="155"/>
                  </a:lnTo>
                  <a:lnTo>
                    <a:pt x="586" y="170"/>
                  </a:lnTo>
                  <a:lnTo>
                    <a:pt x="586" y="185"/>
                  </a:lnTo>
                  <a:lnTo>
                    <a:pt x="584" y="187"/>
                  </a:lnTo>
                  <a:lnTo>
                    <a:pt x="579" y="189"/>
                  </a:lnTo>
                  <a:lnTo>
                    <a:pt x="570" y="190"/>
                  </a:lnTo>
                  <a:lnTo>
                    <a:pt x="559" y="192"/>
                  </a:lnTo>
                  <a:lnTo>
                    <a:pt x="544" y="193"/>
                  </a:lnTo>
                  <a:lnTo>
                    <a:pt x="526" y="194"/>
                  </a:lnTo>
                  <a:lnTo>
                    <a:pt x="505" y="194"/>
                  </a:lnTo>
                  <a:lnTo>
                    <a:pt x="481" y="195"/>
                  </a:lnTo>
                  <a:lnTo>
                    <a:pt x="455" y="195"/>
                  </a:lnTo>
                  <a:lnTo>
                    <a:pt x="426" y="196"/>
                  </a:lnTo>
                  <a:lnTo>
                    <a:pt x="394" y="196"/>
                  </a:lnTo>
                  <a:lnTo>
                    <a:pt x="360" y="197"/>
                  </a:lnTo>
                  <a:lnTo>
                    <a:pt x="324" y="197"/>
                  </a:lnTo>
                  <a:lnTo>
                    <a:pt x="285" y="197"/>
                  </a:lnTo>
                  <a:lnTo>
                    <a:pt x="244" y="197"/>
                  </a:lnTo>
                  <a:lnTo>
                    <a:pt x="201" y="198"/>
                  </a:lnTo>
                  <a:lnTo>
                    <a:pt x="156" y="198"/>
                  </a:lnTo>
                  <a:lnTo>
                    <a:pt x="110" y="199"/>
                  </a:lnTo>
                  <a:lnTo>
                    <a:pt x="61" y="199"/>
                  </a:lnTo>
                  <a:lnTo>
                    <a:pt x="11" y="200"/>
                  </a:lnTo>
                  <a:lnTo>
                    <a:pt x="8" y="194"/>
                  </a:lnTo>
                  <a:lnTo>
                    <a:pt x="6" y="185"/>
                  </a:lnTo>
                  <a:lnTo>
                    <a:pt x="4" y="175"/>
                  </a:lnTo>
                  <a:lnTo>
                    <a:pt x="3" y="163"/>
                  </a:lnTo>
                  <a:lnTo>
                    <a:pt x="2" y="150"/>
                  </a:lnTo>
                  <a:lnTo>
                    <a:pt x="1" y="136"/>
                  </a:lnTo>
                  <a:lnTo>
                    <a:pt x="0" y="121"/>
                  </a:lnTo>
                  <a:lnTo>
                    <a:pt x="0" y="106"/>
                  </a:lnTo>
                  <a:lnTo>
                    <a:pt x="0" y="91"/>
                  </a:lnTo>
                  <a:lnTo>
                    <a:pt x="0" y="77"/>
                  </a:lnTo>
                  <a:lnTo>
                    <a:pt x="1" y="62"/>
                  </a:lnTo>
                  <a:lnTo>
                    <a:pt x="2" y="49"/>
                  </a:lnTo>
                  <a:lnTo>
                    <a:pt x="3" y="37"/>
                  </a:lnTo>
                  <a:lnTo>
                    <a:pt x="4" y="26"/>
                  </a:lnTo>
                  <a:lnTo>
                    <a:pt x="5" y="17"/>
                  </a:lnTo>
                  <a:lnTo>
                    <a:pt x="7" y="10"/>
                  </a:lnTo>
                  <a:lnTo>
                    <a:pt x="9" y="5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Grafik – editierbar"/>
            <p:cNvSpPr/>
            <p:nvPr/>
          </p:nvSpPr>
          <p:spPr>
            <a:xfrm>
              <a:off x="8685886" y="3300070"/>
              <a:ext cx="641909" cy="641909"/>
            </a:xfrm>
            <a:prstGeom prst="ellipse">
              <a:avLst/>
            </a:prstGeom>
            <a:noFill/>
            <a:ln w="22860">
              <a:solidFill>
                <a:srgbClr val="FF697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6" name="Grafik – editierbar"/>
            <p:cNvSpPr/>
            <p:nvPr/>
          </p:nvSpPr>
          <p:spPr>
            <a:xfrm>
              <a:off x="8814267" y="3428451"/>
              <a:ext cx="385145" cy="385145"/>
            </a:xfrm>
            <a:prstGeom prst="ellipse">
              <a:avLst/>
            </a:prstGeom>
            <a:noFill/>
            <a:ln w="22860">
              <a:solidFill>
                <a:srgbClr val="FF697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Grafik – editierbar"/>
            <p:cNvSpPr/>
            <p:nvPr/>
          </p:nvSpPr>
          <p:spPr>
            <a:xfrm>
              <a:off x="8935517" y="3549701"/>
              <a:ext cx="142646" cy="142646"/>
            </a:xfrm>
            <a:prstGeom prst="ellipse">
              <a:avLst/>
            </a:prstGeom>
            <a:noFill/>
            <a:ln w="22860">
              <a:solidFill>
                <a:srgbClr val="FF697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Doodle – editierbare Linie"/>
            <p:cNvSpPr/>
            <p:nvPr/>
          </p:nvSpPr>
          <p:spPr>
            <a:xfrm>
              <a:off x="9015984" y="3310128"/>
              <a:ext cx="347472" cy="310896"/>
            </a:xfrm>
            <a:custGeom>
              <a:avLst/>
              <a:gdLst/>
              <a:ahLst/>
              <a:cxnLst/>
              <a:rect l="l" t="t" r="r" b="b"/>
              <a:pathLst>
                <a:path w="38" h="34">
                  <a:moveTo>
                    <a:pt x="0" y="34"/>
                  </a:moveTo>
                  <a:lnTo>
                    <a:pt x="38" y="0"/>
                  </a:lnTo>
                </a:path>
              </a:pathLst>
            </a:custGeom>
            <a:noFill/>
            <a:ln w="3048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Doodle – editierbare Linie"/>
            <p:cNvSpPr/>
            <p:nvPr/>
          </p:nvSpPr>
          <p:spPr>
            <a:xfrm>
              <a:off x="9226296" y="3282696"/>
              <a:ext cx="137160" cy="155448"/>
            </a:xfrm>
            <a:custGeom>
              <a:avLst/>
              <a:gdLst/>
              <a:ahLst/>
              <a:cxnLst/>
              <a:rect l="l" t="t" r="r" b="b"/>
              <a:pathLst>
                <a:path w="15" h="17">
                  <a:moveTo>
                    <a:pt x="0" y="0"/>
                  </a:moveTo>
                  <a:lnTo>
                    <a:pt x="15" y="3"/>
                  </a:lnTo>
                  <a:lnTo>
                    <a:pt x="13" y="17"/>
                  </a:lnTo>
                </a:path>
              </a:pathLst>
            </a:custGeom>
            <a:noFill/>
            <a:ln w="3048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" name="Desinformation"/>
            <p:cNvSpPr txBox="1"/>
            <p:nvPr/>
          </p:nvSpPr>
          <p:spPr>
            <a:xfrm>
              <a:off x="9610344" y="3282696"/>
              <a:ext cx="3886200" cy="83210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613"/>
                </a:lnSpc>
              </a:pPr>
              <a:r>
                <a:rPr lang="de-DE" sz="2333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Desinformation</a:t>
              </a:r>
            </a:p>
          </p:txBody>
        </p:sp>
        <p:sp>
          <p:nvSpPr>
            <p:cNvPr id="41" name="falsch + Absicht"/>
            <p:cNvSpPr txBox="1"/>
            <p:nvPr/>
          </p:nvSpPr>
          <p:spPr>
            <a:xfrm>
              <a:off x="9619488" y="4315968"/>
              <a:ext cx="3803904" cy="35661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FF6972"/>
                  </a:solidFill>
                  <a:latin typeface="Comic Sans MS"/>
                  <a:ea typeface="Comic Sans MS"/>
                  <a:cs typeface="Comic Sans MS"/>
                </a:rPr>
                <a:t>falsch + Absicht</a:t>
              </a:r>
            </a:p>
          </p:txBody>
        </p:sp>
      </p:grpSp>
      <p:grpSp>
        <p:nvGrpSpPr>
          <p:cNvPr id="49" name="Neutrale / korrekte Information – Quadrant"/>
          <p:cNvGrpSpPr/>
          <p:nvPr/>
        </p:nvGrpSpPr>
        <p:grpSpPr>
          <a:xfrm>
            <a:off x="2179320" y="3996689"/>
            <a:ext cx="4503420" cy="1524000"/>
            <a:chOff x="2615184" y="5056632"/>
            <a:chExt cx="5404104" cy="1828800"/>
          </a:xfrm>
        </p:grpSpPr>
        <p:sp>
          <p:nvSpPr>
            <p:cNvPr id="43" name="Doodle-Karte"/>
            <p:cNvSpPr/>
            <p:nvPr/>
          </p:nvSpPr>
          <p:spPr>
            <a:xfrm>
              <a:off x="2615184" y="5056632"/>
              <a:ext cx="5404104" cy="1810512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Doodle-Karte – handgezeichnete Kontur"/>
            <p:cNvSpPr/>
            <p:nvPr/>
          </p:nvSpPr>
          <p:spPr>
            <a:xfrm>
              <a:off x="2651760" y="5056632"/>
              <a:ext cx="5358384" cy="1828800"/>
            </a:xfrm>
            <a:custGeom>
              <a:avLst/>
              <a:gdLst/>
              <a:ahLst/>
              <a:cxnLst/>
              <a:rect l="l" t="t" r="r" b="b"/>
              <a:pathLst>
                <a:path w="586" h="200">
                  <a:moveTo>
                    <a:pt x="11" y="3"/>
                  </a:moveTo>
                  <a:lnTo>
                    <a:pt x="36" y="2"/>
                  </a:lnTo>
                  <a:lnTo>
                    <a:pt x="61" y="1"/>
                  </a:lnTo>
                  <a:lnTo>
                    <a:pt x="88" y="1"/>
                  </a:lnTo>
                  <a:lnTo>
                    <a:pt x="115" y="0"/>
                  </a:lnTo>
                  <a:lnTo>
                    <a:pt x="143" y="0"/>
                  </a:lnTo>
                  <a:lnTo>
                    <a:pt x="171" y="0"/>
                  </a:lnTo>
                  <a:lnTo>
                    <a:pt x="200" y="0"/>
                  </a:lnTo>
                  <a:lnTo>
                    <a:pt x="229" y="0"/>
                  </a:lnTo>
                  <a:lnTo>
                    <a:pt x="258" y="1"/>
                  </a:lnTo>
                  <a:lnTo>
                    <a:pt x="287" y="1"/>
                  </a:lnTo>
                  <a:lnTo>
                    <a:pt x="317" y="1"/>
                  </a:lnTo>
                  <a:lnTo>
                    <a:pt x="346" y="1"/>
                  </a:lnTo>
                  <a:lnTo>
                    <a:pt x="376" y="2"/>
                  </a:lnTo>
                  <a:lnTo>
                    <a:pt x="405" y="2"/>
                  </a:lnTo>
                  <a:lnTo>
                    <a:pt x="435" y="2"/>
                  </a:lnTo>
                  <a:lnTo>
                    <a:pt x="463" y="2"/>
                  </a:lnTo>
                  <a:lnTo>
                    <a:pt x="492" y="2"/>
                  </a:lnTo>
                  <a:lnTo>
                    <a:pt x="520" y="2"/>
                  </a:lnTo>
                  <a:lnTo>
                    <a:pt x="547" y="1"/>
                  </a:lnTo>
                  <a:lnTo>
                    <a:pt x="574" y="1"/>
                  </a:lnTo>
                  <a:lnTo>
                    <a:pt x="577" y="2"/>
                  </a:lnTo>
                  <a:lnTo>
                    <a:pt x="579" y="6"/>
                  </a:lnTo>
                  <a:lnTo>
                    <a:pt x="581" y="12"/>
                  </a:lnTo>
                  <a:lnTo>
                    <a:pt x="582" y="19"/>
                  </a:lnTo>
                  <a:lnTo>
                    <a:pt x="584" y="29"/>
                  </a:lnTo>
                  <a:lnTo>
                    <a:pt x="585" y="39"/>
                  </a:lnTo>
                  <a:lnTo>
                    <a:pt x="585" y="51"/>
                  </a:lnTo>
                  <a:lnTo>
                    <a:pt x="586" y="65"/>
                  </a:lnTo>
                  <a:lnTo>
                    <a:pt x="586" y="79"/>
                  </a:lnTo>
                  <a:lnTo>
                    <a:pt x="586" y="93"/>
                  </a:lnTo>
                  <a:lnTo>
                    <a:pt x="586" y="109"/>
                  </a:lnTo>
                  <a:lnTo>
                    <a:pt x="586" y="124"/>
                  </a:lnTo>
                  <a:lnTo>
                    <a:pt x="586" y="140"/>
                  </a:lnTo>
                  <a:lnTo>
                    <a:pt x="586" y="155"/>
                  </a:lnTo>
                  <a:lnTo>
                    <a:pt x="586" y="170"/>
                  </a:lnTo>
                  <a:lnTo>
                    <a:pt x="585" y="185"/>
                  </a:lnTo>
                  <a:lnTo>
                    <a:pt x="584" y="187"/>
                  </a:lnTo>
                  <a:lnTo>
                    <a:pt x="579" y="189"/>
                  </a:lnTo>
                  <a:lnTo>
                    <a:pt x="570" y="190"/>
                  </a:lnTo>
                  <a:lnTo>
                    <a:pt x="559" y="192"/>
                  </a:lnTo>
                  <a:lnTo>
                    <a:pt x="544" y="193"/>
                  </a:lnTo>
                  <a:lnTo>
                    <a:pt x="526" y="194"/>
                  </a:lnTo>
                  <a:lnTo>
                    <a:pt x="505" y="194"/>
                  </a:lnTo>
                  <a:lnTo>
                    <a:pt x="481" y="195"/>
                  </a:lnTo>
                  <a:lnTo>
                    <a:pt x="455" y="195"/>
                  </a:lnTo>
                  <a:lnTo>
                    <a:pt x="426" y="196"/>
                  </a:lnTo>
                  <a:lnTo>
                    <a:pt x="394" y="196"/>
                  </a:lnTo>
                  <a:lnTo>
                    <a:pt x="360" y="197"/>
                  </a:lnTo>
                  <a:lnTo>
                    <a:pt x="324" y="197"/>
                  </a:lnTo>
                  <a:lnTo>
                    <a:pt x="285" y="197"/>
                  </a:lnTo>
                  <a:lnTo>
                    <a:pt x="244" y="197"/>
                  </a:lnTo>
                  <a:lnTo>
                    <a:pt x="201" y="198"/>
                  </a:lnTo>
                  <a:lnTo>
                    <a:pt x="156" y="198"/>
                  </a:lnTo>
                  <a:lnTo>
                    <a:pt x="110" y="199"/>
                  </a:lnTo>
                  <a:lnTo>
                    <a:pt x="61" y="199"/>
                  </a:lnTo>
                  <a:lnTo>
                    <a:pt x="11" y="200"/>
                  </a:lnTo>
                  <a:lnTo>
                    <a:pt x="8" y="194"/>
                  </a:lnTo>
                  <a:lnTo>
                    <a:pt x="6" y="185"/>
                  </a:lnTo>
                  <a:lnTo>
                    <a:pt x="4" y="175"/>
                  </a:lnTo>
                  <a:lnTo>
                    <a:pt x="3" y="163"/>
                  </a:lnTo>
                  <a:lnTo>
                    <a:pt x="2" y="150"/>
                  </a:lnTo>
                  <a:lnTo>
                    <a:pt x="1" y="136"/>
                  </a:lnTo>
                  <a:lnTo>
                    <a:pt x="0" y="121"/>
                  </a:lnTo>
                  <a:lnTo>
                    <a:pt x="0" y="106"/>
                  </a:lnTo>
                  <a:lnTo>
                    <a:pt x="0" y="91"/>
                  </a:lnTo>
                  <a:lnTo>
                    <a:pt x="0" y="77"/>
                  </a:lnTo>
                  <a:lnTo>
                    <a:pt x="1" y="62"/>
                  </a:lnTo>
                  <a:lnTo>
                    <a:pt x="2" y="49"/>
                  </a:lnTo>
                  <a:lnTo>
                    <a:pt x="3" y="37"/>
                  </a:lnTo>
                  <a:lnTo>
                    <a:pt x="4" y="26"/>
                  </a:lnTo>
                  <a:lnTo>
                    <a:pt x="5" y="17"/>
                  </a:lnTo>
                  <a:lnTo>
                    <a:pt x="7" y="10"/>
                  </a:lnTo>
                  <a:lnTo>
                    <a:pt x="9" y="5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68D4A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Grafik – editierbar"/>
            <p:cNvSpPr/>
            <p:nvPr/>
          </p:nvSpPr>
          <p:spPr>
            <a:xfrm>
              <a:off x="2899745" y="5350337"/>
              <a:ext cx="634776" cy="634776"/>
            </a:xfrm>
            <a:prstGeom prst="ellipse">
              <a:avLst/>
            </a:prstGeom>
            <a:noFill/>
            <a:ln w="22860">
              <a:solidFill>
                <a:srgbClr val="68D4A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6" name="Doodle – editierbare Linie"/>
            <p:cNvSpPr/>
            <p:nvPr/>
          </p:nvSpPr>
          <p:spPr>
            <a:xfrm>
              <a:off x="3026664" y="5495544"/>
              <a:ext cx="411480" cy="320040"/>
            </a:xfrm>
            <a:custGeom>
              <a:avLst/>
              <a:gdLst/>
              <a:ahLst/>
              <a:cxnLst/>
              <a:rect l="l" t="t" r="r" b="b"/>
              <a:pathLst>
                <a:path w="45" h="35">
                  <a:moveTo>
                    <a:pt x="0" y="18"/>
                  </a:moveTo>
                  <a:lnTo>
                    <a:pt x="16" y="35"/>
                  </a:lnTo>
                  <a:lnTo>
                    <a:pt x="45" y="0"/>
                  </a:lnTo>
                </a:path>
              </a:pathLst>
            </a:custGeom>
            <a:noFill/>
            <a:ln w="4064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Neutrale / korrekte Information"/>
            <p:cNvSpPr txBox="1"/>
            <p:nvPr/>
          </p:nvSpPr>
          <p:spPr>
            <a:xfrm>
              <a:off x="3831336" y="5340096"/>
              <a:ext cx="3886200" cy="83210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613"/>
                </a:lnSpc>
              </a:pPr>
              <a:r>
                <a:rPr lang="de-DE" sz="2333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Neutrale / korrekte</a:t>
              </a:r>
            </a:p>
            <a:p>
              <a:pPr defTabSz="380985">
                <a:lnSpc>
                  <a:spcPts val="2613"/>
                </a:lnSpc>
              </a:pPr>
              <a:r>
                <a:rPr lang="de-DE" sz="2333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Information</a:t>
              </a:r>
            </a:p>
          </p:txBody>
        </p:sp>
        <p:sp>
          <p:nvSpPr>
            <p:cNvPr id="48" name="wahr + keine Absicht"/>
            <p:cNvSpPr txBox="1"/>
            <p:nvPr/>
          </p:nvSpPr>
          <p:spPr>
            <a:xfrm>
              <a:off x="3840480" y="6373368"/>
              <a:ext cx="3803904" cy="35661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68D4AE"/>
                  </a:solidFill>
                  <a:latin typeface="Comic Sans MS"/>
                  <a:ea typeface="Comic Sans MS"/>
                  <a:cs typeface="Comic Sans MS"/>
                </a:rPr>
                <a:t>wahr + keine Absicht</a:t>
              </a:r>
            </a:p>
          </p:txBody>
        </p:sp>
      </p:grpSp>
      <p:grpSp>
        <p:nvGrpSpPr>
          <p:cNvPr id="59" name="Misinformation – Quadrant"/>
          <p:cNvGrpSpPr/>
          <p:nvPr/>
        </p:nvGrpSpPr>
        <p:grpSpPr>
          <a:xfrm>
            <a:off x="6995160" y="3996689"/>
            <a:ext cx="4503420" cy="1524000"/>
            <a:chOff x="8394192" y="5056632"/>
            <a:chExt cx="5404104" cy="1828800"/>
          </a:xfrm>
        </p:grpSpPr>
        <p:sp>
          <p:nvSpPr>
            <p:cNvPr id="50" name="Doodle-Karte"/>
            <p:cNvSpPr/>
            <p:nvPr/>
          </p:nvSpPr>
          <p:spPr>
            <a:xfrm>
              <a:off x="8394192" y="5056632"/>
              <a:ext cx="5404104" cy="1810512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Doodle-Karte – handgezeichnete Kontur"/>
            <p:cNvSpPr/>
            <p:nvPr/>
          </p:nvSpPr>
          <p:spPr>
            <a:xfrm>
              <a:off x="8430768" y="5056632"/>
              <a:ext cx="5358384" cy="1828800"/>
            </a:xfrm>
            <a:custGeom>
              <a:avLst/>
              <a:gdLst/>
              <a:ahLst/>
              <a:cxnLst/>
              <a:rect l="l" t="t" r="r" b="b"/>
              <a:pathLst>
                <a:path w="586" h="200">
                  <a:moveTo>
                    <a:pt x="11" y="3"/>
                  </a:moveTo>
                  <a:lnTo>
                    <a:pt x="36" y="2"/>
                  </a:lnTo>
                  <a:lnTo>
                    <a:pt x="61" y="1"/>
                  </a:lnTo>
                  <a:lnTo>
                    <a:pt x="88" y="1"/>
                  </a:lnTo>
                  <a:lnTo>
                    <a:pt x="115" y="0"/>
                  </a:lnTo>
                  <a:lnTo>
                    <a:pt x="143" y="0"/>
                  </a:lnTo>
                  <a:lnTo>
                    <a:pt x="171" y="0"/>
                  </a:lnTo>
                  <a:lnTo>
                    <a:pt x="200" y="0"/>
                  </a:lnTo>
                  <a:lnTo>
                    <a:pt x="229" y="0"/>
                  </a:lnTo>
                  <a:lnTo>
                    <a:pt x="258" y="1"/>
                  </a:lnTo>
                  <a:lnTo>
                    <a:pt x="287" y="1"/>
                  </a:lnTo>
                  <a:lnTo>
                    <a:pt x="317" y="1"/>
                  </a:lnTo>
                  <a:lnTo>
                    <a:pt x="346" y="1"/>
                  </a:lnTo>
                  <a:lnTo>
                    <a:pt x="376" y="2"/>
                  </a:lnTo>
                  <a:lnTo>
                    <a:pt x="405" y="2"/>
                  </a:lnTo>
                  <a:lnTo>
                    <a:pt x="435" y="2"/>
                  </a:lnTo>
                  <a:lnTo>
                    <a:pt x="463" y="2"/>
                  </a:lnTo>
                  <a:lnTo>
                    <a:pt x="492" y="2"/>
                  </a:lnTo>
                  <a:lnTo>
                    <a:pt x="520" y="2"/>
                  </a:lnTo>
                  <a:lnTo>
                    <a:pt x="547" y="1"/>
                  </a:lnTo>
                  <a:lnTo>
                    <a:pt x="574" y="1"/>
                  </a:lnTo>
                  <a:lnTo>
                    <a:pt x="577" y="2"/>
                  </a:lnTo>
                  <a:lnTo>
                    <a:pt x="579" y="6"/>
                  </a:lnTo>
                  <a:lnTo>
                    <a:pt x="581" y="12"/>
                  </a:lnTo>
                  <a:lnTo>
                    <a:pt x="582" y="19"/>
                  </a:lnTo>
                  <a:lnTo>
                    <a:pt x="584" y="29"/>
                  </a:lnTo>
                  <a:lnTo>
                    <a:pt x="585" y="39"/>
                  </a:lnTo>
                  <a:lnTo>
                    <a:pt x="585" y="51"/>
                  </a:lnTo>
                  <a:lnTo>
                    <a:pt x="586" y="65"/>
                  </a:lnTo>
                  <a:lnTo>
                    <a:pt x="586" y="79"/>
                  </a:lnTo>
                  <a:lnTo>
                    <a:pt x="586" y="93"/>
                  </a:lnTo>
                  <a:lnTo>
                    <a:pt x="586" y="109"/>
                  </a:lnTo>
                  <a:lnTo>
                    <a:pt x="586" y="124"/>
                  </a:lnTo>
                  <a:lnTo>
                    <a:pt x="586" y="140"/>
                  </a:lnTo>
                  <a:lnTo>
                    <a:pt x="586" y="155"/>
                  </a:lnTo>
                  <a:lnTo>
                    <a:pt x="586" y="170"/>
                  </a:lnTo>
                  <a:lnTo>
                    <a:pt x="586" y="185"/>
                  </a:lnTo>
                  <a:lnTo>
                    <a:pt x="584" y="187"/>
                  </a:lnTo>
                  <a:lnTo>
                    <a:pt x="579" y="189"/>
                  </a:lnTo>
                  <a:lnTo>
                    <a:pt x="570" y="190"/>
                  </a:lnTo>
                  <a:lnTo>
                    <a:pt x="559" y="192"/>
                  </a:lnTo>
                  <a:lnTo>
                    <a:pt x="544" y="193"/>
                  </a:lnTo>
                  <a:lnTo>
                    <a:pt x="526" y="194"/>
                  </a:lnTo>
                  <a:lnTo>
                    <a:pt x="505" y="194"/>
                  </a:lnTo>
                  <a:lnTo>
                    <a:pt x="481" y="195"/>
                  </a:lnTo>
                  <a:lnTo>
                    <a:pt x="455" y="195"/>
                  </a:lnTo>
                  <a:lnTo>
                    <a:pt x="426" y="196"/>
                  </a:lnTo>
                  <a:lnTo>
                    <a:pt x="394" y="196"/>
                  </a:lnTo>
                  <a:lnTo>
                    <a:pt x="360" y="197"/>
                  </a:lnTo>
                  <a:lnTo>
                    <a:pt x="324" y="197"/>
                  </a:lnTo>
                  <a:lnTo>
                    <a:pt x="285" y="197"/>
                  </a:lnTo>
                  <a:lnTo>
                    <a:pt x="244" y="197"/>
                  </a:lnTo>
                  <a:lnTo>
                    <a:pt x="201" y="198"/>
                  </a:lnTo>
                  <a:lnTo>
                    <a:pt x="156" y="198"/>
                  </a:lnTo>
                  <a:lnTo>
                    <a:pt x="110" y="199"/>
                  </a:lnTo>
                  <a:lnTo>
                    <a:pt x="61" y="199"/>
                  </a:lnTo>
                  <a:lnTo>
                    <a:pt x="11" y="200"/>
                  </a:lnTo>
                  <a:lnTo>
                    <a:pt x="8" y="194"/>
                  </a:lnTo>
                  <a:lnTo>
                    <a:pt x="6" y="185"/>
                  </a:lnTo>
                  <a:lnTo>
                    <a:pt x="4" y="175"/>
                  </a:lnTo>
                  <a:lnTo>
                    <a:pt x="3" y="163"/>
                  </a:lnTo>
                  <a:lnTo>
                    <a:pt x="2" y="150"/>
                  </a:lnTo>
                  <a:lnTo>
                    <a:pt x="1" y="136"/>
                  </a:lnTo>
                  <a:lnTo>
                    <a:pt x="0" y="121"/>
                  </a:lnTo>
                  <a:lnTo>
                    <a:pt x="0" y="106"/>
                  </a:lnTo>
                  <a:lnTo>
                    <a:pt x="0" y="91"/>
                  </a:lnTo>
                  <a:lnTo>
                    <a:pt x="0" y="77"/>
                  </a:lnTo>
                  <a:lnTo>
                    <a:pt x="1" y="62"/>
                  </a:lnTo>
                  <a:lnTo>
                    <a:pt x="2" y="49"/>
                  </a:lnTo>
                  <a:lnTo>
                    <a:pt x="3" y="37"/>
                  </a:lnTo>
                  <a:lnTo>
                    <a:pt x="4" y="26"/>
                  </a:lnTo>
                  <a:lnTo>
                    <a:pt x="5" y="17"/>
                  </a:lnTo>
                  <a:lnTo>
                    <a:pt x="7" y="10"/>
                  </a:lnTo>
                  <a:lnTo>
                    <a:pt x="9" y="5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Doodle-Karte"/>
            <p:cNvSpPr/>
            <p:nvPr/>
          </p:nvSpPr>
          <p:spPr>
            <a:xfrm>
              <a:off x="8685886" y="5393131"/>
              <a:ext cx="656173" cy="463601"/>
            </a:xfrm>
            <a:prstGeom prst="roundRect">
              <a:avLst>
                <a:gd name="adj" fmla="val 12000"/>
              </a:avLst>
            </a:prstGeom>
            <a:solidFill>
              <a:srgbClr val="071F3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Doodle-Karte – handgezeichnete Kontur"/>
            <p:cNvSpPr/>
            <p:nvPr/>
          </p:nvSpPr>
          <p:spPr>
            <a:xfrm>
              <a:off x="8723376" y="5394960"/>
              <a:ext cx="612648" cy="658368"/>
            </a:xfrm>
            <a:custGeom>
              <a:avLst/>
              <a:gdLst/>
              <a:ahLst/>
              <a:cxnLst/>
              <a:rect l="l" t="t" r="r" b="b"/>
              <a:pathLst>
                <a:path w="67" h="72">
                  <a:moveTo>
                    <a:pt x="11" y="2"/>
                  </a:moveTo>
                  <a:lnTo>
                    <a:pt x="12" y="2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7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9" y="0"/>
                  </a:lnTo>
                  <a:lnTo>
                    <a:pt x="31" y="1"/>
                  </a:lnTo>
                  <a:lnTo>
                    <a:pt x="34" y="1"/>
                  </a:lnTo>
                  <a:lnTo>
                    <a:pt x="37" y="1"/>
                  </a:lnTo>
                  <a:lnTo>
                    <a:pt x="39" y="1"/>
                  </a:lnTo>
                  <a:lnTo>
                    <a:pt x="42" y="2"/>
                  </a:lnTo>
                  <a:lnTo>
                    <a:pt x="45" y="2"/>
                  </a:lnTo>
                  <a:lnTo>
                    <a:pt x="47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3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60" y="2"/>
                  </a:lnTo>
                  <a:lnTo>
                    <a:pt x="62" y="4"/>
                  </a:lnTo>
                  <a:lnTo>
                    <a:pt x="63" y="5"/>
                  </a:lnTo>
                  <a:lnTo>
                    <a:pt x="64" y="8"/>
                  </a:lnTo>
                  <a:lnTo>
                    <a:pt x="65" y="10"/>
                  </a:lnTo>
                  <a:lnTo>
                    <a:pt x="66" y="13"/>
                  </a:lnTo>
                  <a:lnTo>
                    <a:pt x="66" y="16"/>
                  </a:lnTo>
                  <a:lnTo>
                    <a:pt x="67" y="19"/>
                  </a:lnTo>
                  <a:lnTo>
                    <a:pt x="67" y="22"/>
                  </a:lnTo>
                  <a:lnTo>
                    <a:pt x="67" y="25"/>
                  </a:lnTo>
                  <a:lnTo>
                    <a:pt x="67" y="28"/>
                  </a:lnTo>
                  <a:lnTo>
                    <a:pt x="67" y="31"/>
                  </a:lnTo>
                  <a:lnTo>
                    <a:pt x="66" y="33"/>
                  </a:lnTo>
                  <a:lnTo>
                    <a:pt x="66" y="35"/>
                  </a:lnTo>
                  <a:lnTo>
                    <a:pt x="66" y="38"/>
                  </a:lnTo>
                  <a:lnTo>
                    <a:pt x="66" y="40"/>
                  </a:lnTo>
                  <a:lnTo>
                    <a:pt x="65" y="41"/>
                  </a:lnTo>
                  <a:lnTo>
                    <a:pt x="65" y="43"/>
                  </a:lnTo>
                  <a:lnTo>
                    <a:pt x="63" y="44"/>
                  </a:lnTo>
                  <a:lnTo>
                    <a:pt x="62" y="45"/>
                  </a:lnTo>
                  <a:lnTo>
                    <a:pt x="60" y="46"/>
                  </a:lnTo>
                  <a:lnTo>
                    <a:pt x="58" y="47"/>
                  </a:lnTo>
                  <a:lnTo>
                    <a:pt x="55" y="47"/>
                  </a:lnTo>
                  <a:lnTo>
                    <a:pt x="52" y="48"/>
                  </a:lnTo>
                  <a:lnTo>
                    <a:pt x="49" y="48"/>
                  </a:lnTo>
                  <a:lnTo>
                    <a:pt x="46" y="49"/>
                  </a:lnTo>
                  <a:lnTo>
                    <a:pt x="43" y="49"/>
                  </a:lnTo>
                  <a:lnTo>
                    <a:pt x="39" y="49"/>
                  </a:lnTo>
                  <a:lnTo>
                    <a:pt x="35" y="50"/>
                  </a:lnTo>
                  <a:lnTo>
                    <a:pt x="31" y="50"/>
                  </a:lnTo>
                  <a:lnTo>
                    <a:pt x="27" y="50"/>
                  </a:lnTo>
                  <a:lnTo>
                    <a:pt x="23" y="51"/>
                  </a:lnTo>
                  <a:lnTo>
                    <a:pt x="19" y="51"/>
                  </a:lnTo>
                  <a:lnTo>
                    <a:pt x="15" y="52"/>
                  </a:lnTo>
                  <a:lnTo>
                    <a:pt x="11" y="52"/>
                  </a:lnTo>
                  <a:lnTo>
                    <a:pt x="34" y="54"/>
                  </a:lnTo>
                  <a:lnTo>
                    <a:pt x="9" y="72"/>
                  </a:lnTo>
                  <a:lnTo>
                    <a:pt x="16" y="50"/>
                  </a:lnTo>
                  <a:lnTo>
                    <a:pt x="12" y="48"/>
                  </a:lnTo>
                  <a:lnTo>
                    <a:pt x="10" y="46"/>
                  </a:lnTo>
                  <a:lnTo>
                    <a:pt x="7" y="44"/>
                  </a:lnTo>
                  <a:lnTo>
                    <a:pt x="5" y="42"/>
                  </a:lnTo>
                  <a:lnTo>
                    <a:pt x="3" y="39"/>
                  </a:lnTo>
                  <a:lnTo>
                    <a:pt x="2" y="36"/>
                  </a:lnTo>
                  <a:lnTo>
                    <a:pt x="1" y="32"/>
                  </a:lnTo>
                  <a:lnTo>
                    <a:pt x="1" y="29"/>
                  </a:lnTo>
                  <a:lnTo>
                    <a:pt x="0" y="25"/>
                  </a:lnTo>
                  <a:lnTo>
                    <a:pt x="1" y="22"/>
                  </a:lnTo>
                  <a:lnTo>
                    <a:pt x="1" y="19"/>
                  </a:lnTo>
                  <a:lnTo>
                    <a:pt x="2" y="16"/>
                  </a:lnTo>
                  <a:lnTo>
                    <a:pt x="3" y="12"/>
                  </a:lnTo>
                  <a:lnTo>
                    <a:pt x="4" y="10"/>
                  </a:lnTo>
                  <a:lnTo>
                    <a:pt x="5" y="7"/>
                  </a:lnTo>
                  <a:lnTo>
                    <a:pt x="7" y="5"/>
                  </a:lnTo>
                  <a:lnTo>
                    <a:pt x="9" y="3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4" name="Grafik – editierbar"/>
            <p:cNvSpPr/>
            <p:nvPr/>
          </p:nvSpPr>
          <p:spPr>
            <a:xfrm>
              <a:off x="8828532" y="5571439"/>
              <a:ext cx="53492" cy="53492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5" name="Grafik – editierbar"/>
            <p:cNvSpPr/>
            <p:nvPr/>
          </p:nvSpPr>
          <p:spPr>
            <a:xfrm>
              <a:off x="8956914" y="5571439"/>
              <a:ext cx="53492" cy="53492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6" name="Grafik – editierbar"/>
            <p:cNvSpPr/>
            <p:nvPr/>
          </p:nvSpPr>
          <p:spPr>
            <a:xfrm>
              <a:off x="9085296" y="5571439"/>
              <a:ext cx="53492" cy="53492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7" name="Misinformation"/>
            <p:cNvSpPr txBox="1"/>
            <p:nvPr/>
          </p:nvSpPr>
          <p:spPr>
            <a:xfrm>
              <a:off x="9610344" y="5340096"/>
              <a:ext cx="3886200" cy="832104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613"/>
                </a:lnSpc>
              </a:pPr>
              <a:r>
                <a:rPr lang="de-DE" sz="2333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Misinformation</a:t>
              </a:r>
            </a:p>
          </p:txBody>
        </p:sp>
        <p:sp>
          <p:nvSpPr>
            <p:cNvPr id="58" name="falsch + keine Absicht"/>
            <p:cNvSpPr txBox="1"/>
            <p:nvPr/>
          </p:nvSpPr>
          <p:spPr>
            <a:xfrm>
              <a:off x="9619488" y="6373368"/>
              <a:ext cx="3803904" cy="35661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88D1F8"/>
                  </a:solidFill>
                  <a:latin typeface="Comic Sans MS"/>
                  <a:ea typeface="Comic Sans MS"/>
                  <a:cs typeface="Comic Sans MS"/>
                </a:rPr>
                <a:t>falsch + keine Absicht</a:t>
              </a:r>
            </a:p>
          </p:txBody>
        </p:sp>
      </p:grpSp>
      <p:sp>
        <p:nvSpPr>
          <p:cNvPr id="60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61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62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UTHINESS · 2005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TRUTHINESS · 2005</a:t>
            </a:r>
          </a:p>
        </p:txBody>
      </p:sp>
      <p:sp>
        <p:nvSpPr>
          <p:cNvPr id="3" name="Denken mit dem Kopf. Wissen mit dem Herzen."/>
          <p:cNvSpPr txBox="1"/>
          <p:nvPr/>
        </p:nvSpPr>
        <p:spPr>
          <a:xfrm>
            <a:off x="502920" y="746760"/>
            <a:ext cx="11087100" cy="10312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640"/>
              </a:lnSpc>
            </a:pPr>
            <a:r>
              <a:rPr lang="de-DE" sz="3250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Denken mit dem Kopf.</a:t>
            </a:r>
          </a:p>
          <a:p>
            <a:pPr defTabSz="380985">
              <a:lnSpc>
                <a:spcPts val="3640"/>
              </a:lnSpc>
            </a:pPr>
            <a:r>
              <a:rPr lang="de-DE" sz="3250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Wissen mit dem Herzen.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805940"/>
            <a:ext cx="2781300" cy="30480"/>
          </a:xfrm>
          <a:custGeom>
            <a:avLst/>
            <a:gdLst/>
            <a:ahLst/>
            <a:cxnLst/>
            <a:rect l="l" t="t" r="r" b="b"/>
            <a:pathLst>
              <a:path w="365" h="4">
                <a:moveTo>
                  <a:pt x="0" y="4"/>
                </a:moveTo>
                <a:lnTo>
                  <a:pt x="10" y="3"/>
                </a:lnTo>
                <a:lnTo>
                  <a:pt x="19" y="3"/>
                </a:lnTo>
                <a:lnTo>
                  <a:pt x="29" y="2"/>
                </a:lnTo>
                <a:lnTo>
                  <a:pt x="39" y="2"/>
                </a:lnTo>
                <a:lnTo>
                  <a:pt x="49" y="2"/>
                </a:lnTo>
                <a:lnTo>
                  <a:pt x="58" y="1"/>
                </a:lnTo>
                <a:lnTo>
                  <a:pt x="68" y="1"/>
                </a:lnTo>
                <a:lnTo>
                  <a:pt x="78" y="1"/>
                </a:lnTo>
                <a:lnTo>
                  <a:pt x="87" y="1"/>
                </a:lnTo>
                <a:lnTo>
                  <a:pt x="97" y="1"/>
                </a:lnTo>
                <a:lnTo>
                  <a:pt x="107" y="1"/>
                </a:lnTo>
                <a:lnTo>
                  <a:pt x="117" y="1"/>
                </a:lnTo>
                <a:lnTo>
                  <a:pt x="126" y="1"/>
                </a:lnTo>
                <a:lnTo>
                  <a:pt x="136" y="1"/>
                </a:lnTo>
                <a:lnTo>
                  <a:pt x="146" y="1"/>
                </a:lnTo>
                <a:lnTo>
                  <a:pt x="156" y="2"/>
                </a:lnTo>
                <a:lnTo>
                  <a:pt x="166" y="2"/>
                </a:lnTo>
                <a:lnTo>
                  <a:pt x="176" y="2"/>
                </a:lnTo>
                <a:lnTo>
                  <a:pt x="186" y="2"/>
                </a:lnTo>
                <a:lnTo>
                  <a:pt x="196" y="2"/>
                </a:lnTo>
                <a:lnTo>
                  <a:pt x="206" y="2"/>
                </a:lnTo>
                <a:lnTo>
                  <a:pt x="216" y="2"/>
                </a:lnTo>
                <a:lnTo>
                  <a:pt x="226" y="3"/>
                </a:lnTo>
                <a:lnTo>
                  <a:pt x="237" y="3"/>
                </a:lnTo>
                <a:lnTo>
                  <a:pt x="247" y="3"/>
                </a:lnTo>
                <a:lnTo>
                  <a:pt x="257" y="3"/>
                </a:lnTo>
                <a:lnTo>
                  <a:pt x="268" y="3"/>
                </a:lnTo>
                <a:lnTo>
                  <a:pt x="278" y="3"/>
                </a:lnTo>
                <a:lnTo>
                  <a:pt x="289" y="3"/>
                </a:lnTo>
                <a:lnTo>
                  <a:pt x="300" y="3"/>
                </a:lnTo>
                <a:lnTo>
                  <a:pt x="310" y="2"/>
                </a:lnTo>
                <a:lnTo>
                  <a:pt x="321" y="2"/>
                </a:lnTo>
                <a:lnTo>
                  <a:pt x="332" y="2"/>
                </a:lnTo>
                <a:lnTo>
                  <a:pt x="343" y="1"/>
                </a:lnTo>
                <a:lnTo>
                  <a:pt x="354" y="1"/>
                </a:lnTo>
                <a:lnTo>
                  <a:pt x="365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859280"/>
            <a:ext cx="2545080" cy="7620"/>
          </a:xfrm>
          <a:custGeom>
            <a:avLst/>
            <a:gdLst/>
            <a:ahLst/>
            <a:cxnLst/>
            <a:rect l="l" t="t" r="r" b="b"/>
            <a:pathLst>
              <a:path w="334" h="1">
                <a:moveTo>
                  <a:pt x="0" y="1"/>
                </a:moveTo>
                <a:lnTo>
                  <a:pt x="11" y="1"/>
                </a:lnTo>
                <a:lnTo>
                  <a:pt x="21" y="1"/>
                </a:lnTo>
                <a:lnTo>
                  <a:pt x="32" y="1"/>
                </a:lnTo>
                <a:lnTo>
                  <a:pt x="42" y="0"/>
                </a:lnTo>
                <a:lnTo>
                  <a:pt x="53" y="0"/>
                </a:lnTo>
                <a:lnTo>
                  <a:pt x="63" y="0"/>
                </a:lnTo>
                <a:lnTo>
                  <a:pt x="74" y="0"/>
                </a:lnTo>
                <a:lnTo>
                  <a:pt x="84" y="0"/>
                </a:lnTo>
                <a:lnTo>
                  <a:pt x="94" y="0"/>
                </a:lnTo>
                <a:lnTo>
                  <a:pt x="104" y="0"/>
                </a:lnTo>
                <a:lnTo>
                  <a:pt x="114" y="0"/>
                </a:lnTo>
                <a:lnTo>
                  <a:pt x="124" y="0"/>
                </a:lnTo>
                <a:lnTo>
                  <a:pt x="134" y="0"/>
                </a:lnTo>
                <a:lnTo>
                  <a:pt x="144" y="0"/>
                </a:lnTo>
                <a:lnTo>
                  <a:pt x="154" y="0"/>
                </a:lnTo>
                <a:lnTo>
                  <a:pt x="163" y="1"/>
                </a:lnTo>
                <a:lnTo>
                  <a:pt x="173" y="1"/>
                </a:lnTo>
                <a:lnTo>
                  <a:pt x="182" y="1"/>
                </a:lnTo>
                <a:lnTo>
                  <a:pt x="192" y="1"/>
                </a:lnTo>
                <a:lnTo>
                  <a:pt x="201" y="1"/>
                </a:lnTo>
                <a:lnTo>
                  <a:pt x="210" y="1"/>
                </a:lnTo>
                <a:lnTo>
                  <a:pt x="219" y="1"/>
                </a:lnTo>
                <a:lnTo>
                  <a:pt x="228" y="1"/>
                </a:lnTo>
                <a:lnTo>
                  <a:pt x="237" y="1"/>
                </a:lnTo>
                <a:lnTo>
                  <a:pt x="245" y="1"/>
                </a:lnTo>
                <a:lnTo>
                  <a:pt x="254" y="1"/>
                </a:lnTo>
                <a:lnTo>
                  <a:pt x="263" y="1"/>
                </a:lnTo>
                <a:lnTo>
                  <a:pt x="271" y="1"/>
                </a:lnTo>
                <a:lnTo>
                  <a:pt x="279" y="1"/>
                </a:lnTo>
                <a:lnTo>
                  <a:pt x="287" y="1"/>
                </a:lnTo>
                <a:lnTo>
                  <a:pt x="295" y="1"/>
                </a:lnTo>
                <a:lnTo>
                  <a:pt x="303" y="1"/>
                </a:lnTo>
                <a:lnTo>
                  <a:pt x="311" y="1"/>
                </a:lnTo>
                <a:lnTo>
                  <a:pt x="319" y="0"/>
                </a:lnTo>
                <a:lnTo>
                  <a:pt x="326" y="0"/>
                </a:lnTo>
                <a:lnTo>
                  <a:pt x="334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oodle-Karte"/>
          <p:cNvSpPr/>
          <p:nvPr/>
        </p:nvSpPr>
        <p:spPr>
          <a:xfrm>
            <a:off x="586740" y="2080260"/>
            <a:ext cx="5173980" cy="298704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oodle-Karte – handgezeichnete Kontur"/>
          <p:cNvSpPr/>
          <p:nvPr/>
        </p:nvSpPr>
        <p:spPr>
          <a:xfrm>
            <a:off x="617220" y="2080260"/>
            <a:ext cx="5135880" cy="3002280"/>
          </a:xfrm>
          <a:custGeom>
            <a:avLst/>
            <a:gdLst/>
            <a:ahLst/>
            <a:cxnLst/>
            <a:rect l="l" t="t" r="r" b="b"/>
            <a:pathLst>
              <a:path w="674" h="394">
                <a:moveTo>
                  <a:pt x="11" y="3"/>
                </a:moveTo>
                <a:lnTo>
                  <a:pt x="40" y="2"/>
                </a:lnTo>
                <a:lnTo>
                  <a:pt x="70" y="1"/>
                </a:lnTo>
                <a:lnTo>
                  <a:pt x="100" y="1"/>
                </a:lnTo>
                <a:lnTo>
                  <a:pt x="132" y="0"/>
                </a:lnTo>
                <a:lnTo>
                  <a:pt x="164" y="0"/>
                </a:lnTo>
                <a:lnTo>
                  <a:pt x="196" y="0"/>
                </a:lnTo>
                <a:lnTo>
                  <a:pt x="229" y="0"/>
                </a:lnTo>
                <a:lnTo>
                  <a:pt x="263" y="0"/>
                </a:lnTo>
                <a:lnTo>
                  <a:pt x="297" y="1"/>
                </a:lnTo>
                <a:lnTo>
                  <a:pt x="331" y="1"/>
                </a:lnTo>
                <a:lnTo>
                  <a:pt x="365" y="1"/>
                </a:lnTo>
                <a:lnTo>
                  <a:pt x="399" y="1"/>
                </a:lnTo>
                <a:lnTo>
                  <a:pt x="433" y="2"/>
                </a:lnTo>
                <a:lnTo>
                  <a:pt x="467" y="2"/>
                </a:lnTo>
                <a:lnTo>
                  <a:pt x="501" y="2"/>
                </a:lnTo>
                <a:lnTo>
                  <a:pt x="534" y="2"/>
                </a:lnTo>
                <a:lnTo>
                  <a:pt x="567" y="2"/>
                </a:lnTo>
                <a:lnTo>
                  <a:pt x="599" y="2"/>
                </a:lnTo>
                <a:lnTo>
                  <a:pt x="631" y="1"/>
                </a:lnTo>
                <a:lnTo>
                  <a:pt x="662" y="1"/>
                </a:lnTo>
                <a:lnTo>
                  <a:pt x="665" y="4"/>
                </a:lnTo>
                <a:lnTo>
                  <a:pt x="667" y="11"/>
                </a:lnTo>
                <a:lnTo>
                  <a:pt x="669" y="22"/>
                </a:lnTo>
                <a:lnTo>
                  <a:pt x="670" y="37"/>
                </a:lnTo>
                <a:lnTo>
                  <a:pt x="672" y="56"/>
                </a:lnTo>
                <a:lnTo>
                  <a:pt x="673" y="78"/>
                </a:lnTo>
                <a:lnTo>
                  <a:pt x="673" y="102"/>
                </a:lnTo>
                <a:lnTo>
                  <a:pt x="674" y="129"/>
                </a:lnTo>
                <a:lnTo>
                  <a:pt x="674" y="158"/>
                </a:lnTo>
                <a:lnTo>
                  <a:pt x="674" y="188"/>
                </a:lnTo>
                <a:lnTo>
                  <a:pt x="674" y="219"/>
                </a:lnTo>
                <a:lnTo>
                  <a:pt x="674" y="251"/>
                </a:lnTo>
                <a:lnTo>
                  <a:pt x="674" y="283"/>
                </a:lnTo>
                <a:lnTo>
                  <a:pt x="674" y="316"/>
                </a:lnTo>
                <a:lnTo>
                  <a:pt x="674" y="348"/>
                </a:lnTo>
                <a:lnTo>
                  <a:pt x="674" y="379"/>
                </a:lnTo>
                <a:lnTo>
                  <a:pt x="672" y="381"/>
                </a:lnTo>
                <a:lnTo>
                  <a:pt x="666" y="383"/>
                </a:lnTo>
                <a:lnTo>
                  <a:pt x="656" y="384"/>
                </a:lnTo>
                <a:lnTo>
                  <a:pt x="642" y="386"/>
                </a:lnTo>
                <a:lnTo>
                  <a:pt x="625" y="387"/>
                </a:lnTo>
                <a:lnTo>
                  <a:pt x="605" y="388"/>
                </a:lnTo>
                <a:lnTo>
                  <a:pt x="581" y="388"/>
                </a:lnTo>
                <a:lnTo>
                  <a:pt x="554" y="389"/>
                </a:lnTo>
                <a:lnTo>
                  <a:pt x="523" y="389"/>
                </a:lnTo>
                <a:lnTo>
                  <a:pt x="490" y="390"/>
                </a:lnTo>
                <a:lnTo>
                  <a:pt x="453" y="390"/>
                </a:lnTo>
                <a:lnTo>
                  <a:pt x="414" y="391"/>
                </a:lnTo>
                <a:lnTo>
                  <a:pt x="372" y="391"/>
                </a:lnTo>
                <a:lnTo>
                  <a:pt x="327" y="391"/>
                </a:lnTo>
                <a:lnTo>
                  <a:pt x="280" y="391"/>
                </a:lnTo>
                <a:lnTo>
                  <a:pt x="231" y="392"/>
                </a:lnTo>
                <a:lnTo>
                  <a:pt x="179" y="392"/>
                </a:lnTo>
                <a:lnTo>
                  <a:pt x="125" y="393"/>
                </a:lnTo>
                <a:lnTo>
                  <a:pt x="69" y="393"/>
                </a:lnTo>
                <a:lnTo>
                  <a:pt x="11" y="394"/>
                </a:lnTo>
                <a:lnTo>
                  <a:pt x="8" y="382"/>
                </a:lnTo>
                <a:lnTo>
                  <a:pt x="6" y="365"/>
                </a:lnTo>
                <a:lnTo>
                  <a:pt x="4" y="344"/>
                </a:lnTo>
                <a:lnTo>
                  <a:pt x="3" y="321"/>
                </a:lnTo>
                <a:lnTo>
                  <a:pt x="2" y="295"/>
                </a:lnTo>
                <a:lnTo>
                  <a:pt x="1" y="267"/>
                </a:lnTo>
                <a:lnTo>
                  <a:pt x="0" y="237"/>
                </a:lnTo>
                <a:lnTo>
                  <a:pt x="0" y="208"/>
                </a:lnTo>
                <a:lnTo>
                  <a:pt x="0" y="178"/>
                </a:lnTo>
                <a:lnTo>
                  <a:pt x="0" y="148"/>
                </a:lnTo>
                <a:lnTo>
                  <a:pt x="1" y="120"/>
                </a:lnTo>
                <a:lnTo>
                  <a:pt x="2" y="93"/>
                </a:lnTo>
                <a:lnTo>
                  <a:pt x="3" y="69"/>
                </a:lnTo>
                <a:lnTo>
                  <a:pt x="4" y="47"/>
                </a:lnTo>
                <a:lnTo>
                  <a:pt x="5" y="29"/>
                </a:lnTo>
                <a:lnTo>
                  <a:pt x="7" y="15"/>
                </a:lnTo>
                <a:lnTo>
                  <a:pt x="9" y="6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5" name="Picture 14" descr="source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8258" y="2148840"/>
            <a:ext cx="3850945" cy="2849880"/>
          </a:xfrm>
          <a:prstGeom prst="rect">
            <a:avLst/>
          </a:prstGeom>
        </p:spPr>
      </p:pic>
      <p:sp>
        <p:nvSpPr>
          <p:cNvPr id="16" name="The Colbert Report · Comedy Central Screenshot der Erstausgabe vo"/>
          <p:cNvSpPr txBox="1"/>
          <p:nvPr/>
        </p:nvSpPr>
        <p:spPr>
          <a:xfrm>
            <a:off x="685800" y="5212080"/>
            <a:ext cx="4892040" cy="472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400"/>
              </a:lnSpc>
            </a:pPr>
            <a:r>
              <a:rPr lang="de-DE" sz="1250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The Colbert Report · Comedy Central</a:t>
            </a:r>
          </a:p>
          <a:p>
            <a:pPr defTabSz="380985">
              <a:lnSpc>
                <a:spcPts val="1400"/>
              </a:lnSpc>
            </a:pPr>
            <a:r>
              <a:rPr lang="de-DE" sz="1250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Screenshot der Erstausgabe vom 17.10.2005</a:t>
            </a:r>
          </a:p>
        </p:txBody>
      </p:sp>
      <p:sp>
        <p:nvSpPr>
          <p:cNvPr id="17" name="“"/>
          <p:cNvSpPr txBox="1"/>
          <p:nvPr/>
        </p:nvSpPr>
        <p:spPr>
          <a:xfrm>
            <a:off x="6118860" y="1943100"/>
            <a:ext cx="762000" cy="960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7373"/>
              </a:lnSpc>
            </a:pPr>
            <a:r>
              <a:rPr lang="de-DE" sz="6583" dirty="0">
                <a:solidFill>
                  <a:srgbClr val="FFB438"/>
                </a:solidFill>
                <a:latin typeface="Comic Sans MS"/>
                <a:ea typeface="Comic Sans MS"/>
                <a:cs typeface="Comic Sans MS"/>
              </a:rPr>
              <a:t>“</a:t>
            </a:r>
          </a:p>
        </p:txBody>
      </p:sp>
      <p:sp>
        <p:nvSpPr>
          <p:cNvPr id="18" name="The nation is divided between those who think with their head and"/>
          <p:cNvSpPr txBox="1"/>
          <p:nvPr/>
        </p:nvSpPr>
        <p:spPr>
          <a:xfrm>
            <a:off x="6316980" y="2476500"/>
            <a:ext cx="4998720" cy="2240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173"/>
              </a:lnSpc>
            </a:pPr>
            <a:r>
              <a:rPr lang="de-DE" sz="28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The nation is divided between those who think with their head and those who know with their heart.</a:t>
            </a:r>
          </a:p>
        </p:txBody>
      </p:sp>
      <p:sp>
        <p:nvSpPr>
          <p:cNvPr id="19" name="Stephen Colbert The Colbert Report, 17.10.2005"/>
          <p:cNvSpPr txBox="1"/>
          <p:nvPr/>
        </p:nvSpPr>
        <p:spPr>
          <a:xfrm>
            <a:off x="6377940" y="4808220"/>
            <a:ext cx="4869180" cy="716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60"/>
              </a:lnSpc>
            </a:pPr>
            <a:r>
              <a:rPr lang="de-DE" sz="1750" dirty="0">
                <a:solidFill>
                  <a:srgbClr val="88D1F8"/>
                </a:solidFill>
                <a:latin typeface="Comic Sans MS"/>
                <a:ea typeface="Comic Sans MS"/>
                <a:cs typeface="Comic Sans MS"/>
              </a:rPr>
              <a:t>Stephen Colbert</a:t>
            </a:r>
          </a:p>
          <a:p>
            <a:pPr defTabSz="380985">
              <a:lnSpc>
                <a:spcPts val="1960"/>
              </a:lnSpc>
            </a:pPr>
            <a:r>
              <a:rPr lang="de-DE" sz="1750" dirty="0">
                <a:solidFill>
                  <a:srgbClr val="88D1F8"/>
                </a:solidFill>
                <a:latin typeface="Comic Sans MS"/>
                <a:ea typeface="Comic Sans MS"/>
                <a:cs typeface="Comic Sans MS"/>
              </a:rPr>
              <a:t>The Colbert Report, 17.10.2005</a:t>
            </a:r>
          </a:p>
        </p:txBody>
      </p:sp>
      <p:sp>
        <p:nvSpPr>
          <p:cNvPr id="20" name="Satire, 2005. Beschreibung der Gegenwart, 2026."/>
          <p:cNvSpPr txBox="1"/>
          <p:nvPr/>
        </p:nvSpPr>
        <p:spPr>
          <a:xfrm>
            <a:off x="708660" y="6103620"/>
            <a:ext cx="10591800" cy="243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60"/>
              </a:lnSpc>
            </a:pPr>
            <a:r>
              <a:rPr lang="de-DE" sz="1750" dirty="0">
                <a:solidFill>
                  <a:srgbClr val="FFB438"/>
                </a:solidFill>
                <a:latin typeface="Arial"/>
                <a:ea typeface="Arial"/>
                <a:cs typeface="Arial"/>
              </a:rPr>
              <a:t>Satire, 2005. Beschreibung der Gegenwart, 2026.</a:t>
            </a:r>
          </a:p>
        </p:txBody>
      </p:sp>
      <p:sp>
        <p:nvSpPr>
          <p:cNvPr id="21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22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23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CH JACK W. BREHM · 1966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NACH JACK W. BREHM · 1966</a:t>
            </a:r>
          </a:p>
        </p:txBody>
      </p:sp>
      <p:sp>
        <p:nvSpPr>
          <p:cNvPr id="3" name="Reaktanz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Reaktanz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1828800" cy="22860"/>
          </a:xfrm>
          <a:custGeom>
            <a:avLst/>
            <a:gdLst/>
            <a:ahLst/>
            <a:cxnLst/>
            <a:rect l="l" t="t" r="r" b="b"/>
            <a:pathLst>
              <a:path w="240" h="3">
                <a:moveTo>
                  <a:pt x="0" y="3"/>
                </a:moveTo>
                <a:lnTo>
                  <a:pt x="6" y="3"/>
                </a:lnTo>
                <a:lnTo>
                  <a:pt x="13" y="2"/>
                </a:lnTo>
                <a:lnTo>
                  <a:pt x="19" y="2"/>
                </a:lnTo>
                <a:lnTo>
                  <a:pt x="26" y="2"/>
                </a:lnTo>
                <a:lnTo>
                  <a:pt x="32" y="1"/>
                </a:lnTo>
                <a:lnTo>
                  <a:pt x="38" y="1"/>
                </a:lnTo>
                <a:lnTo>
                  <a:pt x="45" y="1"/>
                </a:lnTo>
                <a:lnTo>
                  <a:pt x="51" y="1"/>
                </a:lnTo>
                <a:lnTo>
                  <a:pt x="57" y="1"/>
                </a:lnTo>
                <a:lnTo>
                  <a:pt x="64" y="1"/>
                </a:lnTo>
                <a:lnTo>
                  <a:pt x="70" y="1"/>
                </a:lnTo>
                <a:lnTo>
                  <a:pt x="77" y="1"/>
                </a:lnTo>
                <a:lnTo>
                  <a:pt x="83" y="1"/>
                </a:lnTo>
                <a:lnTo>
                  <a:pt x="89" y="1"/>
                </a:lnTo>
                <a:lnTo>
                  <a:pt x="96" y="1"/>
                </a:lnTo>
                <a:lnTo>
                  <a:pt x="102" y="1"/>
                </a:lnTo>
                <a:lnTo>
                  <a:pt x="109" y="1"/>
                </a:lnTo>
                <a:lnTo>
                  <a:pt x="115" y="2"/>
                </a:lnTo>
                <a:lnTo>
                  <a:pt x="122" y="2"/>
                </a:lnTo>
                <a:lnTo>
                  <a:pt x="129" y="2"/>
                </a:lnTo>
                <a:lnTo>
                  <a:pt x="135" y="2"/>
                </a:lnTo>
                <a:lnTo>
                  <a:pt x="142" y="2"/>
                </a:lnTo>
                <a:lnTo>
                  <a:pt x="149" y="2"/>
                </a:lnTo>
                <a:lnTo>
                  <a:pt x="155" y="2"/>
                </a:lnTo>
                <a:lnTo>
                  <a:pt x="162" y="2"/>
                </a:lnTo>
                <a:lnTo>
                  <a:pt x="169" y="2"/>
                </a:lnTo>
                <a:lnTo>
                  <a:pt x="176" y="2"/>
                </a:lnTo>
                <a:lnTo>
                  <a:pt x="183" y="2"/>
                </a:lnTo>
                <a:lnTo>
                  <a:pt x="190" y="2"/>
                </a:lnTo>
                <a:lnTo>
                  <a:pt x="197" y="2"/>
                </a:lnTo>
                <a:lnTo>
                  <a:pt x="204" y="2"/>
                </a:lnTo>
                <a:lnTo>
                  <a:pt x="211" y="2"/>
                </a:lnTo>
                <a:lnTo>
                  <a:pt x="218" y="1"/>
                </a:lnTo>
                <a:lnTo>
                  <a:pt x="225" y="1"/>
                </a:lnTo>
                <a:lnTo>
                  <a:pt x="233" y="1"/>
                </a:lnTo>
                <a:lnTo>
                  <a:pt x="240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1645920" cy="7620"/>
          </a:xfrm>
          <a:custGeom>
            <a:avLst/>
            <a:gdLst/>
            <a:ahLst/>
            <a:cxnLst/>
            <a:rect l="l" t="t" r="r" b="b"/>
            <a:pathLst>
              <a:path w="216" h="1">
                <a:moveTo>
                  <a:pt x="0" y="1"/>
                </a:moveTo>
                <a:lnTo>
                  <a:pt x="7" y="1"/>
                </a:lnTo>
                <a:lnTo>
                  <a:pt x="13" y="0"/>
                </a:lnTo>
                <a:lnTo>
                  <a:pt x="20" y="0"/>
                </a:lnTo>
                <a:lnTo>
                  <a:pt x="27" y="0"/>
                </a:lnTo>
                <a:lnTo>
                  <a:pt x="34" y="0"/>
                </a:lnTo>
                <a:lnTo>
                  <a:pt x="40" y="0"/>
                </a:lnTo>
                <a:lnTo>
                  <a:pt x="47" y="0"/>
                </a:lnTo>
                <a:lnTo>
                  <a:pt x="53" y="0"/>
                </a:lnTo>
                <a:lnTo>
                  <a:pt x="60" y="0"/>
                </a:lnTo>
                <a:lnTo>
                  <a:pt x="66" y="0"/>
                </a:lnTo>
                <a:lnTo>
                  <a:pt x="73" y="0"/>
                </a:lnTo>
                <a:lnTo>
                  <a:pt x="79" y="0"/>
                </a:lnTo>
                <a:lnTo>
                  <a:pt x="86" y="0"/>
                </a:lnTo>
                <a:lnTo>
                  <a:pt x="92" y="0"/>
                </a:lnTo>
                <a:lnTo>
                  <a:pt x="98" y="0"/>
                </a:lnTo>
                <a:lnTo>
                  <a:pt x="104" y="0"/>
                </a:lnTo>
                <a:lnTo>
                  <a:pt x="111" y="0"/>
                </a:lnTo>
                <a:lnTo>
                  <a:pt x="117" y="0"/>
                </a:lnTo>
                <a:lnTo>
                  <a:pt x="123" y="1"/>
                </a:lnTo>
                <a:lnTo>
                  <a:pt x="129" y="1"/>
                </a:lnTo>
                <a:lnTo>
                  <a:pt x="135" y="1"/>
                </a:lnTo>
                <a:lnTo>
                  <a:pt x="141" y="1"/>
                </a:lnTo>
                <a:lnTo>
                  <a:pt x="146" y="1"/>
                </a:lnTo>
                <a:lnTo>
                  <a:pt x="152" y="1"/>
                </a:lnTo>
                <a:lnTo>
                  <a:pt x="158" y="1"/>
                </a:lnTo>
                <a:lnTo>
                  <a:pt x="163" y="1"/>
                </a:lnTo>
                <a:lnTo>
                  <a:pt x="169" y="1"/>
                </a:lnTo>
                <a:lnTo>
                  <a:pt x="175" y="1"/>
                </a:lnTo>
                <a:lnTo>
                  <a:pt x="180" y="1"/>
                </a:lnTo>
                <a:lnTo>
                  <a:pt x="185" y="1"/>
                </a:lnTo>
                <a:lnTo>
                  <a:pt x="191" y="1"/>
                </a:lnTo>
                <a:lnTo>
                  <a:pt x="196" y="1"/>
                </a:lnTo>
                <a:lnTo>
                  <a:pt x="201" y="0"/>
                </a:lnTo>
                <a:lnTo>
                  <a:pt x="206" y="0"/>
                </a:lnTo>
                <a:lnTo>
                  <a:pt x="211" y="0"/>
                </a:lnTo>
                <a:lnTo>
                  <a:pt x="216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Wer seine Meinungs- oder Handlungsfreiheit bedroht sieht, will si"/>
          <p:cNvSpPr txBox="1"/>
          <p:nvPr/>
        </p:nvSpPr>
        <p:spPr>
          <a:xfrm>
            <a:off x="678180" y="1920240"/>
            <a:ext cx="8305800" cy="11353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893"/>
              </a:lnSpc>
            </a:pPr>
            <a:r>
              <a:rPr lang="de-DE" sz="258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Wer seine Meinungs- oder Handlungsfreiheit bedroht sieht, will sie wiederherstellen – notfalls durch das demonstrative Gegenteil.</a:t>
            </a:r>
          </a:p>
        </p:txBody>
      </p:sp>
      <p:sp>
        <p:nvSpPr>
          <p:cNvPr id="14" name="Doodle-Karte"/>
          <p:cNvSpPr/>
          <p:nvPr/>
        </p:nvSpPr>
        <p:spPr>
          <a:xfrm>
            <a:off x="10115856" y="2386584"/>
            <a:ext cx="757809" cy="559613"/>
          </a:xfrm>
          <a:prstGeom prst="roundRect">
            <a:avLst>
              <a:gd name="adj" fmla="val 12000"/>
            </a:avLst>
          </a:prstGeom>
          <a:solidFill>
            <a:srgbClr val="071F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Doodle-Karte – handgezeichnete Kontur"/>
          <p:cNvSpPr/>
          <p:nvPr/>
        </p:nvSpPr>
        <p:spPr>
          <a:xfrm>
            <a:off x="10142220" y="2385060"/>
            <a:ext cx="723900" cy="579120"/>
          </a:xfrm>
          <a:custGeom>
            <a:avLst/>
            <a:gdLst/>
            <a:ahLst/>
            <a:cxnLst/>
            <a:rect l="l" t="t" r="r" b="b"/>
            <a:pathLst>
              <a:path w="95" h="76">
                <a:moveTo>
                  <a:pt x="12" y="3"/>
                </a:moveTo>
                <a:lnTo>
                  <a:pt x="14" y="2"/>
                </a:lnTo>
                <a:lnTo>
                  <a:pt x="17" y="1"/>
                </a:lnTo>
                <a:lnTo>
                  <a:pt x="20" y="1"/>
                </a:lnTo>
                <a:lnTo>
                  <a:pt x="23" y="1"/>
                </a:lnTo>
                <a:lnTo>
                  <a:pt x="26" y="0"/>
                </a:lnTo>
                <a:lnTo>
                  <a:pt x="30" y="0"/>
                </a:lnTo>
                <a:lnTo>
                  <a:pt x="34" y="0"/>
                </a:lnTo>
                <a:lnTo>
                  <a:pt x="38" y="1"/>
                </a:lnTo>
                <a:lnTo>
                  <a:pt x="42" y="1"/>
                </a:lnTo>
                <a:lnTo>
                  <a:pt x="46" y="1"/>
                </a:lnTo>
                <a:lnTo>
                  <a:pt x="50" y="1"/>
                </a:lnTo>
                <a:lnTo>
                  <a:pt x="54" y="2"/>
                </a:lnTo>
                <a:lnTo>
                  <a:pt x="58" y="2"/>
                </a:lnTo>
                <a:lnTo>
                  <a:pt x="62" y="2"/>
                </a:lnTo>
                <a:lnTo>
                  <a:pt x="66" y="2"/>
                </a:lnTo>
                <a:lnTo>
                  <a:pt x="70" y="2"/>
                </a:lnTo>
                <a:lnTo>
                  <a:pt x="73" y="2"/>
                </a:lnTo>
                <a:lnTo>
                  <a:pt x="77" y="2"/>
                </a:lnTo>
                <a:lnTo>
                  <a:pt x="80" y="2"/>
                </a:lnTo>
                <a:lnTo>
                  <a:pt x="83" y="1"/>
                </a:lnTo>
                <a:lnTo>
                  <a:pt x="86" y="2"/>
                </a:lnTo>
                <a:lnTo>
                  <a:pt x="88" y="3"/>
                </a:lnTo>
                <a:lnTo>
                  <a:pt x="90" y="5"/>
                </a:lnTo>
                <a:lnTo>
                  <a:pt x="91" y="8"/>
                </a:lnTo>
                <a:lnTo>
                  <a:pt x="93" y="11"/>
                </a:lnTo>
                <a:lnTo>
                  <a:pt x="94" y="15"/>
                </a:lnTo>
                <a:lnTo>
                  <a:pt x="94" y="19"/>
                </a:lnTo>
                <a:lnTo>
                  <a:pt x="95" y="24"/>
                </a:lnTo>
                <a:lnTo>
                  <a:pt x="95" y="28"/>
                </a:lnTo>
                <a:lnTo>
                  <a:pt x="95" y="33"/>
                </a:lnTo>
                <a:lnTo>
                  <a:pt x="95" y="38"/>
                </a:lnTo>
                <a:lnTo>
                  <a:pt x="95" y="43"/>
                </a:lnTo>
                <a:lnTo>
                  <a:pt x="95" y="48"/>
                </a:lnTo>
                <a:lnTo>
                  <a:pt x="95" y="52"/>
                </a:lnTo>
                <a:lnTo>
                  <a:pt x="95" y="57"/>
                </a:lnTo>
                <a:lnTo>
                  <a:pt x="94" y="61"/>
                </a:lnTo>
                <a:lnTo>
                  <a:pt x="94" y="63"/>
                </a:lnTo>
                <a:lnTo>
                  <a:pt x="93" y="64"/>
                </a:lnTo>
                <a:lnTo>
                  <a:pt x="92" y="66"/>
                </a:lnTo>
                <a:lnTo>
                  <a:pt x="90" y="67"/>
                </a:lnTo>
                <a:lnTo>
                  <a:pt x="88" y="68"/>
                </a:lnTo>
                <a:lnTo>
                  <a:pt x="85" y="69"/>
                </a:lnTo>
                <a:lnTo>
                  <a:pt x="82" y="70"/>
                </a:lnTo>
                <a:lnTo>
                  <a:pt x="78" y="71"/>
                </a:lnTo>
                <a:lnTo>
                  <a:pt x="74" y="71"/>
                </a:lnTo>
                <a:lnTo>
                  <a:pt x="70" y="72"/>
                </a:lnTo>
                <a:lnTo>
                  <a:pt x="65" y="72"/>
                </a:lnTo>
                <a:lnTo>
                  <a:pt x="60" y="72"/>
                </a:lnTo>
                <a:lnTo>
                  <a:pt x="55" y="72"/>
                </a:lnTo>
                <a:lnTo>
                  <a:pt x="49" y="73"/>
                </a:lnTo>
                <a:lnTo>
                  <a:pt x="43" y="73"/>
                </a:lnTo>
                <a:lnTo>
                  <a:pt x="37" y="73"/>
                </a:lnTo>
                <a:lnTo>
                  <a:pt x="31" y="74"/>
                </a:lnTo>
                <a:lnTo>
                  <a:pt x="25" y="74"/>
                </a:lnTo>
                <a:lnTo>
                  <a:pt x="18" y="75"/>
                </a:lnTo>
                <a:lnTo>
                  <a:pt x="12" y="76"/>
                </a:lnTo>
                <a:lnTo>
                  <a:pt x="9" y="73"/>
                </a:lnTo>
                <a:lnTo>
                  <a:pt x="7" y="70"/>
                </a:lnTo>
                <a:lnTo>
                  <a:pt x="5" y="66"/>
                </a:lnTo>
                <a:lnTo>
                  <a:pt x="3" y="62"/>
                </a:lnTo>
                <a:lnTo>
                  <a:pt x="2" y="57"/>
                </a:lnTo>
                <a:lnTo>
                  <a:pt x="1" y="52"/>
                </a:lnTo>
                <a:lnTo>
                  <a:pt x="1" y="47"/>
                </a:lnTo>
                <a:lnTo>
                  <a:pt x="0" y="42"/>
                </a:lnTo>
                <a:lnTo>
                  <a:pt x="0" y="36"/>
                </a:lnTo>
                <a:lnTo>
                  <a:pt x="1" y="31"/>
                </a:lnTo>
                <a:lnTo>
                  <a:pt x="1" y="26"/>
                </a:lnTo>
                <a:lnTo>
                  <a:pt x="2" y="21"/>
                </a:lnTo>
                <a:lnTo>
                  <a:pt x="3" y="17"/>
                </a:lnTo>
                <a:lnTo>
                  <a:pt x="5" y="13"/>
                </a:lnTo>
                <a:lnTo>
                  <a:pt x="6" y="9"/>
                </a:lnTo>
                <a:lnTo>
                  <a:pt x="8" y="6"/>
                </a:lnTo>
                <a:lnTo>
                  <a:pt x="10" y="4"/>
                </a:lnTo>
                <a:lnTo>
                  <a:pt x="12" y="3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Doodle – editierbare Linie"/>
          <p:cNvSpPr/>
          <p:nvPr/>
        </p:nvSpPr>
        <p:spPr>
          <a:xfrm>
            <a:off x="10279380" y="2011680"/>
            <a:ext cx="441960" cy="373380"/>
          </a:xfrm>
          <a:custGeom>
            <a:avLst/>
            <a:gdLst/>
            <a:ahLst/>
            <a:cxnLst/>
            <a:rect l="l" t="t" r="r" b="b"/>
            <a:pathLst>
              <a:path w="58" h="49">
                <a:moveTo>
                  <a:pt x="1" y="49"/>
                </a:moveTo>
                <a:lnTo>
                  <a:pt x="1" y="44"/>
                </a:lnTo>
                <a:lnTo>
                  <a:pt x="0" y="39"/>
                </a:lnTo>
                <a:lnTo>
                  <a:pt x="0" y="34"/>
                </a:lnTo>
                <a:lnTo>
                  <a:pt x="0" y="30"/>
                </a:lnTo>
                <a:lnTo>
                  <a:pt x="1" y="26"/>
                </a:lnTo>
                <a:lnTo>
                  <a:pt x="2" y="22"/>
                </a:lnTo>
                <a:lnTo>
                  <a:pt x="3" y="18"/>
                </a:lnTo>
                <a:lnTo>
                  <a:pt x="5" y="15"/>
                </a:lnTo>
                <a:lnTo>
                  <a:pt x="7" y="12"/>
                </a:lnTo>
                <a:lnTo>
                  <a:pt x="9" y="10"/>
                </a:lnTo>
                <a:lnTo>
                  <a:pt x="11" y="7"/>
                </a:lnTo>
                <a:lnTo>
                  <a:pt x="13" y="5"/>
                </a:lnTo>
                <a:lnTo>
                  <a:pt x="16" y="4"/>
                </a:lnTo>
                <a:lnTo>
                  <a:pt x="19" y="2"/>
                </a:lnTo>
                <a:lnTo>
                  <a:pt x="21" y="1"/>
                </a:lnTo>
                <a:lnTo>
                  <a:pt x="24" y="0"/>
                </a:lnTo>
                <a:lnTo>
                  <a:pt x="27" y="0"/>
                </a:lnTo>
                <a:lnTo>
                  <a:pt x="30" y="0"/>
                </a:lnTo>
                <a:lnTo>
                  <a:pt x="33" y="0"/>
                </a:lnTo>
                <a:lnTo>
                  <a:pt x="36" y="0"/>
                </a:lnTo>
                <a:lnTo>
                  <a:pt x="39" y="1"/>
                </a:lnTo>
                <a:lnTo>
                  <a:pt x="41" y="2"/>
                </a:lnTo>
                <a:lnTo>
                  <a:pt x="44" y="4"/>
                </a:lnTo>
                <a:lnTo>
                  <a:pt x="46" y="5"/>
                </a:lnTo>
                <a:lnTo>
                  <a:pt x="49" y="7"/>
                </a:lnTo>
                <a:lnTo>
                  <a:pt x="51" y="10"/>
                </a:lnTo>
                <a:lnTo>
                  <a:pt x="52" y="12"/>
                </a:lnTo>
                <a:lnTo>
                  <a:pt x="54" y="15"/>
                </a:lnTo>
                <a:lnTo>
                  <a:pt x="55" y="18"/>
                </a:lnTo>
                <a:lnTo>
                  <a:pt x="56" y="22"/>
                </a:lnTo>
                <a:lnTo>
                  <a:pt x="57" y="26"/>
                </a:lnTo>
                <a:lnTo>
                  <a:pt x="58" y="30"/>
                </a:lnTo>
                <a:lnTo>
                  <a:pt x="58" y="34"/>
                </a:lnTo>
                <a:lnTo>
                  <a:pt x="57" y="39"/>
                </a:lnTo>
                <a:lnTo>
                  <a:pt x="56" y="44"/>
                </a:lnTo>
                <a:lnTo>
                  <a:pt x="55" y="49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Grafik – editierbar"/>
          <p:cNvSpPr/>
          <p:nvPr/>
        </p:nvSpPr>
        <p:spPr>
          <a:xfrm>
            <a:off x="10442296" y="2573122"/>
            <a:ext cx="116586" cy="116586"/>
          </a:xfrm>
          <a:prstGeom prst="ellipse">
            <a:avLst/>
          </a:prstGeom>
          <a:solidFill>
            <a:srgbClr val="FFB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Doodle – editierbare Linie"/>
          <p:cNvSpPr/>
          <p:nvPr/>
        </p:nvSpPr>
        <p:spPr>
          <a:xfrm>
            <a:off x="10500360" y="2689860"/>
            <a:ext cx="0" cy="137160"/>
          </a:xfrm>
          <a:custGeom>
            <a:avLst/>
            <a:gdLst/>
            <a:ahLst/>
            <a:cxnLst/>
            <a:rect l="l" t="t" r="r" b="b"/>
            <a:pathLst>
              <a:path h="18">
                <a:moveTo>
                  <a:pt x="0" y="0"/>
                </a:moveTo>
                <a:lnTo>
                  <a:pt x="0" y="18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Kein Trotz. Kein Charakterfehler. Ein normaler psychologischer Me"/>
          <p:cNvSpPr txBox="1"/>
          <p:nvPr/>
        </p:nvSpPr>
        <p:spPr>
          <a:xfrm>
            <a:off x="693420" y="3291840"/>
            <a:ext cx="1066038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147"/>
              </a:lnSpc>
            </a:pPr>
            <a:r>
              <a:rPr lang="de-DE" sz="1917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Kein Trotz. Kein Charakterfehler. Ein normaler psychologischer Mechanismus – auch wir können ihn unabsichtlich auslösen.</a:t>
            </a:r>
          </a:p>
        </p:txBody>
      </p:sp>
      <p:grpSp>
        <p:nvGrpSpPr>
          <p:cNvPr id="27" name="Erlebte Freiheit"/>
          <p:cNvGrpSpPr/>
          <p:nvPr/>
        </p:nvGrpSpPr>
        <p:grpSpPr>
          <a:xfrm>
            <a:off x="655320" y="4236720"/>
            <a:ext cx="3421380" cy="1821180"/>
            <a:chOff x="786384" y="5084064"/>
            <a:chExt cx="4105656" cy="2185416"/>
          </a:xfrm>
        </p:grpSpPr>
        <p:sp>
          <p:nvSpPr>
            <p:cNvPr id="20" name="Doodle-Karte"/>
            <p:cNvSpPr/>
            <p:nvPr/>
          </p:nvSpPr>
          <p:spPr>
            <a:xfrm>
              <a:off x="786384" y="5084064"/>
              <a:ext cx="4105656" cy="2167128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" name="Doodle-Karte – handgezeichnete Kontur"/>
            <p:cNvSpPr/>
            <p:nvPr/>
          </p:nvSpPr>
          <p:spPr>
            <a:xfrm>
              <a:off x="822960" y="5084064"/>
              <a:ext cx="4059936" cy="2185416"/>
            </a:xfrm>
            <a:custGeom>
              <a:avLst/>
              <a:gdLst/>
              <a:ahLst/>
              <a:cxnLst/>
              <a:rect l="l" t="t" r="r" b="b"/>
              <a:pathLst>
                <a:path w="444" h="239">
                  <a:moveTo>
                    <a:pt x="11" y="2"/>
                  </a:moveTo>
                  <a:lnTo>
                    <a:pt x="29" y="2"/>
                  </a:lnTo>
                  <a:lnTo>
                    <a:pt x="48" y="1"/>
                  </a:lnTo>
                  <a:lnTo>
                    <a:pt x="68" y="1"/>
                  </a:lnTo>
                  <a:lnTo>
                    <a:pt x="88" y="0"/>
                  </a:lnTo>
                  <a:lnTo>
                    <a:pt x="109" y="0"/>
                  </a:lnTo>
                  <a:lnTo>
                    <a:pt x="130" y="0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1"/>
                  </a:lnTo>
                  <a:lnTo>
                    <a:pt x="217" y="1"/>
                  </a:lnTo>
                  <a:lnTo>
                    <a:pt x="240" y="1"/>
                  </a:lnTo>
                  <a:lnTo>
                    <a:pt x="262" y="1"/>
                  </a:lnTo>
                  <a:lnTo>
                    <a:pt x="284" y="2"/>
                  </a:lnTo>
                  <a:lnTo>
                    <a:pt x="306" y="2"/>
                  </a:lnTo>
                  <a:lnTo>
                    <a:pt x="328" y="2"/>
                  </a:lnTo>
                  <a:lnTo>
                    <a:pt x="350" y="2"/>
                  </a:lnTo>
                  <a:lnTo>
                    <a:pt x="371" y="2"/>
                  </a:lnTo>
                  <a:lnTo>
                    <a:pt x="392" y="2"/>
                  </a:lnTo>
                  <a:lnTo>
                    <a:pt x="412" y="1"/>
                  </a:lnTo>
                  <a:lnTo>
                    <a:pt x="432" y="1"/>
                  </a:lnTo>
                  <a:lnTo>
                    <a:pt x="435" y="3"/>
                  </a:lnTo>
                  <a:lnTo>
                    <a:pt x="437" y="7"/>
                  </a:lnTo>
                  <a:lnTo>
                    <a:pt x="439" y="14"/>
                  </a:lnTo>
                  <a:lnTo>
                    <a:pt x="440" y="23"/>
                  </a:lnTo>
                  <a:lnTo>
                    <a:pt x="442" y="34"/>
                  </a:lnTo>
                  <a:lnTo>
                    <a:pt x="443" y="47"/>
                  </a:lnTo>
                  <a:lnTo>
                    <a:pt x="443" y="62"/>
                  </a:lnTo>
                  <a:lnTo>
                    <a:pt x="444" y="78"/>
                  </a:lnTo>
                  <a:lnTo>
                    <a:pt x="444" y="95"/>
                  </a:lnTo>
                  <a:lnTo>
                    <a:pt x="444" y="112"/>
                  </a:lnTo>
                  <a:lnTo>
                    <a:pt x="444" y="131"/>
                  </a:lnTo>
                  <a:lnTo>
                    <a:pt x="444" y="150"/>
                  </a:lnTo>
                  <a:lnTo>
                    <a:pt x="444" y="169"/>
                  </a:lnTo>
                  <a:lnTo>
                    <a:pt x="444" y="188"/>
                  </a:lnTo>
                  <a:lnTo>
                    <a:pt x="444" y="206"/>
                  </a:lnTo>
                  <a:lnTo>
                    <a:pt x="444" y="224"/>
                  </a:lnTo>
                  <a:lnTo>
                    <a:pt x="442" y="226"/>
                  </a:lnTo>
                  <a:lnTo>
                    <a:pt x="438" y="228"/>
                  </a:lnTo>
                  <a:lnTo>
                    <a:pt x="432" y="229"/>
                  </a:lnTo>
                  <a:lnTo>
                    <a:pt x="423" y="231"/>
                  </a:lnTo>
                  <a:lnTo>
                    <a:pt x="412" y="232"/>
                  </a:lnTo>
                  <a:lnTo>
                    <a:pt x="398" y="233"/>
                  </a:lnTo>
                  <a:lnTo>
                    <a:pt x="383" y="233"/>
                  </a:lnTo>
                  <a:lnTo>
                    <a:pt x="365" y="234"/>
                  </a:lnTo>
                  <a:lnTo>
                    <a:pt x="345" y="234"/>
                  </a:lnTo>
                  <a:lnTo>
                    <a:pt x="323" y="235"/>
                  </a:lnTo>
                  <a:lnTo>
                    <a:pt x="299" y="235"/>
                  </a:lnTo>
                  <a:lnTo>
                    <a:pt x="273" y="236"/>
                  </a:lnTo>
                  <a:lnTo>
                    <a:pt x="246" y="236"/>
                  </a:lnTo>
                  <a:lnTo>
                    <a:pt x="217" y="236"/>
                  </a:lnTo>
                  <a:lnTo>
                    <a:pt x="186" y="236"/>
                  </a:lnTo>
                  <a:lnTo>
                    <a:pt x="154" y="237"/>
                  </a:lnTo>
                  <a:lnTo>
                    <a:pt x="120" y="237"/>
                  </a:lnTo>
                  <a:lnTo>
                    <a:pt x="85" y="238"/>
                  </a:lnTo>
                  <a:lnTo>
                    <a:pt x="49" y="238"/>
                  </a:lnTo>
                  <a:lnTo>
                    <a:pt x="11" y="239"/>
                  </a:lnTo>
                  <a:lnTo>
                    <a:pt x="8" y="231"/>
                  </a:lnTo>
                  <a:lnTo>
                    <a:pt x="6" y="221"/>
                  </a:lnTo>
                  <a:lnTo>
                    <a:pt x="4" y="209"/>
                  </a:lnTo>
                  <a:lnTo>
                    <a:pt x="3" y="195"/>
                  </a:lnTo>
                  <a:lnTo>
                    <a:pt x="2" y="179"/>
                  </a:lnTo>
                  <a:lnTo>
                    <a:pt x="1" y="162"/>
                  </a:lnTo>
                  <a:lnTo>
                    <a:pt x="0" y="145"/>
                  </a:lnTo>
                  <a:lnTo>
                    <a:pt x="0" y="127"/>
                  </a:lnTo>
                  <a:lnTo>
                    <a:pt x="0" y="109"/>
                  </a:lnTo>
                  <a:lnTo>
                    <a:pt x="0" y="91"/>
                  </a:lnTo>
                  <a:lnTo>
                    <a:pt x="1" y="74"/>
                  </a:lnTo>
                  <a:lnTo>
                    <a:pt x="2" y="58"/>
                  </a:lnTo>
                  <a:lnTo>
                    <a:pt x="3" y="43"/>
                  </a:lnTo>
                  <a:lnTo>
                    <a:pt x="4" y="30"/>
                  </a:lnTo>
                  <a:lnTo>
                    <a:pt x="5" y="19"/>
                  </a:lnTo>
                  <a:lnTo>
                    <a:pt x="7" y="11"/>
                  </a:lnTo>
                  <a:lnTo>
                    <a:pt x="9" y="5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Nummer 1"/>
            <p:cNvSpPr/>
            <p:nvPr/>
          </p:nvSpPr>
          <p:spPr>
            <a:xfrm>
              <a:off x="987552" y="5257800"/>
              <a:ext cx="484632" cy="484632"/>
            </a:xfrm>
            <a:prstGeom prst="ellipse">
              <a:avLst/>
            </a:prstGeom>
            <a:solidFill>
              <a:srgbClr val="88D1F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Doodle – editierbare Linie"/>
            <p:cNvSpPr/>
            <p:nvPr/>
          </p:nvSpPr>
          <p:spPr>
            <a:xfrm>
              <a:off x="960120" y="5248656"/>
              <a:ext cx="512064" cy="246888"/>
            </a:xfrm>
            <a:custGeom>
              <a:avLst/>
              <a:gdLst/>
              <a:ahLst/>
              <a:cxnLst/>
              <a:rect l="l" t="t" r="r" b="b"/>
              <a:pathLst>
                <a:path w="56" h="27">
                  <a:moveTo>
                    <a:pt x="0" y="27"/>
                  </a:moveTo>
                  <a:lnTo>
                    <a:pt x="1" y="24"/>
                  </a:lnTo>
                  <a:lnTo>
                    <a:pt x="1" y="21"/>
                  </a:lnTo>
                  <a:lnTo>
                    <a:pt x="2" y="19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1"/>
                  </a:lnTo>
                  <a:lnTo>
                    <a:pt x="8" y="9"/>
                  </a:lnTo>
                  <a:lnTo>
                    <a:pt x="10" y="7"/>
                  </a:lnTo>
                  <a:lnTo>
                    <a:pt x="12" y="5"/>
                  </a:lnTo>
                  <a:lnTo>
                    <a:pt x="14" y="4"/>
                  </a:lnTo>
                  <a:lnTo>
                    <a:pt x="17" y="3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1"/>
                  </a:lnTo>
                  <a:lnTo>
                    <a:pt x="40" y="2"/>
                  </a:lnTo>
                  <a:lnTo>
                    <a:pt x="42" y="3"/>
                  </a:lnTo>
                  <a:lnTo>
                    <a:pt x="45" y="4"/>
                  </a:lnTo>
                  <a:lnTo>
                    <a:pt x="47" y="6"/>
                  </a:lnTo>
                  <a:lnTo>
                    <a:pt x="50" y="8"/>
                  </a:lnTo>
                  <a:lnTo>
                    <a:pt x="52" y="10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6" y="16"/>
                  </a:lnTo>
                </a:path>
              </a:pathLst>
            </a:custGeom>
            <a:noFill/>
            <a:ln w="1524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1"/>
            <p:cNvSpPr txBox="1"/>
            <p:nvPr/>
          </p:nvSpPr>
          <p:spPr>
            <a:xfrm>
              <a:off x="987552" y="5276088"/>
              <a:ext cx="484632" cy="448056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1</a:t>
              </a:r>
            </a:p>
          </p:txBody>
        </p:sp>
        <p:sp>
          <p:nvSpPr>
            <p:cNvPr id="25" name="Erlebte Freiheit"/>
            <p:cNvSpPr txBox="1"/>
            <p:nvPr/>
          </p:nvSpPr>
          <p:spPr>
            <a:xfrm>
              <a:off x="1682496" y="5248656"/>
              <a:ext cx="2953512" cy="79552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Erlebte Freiheit</a:t>
              </a:r>
            </a:p>
          </p:txBody>
        </p:sp>
        <p:sp>
          <p:nvSpPr>
            <p:cNvPr id="26" name="„Ich entscheide selbst, was ich glaube und höre.“"/>
            <p:cNvSpPr txBox="1"/>
            <p:nvPr/>
          </p:nvSpPr>
          <p:spPr>
            <a:xfrm>
              <a:off x="1024128" y="6318504"/>
              <a:ext cx="3630168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147"/>
                </a:lnSpc>
              </a:pPr>
              <a:r>
                <a:rPr lang="de-DE" sz="1917" dirty="0">
                  <a:solidFill>
                    <a:srgbClr val="88D1F8"/>
                  </a:solidFill>
                  <a:latin typeface="Arial"/>
                  <a:ea typeface="Arial"/>
                  <a:cs typeface="Arial"/>
                </a:rPr>
                <a:t>„Ich entscheide selbst, was ich glaube und höre.“</a:t>
              </a:r>
            </a:p>
          </p:txBody>
        </p:sp>
      </p:grpSp>
      <p:grpSp>
        <p:nvGrpSpPr>
          <p:cNvPr id="35" name="Wahrgenommene Bedrohung"/>
          <p:cNvGrpSpPr/>
          <p:nvPr/>
        </p:nvGrpSpPr>
        <p:grpSpPr>
          <a:xfrm>
            <a:off x="4404360" y="4236720"/>
            <a:ext cx="3421380" cy="1821180"/>
            <a:chOff x="5285232" y="5084064"/>
            <a:chExt cx="4105656" cy="2185416"/>
          </a:xfrm>
        </p:grpSpPr>
        <p:sp>
          <p:nvSpPr>
            <p:cNvPr id="28" name="Doodle-Karte"/>
            <p:cNvSpPr/>
            <p:nvPr/>
          </p:nvSpPr>
          <p:spPr>
            <a:xfrm>
              <a:off x="5285232" y="5084064"/>
              <a:ext cx="4105656" cy="2167128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Doodle-Karte – handgezeichnete Kontur"/>
            <p:cNvSpPr/>
            <p:nvPr/>
          </p:nvSpPr>
          <p:spPr>
            <a:xfrm>
              <a:off x="5321808" y="5084064"/>
              <a:ext cx="4059936" cy="2185416"/>
            </a:xfrm>
            <a:custGeom>
              <a:avLst/>
              <a:gdLst/>
              <a:ahLst/>
              <a:cxnLst/>
              <a:rect l="l" t="t" r="r" b="b"/>
              <a:pathLst>
                <a:path w="444" h="239">
                  <a:moveTo>
                    <a:pt x="11" y="2"/>
                  </a:moveTo>
                  <a:lnTo>
                    <a:pt x="29" y="2"/>
                  </a:lnTo>
                  <a:lnTo>
                    <a:pt x="48" y="1"/>
                  </a:lnTo>
                  <a:lnTo>
                    <a:pt x="68" y="1"/>
                  </a:lnTo>
                  <a:lnTo>
                    <a:pt x="88" y="0"/>
                  </a:lnTo>
                  <a:lnTo>
                    <a:pt x="109" y="0"/>
                  </a:lnTo>
                  <a:lnTo>
                    <a:pt x="130" y="0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1"/>
                  </a:lnTo>
                  <a:lnTo>
                    <a:pt x="217" y="1"/>
                  </a:lnTo>
                  <a:lnTo>
                    <a:pt x="240" y="1"/>
                  </a:lnTo>
                  <a:lnTo>
                    <a:pt x="262" y="1"/>
                  </a:lnTo>
                  <a:lnTo>
                    <a:pt x="284" y="2"/>
                  </a:lnTo>
                  <a:lnTo>
                    <a:pt x="306" y="2"/>
                  </a:lnTo>
                  <a:lnTo>
                    <a:pt x="328" y="2"/>
                  </a:lnTo>
                  <a:lnTo>
                    <a:pt x="350" y="2"/>
                  </a:lnTo>
                  <a:lnTo>
                    <a:pt x="371" y="2"/>
                  </a:lnTo>
                  <a:lnTo>
                    <a:pt x="392" y="2"/>
                  </a:lnTo>
                  <a:lnTo>
                    <a:pt x="412" y="1"/>
                  </a:lnTo>
                  <a:lnTo>
                    <a:pt x="432" y="1"/>
                  </a:lnTo>
                  <a:lnTo>
                    <a:pt x="435" y="3"/>
                  </a:lnTo>
                  <a:lnTo>
                    <a:pt x="437" y="7"/>
                  </a:lnTo>
                  <a:lnTo>
                    <a:pt x="439" y="14"/>
                  </a:lnTo>
                  <a:lnTo>
                    <a:pt x="440" y="23"/>
                  </a:lnTo>
                  <a:lnTo>
                    <a:pt x="442" y="34"/>
                  </a:lnTo>
                  <a:lnTo>
                    <a:pt x="443" y="47"/>
                  </a:lnTo>
                  <a:lnTo>
                    <a:pt x="443" y="62"/>
                  </a:lnTo>
                  <a:lnTo>
                    <a:pt x="444" y="78"/>
                  </a:lnTo>
                  <a:lnTo>
                    <a:pt x="444" y="95"/>
                  </a:lnTo>
                  <a:lnTo>
                    <a:pt x="444" y="112"/>
                  </a:lnTo>
                  <a:lnTo>
                    <a:pt x="444" y="131"/>
                  </a:lnTo>
                  <a:lnTo>
                    <a:pt x="444" y="150"/>
                  </a:lnTo>
                  <a:lnTo>
                    <a:pt x="444" y="169"/>
                  </a:lnTo>
                  <a:lnTo>
                    <a:pt x="444" y="188"/>
                  </a:lnTo>
                  <a:lnTo>
                    <a:pt x="444" y="206"/>
                  </a:lnTo>
                  <a:lnTo>
                    <a:pt x="444" y="224"/>
                  </a:lnTo>
                  <a:lnTo>
                    <a:pt x="442" y="226"/>
                  </a:lnTo>
                  <a:lnTo>
                    <a:pt x="438" y="228"/>
                  </a:lnTo>
                  <a:lnTo>
                    <a:pt x="432" y="229"/>
                  </a:lnTo>
                  <a:lnTo>
                    <a:pt x="423" y="231"/>
                  </a:lnTo>
                  <a:lnTo>
                    <a:pt x="412" y="232"/>
                  </a:lnTo>
                  <a:lnTo>
                    <a:pt x="398" y="233"/>
                  </a:lnTo>
                  <a:lnTo>
                    <a:pt x="383" y="233"/>
                  </a:lnTo>
                  <a:lnTo>
                    <a:pt x="365" y="234"/>
                  </a:lnTo>
                  <a:lnTo>
                    <a:pt x="345" y="234"/>
                  </a:lnTo>
                  <a:lnTo>
                    <a:pt x="323" y="235"/>
                  </a:lnTo>
                  <a:lnTo>
                    <a:pt x="299" y="235"/>
                  </a:lnTo>
                  <a:lnTo>
                    <a:pt x="273" y="236"/>
                  </a:lnTo>
                  <a:lnTo>
                    <a:pt x="246" y="236"/>
                  </a:lnTo>
                  <a:lnTo>
                    <a:pt x="217" y="236"/>
                  </a:lnTo>
                  <a:lnTo>
                    <a:pt x="186" y="236"/>
                  </a:lnTo>
                  <a:lnTo>
                    <a:pt x="154" y="237"/>
                  </a:lnTo>
                  <a:lnTo>
                    <a:pt x="120" y="237"/>
                  </a:lnTo>
                  <a:lnTo>
                    <a:pt x="85" y="238"/>
                  </a:lnTo>
                  <a:lnTo>
                    <a:pt x="49" y="238"/>
                  </a:lnTo>
                  <a:lnTo>
                    <a:pt x="11" y="239"/>
                  </a:lnTo>
                  <a:lnTo>
                    <a:pt x="8" y="231"/>
                  </a:lnTo>
                  <a:lnTo>
                    <a:pt x="6" y="221"/>
                  </a:lnTo>
                  <a:lnTo>
                    <a:pt x="4" y="209"/>
                  </a:lnTo>
                  <a:lnTo>
                    <a:pt x="3" y="195"/>
                  </a:lnTo>
                  <a:lnTo>
                    <a:pt x="2" y="179"/>
                  </a:lnTo>
                  <a:lnTo>
                    <a:pt x="1" y="162"/>
                  </a:lnTo>
                  <a:lnTo>
                    <a:pt x="0" y="145"/>
                  </a:lnTo>
                  <a:lnTo>
                    <a:pt x="0" y="127"/>
                  </a:lnTo>
                  <a:lnTo>
                    <a:pt x="0" y="109"/>
                  </a:lnTo>
                  <a:lnTo>
                    <a:pt x="0" y="91"/>
                  </a:lnTo>
                  <a:lnTo>
                    <a:pt x="1" y="74"/>
                  </a:lnTo>
                  <a:lnTo>
                    <a:pt x="2" y="58"/>
                  </a:lnTo>
                  <a:lnTo>
                    <a:pt x="3" y="43"/>
                  </a:lnTo>
                  <a:lnTo>
                    <a:pt x="4" y="30"/>
                  </a:lnTo>
                  <a:lnTo>
                    <a:pt x="5" y="19"/>
                  </a:lnTo>
                  <a:lnTo>
                    <a:pt x="7" y="11"/>
                  </a:lnTo>
                  <a:lnTo>
                    <a:pt x="9" y="5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Nummer 2"/>
            <p:cNvSpPr/>
            <p:nvPr/>
          </p:nvSpPr>
          <p:spPr>
            <a:xfrm>
              <a:off x="5486400" y="5257800"/>
              <a:ext cx="484632" cy="484632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Doodle – editierbare Linie"/>
            <p:cNvSpPr/>
            <p:nvPr/>
          </p:nvSpPr>
          <p:spPr>
            <a:xfrm>
              <a:off x="5458968" y="5248656"/>
              <a:ext cx="512064" cy="246888"/>
            </a:xfrm>
            <a:custGeom>
              <a:avLst/>
              <a:gdLst/>
              <a:ahLst/>
              <a:cxnLst/>
              <a:rect l="l" t="t" r="r" b="b"/>
              <a:pathLst>
                <a:path w="56" h="27">
                  <a:moveTo>
                    <a:pt x="0" y="27"/>
                  </a:moveTo>
                  <a:lnTo>
                    <a:pt x="1" y="24"/>
                  </a:lnTo>
                  <a:lnTo>
                    <a:pt x="1" y="21"/>
                  </a:lnTo>
                  <a:lnTo>
                    <a:pt x="2" y="19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1"/>
                  </a:lnTo>
                  <a:lnTo>
                    <a:pt x="8" y="9"/>
                  </a:lnTo>
                  <a:lnTo>
                    <a:pt x="10" y="7"/>
                  </a:lnTo>
                  <a:lnTo>
                    <a:pt x="12" y="5"/>
                  </a:lnTo>
                  <a:lnTo>
                    <a:pt x="14" y="4"/>
                  </a:lnTo>
                  <a:lnTo>
                    <a:pt x="17" y="3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1"/>
                  </a:lnTo>
                  <a:lnTo>
                    <a:pt x="40" y="2"/>
                  </a:lnTo>
                  <a:lnTo>
                    <a:pt x="42" y="3"/>
                  </a:lnTo>
                  <a:lnTo>
                    <a:pt x="45" y="4"/>
                  </a:lnTo>
                  <a:lnTo>
                    <a:pt x="47" y="6"/>
                  </a:lnTo>
                  <a:lnTo>
                    <a:pt x="50" y="8"/>
                  </a:lnTo>
                  <a:lnTo>
                    <a:pt x="52" y="10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6" y="16"/>
                  </a:lnTo>
                </a:path>
              </a:pathLst>
            </a:custGeom>
            <a:noFill/>
            <a:ln w="1524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2"/>
            <p:cNvSpPr txBox="1"/>
            <p:nvPr/>
          </p:nvSpPr>
          <p:spPr>
            <a:xfrm>
              <a:off x="5486400" y="5276088"/>
              <a:ext cx="484632" cy="448056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2</a:t>
              </a:r>
            </a:p>
          </p:txBody>
        </p:sp>
        <p:sp>
          <p:nvSpPr>
            <p:cNvPr id="33" name="Wahrgenommene Bedrohung"/>
            <p:cNvSpPr txBox="1"/>
            <p:nvPr/>
          </p:nvSpPr>
          <p:spPr>
            <a:xfrm>
              <a:off x="6181344" y="5248656"/>
              <a:ext cx="2953512" cy="79552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Wahrgenommene Bedrohung</a:t>
              </a:r>
            </a:p>
          </p:txBody>
        </p:sp>
        <p:sp>
          <p:nvSpPr>
            <p:cNvPr id="34" name="Verbot, Belehrung, Korrektur vor der Klasse."/>
            <p:cNvSpPr txBox="1"/>
            <p:nvPr/>
          </p:nvSpPr>
          <p:spPr>
            <a:xfrm>
              <a:off x="5522976" y="6318504"/>
              <a:ext cx="3630168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147"/>
                </a:lnSpc>
              </a:pPr>
              <a:r>
                <a:rPr lang="de-DE" sz="1917" dirty="0">
                  <a:solidFill>
                    <a:srgbClr val="FFB438"/>
                  </a:solidFill>
                  <a:latin typeface="Arial"/>
                  <a:ea typeface="Arial"/>
                  <a:cs typeface="Arial"/>
                </a:rPr>
                <a:t>Verbot, Belehrung, Korrektur vor der Klasse.</a:t>
              </a:r>
            </a:p>
          </p:txBody>
        </p:sp>
      </p:grpSp>
      <p:grpSp>
        <p:nvGrpSpPr>
          <p:cNvPr id="43" name="Wiederherstellung"/>
          <p:cNvGrpSpPr/>
          <p:nvPr/>
        </p:nvGrpSpPr>
        <p:grpSpPr>
          <a:xfrm>
            <a:off x="8153400" y="4236720"/>
            <a:ext cx="3421380" cy="1821180"/>
            <a:chOff x="9784080" y="5084064"/>
            <a:chExt cx="4105656" cy="2185416"/>
          </a:xfrm>
        </p:grpSpPr>
        <p:sp>
          <p:nvSpPr>
            <p:cNvPr id="36" name="Doodle-Karte"/>
            <p:cNvSpPr/>
            <p:nvPr/>
          </p:nvSpPr>
          <p:spPr>
            <a:xfrm>
              <a:off x="9784080" y="5084064"/>
              <a:ext cx="4105656" cy="2167128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Doodle-Karte – handgezeichnete Kontur"/>
            <p:cNvSpPr/>
            <p:nvPr/>
          </p:nvSpPr>
          <p:spPr>
            <a:xfrm>
              <a:off x="9820656" y="5084064"/>
              <a:ext cx="4059936" cy="2185416"/>
            </a:xfrm>
            <a:custGeom>
              <a:avLst/>
              <a:gdLst/>
              <a:ahLst/>
              <a:cxnLst/>
              <a:rect l="l" t="t" r="r" b="b"/>
              <a:pathLst>
                <a:path w="444" h="239">
                  <a:moveTo>
                    <a:pt x="11" y="2"/>
                  </a:moveTo>
                  <a:lnTo>
                    <a:pt x="29" y="2"/>
                  </a:lnTo>
                  <a:lnTo>
                    <a:pt x="48" y="1"/>
                  </a:lnTo>
                  <a:lnTo>
                    <a:pt x="68" y="1"/>
                  </a:lnTo>
                  <a:lnTo>
                    <a:pt x="88" y="0"/>
                  </a:lnTo>
                  <a:lnTo>
                    <a:pt x="109" y="0"/>
                  </a:lnTo>
                  <a:lnTo>
                    <a:pt x="130" y="0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1"/>
                  </a:lnTo>
                  <a:lnTo>
                    <a:pt x="217" y="1"/>
                  </a:lnTo>
                  <a:lnTo>
                    <a:pt x="240" y="1"/>
                  </a:lnTo>
                  <a:lnTo>
                    <a:pt x="262" y="1"/>
                  </a:lnTo>
                  <a:lnTo>
                    <a:pt x="284" y="2"/>
                  </a:lnTo>
                  <a:lnTo>
                    <a:pt x="306" y="2"/>
                  </a:lnTo>
                  <a:lnTo>
                    <a:pt x="328" y="2"/>
                  </a:lnTo>
                  <a:lnTo>
                    <a:pt x="350" y="2"/>
                  </a:lnTo>
                  <a:lnTo>
                    <a:pt x="371" y="2"/>
                  </a:lnTo>
                  <a:lnTo>
                    <a:pt x="392" y="2"/>
                  </a:lnTo>
                  <a:lnTo>
                    <a:pt x="412" y="1"/>
                  </a:lnTo>
                  <a:lnTo>
                    <a:pt x="432" y="1"/>
                  </a:lnTo>
                  <a:lnTo>
                    <a:pt x="435" y="3"/>
                  </a:lnTo>
                  <a:lnTo>
                    <a:pt x="437" y="7"/>
                  </a:lnTo>
                  <a:lnTo>
                    <a:pt x="439" y="14"/>
                  </a:lnTo>
                  <a:lnTo>
                    <a:pt x="440" y="23"/>
                  </a:lnTo>
                  <a:lnTo>
                    <a:pt x="442" y="34"/>
                  </a:lnTo>
                  <a:lnTo>
                    <a:pt x="443" y="47"/>
                  </a:lnTo>
                  <a:lnTo>
                    <a:pt x="443" y="62"/>
                  </a:lnTo>
                  <a:lnTo>
                    <a:pt x="444" y="78"/>
                  </a:lnTo>
                  <a:lnTo>
                    <a:pt x="444" y="95"/>
                  </a:lnTo>
                  <a:lnTo>
                    <a:pt x="444" y="112"/>
                  </a:lnTo>
                  <a:lnTo>
                    <a:pt x="444" y="131"/>
                  </a:lnTo>
                  <a:lnTo>
                    <a:pt x="444" y="150"/>
                  </a:lnTo>
                  <a:lnTo>
                    <a:pt x="444" y="169"/>
                  </a:lnTo>
                  <a:lnTo>
                    <a:pt x="444" y="188"/>
                  </a:lnTo>
                  <a:lnTo>
                    <a:pt x="444" y="206"/>
                  </a:lnTo>
                  <a:lnTo>
                    <a:pt x="444" y="224"/>
                  </a:lnTo>
                  <a:lnTo>
                    <a:pt x="442" y="226"/>
                  </a:lnTo>
                  <a:lnTo>
                    <a:pt x="438" y="228"/>
                  </a:lnTo>
                  <a:lnTo>
                    <a:pt x="432" y="229"/>
                  </a:lnTo>
                  <a:lnTo>
                    <a:pt x="423" y="231"/>
                  </a:lnTo>
                  <a:lnTo>
                    <a:pt x="412" y="232"/>
                  </a:lnTo>
                  <a:lnTo>
                    <a:pt x="398" y="233"/>
                  </a:lnTo>
                  <a:lnTo>
                    <a:pt x="383" y="233"/>
                  </a:lnTo>
                  <a:lnTo>
                    <a:pt x="365" y="234"/>
                  </a:lnTo>
                  <a:lnTo>
                    <a:pt x="345" y="234"/>
                  </a:lnTo>
                  <a:lnTo>
                    <a:pt x="323" y="235"/>
                  </a:lnTo>
                  <a:lnTo>
                    <a:pt x="299" y="235"/>
                  </a:lnTo>
                  <a:lnTo>
                    <a:pt x="273" y="236"/>
                  </a:lnTo>
                  <a:lnTo>
                    <a:pt x="246" y="236"/>
                  </a:lnTo>
                  <a:lnTo>
                    <a:pt x="217" y="236"/>
                  </a:lnTo>
                  <a:lnTo>
                    <a:pt x="186" y="236"/>
                  </a:lnTo>
                  <a:lnTo>
                    <a:pt x="154" y="237"/>
                  </a:lnTo>
                  <a:lnTo>
                    <a:pt x="120" y="237"/>
                  </a:lnTo>
                  <a:lnTo>
                    <a:pt x="85" y="238"/>
                  </a:lnTo>
                  <a:lnTo>
                    <a:pt x="49" y="238"/>
                  </a:lnTo>
                  <a:lnTo>
                    <a:pt x="11" y="239"/>
                  </a:lnTo>
                  <a:lnTo>
                    <a:pt x="8" y="231"/>
                  </a:lnTo>
                  <a:lnTo>
                    <a:pt x="6" y="221"/>
                  </a:lnTo>
                  <a:lnTo>
                    <a:pt x="4" y="209"/>
                  </a:lnTo>
                  <a:lnTo>
                    <a:pt x="3" y="195"/>
                  </a:lnTo>
                  <a:lnTo>
                    <a:pt x="2" y="179"/>
                  </a:lnTo>
                  <a:lnTo>
                    <a:pt x="1" y="162"/>
                  </a:lnTo>
                  <a:lnTo>
                    <a:pt x="0" y="145"/>
                  </a:lnTo>
                  <a:lnTo>
                    <a:pt x="0" y="127"/>
                  </a:lnTo>
                  <a:lnTo>
                    <a:pt x="0" y="109"/>
                  </a:lnTo>
                  <a:lnTo>
                    <a:pt x="0" y="91"/>
                  </a:lnTo>
                  <a:lnTo>
                    <a:pt x="1" y="74"/>
                  </a:lnTo>
                  <a:lnTo>
                    <a:pt x="2" y="58"/>
                  </a:lnTo>
                  <a:lnTo>
                    <a:pt x="3" y="43"/>
                  </a:lnTo>
                  <a:lnTo>
                    <a:pt x="4" y="30"/>
                  </a:lnTo>
                  <a:lnTo>
                    <a:pt x="5" y="19"/>
                  </a:lnTo>
                  <a:lnTo>
                    <a:pt x="7" y="11"/>
                  </a:lnTo>
                  <a:lnTo>
                    <a:pt x="9" y="5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Nummer 3"/>
            <p:cNvSpPr/>
            <p:nvPr/>
          </p:nvSpPr>
          <p:spPr>
            <a:xfrm>
              <a:off x="9985248" y="5257800"/>
              <a:ext cx="484632" cy="484632"/>
            </a:xfrm>
            <a:prstGeom prst="ellipse">
              <a:avLst/>
            </a:prstGeom>
            <a:solidFill>
              <a:srgbClr val="FF697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9" name="Doodle – editierbare Linie"/>
            <p:cNvSpPr/>
            <p:nvPr/>
          </p:nvSpPr>
          <p:spPr>
            <a:xfrm>
              <a:off x="9957816" y="5248656"/>
              <a:ext cx="512064" cy="246888"/>
            </a:xfrm>
            <a:custGeom>
              <a:avLst/>
              <a:gdLst/>
              <a:ahLst/>
              <a:cxnLst/>
              <a:rect l="l" t="t" r="r" b="b"/>
              <a:pathLst>
                <a:path w="56" h="27">
                  <a:moveTo>
                    <a:pt x="0" y="27"/>
                  </a:moveTo>
                  <a:lnTo>
                    <a:pt x="1" y="24"/>
                  </a:lnTo>
                  <a:lnTo>
                    <a:pt x="1" y="21"/>
                  </a:lnTo>
                  <a:lnTo>
                    <a:pt x="2" y="19"/>
                  </a:lnTo>
                  <a:lnTo>
                    <a:pt x="3" y="16"/>
                  </a:lnTo>
                  <a:lnTo>
                    <a:pt x="4" y="14"/>
                  </a:lnTo>
                  <a:lnTo>
                    <a:pt x="6" y="11"/>
                  </a:lnTo>
                  <a:lnTo>
                    <a:pt x="8" y="9"/>
                  </a:lnTo>
                  <a:lnTo>
                    <a:pt x="10" y="7"/>
                  </a:lnTo>
                  <a:lnTo>
                    <a:pt x="12" y="5"/>
                  </a:lnTo>
                  <a:lnTo>
                    <a:pt x="14" y="4"/>
                  </a:lnTo>
                  <a:lnTo>
                    <a:pt x="17" y="3"/>
                  </a:lnTo>
                  <a:lnTo>
                    <a:pt x="20" y="2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1"/>
                  </a:lnTo>
                  <a:lnTo>
                    <a:pt x="40" y="2"/>
                  </a:lnTo>
                  <a:lnTo>
                    <a:pt x="42" y="3"/>
                  </a:lnTo>
                  <a:lnTo>
                    <a:pt x="45" y="4"/>
                  </a:lnTo>
                  <a:lnTo>
                    <a:pt x="47" y="6"/>
                  </a:lnTo>
                  <a:lnTo>
                    <a:pt x="50" y="8"/>
                  </a:lnTo>
                  <a:lnTo>
                    <a:pt x="52" y="10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6" y="16"/>
                  </a:lnTo>
                </a:path>
              </a:pathLst>
            </a:custGeom>
            <a:noFill/>
            <a:ln w="1524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0" name="3"/>
            <p:cNvSpPr txBox="1"/>
            <p:nvPr/>
          </p:nvSpPr>
          <p:spPr>
            <a:xfrm>
              <a:off x="9985248" y="5276088"/>
              <a:ext cx="484632" cy="448056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ctr"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071F3C"/>
                  </a:solidFill>
                  <a:latin typeface="Arial"/>
                  <a:ea typeface="Arial"/>
                  <a:cs typeface="Arial"/>
                </a:rPr>
                <a:t>3</a:t>
              </a:r>
            </a:p>
          </p:txBody>
        </p:sp>
        <p:sp>
          <p:nvSpPr>
            <p:cNvPr id="41" name="Wiederherstellung"/>
            <p:cNvSpPr txBox="1"/>
            <p:nvPr/>
          </p:nvSpPr>
          <p:spPr>
            <a:xfrm>
              <a:off x="10680192" y="5248656"/>
              <a:ext cx="2953512" cy="79552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Wiederherstellung</a:t>
              </a:r>
            </a:p>
          </p:txBody>
        </p:sp>
        <p:sp>
          <p:nvSpPr>
            <p:cNvPr id="42" name="Position verhärten, Quelle aufwerten, Gegenteil tun."/>
            <p:cNvSpPr txBox="1"/>
            <p:nvPr/>
          </p:nvSpPr>
          <p:spPr>
            <a:xfrm>
              <a:off x="10021824" y="6318504"/>
              <a:ext cx="3630168" cy="6858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147"/>
                </a:lnSpc>
              </a:pPr>
              <a:r>
                <a:rPr lang="de-DE" sz="1917" dirty="0">
                  <a:solidFill>
                    <a:srgbClr val="FF6972"/>
                  </a:solidFill>
                  <a:latin typeface="Arial"/>
                  <a:ea typeface="Arial"/>
                  <a:cs typeface="Arial"/>
                </a:rPr>
                <a:t>Position verhärten, Quelle aufwerten, Gegenteil tun.</a:t>
              </a:r>
            </a:p>
          </p:txBody>
        </p:sp>
      </p:grpSp>
      <p:sp>
        <p:nvSpPr>
          <p:cNvPr id="44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45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46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E MECHANIK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DIE MECHANIK</a:t>
            </a:r>
          </a:p>
        </p:txBody>
      </p:sp>
      <p:sp>
        <p:nvSpPr>
          <p:cNvPr id="3" name="Vom guten Willen zum Boomerang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Vom guten Willen zum Boomerang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1943100" cy="22860"/>
          </a:xfrm>
          <a:custGeom>
            <a:avLst/>
            <a:gdLst/>
            <a:ahLst/>
            <a:cxnLst/>
            <a:rect l="l" t="t" r="r" b="b"/>
            <a:pathLst>
              <a:path w="255" h="3">
                <a:moveTo>
                  <a:pt x="0" y="3"/>
                </a:moveTo>
                <a:lnTo>
                  <a:pt x="7" y="3"/>
                </a:lnTo>
                <a:lnTo>
                  <a:pt x="14" y="2"/>
                </a:lnTo>
                <a:lnTo>
                  <a:pt x="20" y="2"/>
                </a:lnTo>
                <a:lnTo>
                  <a:pt x="27" y="2"/>
                </a:lnTo>
                <a:lnTo>
                  <a:pt x="34" y="1"/>
                </a:lnTo>
                <a:lnTo>
                  <a:pt x="41" y="1"/>
                </a:lnTo>
                <a:lnTo>
                  <a:pt x="47" y="1"/>
                </a:lnTo>
                <a:lnTo>
                  <a:pt x="54" y="1"/>
                </a:lnTo>
                <a:lnTo>
                  <a:pt x="61" y="1"/>
                </a:lnTo>
                <a:lnTo>
                  <a:pt x="68" y="1"/>
                </a:lnTo>
                <a:lnTo>
                  <a:pt x="75" y="1"/>
                </a:lnTo>
                <a:lnTo>
                  <a:pt x="81" y="1"/>
                </a:lnTo>
                <a:lnTo>
                  <a:pt x="88" y="1"/>
                </a:lnTo>
                <a:lnTo>
                  <a:pt x="95" y="1"/>
                </a:lnTo>
                <a:lnTo>
                  <a:pt x="102" y="1"/>
                </a:lnTo>
                <a:lnTo>
                  <a:pt x="109" y="1"/>
                </a:lnTo>
                <a:lnTo>
                  <a:pt x="116" y="1"/>
                </a:lnTo>
                <a:lnTo>
                  <a:pt x="123" y="2"/>
                </a:lnTo>
                <a:lnTo>
                  <a:pt x="130" y="2"/>
                </a:lnTo>
                <a:lnTo>
                  <a:pt x="137" y="2"/>
                </a:lnTo>
                <a:lnTo>
                  <a:pt x="144" y="2"/>
                </a:lnTo>
                <a:lnTo>
                  <a:pt x="151" y="2"/>
                </a:lnTo>
                <a:lnTo>
                  <a:pt x="158" y="2"/>
                </a:lnTo>
                <a:lnTo>
                  <a:pt x="165" y="2"/>
                </a:lnTo>
                <a:lnTo>
                  <a:pt x="172" y="2"/>
                </a:lnTo>
                <a:lnTo>
                  <a:pt x="180" y="2"/>
                </a:lnTo>
                <a:lnTo>
                  <a:pt x="187" y="2"/>
                </a:lnTo>
                <a:lnTo>
                  <a:pt x="194" y="2"/>
                </a:lnTo>
                <a:lnTo>
                  <a:pt x="202" y="2"/>
                </a:lnTo>
                <a:lnTo>
                  <a:pt x="209" y="2"/>
                </a:lnTo>
                <a:lnTo>
                  <a:pt x="217" y="2"/>
                </a:lnTo>
                <a:lnTo>
                  <a:pt x="224" y="2"/>
                </a:lnTo>
                <a:lnTo>
                  <a:pt x="232" y="1"/>
                </a:lnTo>
                <a:lnTo>
                  <a:pt x="239" y="1"/>
                </a:lnTo>
                <a:lnTo>
                  <a:pt x="247" y="1"/>
                </a:lnTo>
                <a:lnTo>
                  <a:pt x="255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1752600" cy="7620"/>
          </a:xfrm>
          <a:custGeom>
            <a:avLst/>
            <a:gdLst/>
            <a:ahLst/>
            <a:cxnLst/>
            <a:rect l="l" t="t" r="r" b="b"/>
            <a:pathLst>
              <a:path w="230" h="1">
                <a:moveTo>
                  <a:pt x="0" y="1"/>
                </a:moveTo>
                <a:lnTo>
                  <a:pt x="7" y="1"/>
                </a:lnTo>
                <a:lnTo>
                  <a:pt x="14" y="0"/>
                </a:lnTo>
                <a:lnTo>
                  <a:pt x="22" y="0"/>
                </a:lnTo>
                <a:lnTo>
                  <a:pt x="29" y="0"/>
                </a:lnTo>
                <a:lnTo>
                  <a:pt x="36" y="0"/>
                </a:lnTo>
                <a:lnTo>
                  <a:pt x="43" y="0"/>
                </a:lnTo>
                <a:lnTo>
                  <a:pt x="50" y="0"/>
                </a:lnTo>
                <a:lnTo>
                  <a:pt x="57" y="0"/>
                </a:lnTo>
                <a:lnTo>
                  <a:pt x="64" y="0"/>
                </a:lnTo>
                <a:lnTo>
                  <a:pt x="71" y="0"/>
                </a:lnTo>
                <a:lnTo>
                  <a:pt x="78" y="0"/>
                </a:lnTo>
                <a:lnTo>
                  <a:pt x="85" y="0"/>
                </a:lnTo>
                <a:lnTo>
                  <a:pt x="91" y="0"/>
                </a:lnTo>
                <a:lnTo>
                  <a:pt x="98" y="0"/>
                </a:lnTo>
                <a:lnTo>
                  <a:pt x="105" y="0"/>
                </a:lnTo>
                <a:lnTo>
                  <a:pt x="111" y="0"/>
                </a:lnTo>
                <a:lnTo>
                  <a:pt x="118" y="0"/>
                </a:lnTo>
                <a:lnTo>
                  <a:pt x="124" y="0"/>
                </a:lnTo>
                <a:lnTo>
                  <a:pt x="131" y="1"/>
                </a:lnTo>
                <a:lnTo>
                  <a:pt x="137" y="1"/>
                </a:lnTo>
                <a:lnTo>
                  <a:pt x="144" y="1"/>
                </a:lnTo>
                <a:lnTo>
                  <a:pt x="150" y="1"/>
                </a:lnTo>
                <a:lnTo>
                  <a:pt x="156" y="1"/>
                </a:lnTo>
                <a:lnTo>
                  <a:pt x="162" y="1"/>
                </a:lnTo>
                <a:lnTo>
                  <a:pt x="168" y="1"/>
                </a:lnTo>
                <a:lnTo>
                  <a:pt x="174" y="1"/>
                </a:lnTo>
                <a:lnTo>
                  <a:pt x="180" y="1"/>
                </a:lnTo>
                <a:lnTo>
                  <a:pt x="186" y="1"/>
                </a:lnTo>
                <a:lnTo>
                  <a:pt x="192" y="1"/>
                </a:lnTo>
                <a:lnTo>
                  <a:pt x="197" y="1"/>
                </a:lnTo>
                <a:lnTo>
                  <a:pt x="203" y="1"/>
                </a:lnTo>
                <a:lnTo>
                  <a:pt x="209" y="1"/>
                </a:lnTo>
                <a:lnTo>
                  <a:pt x="214" y="0"/>
                </a:lnTo>
                <a:lnTo>
                  <a:pt x="219" y="0"/>
                </a:lnTo>
                <a:lnTo>
                  <a:pt x="225" y="0"/>
                </a:lnTo>
                <a:lnTo>
                  <a:pt x="230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oodle – editierbare Linie"/>
          <p:cNvSpPr/>
          <p:nvPr/>
        </p:nvSpPr>
        <p:spPr>
          <a:xfrm>
            <a:off x="1508760" y="1828800"/>
            <a:ext cx="8679180" cy="990600"/>
          </a:xfrm>
          <a:custGeom>
            <a:avLst/>
            <a:gdLst/>
            <a:ahLst/>
            <a:cxnLst/>
            <a:rect l="l" t="t" r="r" b="b"/>
            <a:pathLst>
              <a:path w="1139" h="130">
                <a:moveTo>
                  <a:pt x="1124" y="127"/>
                </a:moveTo>
                <a:lnTo>
                  <a:pt x="1135" y="113"/>
                </a:lnTo>
                <a:lnTo>
                  <a:pt x="1139" y="100"/>
                </a:lnTo>
                <a:lnTo>
                  <a:pt x="1137" y="87"/>
                </a:lnTo>
                <a:lnTo>
                  <a:pt x="1129" y="76"/>
                </a:lnTo>
                <a:lnTo>
                  <a:pt x="1115" y="65"/>
                </a:lnTo>
                <a:lnTo>
                  <a:pt x="1096" y="55"/>
                </a:lnTo>
                <a:lnTo>
                  <a:pt x="1073" y="46"/>
                </a:lnTo>
                <a:lnTo>
                  <a:pt x="1044" y="38"/>
                </a:lnTo>
                <a:lnTo>
                  <a:pt x="1012" y="30"/>
                </a:lnTo>
                <a:lnTo>
                  <a:pt x="976" y="24"/>
                </a:lnTo>
                <a:lnTo>
                  <a:pt x="936" y="18"/>
                </a:lnTo>
                <a:lnTo>
                  <a:pt x="894" y="13"/>
                </a:lnTo>
                <a:lnTo>
                  <a:pt x="849" y="9"/>
                </a:lnTo>
                <a:lnTo>
                  <a:pt x="802" y="6"/>
                </a:lnTo>
                <a:lnTo>
                  <a:pt x="753" y="3"/>
                </a:lnTo>
                <a:lnTo>
                  <a:pt x="703" y="1"/>
                </a:lnTo>
                <a:lnTo>
                  <a:pt x="652" y="0"/>
                </a:lnTo>
                <a:lnTo>
                  <a:pt x="600" y="0"/>
                </a:lnTo>
                <a:lnTo>
                  <a:pt x="548" y="1"/>
                </a:lnTo>
                <a:lnTo>
                  <a:pt x="496" y="2"/>
                </a:lnTo>
                <a:lnTo>
                  <a:pt x="445" y="5"/>
                </a:lnTo>
                <a:lnTo>
                  <a:pt x="395" y="8"/>
                </a:lnTo>
                <a:lnTo>
                  <a:pt x="346" y="11"/>
                </a:lnTo>
                <a:lnTo>
                  <a:pt x="298" y="16"/>
                </a:lnTo>
                <a:lnTo>
                  <a:pt x="253" y="21"/>
                </a:lnTo>
                <a:lnTo>
                  <a:pt x="210" y="27"/>
                </a:lnTo>
                <a:lnTo>
                  <a:pt x="170" y="34"/>
                </a:lnTo>
                <a:lnTo>
                  <a:pt x="134" y="42"/>
                </a:lnTo>
                <a:lnTo>
                  <a:pt x="101" y="50"/>
                </a:lnTo>
                <a:lnTo>
                  <a:pt x="71" y="59"/>
                </a:lnTo>
                <a:lnTo>
                  <a:pt x="47" y="69"/>
                </a:lnTo>
                <a:lnTo>
                  <a:pt x="27" y="80"/>
                </a:lnTo>
                <a:lnTo>
                  <a:pt x="12" y="91"/>
                </a:lnTo>
                <a:lnTo>
                  <a:pt x="3" y="103"/>
                </a:lnTo>
                <a:lnTo>
                  <a:pt x="0" y="116"/>
                </a:lnTo>
                <a:lnTo>
                  <a:pt x="3" y="130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oodle – editierbare Linie"/>
          <p:cNvSpPr/>
          <p:nvPr/>
        </p:nvSpPr>
        <p:spPr>
          <a:xfrm>
            <a:off x="1524000" y="2705100"/>
            <a:ext cx="106680" cy="114300"/>
          </a:xfrm>
          <a:custGeom>
            <a:avLst/>
            <a:gdLst/>
            <a:ahLst/>
            <a:cxnLst/>
            <a:rect l="l" t="t" r="r" b="b"/>
            <a:pathLst>
              <a:path w="14" h="15">
                <a:moveTo>
                  <a:pt x="0" y="0"/>
                </a:moveTo>
                <a:lnTo>
                  <a:pt x="1" y="15"/>
                </a:lnTo>
                <a:lnTo>
                  <a:pt x="14" y="7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Die Korrektur kommt zurück."/>
          <p:cNvSpPr txBox="1"/>
          <p:nvPr/>
        </p:nvSpPr>
        <p:spPr>
          <a:xfrm>
            <a:off x="3901440" y="1962150"/>
            <a:ext cx="5120640" cy="426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 defTabSz="380985">
              <a:lnSpc>
                <a:spcPts val="2707"/>
              </a:lnSpc>
            </a:pPr>
            <a:r>
              <a:rPr lang="de-DE" sz="2417" dirty="0">
                <a:solidFill>
                  <a:srgbClr val="FFB438"/>
                </a:solidFill>
                <a:latin typeface="Comic Sans MS"/>
                <a:ea typeface="Comic Sans MS"/>
                <a:cs typeface="Comic Sans MS"/>
              </a:rPr>
              <a:t>Die Korrektur kommt zurück.</a:t>
            </a:r>
          </a:p>
        </p:txBody>
      </p:sp>
      <p:grpSp>
        <p:nvGrpSpPr>
          <p:cNvPr id="27" name="Trigger"/>
          <p:cNvGrpSpPr/>
          <p:nvPr/>
        </p:nvGrpSpPr>
        <p:grpSpPr>
          <a:xfrm>
            <a:off x="609600" y="2781300"/>
            <a:ext cx="2895600" cy="2887980"/>
            <a:chOff x="731520" y="3337560"/>
            <a:chExt cx="3474720" cy="3465576"/>
          </a:xfrm>
        </p:grpSpPr>
        <p:sp>
          <p:nvSpPr>
            <p:cNvPr id="16" name="Doodle-Karte"/>
            <p:cNvSpPr/>
            <p:nvPr/>
          </p:nvSpPr>
          <p:spPr>
            <a:xfrm>
              <a:off x="731520" y="3337560"/>
              <a:ext cx="3227832" cy="3447288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Doodle-Karte – handgezeichnete Kontur"/>
            <p:cNvSpPr/>
            <p:nvPr/>
          </p:nvSpPr>
          <p:spPr>
            <a:xfrm>
              <a:off x="768096" y="3337560"/>
              <a:ext cx="3182112" cy="3465576"/>
            </a:xfrm>
            <a:custGeom>
              <a:avLst/>
              <a:gdLst/>
              <a:ahLst/>
              <a:cxnLst/>
              <a:rect l="l" t="t" r="r" b="b"/>
              <a:pathLst>
                <a:path w="348" h="379">
                  <a:moveTo>
                    <a:pt x="11" y="3"/>
                  </a:moveTo>
                  <a:lnTo>
                    <a:pt x="25" y="2"/>
                  </a:lnTo>
                  <a:lnTo>
                    <a:pt x="39" y="1"/>
                  </a:lnTo>
                  <a:lnTo>
                    <a:pt x="55" y="1"/>
                  </a:lnTo>
                  <a:lnTo>
                    <a:pt x="70" y="0"/>
                  </a:lnTo>
                  <a:lnTo>
                    <a:pt x="86" y="0"/>
                  </a:lnTo>
                  <a:lnTo>
                    <a:pt x="102" y="0"/>
                  </a:lnTo>
                  <a:lnTo>
                    <a:pt x="119" y="0"/>
                  </a:lnTo>
                  <a:lnTo>
                    <a:pt x="136" y="0"/>
                  </a:lnTo>
                  <a:lnTo>
                    <a:pt x="153" y="1"/>
                  </a:lnTo>
                  <a:lnTo>
                    <a:pt x="170" y="1"/>
                  </a:lnTo>
                  <a:lnTo>
                    <a:pt x="187" y="1"/>
                  </a:lnTo>
                  <a:lnTo>
                    <a:pt x="205" y="1"/>
                  </a:lnTo>
                  <a:lnTo>
                    <a:pt x="222" y="2"/>
                  </a:lnTo>
                  <a:lnTo>
                    <a:pt x="239" y="2"/>
                  </a:lnTo>
                  <a:lnTo>
                    <a:pt x="256" y="2"/>
                  </a:lnTo>
                  <a:lnTo>
                    <a:pt x="273" y="2"/>
                  </a:lnTo>
                  <a:lnTo>
                    <a:pt x="289" y="2"/>
                  </a:lnTo>
                  <a:lnTo>
                    <a:pt x="305" y="2"/>
                  </a:lnTo>
                  <a:lnTo>
                    <a:pt x="321" y="1"/>
                  </a:lnTo>
                  <a:lnTo>
                    <a:pt x="336" y="1"/>
                  </a:lnTo>
                  <a:lnTo>
                    <a:pt x="339" y="3"/>
                  </a:lnTo>
                  <a:lnTo>
                    <a:pt x="341" y="10"/>
                  </a:lnTo>
                  <a:lnTo>
                    <a:pt x="343" y="21"/>
                  </a:lnTo>
                  <a:lnTo>
                    <a:pt x="344" y="36"/>
                  </a:lnTo>
                  <a:lnTo>
                    <a:pt x="346" y="54"/>
                  </a:lnTo>
                  <a:lnTo>
                    <a:pt x="347" y="75"/>
                  </a:lnTo>
                  <a:lnTo>
                    <a:pt x="347" y="98"/>
                  </a:lnTo>
                  <a:lnTo>
                    <a:pt x="348" y="124"/>
                  </a:lnTo>
                  <a:lnTo>
                    <a:pt x="348" y="151"/>
                  </a:lnTo>
                  <a:lnTo>
                    <a:pt x="348" y="180"/>
                  </a:lnTo>
                  <a:lnTo>
                    <a:pt x="348" y="210"/>
                  </a:lnTo>
                  <a:lnTo>
                    <a:pt x="348" y="241"/>
                  </a:lnTo>
                  <a:lnTo>
                    <a:pt x="348" y="272"/>
                  </a:lnTo>
                  <a:lnTo>
                    <a:pt x="348" y="303"/>
                  </a:lnTo>
                  <a:lnTo>
                    <a:pt x="348" y="334"/>
                  </a:lnTo>
                  <a:lnTo>
                    <a:pt x="348" y="364"/>
                  </a:lnTo>
                  <a:lnTo>
                    <a:pt x="347" y="366"/>
                  </a:lnTo>
                  <a:lnTo>
                    <a:pt x="344" y="368"/>
                  </a:lnTo>
                  <a:lnTo>
                    <a:pt x="339" y="369"/>
                  </a:lnTo>
                  <a:lnTo>
                    <a:pt x="332" y="371"/>
                  </a:lnTo>
                  <a:lnTo>
                    <a:pt x="323" y="372"/>
                  </a:lnTo>
                  <a:lnTo>
                    <a:pt x="312" y="373"/>
                  </a:lnTo>
                  <a:lnTo>
                    <a:pt x="300" y="373"/>
                  </a:lnTo>
                  <a:lnTo>
                    <a:pt x="286" y="374"/>
                  </a:lnTo>
                  <a:lnTo>
                    <a:pt x="270" y="374"/>
                  </a:lnTo>
                  <a:lnTo>
                    <a:pt x="253" y="375"/>
                  </a:lnTo>
                  <a:lnTo>
                    <a:pt x="235" y="375"/>
                  </a:lnTo>
                  <a:lnTo>
                    <a:pt x="215" y="376"/>
                  </a:lnTo>
                  <a:lnTo>
                    <a:pt x="193" y="376"/>
                  </a:lnTo>
                  <a:lnTo>
                    <a:pt x="171" y="376"/>
                  </a:lnTo>
                  <a:lnTo>
                    <a:pt x="147" y="376"/>
                  </a:lnTo>
                  <a:lnTo>
                    <a:pt x="122" y="377"/>
                  </a:lnTo>
                  <a:lnTo>
                    <a:pt x="95" y="377"/>
                  </a:lnTo>
                  <a:lnTo>
                    <a:pt x="68" y="378"/>
                  </a:lnTo>
                  <a:lnTo>
                    <a:pt x="40" y="378"/>
                  </a:lnTo>
                  <a:lnTo>
                    <a:pt x="11" y="379"/>
                  </a:lnTo>
                  <a:lnTo>
                    <a:pt x="8" y="367"/>
                  </a:lnTo>
                  <a:lnTo>
                    <a:pt x="6" y="351"/>
                  </a:lnTo>
                  <a:lnTo>
                    <a:pt x="4" y="331"/>
                  </a:lnTo>
                  <a:lnTo>
                    <a:pt x="3" y="309"/>
                  </a:lnTo>
                  <a:lnTo>
                    <a:pt x="2" y="283"/>
                  </a:lnTo>
                  <a:lnTo>
                    <a:pt x="1" y="257"/>
                  </a:lnTo>
                  <a:lnTo>
                    <a:pt x="0" y="228"/>
                  </a:lnTo>
                  <a:lnTo>
                    <a:pt x="0" y="200"/>
                  </a:lnTo>
                  <a:lnTo>
                    <a:pt x="0" y="171"/>
                  </a:lnTo>
                  <a:lnTo>
                    <a:pt x="0" y="142"/>
                  </a:lnTo>
                  <a:lnTo>
                    <a:pt x="1" y="115"/>
                  </a:lnTo>
                  <a:lnTo>
                    <a:pt x="2" y="90"/>
                  </a:lnTo>
                  <a:lnTo>
                    <a:pt x="3" y="66"/>
                  </a:lnTo>
                  <a:lnTo>
                    <a:pt x="4" y="45"/>
                  </a:lnTo>
                  <a:lnTo>
                    <a:pt x="5" y="28"/>
                  </a:lnTo>
                  <a:lnTo>
                    <a:pt x="7" y="15"/>
                  </a:lnTo>
                  <a:lnTo>
                    <a:pt x="9" y="6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Doodle-Karte"/>
            <p:cNvSpPr/>
            <p:nvPr/>
          </p:nvSpPr>
          <p:spPr>
            <a:xfrm>
              <a:off x="988466" y="3659429"/>
              <a:ext cx="521574" cy="368503"/>
            </a:xfrm>
            <a:prstGeom prst="roundRect">
              <a:avLst>
                <a:gd name="adj" fmla="val 12000"/>
              </a:avLst>
            </a:prstGeom>
            <a:solidFill>
              <a:srgbClr val="071F3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Doodle-Karte – handgezeichnete Kontur"/>
            <p:cNvSpPr/>
            <p:nvPr/>
          </p:nvSpPr>
          <p:spPr>
            <a:xfrm>
              <a:off x="1033272" y="3657600"/>
              <a:ext cx="466344" cy="566928"/>
            </a:xfrm>
            <a:custGeom>
              <a:avLst/>
              <a:gdLst/>
              <a:ahLst/>
              <a:cxnLst/>
              <a:rect l="l" t="t" r="r" b="b"/>
              <a:pathLst>
                <a:path w="51" h="62">
                  <a:moveTo>
                    <a:pt x="10" y="3"/>
                  </a:moveTo>
                  <a:lnTo>
                    <a:pt x="11" y="2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3" y="1"/>
                  </a:lnTo>
                  <a:lnTo>
                    <a:pt x="15" y="0"/>
                  </a:lnTo>
                  <a:lnTo>
                    <a:pt x="16" y="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7" y="2"/>
                  </a:lnTo>
                  <a:lnTo>
                    <a:pt x="38" y="2"/>
                  </a:lnTo>
                  <a:lnTo>
                    <a:pt x="39" y="1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6" y="3"/>
                  </a:lnTo>
                  <a:lnTo>
                    <a:pt x="48" y="5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51" y="13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1" y="19"/>
                  </a:lnTo>
                  <a:lnTo>
                    <a:pt x="51" y="21"/>
                  </a:lnTo>
                  <a:lnTo>
                    <a:pt x="51" y="23"/>
                  </a:lnTo>
                  <a:lnTo>
                    <a:pt x="51" y="25"/>
                  </a:lnTo>
                  <a:lnTo>
                    <a:pt x="51" y="26"/>
                  </a:lnTo>
                  <a:lnTo>
                    <a:pt x="51" y="27"/>
                  </a:lnTo>
                  <a:lnTo>
                    <a:pt x="51" y="30"/>
                  </a:lnTo>
                  <a:lnTo>
                    <a:pt x="50" y="31"/>
                  </a:lnTo>
                  <a:lnTo>
                    <a:pt x="49" y="33"/>
                  </a:lnTo>
                  <a:lnTo>
                    <a:pt x="48" y="34"/>
                  </a:lnTo>
                  <a:lnTo>
                    <a:pt x="47" y="35"/>
                  </a:lnTo>
                  <a:lnTo>
                    <a:pt x="46" y="36"/>
                  </a:lnTo>
                  <a:lnTo>
                    <a:pt x="44" y="37"/>
                  </a:lnTo>
                  <a:lnTo>
                    <a:pt x="42" y="37"/>
                  </a:lnTo>
                  <a:lnTo>
                    <a:pt x="40" y="38"/>
                  </a:lnTo>
                  <a:lnTo>
                    <a:pt x="38" y="38"/>
                  </a:lnTo>
                  <a:lnTo>
                    <a:pt x="35" y="39"/>
                  </a:lnTo>
                  <a:lnTo>
                    <a:pt x="33" y="39"/>
                  </a:lnTo>
                  <a:lnTo>
                    <a:pt x="30" y="39"/>
                  </a:lnTo>
                  <a:lnTo>
                    <a:pt x="27" y="40"/>
                  </a:lnTo>
                  <a:lnTo>
                    <a:pt x="25" y="40"/>
                  </a:lnTo>
                  <a:lnTo>
                    <a:pt x="22" y="40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3" y="42"/>
                  </a:lnTo>
                  <a:lnTo>
                    <a:pt x="10" y="42"/>
                  </a:lnTo>
                  <a:lnTo>
                    <a:pt x="33" y="43"/>
                  </a:lnTo>
                  <a:lnTo>
                    <a:pt x="8" y="62"/>
                  </a:lnTo>
                  <a:lnTo>
                    <a:pt x="15" y="39"/>
                  </a:lnTo>
                  <a:lnTo>
                    <a:pt x="12" y="38"/>
                  </a:lnTo>
                  <a:lnTo>
                    <a:pt x="9" y="37"/>
                  </a:lnTo>
                  <a:lnTo>
                    <a:pt x="6" y="35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29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1" y="14"/>
                  </a:lnTo>
                  <a:lnTo>
                    <a:pt x="2" y="11"/>
                  </a:lnTo>
                  <a:lnTo>
                    <a:pt x="3" y="9"/>
                  </a:lnTo>
                  <a:lnTo>
                    <a:pt x="5" y="7"/>
                  </a:lnTo>
                  <a:lnTo>
                    <a:pt x="6" y="5"/>
                  </a:lnTo>
                  <a:lnTo>
                    <a:pt x="8" y="4"/>
                  </a:lnTo>
                  <a:lnTo>
                    <a:pt x="10" y="3"/>
                  </a:lnTo>
                  <a:close/>
                </a:path>
              </a:pathLst>
            </a:custGeom>
            <a:noFill/>
            <a:ln w="2413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0" name="Grafik – editierbar"/>
            <p:cNvSpPr/>
            <p:nvPr/>
          </p:nvSpPr>
          <p:spPr>
            <a:xfrm>
              <a:off x="1101852" y="3801161"/>
              <a:ext cx="42520" cy="42520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1" name="Grafik – editierbar"/>
            <p:cNvSpPr/>
            <p:nvPr/>
          </p:nvSpPr>
          <p:spPr>
            <a:xfrm>
              <a:off x="1203899" y="3801161"/>
              <a:ext cx="42520" cy="42520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2" name="Grafik – editierbar"/>
            <p:cNvSpPr/>
            <p:nvPr/>
          </p:nvSpPr>
          <p:spPr>
            <a:xfrm>
              <a:off x="1305946" y="3801161"/>
              <a:ext cx="42520" cy="42520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3" name="Trigger"/>
            <p:cNvSpPr txBox="1"/>
            <p:nvPr/>
          </p:nvSpPr>
          <p:spPr>
            <a:xfrm>
              <a:off x="950976" y="4443984"/>
              <a:ext cx="2788920" cy="7132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Trigger</a:t>
              </a:r>
            </a:p>
          </p:txBody>
        </p:sp>
        <p:sp>
          <p:nvSpPr>
            <p:cNvPr id="24" name="„Das ist falsch, glaub mir.“ Handyverbot. Korrektur vor der Klass"/>
            <p:cNvSpPr txBox="1"/>
            <p:nvPr/>
          </p:nvSpPr>
          <p:spPr>
            <a:xfrm>
              <a:off x="950976" y="5266944"/>
              <a:ext cx="2788920" cy="135331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13"/>
                </a:lnSpc>
              </a:pPr>
              <a:r>
                <a:rPr lang="de-DE" sz="1708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„Das ist falsch, glaub mir.“</a:t>
              </a:r>
            </a:p>
            <a:p>
              <a:pPr defTabSz="380985">
                <a:lnSpc>
                  <a:spcPts val="1913"/>
                </a:lnSpc>
              </a:pPr>
              <a:r>
                <a:rPr lang="de-DE" sz="1708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Handyverbot. Korrektur vor der Klasse.</a:t>
              </a:r>
            </a:p>
          </p:txBody>
        </p:sp>
        <p:sp>
          <p:nvSpPr>
            <p:cNvPr id="25" name="Doodle – editierbare Linie"/>
            <p:cNvSpPr/>
            <p:nvPr/>
          </p:nvSpPr>
          <p:spPr>
            <a:xfrm>
              <a:off x="4014216" y="4745736"/>
              <a:ext cx="192024" cy="0"/>
            </a:xfrm>
            <a:custGeom>
              <a:avLst/>
              <a:gdLst/>
              <a:ahLst/>
              <a:cxnLst/>
              <a:rect l="l" t="t" r="r" b="b"/>
              <a:pathLst>
                <a:path w="21">
                  <a:moveTo>
                    <a:pt x="0" y="0"/>
                  </a:moveTo>
                  <a:lnTo>
                    <a:pt x="21" y="0"/>
                  </a:lnTo>
                </a:path>
              </a:pathLst>
            </a:custGeom>
            <a:noFill/>
            <a:ln w="2540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Doodle – editierbare Linie"/>
            <p:cNvSpPr/>
            <p:nvPr/>
          </p:nvSpPr>
          <p:spPr>
            <a:xfrm>
              <a:off x="4078224" y="4672584"/>
              <a:ext cx="128016" cy="146304"/>
            </a:xfrm>
            <a:custGeom>
              <a:avLst/>
              <a:gdLst/>
              <a:ahLst/>
              <a:cxnLst/>
              <a:rect l="l" t="t" r="r" b="b"/>
              <a:pathLst>
                <a:path w="14" h="16">
                  <a:moveTo>
                    <a:pt x="0" y="16"/>
                  </a:moveTo>
                  <a:lnTo>
                    <a:pt x="14" y="8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39" name="Freiheits- bedrohung"/>
          <p:cNvGrpSpPr/>
          <p:nvPr/>
        </p:nvGrpSpPr>
        <p:grpSpPr>
          <a:xfrm>
            <a:off x="3535680" y="2781300"/>
            <a:ext cx="2895600" cy="2887980"/>
            <a:chOff x="4242816" y="3337560"/>
            <a:chExt cx="3474720" cy="3465576"/>
          </a:xfrm>
        </p:grpSpPr>
        <p:sp>
          <p:nvSpPr>
            <p:cNvPr id="28" name="Doodle-Karte"/>
            <p:cNvSpPr/>
            <p:nvPr/>
          </p:nvSpPr>
          <p:spPr>
            <a:xfrm>
              <a:off x="4242816" y="3337560"/>
              <a:ext cx="3227832" cy="3447288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9" name="Doodle-Karte – handgezeichnete Kontur"/>
            <p:cNvSpPr/>
            <p:nvPr/>
          </p:nvSpPr>
          <p:spPr>
            <a:xfrm>
              <a:off x="4279392" y="3337560"/>
              <a:ext cx="3182112" cy="3465576"/>
            </a:xfrm>
            <a:custGeom>
              <a:avLst/>
              <a:gdLst/>
              <a:ahLst/>
              <a:cxnLst/>
              <a:rect l="l" t="t" r="r" b="b"/>
              <a:pathLst>
                <a:path w="348" h="379">
                  <a:moveTo>
                    <a:pt x="11" y="3"/>
                  </a:moveTo>
                  <a:lnTo>
                    <a:pt x="25" y="2"/>
                  </a:lnTo>
                  <a:lnTo>
                    <a:pt x="39" y="1"/>
                  </a:lnTo>
                  <a:lnTo>
                    <a:pt x="55" y="1"/>
                  </a:lnTo>
                  <a:lnTo>
                    <a:pt x="70" y="0"/>
                  </a:lnTo>
                  <a:lnTo>
                    <a:pt x="86" y="0"/>
                  </a:lnTo>
                  <a:lnTo>
                    <a:pt x="102" y="0"/>
                  </a:lnTo>
                  <a:lnTo>
                    <a:pt x="119" y="0"/>
                  </a:lnTo>
                  <a:lnTo>
                    <a:pt x="136" y="0"/>
                  </a:lnTo>
                  <a:lnTo>
                    <a:pt x="153" y="1"/>
                  </a:lnTo>
                  <a:lnTo>
                    <a:pt x="170" y="1"/>
                  </a:lnTo>
                  <a:lnTo>
                    <a:pt x="187" y="1"/>
                  </a:lnTo>
                  <a:lnTo>
                    <a:pt x="205" y="1"/>
                  </a:lnTo>
                  <a:lnTo>
                    <a:pt x="222" y="2"/>
                  </a:lnTo>
                  <a:lnTo>
                    <a:pt x="239" y="2"/>
                  </a:lnTo>
                  <a:lnTo>
                    <a:pt x="256" y="2"/>
                  </a:lnTo>
                  <a:lnTo>
                    <a:pt x="273" y="2"/>
                  </a:lnTo>
                  <a:lnTo>
                    <a:pt x="289" y="2"/>
                  </a:lnTo>
                  <a:lnTo>
                    <a:pt x="305" y="2"/>
                  </a:lnTo>
                  <a:lnTo>
                    <a:pt x="321" y="1"/>
                  </a:lnTo>
                  <a:lnTo>
                    <a:pt x="336" y="1"/>
                  </a:lnTo>
                  <a:lnTo>
                    <a:pt x="339" y="3"/>
                  </a:lnTo>
                  <a:lnTo>
                    <a:pt x="341" y="10"/>
                  </a:lnTo>
                  <a:lnTo>
                    <a:pt x="343" y="21"/>
                  </a:lnTo>
                  <a:lnTo>
                    <a:pt x="344" y="36"/>
                  </a:lnTo>
                  <a:lnTo>
                    <a:pt x="346" y="54"/>
                  </a:lnTo>
                  <a:lnTo>
                    <a:pt x="347" y="75"/>
                  </a:lnTo>
                  <a:lnTo>
                    <a:pt x="347" y="98"/>
                  </a:lnTo>
                  <a:lnTo>
                    <a:pt x="348" y="124"/>
                  </a:lnTo>
                  <a:lnTo>
                    <a:pt x="348" y="151"/>
                  </a:lnTo>
                  <a:lnTo>
                    <a:pt x="348" y="180"/>
                  </a:lnTo>
                  <a:lnTo>
                    <a:pt x="348" y="210"/>
                  </a:lnTo>
                  <a:lnTo>
                    <a:pt x="348" y="241"/>
                  </a:lnTo>
                  <a:lnTo>
                    <a:pt x="348" y="272"/>
                  </a:lnTo>
                  <a:lnTo>
                    <a:pt x="348" y="303"/>
                  </a:lnTo>
                  <a:lnTo>
                    <a:pt x="348" y="334"/>
                  </a:lnTo>
                  <a:lnTo>
                    <a:pt x="347" y="364"/>
                  </a:lnTo>
                  <a:lnTo>
                    <a:pt x="347" y="366"/>
                  </a:lnTo>
                  <a:lnTo>
                    <a:pt x="344" y="368"/>
                  </a:lnTo>
                  <a:lnTo>
                    <a:pt x="339" y="369"/>
                  </a:lnTo>
                  <a:lnTo>
                    <a:pt x="332" y="371"/>
                  </a:lnTo>
                  <a:lnTo>
                    <a:pt x="323" y="372"/>
                  </a:lnTo>
                  <a:lnTo>
                    <a:pt x="312" y="373"/>
                  </a:lnTo>
                  <a:lnTo>
                    <a:pt x="300" y="373"/>
                  </a:lnTo>
                  <a:lnTo>
                    <a:pt x="286" y="374"/>
                  </a:lnTo>
                  <a:lnTo>
                    <a:pt x="270" y="374"/>
                  </a:lnTo>
                  <a:lnTo>
                    <a:pt x="253" y="375"/>
                  </a:lnTo>
                  <a:lnTo>
                    <a:pt x="235" y="375"/>
                  </a:lnTo>
                  <a:lnTo>
                    <a:pt x="215" y="376"/>
                  </a:lnTo>
                  <a:lnTo>
                    <a:pt x="193" y="376"/>
                  </a:lnTo>
                  <a:lnTo>
                    <a:pt x="171" y="376"/>
                  </a:lnTo>
                  <a:lnTo>
                    <a:pt x="147" y="376"/>
                  </a:lnTo>
                  <a:lnTo>
                    <a:pt x="122" y="377"/>
                  </a:lnTo>
                  <a:lnTo>
                    <a:pt x="95" y="377"/>
                  </a:lnTo>
                  <a:lnTo>
                    <a:pt x="68" y="378"/>
                  </a:lnTo>
                  <a:lnTo>
                    <a:pt x="40" y="378"/>
                  </a:lnTo>
                  <a:lnTo>
                    <a:pt x="11" y="379"/>
                  </a:lnTo>
                  <a:lnTo>
                    <a:pt x="8" y="367"/>
                  </a:lnTo>
                  <a:lnTo>
                    <a:pt x="6" y="351"/>
                  </a:lnTo>
                  <a:lnTo>
                    <a:pt x="4" y="331"/>
                  </a:lnTo>
                  <a:lnTo>
                    <a:pt x="3" y="309"/>
                  </a:lnTo>
                  <a:lnTo>
                    <a:pt x="2" y="283"/>
                  </a:lnTo>
                  <a:lnTo>
                    <a:pt x="1" y="257"/>
                  </a:lnTo>
                  <a:lnTo>
                    <a:pt x="0" y="228"/>
                  </a:lnTo>
                  <a:lnTo>
                    <a:pt x="0" y="200"/>
                  </a:lnTo>
                  <a:lnTo>
                    <a:pt x="0" y="171"/>
                  </a:lnTo>
                  <a:lnTo>
                    <a:pt x="0" y="142"/>
                  </a:lnTo>
                  <a:lnTo>
                    <a:pt x="1" y="115"/>
                  </a:lnTo>
                  <a:lnTo>
                    <a:pt x="2" y="90"/>
                  </a:lnTo>
                  <a:lnTo>
                    <a:pt x="3" y="66"/>
                  </a:lnTo>
                  <a:lnTo>
                    <a:pt x="4" y="45"/>
                  </a:lnTo>
                  <a:lnTo>
                    <a:pt x="5" y="28"/>
                  </a:lnTo>
                  <a:lnTo>
                    <a:pt x="7" y="15"/>
                  </a:lnTo>
                  <a:lnTo>
                    <a:pt x="9" y="6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Doodle-Karte"/>
            <p:cNvSpPr/>
            <p:nvPr/>
          </p:nvSpPr>
          <p:spPr>
            <a:xfrm>
              <a:off x="4573463" y="3829507"/>
              <a:ext cx="368503" cy="272125"/>
            </a:xfrm>
            <a:prstGeom prst="roundRect">
              <a:avLst>
                <a:gd name="adj" fmla="val 12000"/>
              </a:avLst>
            </a:prstGeom>
            <a:solidFill>
              <a:srgbClr val="071F3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Doodle-Karte – handgezeichnete Kontur"/>
            <p:cNvSpPr/>
            <p:nvPr/>
          </p:nvSpPr>
          <p:spPr>
            <a:xfrm>
              <a:off x="4608576" y="3831336"/>
              <a:ext cx="329184" cy="292608"/>
            </a:xfrm>
            <a:custGeom>
              <a:avLst/>
              <a:gdLst/>
              <a:ahLst/>
              <a:cxnLst/>
              <a:rect l="l" t="t" r="r" b="b"/>
              <a:pathLst>
                <a:path w="36" h="32">
                  <a:moveTo>
                    <a:pt x="11" y="2"/>
                  </a:moveTo>
                  <a:lnTo>
                    <a:pt x="11" y="2"/>
                  </a:lnTo>
                  <a:lnTo>
                    <a:pt x="11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19" y="1"/>
                  </a:lnTo>
                  <a:lnTo>
                    <a:pt x="20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6" y="1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5" y="7"/>
                  </a:lnTo>
                  <a:lnTo>
                    <a:pt x="35" y="9"/>
                  </a:lnTo>
                  <a:lnTo>
                    <a:pt x="35" y="10"/>
                  </a:lnTo>
                  <a:lnTo>
                    <a:pt x="36" y="12"/>
                  </a:lnTo>
                  <a:lnTo>
                    <a:pt x="36" y="13"/>
                  </a:lnTo>
                  <a:lnTo>
                    <a:pt x="36" y="14"/>
                  </a:lnTo>
                  <a:lnTo>
                    <a:pt x="35" y="15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5" y="17"/>
                  </a:lnTo>
                  <a:lnTo>
                    <a:pt x="35" y="19"/>
                  </a:lnTo>
                  <a:lnTo>
                    <a:pt x="35" y="20"/>
                  </a:lnTo>
                  <a:lnTo>
                    <a:pt x="34" y="22"/>
                  </a:lnTo>
                  <a:lnTo>
                    <a:pt x="34" y="23"/>
                  </a:lnTo>
                  <a:lnTo>
                    <a:pt x="33" y="24"/>
                  </a:lnTo>
                  <a:lnTo>
                    <a:pt x="32" y="25"/>
                  </a:lnTo>
                  <a:lnTo>
                    <a:pt x="31" y="26"/>
                  </a:lnTo>
                  <a:lnTo>
                    <a:pt x="29" y="27"/>
                  </a:lnTo>
                  <a:lnTo>
                    <a:pt x="28" y="27"/>
                  </a:lnTo>
                  <a:lnTo>
                    <a:pt x="27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20" y="29"/>
                  </a:lnTo>
                  <a:lnTo>
                    <a:pt x="19" y="29"/>
                  </a:lnTo>
                  <a:lnTo>
                    <a:pt x="17" y="29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3" y="31"/>
                  </a:lnTo>
                  <a:lnTo>
                    <a:pt x="11" y="32"/>
                  </a:lnTo>
                  <a:lnTo>
                    <a:pt x="9" y="30"/>
                  </a:lnTo>
                  <a:lnTo>
                    <a:pt x="6" y="29"/>
                  </a:lnTo>
                  <a:lnTo>
                    <a:pt x="4" y="28"/>
                  </a:lnTo>
                  <a:lnTo>
                    <a:pt x="3" y="26"/>
                  </a:lnTo>
                  <a:lnTo>
                    <a:pt x="2" y="24"/>
                  </a:lnTo>
                  <a:lnTo>
                    <a:pt x="1" y="22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0" y="15"/>
                  </a:lnTo>
                  <a:lnTo>
                    <a:pt x="1" y="13"/>
                  </a:lnTo>
                  <a:lnTo>
                    <a:pt x="2" y="11"/>
                  </a:lnTo>
                  <a:lnTo>
                    <a:pt x="3" y="9"/>
                  </a:lnTo>
                  <a:lnTo>
                    <a:pt x="4" y="7"/>
                  </a:lnTo>
                  <a:lnTo>
                    <a:pt x="6" y="6"/>
                  </a:lnTo>
                  <a:lnTo>
                    <a:pt x="7" y="5"/>
                  </a:lnTo>
                  <a:lnTo>
                    <a:pt x="9" y="3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2" name="Doodle – editierbare Linie"/>
            <p:cNvSpPr/>
            <p:nvPr/>
          </p:nvSpPr>
          <p:spPr>
            <a:xfrm>
              <a:off x="4654296" y="3648456"/>
              <a:ext cx="210312" cy="182880"/>
            </a:xfrm>
            <a:custGeom>
              <a:avLst/>
              <a:gdLst/>
              <a:ahLst/>
              <a:cxnLst/>
              <a:rect l="l" t="t" r="r" b="b"/>
              <a:pathLst>
                <a:path w="23" h="20">
                  <a:moveTo>
                    <a:pt x="0" y="20"/>
                  </a:moveTo>
                  <a:lnTo>
                    <a:pt x="0" y="18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9"/>
                  </a:lnTo>
                  <a:lnTo>
                    <a:pt x="1" y="7"/>
                  </a:lnTo>
                  <a:lnTo>
                    <a:pt x="2" y="6"/>
                  </a:lnTo>
                  <a:lnTo>
                    <a:pt x="3" y="5"/>
                  </a:lnTo>
                  <a:lnTo>
                    <a:pt x="3" y="4"/>
                  </a:lnTo>
                  <a:lnTo>
                    <a:pt x="4" y="3"/>
                  </a:lnTo>
                  <a:lnTo>
                    <a:pt x="5" y="2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5" y="0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1" y="5"/>
                  </a:lnTo>
                  <a:lnTo>
                    <a:pt x="22" y="6"/>
                  </a:lnTo>
                  <a:lnTo>
                    <a:pt x="22" y="7"/>
                  </a:lnTo>
                  <a:lnTo>
                    <a:pt x="23" y="9"/>
                  </a:lnTo>
                  <a:lnTo>
                    <a:pt x="23" y="10"/>
                  </a:lnTo>
                  <a:lnTo>
                    <a:pt x="23" y="12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2" y="20"/>
                  </a:lnTo>
                </a:path>
              </a:pathLst>
            </a:custGeom>
            <a:noFill/>
            <a:ln w="2540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3" name="Grafik – editierbar"/>
            <p:cNvSpPr/>
            <p:nvPr/>
          </p:nvSpPr>
          <p:spPr>
            <a:xfrm>
              <a:off x="4732203" y="3920216"/>
              <a:ext cx="56693" cy="56693"/>
            </a:xfrm>
            <a:prstGeom prst="ellipse">
              <a:avLst/>
            </a:prstGeom>
            <a:solidFill>
              <a:srgbClr val="FFB4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Doodle – editierbare Linie"/>
            <p:cNvSpPr/>
            <p:nvPr/>
          </p:nvSpPr>
          <p:spPr>
            <a:xfrm>
              <a:off x="4764024" y="3977640"/>
              <a:ext cx="0" cy="64008"/>
            </a:xfrm>
            <a:custGeom>
              <a:avLst/>
              <a:gdLst/>
              <a:ahLst/>
              <a:cxnLst/>
              <a:rect l="l" t="t" r="r" b="b"/>
              <a:pathLst>
                <a:path h="7">
                  <a:moveTo>
                    <a:pt x="0" y="0"/>
                  </a:moveTo>
                  <a:lnTo>
                    <a:pt x="0" y="7"/>
                  </a:lnTo>
                </a:path>
              </a:pathLst>
            </a:custGeom>
            <a:noFill/>
            <a:ln w="2540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Freiheits- bedrohung"/>
            <p:cNvSpPr txBox="1"/>
            <p:nvPr/>
          </p:nvSpPr>
          <p:spPr>
            <a:xfrm>
              <a:off x="4462272" y="4443984"/>
              <a:ext cx="2788920" cy="7132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240"/>
                </a:lnSpc>
              </a:pPr>
              <a:r>
                <a:rPr lang="de-DE" sz="200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Freiheits-</a:t>
              </a:r>
            </a:p>
            <a:p>
              <a:pPr defTabSz="380985">
                <a:lnSpc>
                  <a:spcPts val="2240"/>
                </a:lnSpc>
              </a:pPr>
              <a:r>
                <a:rPr lang="de-DE" sz="200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bedrohung</a:t>
              </a:r>
            </a:p>
          </p:txBody>
        </p:sp>
        <p:sp>
          <p:nvSpPr>
            <p:cNvPr id="36" name="„Man will mir vorschreiben, was ich denken, hören, nutzen darf.“"/>
            <p:cNvSpPr txBox="1"/>
            <p:nvPr/>
          </p:nvSpPr>
          <p:spPr>
            <a:xfrm>
              <a:off x="4462272" y="5266944"/>
              <a:ext cx="2788920" cy="135331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13"/>
                </a:lnSpc>
              </a:pPr>
              <a:r>
                <a:rPr lang="de-DE" sz="1708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„Man will mir vorschreiben, was ich denken, hören, nutzen darf.“</a:t>
              </a:r>
            </a:p>
          </p:txBody>
        </p:sp>
        <p:sp>
          <p:nvSpPr>
            <p:cNvPr id="37" name="Doodle – editierbare Linie"/>
            <p:cNvSpPr/>
            <p:nvPr/>
          </p:nvSpPr>
          <p:spPr>
            <a:xfrm>
              <a:off x="7525512" y="4745736"/>
              <a:ext cx="192024" cy="0"/>
            </a:xfrm>
            <a:custGeom>
              <a:avLst/>
              <a:gdLst/>
              <a:ahLst/>
              <a:cxnLst/>
              <a:rect l="l" t="t" r="r" b="b"/>
              <a:pathLst>
                <a:path w="21">
                  <a:moveTo>
                    <a:pt x="0" y="0"/>
                  </a:moveTo>
                  <a:lnTo>
                    <a:pt x="21" y="0"/>
                  </a:lnTo>
                </a:path>
              </a:pathLst>
            </a:custGeom>
            <a:noFill/>
            <a:ln w="2540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Doodle – editierbare Linie"/>
            <p:cNvSpPr/>
            <p:nvPr/>
          </p:nvSpPr>
          <p:spPr>
            <a:xfrm>
              <a:off x="7589520" y="4672584"/>
              <a:ext cx="128016" cy="146304"/>
            </a:xfrm>
            <a:custGeom>
              <a:avLst/>
              <a:gdLst/>
              <a:ahLst/>
              <a:cxnLst/>
              <a:rect l="l" t="t" r="r" b="b"/>
              <a:pathLst>
                <a:path w="14" h="16">
                  <a:moveTo>
                    <a:pt x="0" y="16"/>
                  </a:moveTo>
                  <a:lnTo>
                    <a:pt x="14" y="8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48" name="Widerstand"/>
          <p:cNvGrpSpPr/>
          <p:nvPr/>
        </p:nvGrpSpPr>
        <p:grpSpPr>
          <a:xfrm>
            <a:off x="6461760" y="2781300"/>
            <a:ext cx="2895600" cy="2887980"/>
            <a:chOff x="7754112" y="3337560"/>
            <a:chExt cx="3474720" cy="3465576"/>
          </a:xfrm>
        </p:grpSpPr>
        <p:sp>
          <p:nvSpPr>
            <p:cNvPr id="40" name="Doodle-Karte"/>
            <p:cNvSpPr/>
            <p:nvPr/>
          </p:nvSpPr>
          <p:spPr>
            <a:xfrm>
              <a:off x="7754112" y="3337560"/>
              <a:ext cx="3227832" cy="3447288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1" name="Doodle-Karte – handgezeichnete Kontur"/>
            <p:cNvSpPr/>
            <p:nvPr/>
          </p:nvSpPr>
          <p:spPr>
            <a:xfrm>
              <a:off x="7790688" y="3337560"/>
              <a:ext cx="3182112" cy="3465576"/>
            </a:xfrm>
            <a:custGeom>
              <a:avLst/>
              <a:gdLst/>
              <a:ahLst/>
              <a:cxnLst/>
              <a:rect l="l" t="t" r="r" b="b"/>
              <a:pathLst>
                <a:path w="348" h="379">
                  <a:moveTo>
                    <a:pt x="11" y="3"/>
                  </a:moveTo>
                  <a:lnTo>
                    <a:pt x="25" y="2"/>
                  </a:lnTo>
                  <a:lnTo>
                    <a:pt x="39" y="1"/>
                  </a:lnTo>
                  <a:lnTo>
                    <a:pt x="55" y="1"/>
                  </a:lnTo>
                  <a:lnTo>
                    <a:pt x="70" y="0"/>
                  </a:lnTo>
                  <a:lnTo>
                    <a:pt x="86" y="0"/>
                  </a:lnTo>
                  <a:lnTo>
                    <a:pt x="102" y="0"/>
                  </a:lnTo>
                  <a:lnTo>
                    <a:pt x="119" y="0"/>
                  </a:lnTo>
                  <a:lnTo>
                    <a:pt x="136" y="0"/>
                  </a:lnTo>
                  <a:lnTo>
                    <a:pt x="153" y="1"/>
                  </a:lnTo>
                  <a:lnTo>
                    <a:pt x="170" y="1"/>
                  </a:lnTo>
                  <a:lnTo>
                    <a:pt x="187" y="1"/>
                  </a:lnTo>
                  <a:lnTo>
                    <a:pt x="205" y="1"/>
                  </a:lnTo>
                  <a:lnTo>
                    <a:pt x="222" y="2"/>
                  </a:lnTo>
                  <a:lnTo>
                    <a:pt x="239" y="2"/>
                  </a:lnTo>
                  <a:lnTo>
                    <a:pt x="256" y="2"/>
                  </a:lnTo>
                  <a:lnTo>
                    <a:pt x="273" y="2"/>
                  </a:lnTo>
                  <a:lnTo>
                    <a:pt x="289" y="2"/>
                  </a:lnTo>
                  <a:lnTo>
                    <a:pt x="305" y="2"/>
                  </a:lnTo>
                  <a:lnTo>
                    <a:pt x="321" y="1"/>
                  </a:lnTo>
                  <a:lnTo>
                    <a:pt x="336" y="1"/>
                  </a:lnTo>
                  <a:lnTo>
                    <a:pt x="339" y="3"/>
                  </a:lnTo>
                  <a:lnTo>
                    <a:pt x="341" y="10"/>
                  </a:lnTo>
                  <a:lnTo>
                    <a:pt x="343" y="21"/>
                  </a:lnTo>
                  <a:lnTo>
                    <a:pt x="344" y="36"/>
                  </a:lnTo>
                  <a:lnTo>
                    <a:pt x="346" y="54"/>
                  </a:lnTo>
                  <a:lnTo>
                    <a:pt x="347" y="75"/>
                  </a:lnTo>
                  <a:lnTo>
                    <a:pt x="347" y="98"/>
                  </a:lnTo>
                  <a:lnTo>
                    <a:pt x="348" y="124"/>
                  </a:lnTo>
                  <a:lnTo>
                    <a:pt x="348" y="151"/>
                  </a:lnTo>
                  <a:lnTo>
                    <a:pt x="348" y="180"/>
                  </a:lnTo>
                  <a:lnTo>
                    <a:pt x="348" y="210"/>
                  </a:lnTo>
                  <a:lnTo>
                    <a:pt x="348" y="241"/>
                  </a:lnTo>
                  <a:lnTo>
                    <a:pt x="348" y="272"/>
                  </a:lnTo>
                  <a:lnTo>
                    <a:pt x="348" y="303"/>
                  </a:lnTo>
                  <a:lnTo>
                    <a:pt x="348" y="334"/>
                  </a:lnTo>
                  <a:lnTo>
                    <a:pt x="348" y="364"/>
                  </a:lnTo>
                  <a:lnTo>
                    <a:pt x="347" y="366"/>
                  </a:lnTo>
                  <a:lnTo>
                    <a:pt x="344" y="368"/>
                  </a:lnTo>
                  <a:lnTo>
                    <a:pt x="339" y="369"/>
                  </a:lnTo>
                  <a:lnTo>
                    <a:pt x="332" y="371"/>
                  </a:lnTo>
                  <a:lnTo>
                    <a:pt x="323" y="372"/>
                  </a:lnTo>
                  <a:lnTo>
                    <a:pt x="312" y="373"/>
                  </a:lnTo>
                  <a:lnTo>
                    <a:pt x="300" y="373"/>
                  </a:lnTo>
                  <a:lnTo>
                    <a:pt x="286" y="374"/>
                  </a:lnTo>
                  <a:lnTo>
                    <a:pt x="270" y="374"/>
                  </a:lnTo>
                  <a:lnTo>
                    <a:pt x="253" y="375"/>
                  </a:lnTo>
                  <a:lnTo>
                    <a:pt x="235" y="375"/>
                  </a:lnTo>
                  <a:lnTo>
                    <a:pt x="215" y="376"/>
                  </a:lnTo>
                  <a:lnTo>
                    <a:pt x="193" y="376"/>
                  </a:lnTo>
                  <a:lnTo>
                    <a:pt x="171" y="376"/>
                  </a:lnTo>
                  <a:lnTo>
                    <a:pt x="147" y="376"/>
                  </a:lnTo>
                  <a:lnTo>
                    <a:pt x="122" y="377"/>
                  </a:lnTo>
                  <a:lnTo>
                    <a:pt x="95" y="377"/>
                  </a:lnTo>
                  <a:lnTo>
                    <a:pt x="68" y="378"/>
                  </a:lnTo>
                  <a:lnTo>
                    <a:pt x="40" y="378"/>
                  </a:lnTo>
                  <a:lnTo>
                    <a:pt x="11" y="379"/>
                  </a:lnTo>
                  <a:lnTo>
                    <a:pt x="8" y="367"/>
                  </a:lnTo>
                  <a:lnTo>
                    <a:pt x="6" y="351"/>
                  </a:lnTo>
                  <a:lnTo>
                    <a:pt x="4" y="331"/>
                  </a:lnTo>
                  <a:lnTo>
                    <a:pt x="3" y="309"/>
                  </a:lnTo>
                  <a:lnTo>
                    <a:pt x="2" y="283"/>
                  </a:lnTo>
                  <a:lnTo>
                    <a:pt x="1" y="257"/>
                  </a:lnTo>
                  <a:lnTo>
                    <a:pt x="0" y="228"/>
                  </a:lnTo>
                  <a:lnTo>
                    <a:pt x="0" y="200"/>
                  </a:lnTo>
                  <a:lnTo>
                    <a:pt x="0" y="171"/>
                  </a:lnTo>
                  <a:lnTo>
                    <a:pt x="0" y="142"/>
                  </a:lnTo>
                  <a:lnTo>
                    <a:pt x="1" y="115"/>
                  </a:lnTo>
                  <a:lnTo>
                    <a:pt x="2" y="90"/>
                  </a:lnTo>
                  <a:lnTo>
                    <a:pt x="3" y="66"/>
                  </a:lnTo>
                  <a:lnTo>
                    <a:pt x="4" y="45"/>
                  </a:lnTo>
                  <a:lnTo>
                    <a:pt x="5" y="28"/>
                  </a:lnTo>
                  <a:lnTo>
                    <a:pt x="7" y="15"/>
                  </a:lnTo>
                  <a:lnTo>
                    <a:pt x="9" y="6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2" name="Doodle – editierbare Linie"/>
            <p:cNvSpPr/>
            <p:nvPr/>
          </p:nvSpPr>
          <p:spPr>
            <a:xfrm>
              <a:off x="8028432" y="3621024"/>
              <a:ext cx="475488" cy="539496"/>
            </a:xfrm>
            <a:custGeom>
              <a:avLst/>
              <a:gdLst/>
              <a:ahLst/>
              <a:cxnLst/>
              <a:rect l="l" t="t" r="r" b="b"/>
              <a:pathLst>
                <a:path w="52" h="59">
                  <a:moveTo>
                    <a:pt x="0" y="9"/>
                  </a:moveTo>
                  <a:lnTo>
                    <a:pt x="27" y="0"/>
                  </a:lnTo>
                  <a:lnTo>
                    <a:pt x="52" y="9"/>
                  </a:lnTo>
                  <a:lnTo>
                    <a:pt x="48" y="36"/>
                  </a:lnTo>
                  <a:lnTo>
                    <a:pt x="26" y="59"/>
                  </a:lnTo>
                  <a:lnTo>
                    <a:pt x="4" y="36"/>
                  </a:lnTo>
                  <a:lnTo>
                    <a:pt x="0" y="9"/>
                  </a:lnTo>
                </a:path>
              </a:pathLst>
            </a:custGeom>
            <a:noFill/>
            <a:ln w="2540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3" name="Doodle – editierbare Linie"/>
            <p:cNvSpPr/>
            <p:nvPr/>
          </p:nvSpPr>
          <p:spPr>
            <a:xfrm>
              <a:off x="8138160" y="3767328"/>
              <a:ext cx="274320" cy="201168"/>
            </a:xfrm>
            <a:custGeom>
              <a:avLst/>
              <a:gdLst/>
              <a:ahLst/>
              <a:cxnLst/>
              <a:rect l="l" t="t" r="r" b="b"/>
              <a:pathLst>
                <a:path w="30" h="22">
                  <a:moveTo>
                    <a:pt x="0" y="11"/>
                  </a:moveTo>
                  <a:lnTo>
                    <a:pt x="10" y="22"/>
                  </a:lnTo>
                  <a:lnTo>
                    <a:pt x="30" y="0"/>
                  </a:lnTo>
                </a:path>
              </a:pathLst>
            </a:custGeom>
            <a:noFill/>
            <a:ln w="27940" cap="rnd">
              <a:solidFill>
                <a:srgbClr val="FFB43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4" name="Widerstand"/>
            <p:cNvSpPr txBox="1"/>
            <p:nvPr/>
          </p:nvSpPr>
          <p:spPr>
            <a:xfrm>
              <a:off x="7973568" y="4443984"/>
              <a:ext cx="2788920" cy="7132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Widerstand</a:t>
              </a:r>
            </a:p>
          </p:txBody>
        </p:sp>
        <p:sp>
          <p:nvSpPr>
            <p:cNvPr id="45" name="Position verhärten. Nicht die Aussage prüfen, sondern den Absende"/>
            <p:cNvSpPr txBox="1"/>
            <p:nvPr/>
          </p:nvSpPr>
          <p:spPr>
            <a:xfrm>
              <a:off x="7973568" y="5266944"/>
              <a:ext cx="2788920" cy="135331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13"/>
                </a:lnSpc>
              </a:pPr>
              <a:r>
                <a:rPr lang="de-DE" sz="1708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Position verhärten. Nicht die Aussage prüfen, sondern den Absender abwerten.</a:t>
              </a:r>
            </a:p>
          </p:txBody>
        </p:sp>
        <p:sp>
          <p:nvSpPr>
            <p:cNvPr id="46" name="Doodle – editierbare Linie"/>
            <p:cNvSpPr/>
            <p:nvPr/>
          </p:nvSpPr>
          <p:spPr>
            <a:xfrm>
              <a:off x="11036808" y="4745736"/>
              <a:ext cx="192024" cy="0"/>
            </a:xfrm>
            <a:custGeom>
              <a:avLst/>
              <a:gdLst/>
              <a:ahLst/>
              <a:cxnLst/>
              <a:rect l="l" t="t" r="r" b="b"/>
              <a:pathLst>
                <a:path w="21">
                  <a:moveTo>
                    <a:pt x="0" y="0"/>
                  </a:moveTo>
                  <a:lnTo>
                    <a:pt x="21" y="0"/>
                  </a:lnTo>
                </a:path>
              </a:pathLst>
            </a:custGeom>
            <a:noFill/>
            <a:ln w="2540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7" name="Doodle – editierbare Linie"/>
            <p:cNvSpPr/>
            <p:nvPr/>
          </p:nvSpPr>
          <p:spPr>
            <a:xfrm>
              <a:off x="11100816" y="4672584"/>
              <a:ext cx="128016" cy="146304"/>
            </a:xfrm>
            <a:custGeom>
              <a:avLst/>
              <a:gdLst/>
              <a:ahLst/>
              <a:cxnLst/>
              <a:rect l="l" t="t" r="r" b="b"/>
              <a:pathLst>
                <a:path w="14" h="16">
                  <a:moveTo>
                    <a:pt x="0" y="16"/>
                  </a:moveTo>
                  <a:lnTo>
                    <a:pt x="14" y="8"/>
                  </a:lnTo>
                  <a:lnTo>
                    <a:pt x="0" y="0"/>
                  </a:lnTo>
                </a:path>
              </a:pathLst>
            </a:custGeom>
            <a:noFill/>
            <a:ln w="2540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55" name="Boomerang"/>
          <p:cNvGrpSpPr/>
          <p:nvPr/>
        </p:nvGrpSpPr>
        <p:grpSpPr>
          <a:xfrm>
            <a:off x="9387840" y="2781300"/>
            <a:ext cx="2689860" cy="2887980"/>
            <a:chOff x="11265408" y="3337560"/>
            <a:chExt cx="3227832" cy="3465576"/>
          </a:xfrm>
        </p:grpSpPr>
        <p:sp>
          <p:nvSpPr>
            <p:cNvPr id="49" name="Doodle-Karte"/>
            <p:cNvSpPr/>
            <p:nvPr/>
          </p:nvSpPr>
          <p:spPr>
            <a:xfrm>
              <a:off x="11265408" y="3337560"/>
              <a:ext cx="3227832" cy="3447288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0" name="Doodle-Karte – handgezeichnete Kontur"/>
            <p:cNvSpPr/>
            <p:nvPr/>
          </p:nvSpPr>
          <p:spPr>
            <a:xfrm>
              <a:off x="11301984" y="3337560"/>
              <a:ext cx="3182112" cy="3465576"/>
            </a:xfrm>
            <a:custGeom>
              <a:avLst/>
              <a:gdLst/>
              <a:ahLst/>
              <a:cxnLst/>
              <a:rect l="l" t="t" r="r" b="b"/>
              <a:pathLst>
                <a:path w="348" h="379">
                  <a:moveTo>
                    <a:pt x="11" y="3"/>
                  </a:moveTo>
                  <a:lnTo>
                    <a:pt x="25" y="2"/>
                  </a:lnTo>
                  <a:lnTo>
                    <a:pt x="39" y="1"/>
                  </a:lnTo>
                  <a:lnTo>
                    <a:pt x="55" y="1"/>
                  </a:lnTo>
                  <a:lnTo>
                    <a:pt x="70" y="0"/>
                  </a:lnTo>
                  <a:lnTo>
                    <a:pt x="86" y="0"/>
                  </a:lnTo>
                  <a:lnTo>
                    <a:pt x="102" y="0"/>
                  </a:lnTo>
                  <a:lnTo>
                    <a:pt x="119" y="0"/>
                  </a:lnTo>
                  <a:lnTo>
                    <a:pt x="136" y="0"/>
                  </a:lnTo>
                  <a:lnTo>
                    <a:pt x="153" y="1"/>
                  </a:lnTo>
                  <a:lnTo>
                    <a:pt x="170" y="1"/>
                  </a:lnTo>
                  <a:lnTo>
                    <a:pt x="187" y="1"/>
                  </a:lnTo>
                  <a:lnTo>
                    <a:pt x="205" y="1"/>
                  </a:lnTo>
                  <a:lnTo>
                    <a:pt x="222" y="2"/>
                  </a:lnTo>
                  <a:lnTo>
                    <a:pt x="239" y="2"/>
                  </a:lnTo>
                  <a:lnTo>
                    <a:pt x="256" y="2"/>
                  </a:lnTo>
                  <a:lnTo>
                    <a:pt x="273" y="2"/>
                  </a:lnTo>
                  <a:lnTo>
                    <a:pt x="289" y="2"/>
                  </a:lnTo>
                  <a:lnTo>
                    <a:pt x="305" y="2"/>
                  </a:lnTo>
                  <a:lnTo>
                    <a:pt x="321" y="1"/>
                  </a:lnTo>
                  <a:lnTo>
                    <a:pt x="336" y="1"/>
                  </a:lnTo>
                  <a:lnTo>
                    <a:pt x="339" y="3"/>
                  </a:lnTo>
                  <a:lnTo>
                    <a:pt x="341" y="10"/>
                  </a:lnTo>
                  <a:lnTo>
                    <a:pt x="343" y="21"/>
                  </a:lnTo>
                  <a:lnTo>
                    <a:pt x="344" y="36"/>
                  </a:lnTo>
                  <a:lnTo>
                    <a:pt x="346" y="54"/>
                  </a:lnTo>
                  <a:lnTo>
                    <a:pt x="347" y="75"/>
                  </a:lnTo>
                  <a:lnTo>
                    <a:pt x="347" y="98"/>
                  </a:lnTo>
                  <a:lnTo>
                    <a:pt x="348" y="124"/>
                  </a:lnTo>
                  <a:lnTo>
                    <a:pt x="348" y="151"/>
                  </a:lnTo>
                  <a:lnTo>
                    <a:pt x="348" y="180"/>
                  </a:lnTo>
                  <a:lnTo>
                    <a:pt x="348" y="210"/>
                  </a:lnTo>
                  <a:lnTo>
                    <a:pt x="348" y="241"/>
                  </a:lnTo>
                  <a:lnTo>
                    <a:pt x="348" y="272"/>
                  </a:lnTo>
                  <a:lnTo>
                    <a:pt x="348" y="303"/>
                  </a:lnTo>
                  <a:lnTo>
                    <a:pt x="348" y="334"/>
                  </a:lnTo>
                  <a:lnTo>
                    <a:pt x="348" y="364"/>
                  </a:lnTo>
                  <a:lnTo>
                    <a:pt x="347" y="366"/>
                  </a:lnTo>
                  <a:lnTo>
                    <a:pt x="344" y="368"/>
                  </a:lnTo>
                  <a:lnTo>
                    <a:pt x="339" y="369"/>
                  </a:lnTo>
                  <a:lnTo>
                    <a:pt x="332" y="371"/>
                  </a:lnTo>
                  <a:lnTo>
                    <a:pt x="323" y="372"/>
                  </a:lnTo>
                  <a:lnTo>
                    <a:pt x="312" y="373"/>
                  </a:lnTo>
                  <a:lnTo>
                    <a:pt x="300" y="373"/>
                  </a:lnTo>
                  <a:lnTo>
                    <a:pt x="286" y="374"/>
                  </a:lnTo>
                  <a:lnTo>
                    <a:pt x="270" y="374"/>
                  </a:lnTo>
                  <a:lnTo>
                    <a:pt x="253" y="375"/>
                  </a:lnTo>
                  <a:lnTo>
                    <a:pt x="235" y="375"/>
                  </a:lnTo>
                  <a:lnTo>
                    <a:pt x="215" y="376"/>
                  </a:lnTo>
                  <a:lnTo>
                    <a:pt x="193" y="376"/>
                  </a:lnTo>
                  <a:lnTo>
                    <a:pt x="171" y="376"/>
                  </a:lnTo>
                  <a:lnTo>
                    <a:pt x="147" y="376"/>
                  </a:lnTo>
                  <a:lnTo>
                    <a:pt x="122" y="377"/>
                  </a:lnTo>
                  <a:lnTo>
                    <a:pt x="95" y="377"/>
                  </a:lnTo>
                  <a:lnTo>
                    <a:pt x="68" y="378"/>
                  </a:lnTo>
                  <a:lnTo>
                    <a:pt x="40" y="378"/>
                  </a:lnTo>
                  <a:lnTo>
                    <a:pt x="11" y="379"/>
                  </a:lnTo>
                  <a:lnTo>
                    <a:pt x="8" y="367"/>
                  </a:lnTo>
                  <a:lnTo>
                    <a:pt x="6" y="351"/>
                  </a:lnTo>
                  <a:lnTo>
                    <a:pt x="4" y="331"/>
                  </a:lnTo>
                  <a:lnTo>
                    <a:pt x="3" y="309"/>
                  </a:lnTo>
                  <a:lnTo>
                    <a:pt x="2" y="283"/>
                  </a:lnTo>
                  <a:lnTo>
                    <a:pt x="1" y="257"/>
                  </a:lnTo>
                  <a:lnTo>
                    <a:pt x="0" y="228"/>
                  </a:lnTo>
                  <a:lnTo>
                    <a:pt x="0" y="200"/>
                  </a:lnTo>
                  <a:lnTo>
                    <a:pt x="0" y="171"/>
                  </a:lnTo>
                  <a:lnTo>
                    <a:pt x="0" y="142"/>
                  </a:lnTo>
                  <a:lnTo>
                    <a:pt x="1" y="115"/>
                  </a:lnTo>
                  <a:lnTo>
                    <a:pt x="2" y="90"/>
                  </a:lnTo>
                  <a:lnTo>
                    <a:pt x="3" y="66"/>
                  </a:lnTo>
                  <a:lnTo>
                    <a:pt x="4" y="45"/>
                  </a:lnTo>
                  <a:lnTo>
                    <a:pt x="5" y="28"/>
                  </a:lnTo>
                  <a:lnTo>
                    <a:pt x="7" y="15"/>
                  </a:lnTo>
                  <a:lnTo>
                    <a:pt x="9" y="6"/>
                  </a:lnTo>
                  <a:lnTo>
                    <a:pt x="11" y="3"/>
                  </a:lnTo>
                  <a:close/>
                </a:path>
              </a:pathLst>
            </a:custGeom>
            <a:noFill/>
            <a:ln w="24130" cap="rnd">
              <a:solidFill>
                <a:srgbClr val="BBACE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1" name="Grafik – editierbar"/>
            <p:cNvSpPr/>
            <p:nvPr/>
          </p:nvSpPr>
          <p:spPr>
            <a:xfrm rot="19500000">
              <a:off x="11533693" y="3772814"/>
              <a:ext cx="351495" cy="158740"/>
            </a:xfrm>
            <a:prstGeom prst="roundRect">
              <a:avLst>
                <a:gd name="adj" fmla="val 12000"/>
              </a:avLst>
            </a:prstGeom>
            <a:noFill/>
            <a:ln w="25400">
              <a:solidFill>
                <a:srgbClr val="BBACEE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2" name="Grafik – editierbar"/>
            <p:cNvSpPr/>
            <p:nvPr/>
          </p:nvSpPr>
          <p:spPr>
            <a:xfrm rot="19500000">
              <a:off x="11720779" y="3829507"/>
              <a:ext cx="351495" cy="158740"/>
            </a:xfrm>
            <a:prstGeom prst="roundRect">
              <a:avLst>
                <a:gd name="adj" fmla="val 12000"/>
              </a:avLst>
            </a:prstGeom>
            <a:noFill/>
            <a:ln w="25400">
              <a:solidFill>
                <a:srgbClr val="FFB438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53" name="Boomerang"/>
            <p:cNvSpPr txBox="1"/>
            <p:nvPr/>
          </p:nvSpPr>
          <p:spPr>
            <a:xfrm>
              <a:off x="11484864" y="4443984"/>
              <a:ext cx="2788920" cy="7132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Boomerang</a:t>
              </a:r>
            </a:p>
          </p:txBody>
        </p:sp>
        <p:sp>
          <p:nvSpPr>
            <p:cNvPr id="54" name="Wahrheitsstatus für die Quelle: „Wenn die das verbieten, ist was "/>
            <p:cNvSpPr txBox="1"/>
            <p:nvPr/>
          </p:nvSpPr>
          <p:spPr>
            <a:xfrm>
              <a:off x="11484864" y="5266944"/>
              <a:ext cx="2788920" cy="135331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13"/>
                </a:lnSpc>
              </a:pPr>
              <a:r>
                <a:rPr lang="de-DE" sz="1708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Wahrheitsstatus für die Quelle:</a:t>
              </a:r>
            </a:p>
            <a:p>
              <a:pPr defTabSz="380985">
                <a:lnSpc>
                  <a:spcPts val="1913"/>
                </a:lnSpc>
              </a:pPr>
              <a:r>
                <a:rPr lang="de-DE" sz="1708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„Wenn die das verbieten, ist was dran.“</a:t>
              </a:r>
            </a:p>
          </p:txBody>
        </p:sp>
      </p:grpSp>
      <p:sp>
        <p:nvSpPr>
          <p:cNvPr id="56" name="Doodle-Karte"/>
          <p:cNvSpPr/>
          <p:nvPr/>
        </p:nvSpPr>
        <p:spPr>
          <a:xfrm>
            <a:off x="518160" y="5775960"/>
            <a:ext cx="11163300" cy="4419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7" name="Doodle-Karte – handgezeichnete Kontur"/>
          <p:cNvSpPr/>
          <p:nvPr/>
        </p:nvSpPr>
        <p:spPr>
          <a:xfrm>
            <a:off x="548640" y="5775960"/>
            <a:ext cx="11125200" cy="457200"/>
          </a:xfrm>
          <a:custGeom>
            <a:avLst/>
            <a:gdLst/>
            <a:ahLst/>
            <a:cxnLst/>
            <a:rect l="l" t="t" r="r" b="b"/>
            <a:pathLst>
              <a:path w="1460" h="60">
                <a:moveTo>
                  <a:pt x="11" y="2"/>
                </a:moveTo>
                <a:lnTo>
                  <a:pt x="76" y="2"/>
                </a:lnTo>
                <a:lnTo>
                  <a:pt x="142" y="1"/>
                </a:lnTo>
                <a:lnTo>
                  <a:pt x="210" y="1"/>
                </a:lnTo>
                <a:lnTo>
                  <a:pt x="280" y="0"/>
                </a:lnTo>
                <a:lnTo>
                  <a:pt x="351" y="0"/>
                </a:lnTo>
                <a:lnTo>
                  <a:pt x="422" y="0"/>
                </a:lnTo>
                <a:lnTo>
                  <a:pt x="495" y="0"/>
                </a:lnTo>
                <a:lnTo>
                  <a:pt x="569" y="0"/>
                </a:lnTo>
                <a:lnTo>
                  <a:pt x="643" y="1"/>
                </a:lnTo>
                <a:lnTo>
                  <a:pt x="718" y="1"/>
                </a:lnTo>
                <a:lnTo>
                  <a:pt x="793" y="1"/>
                </a:lnTo>
                <a:lnTo>
                  <a:pt x="868" y="1"/>
                </a:lnTo>
                <a:lnTo>
                  <a:pt x="942" y="2"/>
                </a:lnTo>
                <a:lnTo>
                  <a:pt x="1017" y="2"/>
                </a:lnTo>
                <a:lnTo>
                  <a:pt x="1091" y="2"/>
                </a:lnTo>
                <a:lnTo>
                  <a:pt x="1164" y="2"/>
                </a:lnTo>
                <a:lnTo>
                  <a:pt x="1237" y="2"/>
                </a:lnTo>
                <a:lnTo>
                  <a:pt x="1308" y="2"/>
                </a:lnTo>
                <a:lnTo>
                  <a:pt x="1379" y="1"/>
                </a:lnTo>
                <a:lnTo>
                  <a:pt x="1448" y="1"/>
                </a:lnTo>
                <a:lnTo>
                  <a:pt x="1451" y="1"/>
                </a:lnTo>
                <a:lnTo>
                  <a:pt x="1453" y="2"/>
                </a:lnTo>
                <a:lnTo>
                  <a:pt x="1455" y="4"/>
                </a:lnTo>
                <a:lnTo>
                  <a:pt x="1456" y="6"/>
                </a:lnTo>
                <a:lnTo>
                  <a:pt x="1458" y="9"/>
                </a:lnTo>
                <a:lnTo>
                  <a:pt x="1459" y="12"/>
                </a:lnTo>
                <a:lnTo>
                  <a:pt x="1459" y="15"/>
                </a:lnTo>
                <a:lnTo>
                  <a:pt x="1460" y="18"/>
                </a:lnTo>
                <a:lnTo>
                  <a:pt x="1460" y="22"/>
                </a:lnTo>
                <a:lnTo>
                  <a:pt x="1460" y="25"/>
                </a:lnTo>
                <a:lnTo>
                  <a:pt x="1460" y="29"/>
                </a:lnTo>
                <a:lnTo>
                  <a:pt x="1460" y="33"/>
                </a:lnTo>
                <a:lnTo>
                  <a:pt x="1460" y="36"/>
                </a:lnTo>
                <a:lnTo>
                  <a:pt x="1460" y="39"/>
                </a:lnTo>
                <a:lnTo>
                  <a:pt x="1460" y="42"/>
                </a:lnTo>
                <a:lnTo>
                  <a:pt x="1460" y="45"/>
                </a:lnTo>
                <a:lnTo>
                  <a:pt x="1455" y="47"/>
                </a:lnTo>
                <a:lnTo>
                  <a:pt x="1442" y="49"/>
                </a:lnTo>
                <a:lnTo>
                  <a:pt x="1421" y="50"/>
                </a:lnTo>
                <a:lnTo>
                  <a:pt x="1392" y="52"/>
                </a:lnTo>
                <a:lnTo>
                  <a:pt x="1355" y="53"/>
                </a:lnTo>
                <a:lnTo>
                  <a:pt x="1310" y="54"/>
                </a:lnTo>
                <a:lnTo>
                  <a:pt x="1258" y="54"/>
                </a:lnTo>
                <a:lnTo>
                  <a:pt x="1199" y="55"/>
                </a:lnTo>
                <a:lnTo>
                  <a:pt x="1132" y="55"/>
                </a:lnTo>
                <a:lnTo>
                  <a:pt x="1059" y="56"/>
                </a:lnTo>
                <a:lnTo>
                  <a:pt x="980" y="56"/>
                </a:lnTo>
                <a:lnTo>
                  <a:pt x="894" y="57"/>
                </a:lnTo>
                <a:lnTo>
                  <a:pt x="803" y="57"/>
                </a:lnTo>
                <a:lnTo>
                  <a:pt x="705" y="57"/>
                </a:lnTo>
                <a:lnTo>
                  <a:pt x="602" y="57"/>
                </a:lnTo>
                <a:lnTo>
                  <a:pt x="493" y="58"/>
                </a:lnTo>
                <a:lnTo>
                  <a:pt x="380" y="58"/>
                </a:lnTo>
                <a:lnTo>
                  <a:pt x="262" y="59"/>
                </a:lnTo>
                <a:lnTo>
                  <a:pt x="138" y="59"/>
                </a:lnTo>
                <a:lnTo>
                  <a:pt x="11" y="60"/>
                </a:lnTo>
                <a:lnTo>
                  <a:pt x="8" y="58"/>
                </a:lnTo>
                <a:lnTo>
                  <a:pt x="6" y="55"/>
                </a:lnTo>
                <a:lnTo>
                  <a:pt x="4" y="52"/>
                </a:lnTo>
                <a:lnTo>
                  <a:pt x="3" y="49"/>
                </a:lnTo>
                <a:lnTo>
                  <a:pt x="2" y="45"/>
                </a:lnTo>
                <a:lnTo>
                  <a:pt x="1" y="42"/>
                </a:lnTo>
                <a:lnTo>
                  <a:pt x="0" y="38"/>
                </a:lnTo>
                <a:lnTo>
                  <a:pt x="0" y="33"/>
                </a:lnTo>
                <a:lnTo>
                  <a:pt x="0" y="29"/>
                </a:lnTo>
                <a:lnTo>
                  <a:pt x="0" y="25"/>
                </a:lnTo>
                <a:lnTo>
                  <a:pt x="1" y="21"/>
                </a:lnTo>
                <a:lnTo>
                  <a:pt x="2" y="17"/>
                </a:lnTo>
                <a:lnTo>
                  <a:pt x="3" y="14"/>
                </a:lnTo>
                <a:lnTo>
                  <a:pt x="4" y="11"/>
                </a:lnTo>
                <a:lnTo>
                  <a:pt x="5" y="8"/>
                </a:lnTo>
                <a:lnTo>
                  <a:pt x="7" y="6"/>
                </a:lnTo>
                <a:lnTo>
                  <a:pt x="9" y="4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8" name="… wenn sie als Angriff auf die Freiheit ankommt – nicht als Angeb"/>
          <p:cNvSpPr txBox="1"/>
          <p:nvPr/>
        </p:nvSpPr>
        <p:spPr>
          <a:xfrm>
            <a:off x="693420" y="5859780"/>
            <a:ext cx="10812780" cy="3124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2100"/>
              </a:lnSpc>
            </a:pPr>
            <a:r>
              <a:rPr lang="de-DE" sz="1875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… wenn sie als Angriff auf die Freiheit ankommt – nicht als Angebot zur Prüfung.</a:t>
            </a:r>
          </a:p>
        </p:txBody>
      </p:sp>
      <p:sp>
        <p:nvSpPr>
          <p:cNvPr id="59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60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61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ELCHE ANTWORT VERÄNDERT DAS GESPRÄCH?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WELCHE ANTWORT VERÄNDERT DAS GESPRÄCH?</a:t>
            </a:r>
          </a:p>
        </p:txBody>
      </p:sp>
      <p:sp>
        <p:nvSpPr>
          <p:cNvPr id="3" name="Der Boomerang-Test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Der Boomerang-Test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1828800" cy="22860"/>
          </a:xfrm>
          <a:custGeom>
            <a:avLst/>
            <a:gdLst/>
            <a:ahLst/>
            <a:cxnLst/>
            <a:rect l="l" t="t" r="r" b="b"/>
            <a:pathLst>
              <a:path w="240" h="3">
                <a:moveTo>
                  <a:pt x="0" y="3"/>
                </a:moveTo>
                <a:lnTo>
                  <a:pt x="6" y="3"/>
                </a:lnTo>
                <a:lnTo>
                  <a:pt x="13" y="2"/>
                </a:lnTo>
                <a:lnTo>
                  <a:pt x="19" y="2"/>
                </a:lnTo>
                <a:lnTo>
                  <a:pt x="26" y="2"/>
                </a:lnTo>
                <a:lnTo>
                  <a:pt x="32" y="1"/>
                </a:lnTo>
                <a:lnTo>
                  <a:pt x="38" y="1"/>
                </a:lnTo>
                <a:lnTo>
                  <a:pt x="45" y="1"/>
                </a:lnTo>
                <a:lnTo>
                  <a:pt x="51" y="1"/>
                </a:lnTo>
                <a:lnTo>
                  <a:pt x="57" y="1"/>
                </a:lnTo>
                <a:lnTo>
                  <a:pt x="64" y="1"/>
                </a:lnTo>
                <a:lnTo>
                  <a:pt x="70" y="1"/>
                </a:lnTo>
                <a:lnTo>
                  <a:pt x="77" y="1"/>
                </a:lnTo>
                <a:lnTo>
                  <a:pt x="83" y="1"/>
                </a:lnTo>
                <a:lnTo>
                  <a:pt x="89" y="1"/>
                </a:lnTo>
                <a:lnTo>
                  <a:pt x="96" y="1"/>
                </a:lnTo>
                <a:lnTo>
                  <a:pt x="102" y="1"/>
                </a:lnTo>
                <a:lnTo>
                  <a:pt x="109" y="1"/>
                </a:lnTo>
                <a:lnTo>
                  <a:pt x="115" y="2"/>
                </a:lnTo>
                <a:lnTo>
                  <a:pt x="122" y="2"/>
                </a:lnTo>
                <a:lnTo>
                  <a:pt x="129" y="2"/>
                </a:lnTo>
                <a:lnTo>
                  <a:pt x="135" y="2"/>
                </a:lnTo>
                <a:lnTo>
                  <a:pt x="142" y="2"/>
                </a:lnTo>
                <a:lnTo>
                  <a:pt x="149" y="2"/>
                </a:lnTo>
                <a:lnTo>
                  <a:pt x="155" y="2"/>
                </a:lnTo>
                <a:lnTo>
                  <a:pt x="162" y="2"/>
                </a:lnTo>
                <a:lnTo>
                  <a:pt x="169" y="2"/>
                </a:lnTo>
                <a:lnTo>
                  <a:pt x="176" y="2"/>
                </a:lnTo>
                <a:lnTo>
                  <a:pt x="183" y="2"/>
                </a:lnTo>
                <a:lnTo>
                  <a:pt x="190" y="2"/>
                </a:lnTo>
                <a:lnTo>
                  <a:pt x="197" y="2"/>
                </a:lnTo>
                <a:lnTo>
                  <a:pt x="204" y="2"/>
                </a:lnTo>
                <a:lnTo>
                  <a:pt x="211" y="2"/>
                </a:lnTo>
                <a:lnTo>
                  <a:pt x="218" y="1"/>
                </a:lnTo>
                <a:lnTo>
                  <a:pt x="225" y="1"/>
                </a:lnTo>
                <a:lnTo>
                  <a:pt x="233" y="1"/>
                </a:lnTo>
                <a:lnTo>
                  <a:pt x="240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1645920" cy="7620"/>
          </a:xfrm>
          <a:custGeom>
            <a:avLst/>
            <a:gdLst/>
            <a:ahLst/>
            <a:cxnLst/>
            <a:rect l="l" t="t" r="r" b="b"/>
            <a:pathLst>
              <a:path w="216" h="1">
                <a:moveTo>
                  <a:pt x="0" y="1"/>
                </a:moveTo>
                <a:lnTo>
                  <a:pt x="7" y="1"/>
                </a:lnTo>
                <a:lnTo>
                  <a:pt x="13" y="0"/>
                </a:lnTo>
                <a:lnTo>
                  <a:pt x="20" y="0"/>
                </a:lnTo>
                <a:lnTo>
                  <a:pt x="27" y="0"/>
                </a:lnTo>
                <a:lnTo>
                  <a:pt x="34" y="0"/>
                </a:lnTo>
                <a:lnTo>
                  <a:pt x="40" y="0"/>
                </a:lnTo>
                <a:lnTo>
                  <a:pt x="47" y="0"/>
                </a:lnTo>
                <a:lnTo>
                  <a:pt x="53" y="0"/>
                </a:lnTo>
                <a:lnTo>
                  <a:pt x="60" y="0"/>
                </a:lnTo>
                <a:lnTo>
                  <a:pt x="66" y="0"/>
                </a:lnTo>
                <a:lnTo>
                  <a:pt x="73" y="0"/>
                </a:lnTo>
                <a:lnTo>
                  <a:pt x="79" y="0"/>
                </a:lnTo>
                <a:lnTo>
                  <a:pt x="86" y="0"/>
                </a:lnTo>
                <a:lnTo>
                  <a:pt x="92" y="0"/>
                </a:lnTo>
                <a:lnTo>
                  <a:pt x="98" y="0"/>
                </a:lnTo>
                <a:lnTo>
                  <a:pt x="104" y="0"/>
                </a:lnTo>
                <a:lnTo>
                  <a:pt x="111" y="0"/>
                </a:lnTo>
                <a:lnTo>
                  <a:pt x="117" y="0"/>
                </a:lnTo>
                <a:lnTo>
                  <a:pt x="123" y="1"/>
                </a:lnTo>
                <a:lnTo>
                  <a:pt x="129" y="1"/>
                </a:lnTo>
                <a:lnTo>
                  <a:pt x="135" y="1"/>
                </a:lnTo>
                <a:lnTo>
                  <a:pt x="141" y="1"/>
                </a:lnTo>
                <a:lnTo>
                  <a:pt x="146" y="1"/>
                </a:lnTo>
                <a:lnTo>
                  <a:pt x="152" y="1"/>
                </a:lnTo>
                <a:lnTo>
                  <a:pt x="158" y="1"/>
                </a:lnTo>
                <a:lnTo>
                  <a:pt x="163" y="1"/>
                </a:lnTo>
                <a:lnTo>
                  <a:pt x="169" y="1"/>
                </a:lnTo>
                <a:lnTo>
                  <a:pt x="175" y="1"/>
                </a:lnTo>
                <a:lnTo>
                  <a:pt x="180" y="1"/>
                </a:lnTo>
                <a:lnTo>
                  <a:pt x="185" y="1"/>
                </a:lnTo>
                <a:lnTo>
                  <a:pt x="191" y="1"/>
                </a:lnTo>
                <a:lnTo>
                  <a:pt x="196" y="1"/>
                </a:lnTo>
                <a:lnTo>
                  <a:pt x="201" y="0"/>
                </a:lnTo>
                <a:lnTo>
                  <a:pt x="206" y="0"/>
                </a:lnTo>
                <a:lnTo>
                  <a:pt x="211" y="0"/>
                </a:lnTo>
                <a:lnTo>
                  <a:pt x="216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„Sie müssen das ja sagen, Sie werden vom Staat bezahlt …“"/>
          <p:cNvSpPr txBox="1"/>
          <p:nvPr/>
        </p:nvSpPr>
        <p:spPr>
          <a:xfrm>
            <a:off x="533400" y="1722120"/>
            <a:ext cx="11125200" cy="472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53"/>
              </a:lnSpc>
            </a:pPr>
            <a:r>
              <a:rPr lang="de-DE" sz="1833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„Sie müssen das ja sagen, Sie werden vom Staat bezahlt …“</a:t>
            </a:r>
          </a:p>
        </p:txBody>
      </p:sp>
      <p:sp>
        <p:nvSpPr>
          <p:cNvPr id="14" name="Doodle-Karte"/>
          <p:cNvSpPr/>
          <p:nvPr/>
        </p:nvSpPr>
        <p:spPr>
          <a:xfrm>
            <a:off x="647700" y="2308860"/>
            <a:ext cx="5303520" cy="35280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Doodle-Karte – handgezeichnete Kontur"/>
          <p:cNvSpPr/>
          <p:nvPr/>
        </p:nvSpPr>
        <p:spPr>
          <a:xfrm>
            <a:off x="678180" y="2308860"/>
            <a:ext cx="5265420" cy="3543300"/>
          </a:xfrm>
          <a:custGeom>
            <a:avLst/>
            <a:gdLst/>
            <a:ahLst/>
            <a:cxnLst/>
            <a:rect l="l" t="t" r="r" b="b"/>
            <a:pathLst>
              <a:path w="691" h="465">
                <a:moveTo>
                  <a:pt x="11" y="3"/>
                </a:moveTo>
                <a:lnTo>
                  <a:pt x="41" y="2"/>
                </a:lnTo>
                <a:lnTo>
                  <a:pt x="71" y="1"/>
                </a:lnTo>
                <a:lnTo>
                  <a:pt x="103" y="1"/>
                </a:lnTo>
                <a:lnTo>
                  <a:pt x="135" y="0"/>
                </a:lnTo>
                <a:lnTo>
                  <a:pt x="168" y="0"/>
                </a:lnTo>
                <a:lnTo>
                  <a:pt x="201" y="0"/>
                </a:lnTo>
                <a:lnTo>
                  <a:pt x="235" y="0"/>
                </a:lnTo>
                <a:lnTo>
                  <a:pt x="269" y="0"/>
                </a:lnTo>
                <a:lnTo>
                  <a:pt x="304" y="1"/>
                </a:lnTo>
                <a:lnTo>
                  <a:pt x="339" y="1"/>
                </a:lnTo>
                <a:lnTo>
                  <a:pt x="374" y="1"/>
                </a:lnTo>
                <a:lnTo>
                  <a:pt x="409" y="1"/>
                </a:lnTo>
                <a:lnTo>
                  <a:pt x="444" y="2"/>
                </a:lnTo>
                <a:lnTo>
                  <a:pt x="479" y="2"/>
                </a:lnTo>
                <a:lnTo>
                  <a:pt x="513" y="2"/>
                </a:lnTo>
                <a:lnTo>
                  <a:pt x="548" y="2"/>
                </a:lnTo>
                <a:lnTo>
                  <a:pt x="581" y="2"/>
                </a:lnTo>
                <a:lnTo>
                  <a:pt x="615" y="2"/>
                </a:lnTo>
                <a:lnTo>
                  <a:pt x="647" y="1"/>
                </a:lnTo>
                <a:lnTo>
                  <a:pt x="679" y="1"/>
                </a:lnTo>
                <a:lnTo>
                  <a:pt x="682" y="4"/>
                </a:lnTo>
                <a:lnTo>
                  <a:pt x="684" y="12"/>
                </a:lnTo>
                <a:lnTo>
                  <a:pt x="686" y="26"/>
                </a:lnTo>
                <a:lnTo>
                  <a:pt x="687" y="44"/>
                </a:lnTo>
                <a:lnTo>
                  <a:pt x="689" y="66"/>
                </a:lnTo>
                <a:lnTo>
                  <a:pt x="690" y="92"/>
                </a:lnTo>
                <a:lnTo>
                  <a:pt x="690" y="121"/>
                </a:lnTo>
                <a:lnTo>
                  <a:pt x="691" y="152"/>
                </a:lnTo>
                <a:lnTo>
                  <a:pt x="691" y="186"/>
                </a:lnTo>
                <a:lnTo>
                  <a:pt x="691" y="222"/>
                </a:lnTo>
                <a:lnTo>
                  <a:pt x="691" y="259"/>
                </a:lnTo>
                <a:lnTo>
                  <a:pt x="691" y="298"/>
                </a:lnTo>
                <a:lnTo>
                  <a:pt x="691" y="336"/>
                </a:lnTo>
                <a:lnTo>
                  <a:pt x="691" y="375"/>
                </a:lnTo>
                <a:lnTo>
                  <a:pt x="691" y="413"/>
                </a:lnTo>
                <a:lnTo>
                  <a:pt x="691" y="450"/>
                </a:lnTo>
                <a:lnTo>
                  <a:pt x="689" y="452"/>
                </a:lnTo>
                <a:lnTo>
                  <a:pt x="682" y="454"/>
                </a:lnTo>
                <a:lnTo>
                  <a:pt x="672" y="455"/>
                </a:lnTo>
                <a:lnTo>
                  <a:pt x="659" y="457"/>
                </a:lnTo>
                <a:lnTo>
                  <a:pt x="641" y="458"/>
                </a:lnTo>
                <a:lnTo>
                  <a:pt x="620" y="459"/>
                </a:lnTo>
                <a:lnTo>
                  <a:pt x="595" y="459"/>
                </a:lnTo>
                <a:lnTo>
                  <a:pt x="567" y="460"/>
                </a:lnTo>
                <a:lnTo>
                  <a:pt x="536" y="460"/>
                </a:lnTo>
                <a:lnTo>
                  <a:pt x="502" y="461"/>
                </a:lnTo>
                <a:lnTo>
                  <a:pt x="465" y="461"/>
                </a:lnTo>
                <a:lnTo>
                  <a:pt x="424" y="462"/>
                </a:lnTo>
                <a:lnTo>
                  <a:pt x="381" y="462"/>
                </a:lnTo>
                <a:lnTo>
                  <a:pt x="335" y="462"/>
                </a:lnTo>
                <a:lnTo>
                  <a:pt x="287" y="462"/>
                </a:lnTo>
                <a:lnTo>
                  <a:pt x="236" y="463"/>
                </a:lnTo>
                <a:lnTo>
                  <a:pt x="183" y="463"/>
                </a:lnTo>
                <a:lnTo>
                  <a:pt x="128" y="464"/>
                </a:lnTo>
                <a:lnTo>
                  <a:pt x="70" y="464"/>
                </a:lnTo>
                <a:lnTo>
                  <a:pt x="11" y="465"/>
                </a:lnTo>
                <a:lnTo>
                  <a:pt x="8" y="450"/>
                </a:lnTo>
                <a:lnTo>
                  <a:pt x="6" y="431"/>
                </a:lnTo>
                <a:lnTo>
                  <a:pt x="4" y="406"/>
                </a:lnTo>
                <a:lnTo>
                  <a:pt x="3" y="378"/>
                </a:lnTo>
                <a:lnTo>
                  <a:pt x="2" y="348"/>
                </a:lnTo>
                <a:lnTo>
                  <a:pt x="1" y="315"/>
                </a:lnTo>
                <a:lnTo>
                  <a:pt x="0" y="280"/>
                </a:lnTo>
                <a:lnTo>
                  <a:pt x="0" y="245"/>
                </a:lnTo>
                <a:lnTo>
                  <a:pt x="0" y="209"/>
                </a:lnTo>
                <a:lnTo>
                  <a:pt x="0" y="174"/>
                </a:lnTo>
                <a:lnTo>
                  <a:pt x="1" y="141"/>
                </a:lnTo>
                <a:lnTo>
                  <a:pt x="2" y="109"/>
                </a:lnTo>
                <a:lnTo>
                  <a:pt x="3" y="80"/>
                </a:lnTo>
                <a:lnTo>
                  <a:pt x="4" y="55"/>
                </a:lnTo>
                <a:lnTo>
                  <a:pt x="5" y="34"/>
                </a:lnTo>
                <a:lnTo>
                  <a:pt x="7" y="17"/>
                </a:lnTo>
                <a:lnTo>
                  <a:pt x="9" y="7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FF697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LÖST DEN BOOMERANG AUS"/>
          <p:cNvSpPr txBox="1"/>
          <p:nvPr/>
        </p:nvSpPr>
        <p:spPr>
          <a:xfrm>
            <a:off x="838200" y="2461260"/>
            <a:ext cx="486156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400"/>
              </a:lnSpc>
            </a:pPr>
            <a:r>
              <a:rPr lang="de-DE" sz="1250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LÖST DEN BOOMERANG AUS</a:t>
            </a:r>
          </a:p>
        </p:txBody>
      </p:sp>
      <p:sp>
        <p:nvSpPr>
          <p:cNvPr id="17" name="Belehren"/>
          <p:cNvSpPr txBox="1"/>
          <p:nvPr/>
        </p:nvSpPr>
        <p:spPr>
          <a:xfrm>
            <a:off x="830580" y="2918460"/>
            <a:ext cx="483108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Belehren</a:t>
            </a:r>
          </a:p>
        </p:txBody>
      </p:sp>
      <p:sp>
        <p:nvSpPr>
          <p:cNvPr id="18" name="„Das ist Unsinn, so funktioniert Demokratie nicht.“"/>
          <p:cNvSpPr txBox="1"/>
          <p:nvPr/>
        </p:nvSpPr>
        <p:spPr>
          <a:xfrm>
            <a:off x="830580" y="3200400"/>
            <a:ext cx="481584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„Das ist Unsinn, so funktioniert Demokratie nicht.“</a:t>
            </a:r>
          </a:p>
        </p:txBody>
      </p:sp>
      <p:sp>
        <p:nvSpPr>
          <p:cNvPr id="19" name="Verbieten"/>
          <p:cNvSpPr txBox="1"/>
          <p:nvPr/>
        </p:nvSpPr>
        <p:spPr>
          <a:xfrm>
            <a:off x="830580" y="3589020"/>
            <a:ext cx="483108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Verbieten</a:t>
            </a:r>
          </a:p>
        </p:txBody>
      </p:sp>
      <p:sp>
        <p:nvSpPr>
          <p:cNvPr id="20" name="„Solche Videos schaut man nicht.“"/>
          <p:cNvSpPr txBox="1"/>
          <p:nvPr/>
        </p:nvSpPr>
        <p:spPr>
          <a:xfrm>
            <a:off x="830580" y="3870960"/>
            <a:ext cx="481584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„Solche Videos schaut man nicht.“</a:t>
            </a:r>
          </a:p>
        </p:txBody>
      </p:sp>
      <p:sp>
        <p:nvSpPr>
          <p:cNvPr id="21" name="Etikettieren"/>
          <p:cNvSpPr txBox="1"/>
          <p:nvPr/>
        </p:nvSpPr>
        <p:spPr>
          <a:xfrm>
            <a:off x="830580" y="4259580"/>
            <a:ext cx="483108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Etikettieren</a:t>
            </a:r>
          </a:p>
        </p:txBody>
      </p:sp>
      <p:sp>
        <p:nvSpPr>
          <p:cNvPr id="22" name="„Das ist Verschwörungsdenken.“"/>
          <p:cNvSpPr txBox="1"/>
          <p:nvPr/>
        </p:nvSpPr>
        <p:spPr>
          <a:xfrm>
            <a:off x="830580" y="4541520"/>
            <a:ext cx="481584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„Das ist Verschwörungsdenken.“</a:t>
            </a:r>
          </a:p>
        </p:txBody>
      </p:sp>
      <p:sp>
        <p:nvSpPr>
          <p:cNvPr id="23" name="Absender abwerten"/>
          <p:cNvSpPr txBox="1"/>
          <p:nvPr/>
        </p:nvSpPr>
        <p:spPr>
          <a:xfrm>
            <a:off x="830580" y="4930140"/>
            <a:ext cx="483108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Absender abwerten</a:t>
            </a:r>
          </a:p>
        </p:txBody>
      </p:sp>
      <p:sp>
        <p:nvSpPr>
          <p:cNvPr id="24" name="„Der Typ will dir nur was verkaufen.“"/>
          <p:cNvSpPr txBox="1"/>
          <p:nvPr/>
        </p:nvSpPr>
        <p:spPr>
          <a:xfrm>
            <a:off x="830580" y="5212080"/>
            <a:ext cx="481584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„Der Typ will dir nur was verkaufen.“</a:t>
            </a:r>
          </a:p>
        </p:txBody>
      </p:sp>
      <p:sp>
        <p:nvSpPr>
          <p:cNvPr id="25" name="Urteil vor Frage. Freiheit wird bedroht."/>
          <p:cNvSpPr txBox="1"/>
          <p:nvPr/>
        </p:nvSpPr>
        <p:spPr>
          <a:xfrm>
            <a:off x="792480" y="6080760"/>
            <a:ext cx="4991100" cy="259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633"/>
              </a:lnSpc>
            </a:pPr>
            <a:r>
              <a:rPr lang="de-DE" sz="1458" dirty="0">
                <a:solidFill>
                  <a:srgbClr val="FF6972"/>
                </a:solidFill>
                <a:latin typeface="Comic Sans MS"/>
                <a:ea typeface="Comic Sans MS"/>
                <a:cs typeface="Comic Sans MS"/>
              </a:rPr>
              <a:t>Urteil vor Frage. Freiheit wird bedroht.</a:t>
            </a:r>
          </a:p>
        </p:txBody>
      </p:sp>
      <p:sp>
        <p:nvSpPr>
          <p:cNvPr id="26" name="Doodle-Karte"/>
          <p:cNvSpPr/>
          <p:nvPr/>
        </p:nvSpPr>
        <p:spPr>
          <a:xfrm>
            <a:off x="6225540" y="2308860"/>
            <a:ext cx="5303520" cy="35280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Doodle-Karte – handgezeichnete Kontur"/>
          <p:cNvSpPr/>
          <p:nvPr/>
        </p:nvSpPr>
        <p:spPr>
          <a:xfrm>
            <a:off x="6256020" y="2308860"/>
            <a:ext cx="5265420" cy="3543300"/>
          </a:xfrm>
          <a:custGeom>
            <a:avLst/>
            <a:gdLst/>
            <a:ahLst/>
            <a:cxnLst/>
            <a:rect l="l" t="t" r="r" b="b"/>
            <a:pathLst>
              <a:path w="691" h="465">
                <a:moveTo>
                  <a:pt x="11" y="3"/>
                </a:moveTo>
                <a:lnTo>
                  <a:pt x="41" y="2"/>
                </a:lnTo>
                <a:lnTo>
                  <a:pt x="71" y="1"/>
                </a:lnTo>
                <a:lnTo>
                  <a:pt x="103" y="1"/>
                </a:lnTo>
                <a:lnTo>
                  <a:pt x="135" y="0"/>
                </a:lnTo>
                <a:lnTo>
                  <a:pt x="168" y="0"/>
                </a:lnTo>
                <a:lnTo>
                  <a:pt x="201" y="0"/>
                </a:lnTo>
                <a:lnTo>
                  <a:pt x="235" y="0"/>
                </a:lnTo>
                <a:lnTo>
                  <a:pt x="269" y="0"/>
                </a:lnTo>
                <a:lnTo>
                  <a:pt x="304" y="1"/>
                </a:lnTo>
                <a:lnTo>
                  <a:pt x="339" y="1"/>
                </a:lnTo>
                <a:lnTo>
                  <a:pt x="374" y="1"/>
                </a:lnTo>
                <a:lnTo>
                  <a:pt x="409" y="1"/>
                </a:lnTo>
                <a:lnTo>
                  <a:pt x="444" y="2"/>
                </a:lnTo>
                <a:lnTo>
                  <a:pt x="479" y="2"/>
                </a:lnTo>
                <a:lnTo>
                  <a:pt x="513" y="2"/>
                </a:lnTo>
                <a:lnTo>
                  <a:pt x="548" y="2"/>
                </a:lnTo>
                <a:lnTo>
                  <a:pt x="581" y="2"/>
                </a:lnTo>
                <a:lnTo>
                  <a:pt x="615" y="2"/>
                </a:lnTo>
                <a:lnTo>
                  <a:pt x="647" y="1"/>
                </a:lnTo>
                <a:lnTo>
                  <a:pt x="679" y="1"/>
                </a:lnTo>
                <a:lnTo>
                  <a:pt x="682" y="4"/>
                </a:lnTo>
                <a:lnTo>
                  <a:pt x="684" y="12"/>
                </a:lnTo>
                <a:lnTo>
                  <a:pt x="686" y="26"/>
                </a:lnTo>
                <a:lnTo>
                  <a:pt x="687" y="44"/>
                </a:lnTo>
                <a:lnTo>
                  <a:pt x="689" y="66"/>
                </a:lnTo>
                <a:lnTo>
                  <a:pt x="690" y="92"/>
                </a:lnTo>
                <a:lnTo>
                  <a:pt x="690" y="121"/>
                </a:lnTo>
                <a:lnTo>
                  <a:pt x="691" y="152"/>
                </a:lnTo>
                <a:lnTo>
                  <a:pt x="691" y="186"/>
                </a:lnTo>
                <a:lnTo>
                  <a:pt x="691" y="222"/>
                </a:lnTo>
                <a:lnTo>
                  <a:pt x="691" y="259"/>
                </a:lnTo>
                <a:lnTo>
                  <a:pt x="691" y="298"/>
                </a:lnTo>
                <a:lnTo>
                  <a:pt x="691" y="336"/>
                </a:lnTo>
                <a:lnTo>
                  <a:pt x="691" y="375"/>
                </a:lnTo>
                <a:lnTo>
                  <a:pt x="691" y="413"/>
                </a:lnTo>
                <a:lnTo>
                  <a:pt x="690" y="450"/>
                </a:lnTo>
                <a:lnTo>
                  <a:pt x="689" y="452"/>
                </a:lnTo>
                <a:lnTo>
                  <a:pt x="682" y="454"/>
                </a:lnTo>
                <a:lnTo>
                  <a:pt x="672" y="455"/>
                </a:lnTo>
                <a:lnTo>
                  <a:pt x="659" y="457"/>
                </a:lnTo>
                <a:lnTo>
                  <a:pt x="641" y="458"/>
                </a:lnTo>
                <a:lnTo>
                  <a:pt x="620" y="459"/>
                </a:lnTo>
                <a:lnTo>
                  <a:pt x="595" y="459"/>
                </a:lnTo>
                <a:lnTo>
                  <a:pt x="567" y="460"/>
                </a:lnTo>
                <a:lnTo>
                  <a:pt x="536" y="460"/>
                </a:lnTo>
                <a:lnTo>
                  <a:pt x="502" y="461"/>
                </a:lnTo>
                <a:lnTo>
                  <a:pt x="465" y="461"/>
                </a:lnTo>
                <a:lnTo>
                  <a:pt x="424" y="462"/>
                </a:lnTo>
                <a:lnTo>
                  <a:pt x="381" y="462"/>
                </a:lnTo>
                <a:lnTo>
                  <a:pt x="335" y="462"/>
                </a:lnTo>
                <a:lnTo>
                  <a:pt x="287" y="462"/>
                </a:lnTo>
                <a:lnTo>
                  <a:pt x="236" y="463"/>
                </a:lnTo>
                <a:lnTo>
                  <a:pt x="183" y="463"/>
                </a:lnTo>
                <a:lnTo>
                  <a:pt x="128" y="464"/>
                </a:lnTo>
                <a:lnTo>
                  <a:pt x="70" y="464"/>
                </a:lnTo>
                <a:lnTo>
                  <a:pt x="11" y="465"/>
                </a:lnTo>
                <a:lnTo>
                  <a:pt x="8" y="450"/>
                </a:lnTo>
                <a:lnTo>
                  <a:pt x="6" y="431"/>
                </a:lnTo>
                <a:lnTo>
                  <a:pt x="4" y="406"/>
                </a:lnTo>
                <a:lnTo>
                  <a:pt x="3" y="378"/>
                </a:lnTo>
                <a:lnTo>
                  <a:pt x="2" y="348"/>
                </a:lnTo>
                <a:lnTo>
                  <a:pt x="1" y="315"/>
                </a:lnTo>
                <a:lnTo>
                  <a:pt x="0" y="280"/>
                </a:lnTo>
                <a:lnTo>
                  <a:pt x="0" y="245"/>
                </a:lnTo>
                <a:lnTo>
                  <a:pt x="0" y="209"/>
                </a:lnTo>
                <a:lnTo>
                  <a:pt x="0" y="174"/>
                </a:lnTo>
                <a:lnTo>
                  <a:pt x="1" y="141"/>
                </a:lnTo>
                <a:lnTo>
                  <a:pt x="2" y="109"/>
                </a:lnTo>
                <a:lnTo>
                  <a:pt x="3" y="80"/>
                </a:lnTo>
                <a:lnTo>
                  <a:pt x="4" y="55"/>
                </a:lnTo>
                <a:lnTo>
                  <a:pt x="5" y="34"/>
                </a:lnTo>
                <a:lnTo>
                  <a:pt x="7" y="17"/>
                </a:lnTo>
                <a:lnTo>
                  <a:pt x="9" y="7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VERMEIDET DEN BOOMERANG"/>
          <p:cNvSpPr txBox="1"/>
          <p:nvPr/>
        </p:nvSpPr>
        <p:spPr>
          <a:xfrm>
            <a:off x="6416040" y="2461260"/>
            <a:ext cx="486156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400"/>
              </a:lnSpc>
            </a:pPr>
            <a:r>
              <a:rPr lang="de-DE" sz="1250" b="1" dirty="0">
                <a:solidFill>
                  <a:srgbClr val="68D4AE"/>
                </a:solidFill>
                <a:latin typeface="Arial"/>
                <a:ea typeface="Arial"/>
                <a:cs typeface="Arial"/>
              </a:rPr>
              <a:t>VERMEIDET DEN BOOMERANG</a:t>
            </a:r>
          </a:p>
        </p:txBody>
      </p:sp>
      <p:sp>
        <p:nvSpPr>
          <p:cNvPr id="29" name="Fragen"/>
          <p:cNvSpPr txBox="1"/>
          <p:nvPr/>
        </p:nvSpPr>
        <p:spPr>
          <a:xfrm>
            <a:off x="6408420" y="2918460"/>
            <a:ext cx="483108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Fragen</a:t>
            </a:r>
          </a:p>
        </p:txBody>
      </p:sp>
      <p:sp>
        <p:nvSpPr>
          <p:cNvPr id="30" name="„Was hat dich an dem Video überzeugt?“"/>
          <p:cNvSpPr txBox="1"/>
          <p:nvPr/>
        </p:nvSpPr>
        <p:spPr>
          <a:xfrm>
            <a:off x="6408420" y="3200400"/>
            <a:ext cx="481584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„Was hat dich an dem Video überzeugt?“</a:t>
            </a:r>
          </a:p>
        </p:txBody>
      </p:sp>
      <p:sp>
        <p:nvSpPr>
          <p:cNvPr id="31" name="Validieren"/>
          <p:cNvSpPr txBox="1"/>
          <p:nvPr/>
        </p:nvSpPr>
        <p:spPr>
          <a:xfrm>
            <a:off x="6408420" y="3589020"/>
            <a:ext cx="483108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Validieren</a:t>
            </a:r>
          </a:p>
        </p:txBody>
      </p:sp>
      <p:sp>
        <p:nvSpPr>
          <p:cNvPr id="32" name="„Dass Löschen verdächtig wirkt, verstehe ich gut.“"/>
          <p:cNvSpPr txBox="1"/>
          <p:nvPr/>
        </p:nvSpPr>
        <p:spPr>
          <a:xfrm>
            <a:off x="6408420" y="3870960"/>
            <a:ext cx="481584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„Dass Löschen verdächtig wirkt, verstehe ich gut.“</a:t>
            </a:r>
          </a:p>
        </p:txBody>
      </p:sp>
      <p:sp>
        <p:nvSpPr>
          <p:cNvPr id="33" name="Prüfbar machen"/>
          <p:cNvSpPr txBox="1"/>
          <p:nvPr/>
        </p:nvSpPr>
        <p:spPr>
          <a:xfrm>
            <a:off x="6408420" y="4259580"/>
            <a:ext cx="483108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Prüfbar machen</a:t>
            </a:r>
          </a:p>
        </p:txBody>
      </p:sp>
      <p:sp>
        <p:nvSpPr>
          <p:cNvPr id="34" name="„Woran würden wir merken, ob es stimmt?“"/>
          <p:cNvSpPr txBox="1"/>
          <p:nvPr/>
        </p:nvSpPr>
        <p:spPr>
          <a:xfrm>
            <a:off x="6408420" y="4541520"/>
            <a:ext cx="481584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„Woran würden wir merken, ob es stimmt?“</a:t>
            </a:r>
          </a:p>
        </p:txBody>
      </p:sp>
      <p:sp>
        <p:nvSpPr>
          <p:cNvPr id="35" name="Wahl lassen"/>
          <p:cNvSpPr txBox="1"/>
          <p:nvPr/>
        </p:nvSpPr>
        <p:spPr>
          <a:xfrm>
            <a:off x="6408420" y="4930140"/>
            <a:ext cx="4831080" cy="251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Wahl lassen</a:t>
            </a:r>
          </a:p>
        </p:txBody>
      </p:sp>
      <p:sp>
        <p:nvSpPr>
          <p:cNvPr id="36" name="„Ich zeig dir zwei Quellen, du entscheidest.“"/>
          <p:cNvSpPr txBox="1"/>
          <p:nvPr/>
        </p:nvSpPr>
        <p:spPr>
          <a:xfrm>
            <a:off x="6408420" y="5212080"/>
            <a:ext cx="481584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„Ich zeig dir zwei Quellen, du entscheidest.“</a:t>
            </a:r>
          </a:p>
        </p:txBody>
      </p:sp>
      <p:sp>
        <p:nvSpPr>
          <p:cNvPr id="37" name="Autonomie bleibt. Die Person prüft selbst."/>
          <p:cNvSpPr txBox="1"/>
          <p:nvPr/>
        </p:nvSpPr>
        <p:spPr>
          <a:xfrm>
            <a:off x="6370320" y="6080760"/>
            <a:ext cx="4991100" cy="259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633"/>
              </a:lnSpc>
            </a:pPr>
            <a:r>
              <a:rPr lang="de-DE" sz="1458" dirty="0">
                <a:solidFill>
                  <a:srgbClr val="68D4AE"/>
                </a:solidFill>
                <a:latin typeface="Comic Sans MS"/>
                <a:ea typeface="Comic Sans MS"/>
                <a:cs typeface="Comic Sans MS"/>
              </a:rPr>
              <a:t>Autonomie bleibt. Die Person prüft selbst.</a:t>
            </a:r>
          </a:p>
        </p:txBody>
      </p:sp>
      <p:sp>
        <p:nvSpPr>
          <p:cNvPr id="38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39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40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NOMIE · BEZIEHUNG · ZUGEHÖRIGKEIT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AUTONOMIE · BEZIEHUNG · ZUGEHÖRIGKEIT</a:t>
            </a:r>
          </a:p>
        </p:txBody>
      </p:sp>
      <p:sp>
        <p:nvSpPr>
          <p:cNvPr id="3" name="Warum es Jugendliche besonders trifft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Warum es Jugendliche besonders trifft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2400300" cy="22860"/>
          </a:xfrm>
          <a:custGeom>
            <a:avLst/>
            <a:gdLst/>
            <a:ahLst/>
            <a:cxnLst/>
            <a:rect l="l" t="t" r="r" b="b"/>
            <a:pathLst>
              <a:path w="315" h="3">
                <a:moveTo>
                  <a:pt x="0" y="3"/>
                </a:moveTo>
                <a:lnTo>
                  <a:pt x="8" y="3"/>
                </a:lnTo>
                <a:lnTo>
                  <a:pt x="17" y="2"/>
                </a:lnTo>
                <a:lnTo>
                  <a:pt x="25" y="2"/>
                </a:lnTo>
                <a:lnTo>
                  <a:pt x="33" y="2"/>
                </a:lnTo>
                <a:lnTo>
                  <a:pt x="42" y="1"/>
                </a:lnTo>
                <a:lnTo>
                  <a:pt x="50" y="1"/>
                </a:lnTo>
                <a:lnTo>
                  <a:pt x="59" y="1"/>
                </a:lnTo>
                <a:lnTo>
                  <a:pt x="67" y="1"/>
                </a:lnTo>
                <a:lnTo>
                  <a:pt x="75" y="1"/>
                </a:lnTo>
                <a:lnTo>
                  <a:pt x="84" y="1"/>
                </a:lnTo>
                <a:lnTo>
                  <a:pt x="92" y="1"/>
                </a:lnTo>
                <a:lnTo>
                  <a:pt x="100" y="1"/>
                </a:lnTo>
                <a:lnTo>
                  <a:pt x="109" y="1"/>
                </a:lnTo>
                <a:lnTo>
                  <a:pt x="117" y="1"/>
                </a:lnTo>
                <a:lnTo>
                  <a:pt x="126" y="1"/>
                </a:lnTo>
                <a:lnTo>
                  <a:pt x="134" y="1"/>
                </a:lnTo>
                <a:lnTo>
                  <a:pt x="143" y="1"/>
                </a:lnTo>
                <a:lnTo>
                  <a:pt x="151" y="2"/>
                </a:lnTo>
                <a:lnTo>
                  <a:pt x="160" y="2"/>
                </a:lnTo>
                <a:lnTo>
                  <a:pt x="169" y="2"/>
                </a:lnTo>
                <a:lnTo>
                  <a:pt x="177" y="2"/>
                </a:lnTo>
                <a:lnTo>
                  <a:pt x="186" y="2"/>
                </a:lnTo>
                <a:lnTo>
                  <a:pt x="195" y="2"/>
                </a:lnTo>
                <a:lnTo>
                  <a:pt x="204" y="2"/>
                </a:lnTo>
                <a:lnTo>
                  <a:pt x="212" y="2"/>
                </a:lnTo>
                <a:lnTo>
                  <a:pt x="221" y="2"/>
                </a:lnTo>
                <a:lnTo>
                  <a:pt x="230" y="2"/>
                </a:lnTo>
                <a:lnTo>
                  <a:pt x="239" y="2"/>
                </a:lnTo>
                <a:lnTo>
                  <a:pt x="249" y="2"/>
                </a:lnTo>
                <a:lnTo>
                  <a:pt x="258" y="2"/>
                </a:lnTo>
                <a:lnTo>
                  <a:pt x="267" y="2"/>
                </a:lnTo>
                <a:lnTo>
                  <a:pt x="276" y="2"/>
                </a:lnTo>
                <a:lnTo>
                  <a:pt x="286" y="1"/>
                </a:lnTo>
                <a:lnTo>
                  <a:pt x="295" y="1"/>
                </a:lnTo>
                <a:lnTo>
                  <a:pt x="305" y="1"/>
                </a:lnTo>
                <a:lnTo>
                  <a:pt x="315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2179320" cy="7620"/>
          </a:xfrm>
          <a:custGeom>
            <a:avLst/>
            <a:gdLst/>
            <a:ahLst/>
            <a:cxnLst/>
            <a:rect l="l" t="t" r="r" b="b"/>
            <a:pathLst>
              <a:path w="286" h="1">
                <a:moveTo>
                  <a:pt x="0" y="1"/>
                </a:moveTo>
                <a:lnTo>
                  <a:pt x="9" y="1"/>
                </a:lnTo>
                <a:lnTo>
                  <a:pt x="18" y="0"/>
                </a:lnTo>
                <a:lnTo>
                  <a:pt x="27" y="0"/>
                </a:lnTo>
                <a:lnTo>
                  <a:pt x="36" y="0"/>
                </a:lnTo>
                <a:lnTo>
                  <a:pt x="45" y="0"/>
                </a:lnTo>
                <a:lnTo>
                  <a:pt x="54" y="0"/>
                </a:lnTo>
                <a:lnTo>
                  <a:pt x="63" y="0"/>
                </a:lnTo>
                <a:lnTo>
                  <a:pt x="72" y="0"/>
                </a:lnTo>
                <a:lnTo>
                  <a:pt x="80" y="0"/>
                </a:lnTo>
                <a:lnTo>
                  <a:pt x="89" y="0"/>
                </a:lnTo>
                <a:lnTo>
                  <a:pt x="97" y="0"/>
                </a:lnTo>
                <a:lnTo>
                  <a:pt x="106" y="0"/>
                </a:lnTo>
                <a:lnTo>
                  <a:pt x="114" y="0"/>
                </a:lnTo>
                <a:lnTo>
                  <a:pt x="123" y="0"/>
                </a:lnTo>
                <a:lnTo>
                  <a:pt x="131" y="0"/>
                </a:lnTo>
                <a:lnTo>
                  <a:pt x="139" y="0"/>
                </a:lnTo>
                <a:lnTo>
                  <a:pt x="147" y="0"/>
                </a:lnTo>
                <a:lnTo>
                  <a:pt x="156" y="0"/>
                </a:lnTo>
                <a:lnTo>
                  <a:pt x="164" y="1"/>
                </a:lnTo>
                <a:lnTo>
                  <a:pt x="172" y="1"/>
                </a:lnTo>
                <a:lnTo>
                  <a:pt x="179" y="1"/>
                </a:lnTo>
                <a:lnTo>
                  <a:pt x="187" y="1"/>
                </a:lnTo>
                <a:lnTo>
                  <a:pt x="195" y="1"/>
                </a:lnTo>
                <a:lnTo>
                  <a:pt x="202" y="1"/>
                </a:lnTo>
                <a:lnTo>
                  <a:pt x="210" y="1"/>
                </a:lnTo>
                <a:lnTo>
                  <a:pt x="217" y="1"/>
                </a:lnTo>
                <a:lnTo>
                  <a:pt x="225" y="1"/>
                </a:lnTo>
                <a:lnTo>
                  <a:pt x="232" y="1"/>
                </a:lnTo>
                <a:lnTo>
                  <a:pt x="239" y="1"/>
                </a:lnTo>
                <a:lnTo>
                  <a:pt x="246" y="1"/>
                </a:lnTo>
                <a:lnTo>
                  <a:pt x="253" y="1"/>
                </a:lnTo>
                <a:lnTo>
                  <a:pt x="260" y="1"/>
                </a:lnTo>
                <a:lnTo>
                  <a:pt x="266" y="0"/>
                </a:lnTo>
                <a:lnTo>
                  <a:pt x="273" y="0"/>
                </a:lnTo>
                <a:lnTo>
                  <a:pt x="279" y="0"/>
                </a:lnTo>
                <a:lnTo>
                  <a:pt x="286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oodle-Karte"/>
          <p:cNvSpPr/>
          <p:nvPr/>
        </p:nvSpPr>
        <p:spPr>
          <a:xfrm>
            <a:off x="5515737" y="2522220"/>
            <a:ext cx="1259586" cy="2171700"/>
          </a:xfrm>
          <a:prstGeom prst="roundRect">
            <a:avLst>
              <a:gd name="adj" fmla="val 12000"/>
            </a:avLst>
          </a:prstGeom>
          <a:solidFill>
            <a:srgbClr val="071F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oodle-Karte – handgezeichnete Kontur"/>
          <p:cNvSpPr/>
          <p:nvPr/>
        </p:nvSpPr>
        <p:spPr>
          <a:xfrm>
            <a:off x="5547360" y="2522220"/>
            <a:ext cx="1219200" cy="2186940"/>
          </a:xfrm>
          <a:custGeom>
            <a:avLst/>
            <a:gdLst/>
            <a:ahLst/>
            <a:cxnLst/>
            <a:rect l="l" t="t" r="r" b="b"/>
            <a:pathLst>
              <a:path w="160" h="287">
                <a:moveTo>
                  <a:pt x="11" y="3"/>
                </a:moveTo>
                <a:lnTo>
                  <a:pt x="16" y="2"/>
                </a:lnTo>
                <a:lnTo>
                  <a:pt x="22" y="1"/>
                </a:lnTo>
                <a:lnTo>
                  <a:pt x="28" y="1"/>
                </a:lnTo>
                <a:lnTo>
                  <a:pt x="35" y="0"/>
                </a:lnTo>
                <a:lnTo>
                  <a:pt x="41" y="0"/>
                </a:lnTo>
                <a:lnTo>
                  <a:pt x="48" y="0"/>
                </a:lnTo>
                <a:lnTo>
                  <a:pt x="55" y="0"/>
                </a:lnTo>
                <a:lnTo>
                  <a:pt x="63" y="0"/>
                </a:lnTo>
                <a:lnTo>
                  <a:pt x="70" y="1"/>
                </a:lnTo>
                <a:lnTo>
                  <a:pt x="78" y="1"/>
                </a:lnTo>
                <a:lnTo>
                  <a:pt x="85" y="1"/>
                </a:lnTo>
                <a:lnTo>
                  <a:pt x="93" y="1"/>
                </a:lnTo>
                <a:lnTo>
                  <a:pt x="100" y="2"/>
                </a:lnTo>
                <a:lnTo>
                  <a:pt x="107" y="2"/>
                </a:lnTo>
                <a:lnTo>
                  <a:pt x="115" y="2"/>
                </a:lnTo>
                <a:lnTo>
                  <a:pt x="122" y="2"/>
                </a:lnTo>
                <a:lnTo>
                  <a:pt x="129" y="2"/>
                </a:lnTo>
                <a:lnTo>
                  <a:pt x="136" y="2"/>
                </a:lnTo>
                <a:lnTo>
                  <a:pt x="142" y="1"/>
                </a:lnTo>
                <a:lnTo>
                  <a:pt x="148" y="1"/>
                </a:lnTo>
                <a:lnTo>
                  <a:pt x="151" y="3"/>
                </a:lnTo>
                <a:lnTo>
                  <a:pt x="153" y="8"/>
                </a:lnTo>
                <a:lnTo>
                  <a:pt x="155" y="16"/>
                </a:lnTo>
                <a:lnTo>
                  <a:pt x="157" y="27"/>
                </a:lnTo>
                <a:lnTo>
                  <a:pt x="158" y="41"/>
                </a:lnTo>
                <a:lnTo>
                  <a:pt x="159" y="57"/>
                </a:lnTo>
                <a:lnTo>
                  <a:pt x="159" y="74"/>
                </a:lnTo>
                <a:lnTo>
                  <a:pt x="160" y="93"/>
                </a:lnTo>
                <a:lnTo>
                  <a:pt x="160" y="114"/>
                </a:lnTo>
                <a:lnTo>
                  <a:pt x="160" y="136"/>
                </a:lnTo>
                <a:lnTo>
                  <a:pt x="160" y="158"/>
                </a:lnTo>
                <a:lnTo>
                  <a:pt x="160" y="181"/>
                </a:lnTo>
                <a:lnTo>
                  <a:pt x="160" y="204"/>
                </a:lnTo>
                <a:lnTo>
                  <a:pt x="160" y="227"/>
                </a:lnTo>
                <a:lnTo>
                  <a:pt x="160" y="250"/>
                </a:lnTo>
                <a:lnTo>
                  <a:pt x="160" y="272"/>
                </a:lnTo>
                <a:lnTo>
                  <a:pt x="159" y="274"/>
                </a:lnTo>
                <a:lnTo>
                  <a:pt x="158" y="276"/>
                </a:lnTo>
                <a:lnTo>
                  <a:pt x="156" y="277"/>
                </a:lnTo>
                <a:lnTo>
                  <a:pt x="152" y="279"/>
                </a:lnTo>
                <a:lnTo>
                  <a:pt x="148" y="280"/>
                </a:lnTo>
                <a:lnTo>
                  <a:pt x="144" y="281"/>
                </a:lnTo>
                <a:lnTo>
                  <a:pt x="138" y="281"/>
                </a:lnTo>
                <a:lnTo>
                  <a:pt x="132" y="282"/>
                </a:lnTo>
                <a:lnTo>
                  <a:pt x="125" y="282"/>
                </a:lnTo>
                <a:lnTo>
                  <a:pt x="117" y="283"/>
                </a:lnTo>
                <a:lnTo>
                  <a:pt x="109" y="283"/>
                </a:lnTo>
                <a:lnTo>
                  <a:pt x="100" y="284"/>
                </a:lnTo>
                <a:lnTo>
                  <a:pt x="90" y="284"/>
                </a:lnTo>
                <a:lnTo>
                  <a:pt x="80" y="284"/>
                </a:lnTo>
                <a:lnTo>
                  <a:pt x="70" y="284"/>
                </a:lnTo>
                <a:lnTo>
                  <a:pt x="59" y="285"/>
                </a:lnTo>
                <a:lnTo>
                  <a:pt x="47" y="285"/>
                </a:lnTo>
                <a:lnTo>
                  <a:pt x="35" y="286"/>
                </a:lnTo>
                <a:lnTo>
                  <a:pt x="23" y="286"/>
                </a:lnTo>
                <a:lnTo>
                  <a:pt x="11" y="287"/>
                </a:lnTo>
                <a:lnTo>
                  <a:pt x="8" y="278"/>
                </a:lnTo>
                <a:lnTo>
                  <a:pt x="6" y="266"/>
                </a:lnTo>
                <a:lnTo>
                  <a:pt x="4" y="251"/>
                </a:lnTo>
                <a:lnTo>
                  <a:pt x="3" y="234"/>
                </a:lnTo>
                <a:lnTo>
                  <a:pt x="1" y="215"/>
                </a:lnTo>
                <a:lnTo>
                  <a:pt x="1" y="195"/>
                </a:lnTo>
                <a:lnTo>
                  <a:pt x="0" y="173"/>
                </a:lnTo>
                <a:lnTo>
                  <a:pt x="0" y="152"/>
                </a:lnTo>
                <a:lnTo>
                  <a:pt x="0" y="130"/>
                </a:lnTo>
                <a:lnTo>
                  <a:pt x="0" y="109"/>
                </a:lnTo>
                <a:lnTo>
                  <a:pt x="1" y="88"/>
                </a:lnTo>
                <a:lnTo>
                  <a:pt x="2" y="69"/>
                </a:lnTo>
                <a:lnTo>
                  <a:pt x="3" y="51"/>
                </a:lnTo>
                <a:lnTo>
                  <a:pt x="4" y="35"/>
                </a:lnTo>
                <a:lnTo>
                  <a:pt x="5" y="22"/>
                </a:lnTo>
                <a:lnTo>
                  <a:pt x="7" y="12"/>
                </a:lnTo>
                <a:lnTo>
                  <a:pt x="9" y="5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Doodle – editierbare Linie"/>
          <p:cNvSpPr/>
          <p:nvPr/>
        </p:nvSpPr>
        <p:spPr>
          <a:xfrm>
            <a:off x="5928360" y="2674620"/>
            <a:ext cx="434340" cy="0"/>
          </a:xfrm>
          <a:custGeom>
            <a:avLst/>
            <a:gdLst/>
            <a:ahLst/>
            <a:cxnLst/>
            <a:rect l="l" t="t" r="r" b="b"/>
            <a:pathLst>
              <a:path w="57">
                <a:moveTo>
                  <a:pt x="0" y="0"/>
                </a:moveTo>
                <a:lnTo>
                  <a:pt x="57" y="0"/>
                </a:lnTo>
              </a:path>
            </a:pathLst>
          </a:custGeom>
          <a:noFill/>
          <a:ln w="2032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Doodle – editierbare Linie"/>
          <p:cNvSpPr/>
          <p:nvPr/>
        </p:nvSpPr>
        <p:spPr>
          <a:xfrm>
            <a:off x="5996940" y="4541520"/>
            <a:ext cx="297180" cy="0"/>
          </a:xfrm>
          <a:custGeom>
            <a:avLst/>
            <a:gdLst/>
            <a:ahLst/>
            <a:cxnLst/>
            <a:rect l="l" t="t" r="r" b="b"/>
            <a:pathLst>
              <a:path w="39">
                <a:moveTo>
                  <a:pt x="0" y="0"/>
                </a:moveTo>
                <a:lnTo>
                  <a:pt x="39" y="0"/>
                </a:lnTo>
              </a:path>
            </a:pathLst>
          </a:custGeom>
          <a:noFill/>
          <a:ln w="2286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Doodle – editierbare Linie"/>
          <p:cNvSpPr/>
          <p:nvPr/>
        </p:nvSpPr>
        <p:spPr>
          <a:xfrm>
            <a:off x="5730240" y="3131820"/>
            <a:ext cx="807720" cy="0"/>
          </a:xfrm>
          <a:custGeom>
            <a:avLst/>
            <a:gdLst/>
            <a:ahLst/>
            <a:cxnLst/>
            <a:rect l="l" t="t" r="r" b="b"/>
            <a:pathLst>
              <a:path w="106">
                <a:moveTo>
                  <a:pt x="0" y="0"/>
                </a:moveTo>
                <a:lnTo>
                  <a:pt x="106" y="0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Doodle – editierbare Linie"/>
          <p:cNvSpPr/>
          <p:nvPr/>
        </p:nvSpPr>
        <p:spPr>
          <a:xfrm>
            <a:off x="5730240" y="3368040"/>
            <a:ext cx="609600" cy="0"/>
          </a:xfrm>
          <a:custGeom>
            <a:avLst/>
            <a:gdLst/>
            <a:ahLst/>
            <a:cxnLst/>
            <a:rect l="l" t="t" r="r" b="b"/>
            <a:pathLst>
              <a:path w="80">
                <a:moveTo>
                  <a:pt x="0" y="0"/>
                </a:moveTo>
                <a:lnTo>
                  <a:pt x="80" y="0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Doodle – editierbare Linie"/>
          <p:cNvSpPr/>
          <p:nvPr/>
        </p:nvSpPr>
        <p:spPr>
          <a:xfrm>
            <a:off x="5730240" y="3611880"/>
            <a:ext cx="784860" cy="0"/>
          </a:xfrm>
          <a:custGeom>
            <a:avLst/>
            <a:gdLst/>
            <a:ahLst/>
            <a:cxnLst/>
            <a:rect l="l" t="t" r="r" b="b"/>
            <a:pathLst>
              <a:path w="103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Grafik – editierbar"/>
          <p:cNvSpPr/>
          <p:nvPr/>
        </p:nvSpPr>
        <p:spPr>
          <a:xfrm>
            <a:off x="5971795" y="3955542"/>
            <a:ext cx="369189" cy="369189"/>
          </a:xfrm>
          <a:prstGeom prst="ellipse">
            <a:avLst/>
          </a:prstGeom>
          <a:solidFill>
            <a:srgbClr val="FFB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Doodle – editierbare Linie"/>
          <p:cNvSpPr/>
          <p:nvPr/>
        </p:nvSpPr>
        <p:spPr>
          <a:xfrm>
            <a:off x="7170420" y="2636520"/>
            <a:ext cx="220980" cy="106680"/>
          </a:xfrm>
          <a:custGeom>
            <a:avLst/>
            <a:gdLst/>
            <a:ahLst/>
            <a:cxnLst/>
            <a:rect l="l" t="t" r="r" b="b"/>
            <a:pathLst>
              <a:path w="29" h="14">
                <a:moveTo>
                  <a:pt x="0" y="14"/>
                </a:moveTo>
                <a:lnTo>
                  <a:pt x="29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Doodle – editierbare Linie"/>
          <p:cNvSpPr/>
          <p:nvPr/>
        </p:nvSpPr>
        <p:spPr>
          <a:xfrm>
            <a:off x="7216140" y="2941320"/>
            <a:ext cx="274320" cy="30480"/>
          </a:xfrm>
          <a:custGeom>
            <a:avLst/>
            <a:gdLst/>
            <a:ahLst/>
            <a:cxnLst/>
            <a:rect l="l" t="t" r="r" b="b"/>
            <a:pathLst>
              <a:path w="36" h="4">
                <a:moveTo>
                  <a:pt x="0" y="4"/>
                </a:moveTo>
                <a:lnTo>
                  <a:pt x="36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Doodle – editierbare Linie"/>
          <p:cNvSpPr/>
          <p:nvPr/>
        </p:nvSpPr>
        <p:spPr>
          <a:xfrm>
            <a:off x="7033260" y="2415540"/>
            <a:ext cx="99060" cy="236220"/>
          </a:xfrm>
          <a:custGeom>
            <a:avLst/>
            <a:gdLst/>
            <a:ahLst/>
            <a:cxnLst/>
            <a:rect l="l" t="t" r="r" b="b"/>
            <a:pathLst>
              <a:path w="13" h="31">
                <a:moveTo>
                  <a:pt x="0" y="31"/>
                </a:moveTo>
                <a:lnTo>
                  <a:pt x="13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Doodle-Karte"/>
          <p:cNvSpPr/>
          <p:nvPr/>
        </p:nvSpPr>
        <p:spPr>
          <a:xfrm>
            <a:off x="640080" y="2065020"/>
            <a:ext cx="3962400" cy="226314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Doodle-Karte – handgezeichnete Kontur"/>
          <p:cNvSpPr/>
          <p:nvPr/>
        </p:nvSpPr>
        <p:spPr>
          <a:xfrm>
            <a:off x="678180" y="2065020"/>
            <a:ext cx="3916680" cy="2430780"/>
          </a:xfrm>
          <a:custGeom>
            <a:avLst/>
            <a:gdLst/>
            <a:ahLst/>
            <a:cxnLst/>
            <a:rect l="l" t="t" r="r" b="b"/>
            <a:pathLst>
              <a:path w="514" h="319">
                <a:moveTo>
                  <a:pt x="10" y="3"/>
                </a:moveTo>
                <a:lnTo>
                  <a:pt x="32" y="2"/>
                </a:lnTo>
                <a:lnTo>
                  <a:pt x="54" y="1"/>
                </a:lnTo>
                <a:lnTo>
                  <a:pt x="77" y="1"/>
                </a:lnTo>
                <a:lnTo>
                  <a:pt x="101" y="0"/>
                </a:lnTo>
                <a:lnTo>
                  <a:pt x="125" y="0"/>
                </a:lnTo>
                <a:lnTo>
                  <a:pt x="149" y="0"/>
                </a:lnTo>
                <a:lnTo>
                  <a:pt x="175" y="0"/>
                </a:lnTo>
                <a:lnTo>
                  <a:pt x="200" y="0"/>
                </a:lnTo>
                <a:lnTo>
                  <a:pt x="226" y="1"/>
                </a:lnTo>
                <a:lnTo>
                  <a:pt x="251" y="1"/>
                </a:lnTo>
                <a:lnTo>
                  <a:pt x="277" y="1"/>
                </a:lnTo>
                <a:lnTo>
                  <a:pt x="303" y="1"/>
                </a:lnTo>
                <a:lnTo>
                  <a:pt x="329" y="2"/>
                </a:lnTo>
                <a:lnTo>
                  <a:pt x="355" y="2"/>
                </a:lnTo>
                <a:lnTo>
                  <a:pt x="380" y="2"/>
                </a:lnTo>
                <a:lnTo>
                  <a:pt x="405" y="2"/>
                </a:lnTo>
                <a:lnTo>
                  <a:pt x="430" y="2"/>
                </a:lnTo>
                <a:lnTo>
                  <a:pt x="455" y="2"/>
                </a:lnTo>
                <a:lnTo>
                  <a:pt x="479" y="1"/>
                </a:lnTo>
                <a:lnTo>
                  <a:pt x="502" y="1"/>
                </a:lnTo>
                <a:lnTo>
                  <a:pt x="505" y="3"/>
                </a:lnTo>
                <a:lnTo>
                  <a:pt x="507" y="8"/>
                </a:lnTo>
                <a:lnTo>
                  <a:pt x="509" y="17"/>
                </a:lnTo>
                <a:lnTo>
                  <a:pt x="510" y="28"/>
                </a:lnTo>
                <a:lnTo>
                  <a:pt x="512" y="43"/>
                </a:lnTo>
                <a:lnTo>
                  <a:pt x="513" y="59"/>
                </a:lnTo>
                <a:lnTo>
                  <a:pt x="513" y="77"/>
                </a:lnTo>
                <a:lnTo>
                  <a:pt x="514" y="97"/>
                </a:lnTo>
                <a:lnTo>
                  <a:pt x="514" y="119"/>
                </a:lnTo>
                <a:lnTo>
                  <a:pt x="514" y="142"/>
                </a:lnTo>
                <a:lnTo>
                  <a:pt x="514" y="165"/>
                </a:lnTo>
                <a:lnTo>
                  <a:pt x="514" y="189"/>
                </a:lnTo>
                <a:lnTo>
                  <a:pt x="514" y="213"/>
                </a:lnTo>
                <a:lnTo>
                  <a:pt x="514" y="237"/>
                </a:lnTo>
                <a:lnTo>
                  <a:pt x="514" y="261"/>
                </a:lnTo>
                <a:lnTo>
                  <a:pt x="513" y="284"/>
                </a:lnTo>
                <a:lnTo>
                  <a:pt x="512" y="286"/>
                </a:lnTo>
                <a:lnTo>
                  <a:pt x="508" y="288"/>
                </a:lnTo>
                <a:lnTo>
                  <a:pt x="500" y="289"/>
                </a:lnTo>
                <a:lnTo>
                  <a:pt x="490" y="291"/>
                </a:lnTo>
                <a:lnTo>
                  <a:pt x="477" y="292"/>
                </a:lnTo>
                <a:lnTo>
                  <a:pt x="461" y="293"/>
                </a:lnTo>
                <a:lnTo>
                  <a:pt x="443" y="293"/>
                </a:lnTo>
                <a:lnTo>
                  <a:pt x="422" y="294"/>
                </a:lnTo>
                <a:lnTo>
                  <a:pt x="399" y="294"/>
                </a:lnTo>
                <a:lnTo>
                  <a:pt x="373" y="295"/>
                </a:lnTo>
                <a:lnTo>
                  <a:pt x="346" y="295"/>
                </a:lnTo>
                <a:lnTo>
                  <a:pt x="316" y="296"/>
                </a:lnTo>
                <a:lnTo>
                  <a:pt x="284" y="296"/>
                </a:lnTo>
                <a:lnTo>
                  <a:pt x="250" y="296"/>
                </a:lnTo>
                <a:lnTo>
                  <a:pt x="214" y="296"/>
                </a:lnTo>
                <a:lnTo>
                  <a:pt x="176" y="297"/>
                </a:lnTo>
                <a:lnTo>
                  <a:pt x="137" y="297"/>
                </a:lnTo>
                <a:lnTo>
                  <a:pt x="96" y="298"/>
                </a:lnTo>
                <a:lnTo>
                  <a:pt x="54" y="298"/>
                </a:lnTo>
                <a:lnTo>
                  <a:pt x="10" y="299"/>
                </a:lnTo>
                <a:lnTo>
                  <a:pt x="33" y="300"/>
                </a:lnTo>
                <a:lnTo>
                  <a:pt x="8" y="319"/>
                </a:lnTo>
                <a:lnTo>
                  <a:pt x="15" y="296"/>
                </a:lnTo>
                <a:lnTo>
                  <a:pt x="12" y="287"/>
                </a:lnTo>
                <a:lnTo>
                  <a:pt x="9" y="275"/>
                </a:lnTo>
                <a:lnTo>
                  <a:pt x="6" y="260"/>
                </a:lnTo>
                <a:lnTo>
                  <a:pt x="4" y="242"/>
                </a:lnTo>
                <a:lnTo>
                  <a:pt x="2" y="223"/>
                </a:lnTo>
                <a:lnTo>
                  <a:pt x="1" y="202"/>
                </a:lnTo>
                <a:lnTo>
                  <a:pt x="0" y="180"/>
                </a:lnTo>
                <a:lnTo>
                  <a:pt x="0" y="157"/>
                </a:lnTo>
                <a:lnTo>
                  <a:pt x="0" y="135"/>
                </a:lnTo>
                <a:lnTo>
                  <a:pt x="0" y="113"/>
                </a:lnTo>
                <a:lnTo>
                  <a:pt x="0" y="91"/>
                </a:lnTo>
                <a:lnTo>
                  <a:pt x="1" y="71"/>
                </a:lnTo>
                <a:lnTo>
                  <a:pt x="2" y="53"/>
                </a:lnTo>
                <a:lnTo>
                  <a:pt x="3" y="37"/>
                </a:lnTo>
                <a:lnTo>
                  <a:pt x="5" y="23"/>
                </a:lnTo>
                <a:lnTo>
                  <a:pt x="6" y="13"/>
                </a:lnTo>
                <a:lnTo>
                  <a:pt x="8" y="6"/>
                </a:lnTo>
                <a:lnTo>
                  <a:pt x="10" y="3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Nummer A"/>
          <p:cNvSpPr/>
          <p:nvPr/>
        </p:nvSpPr>
        <p:spPr>
          <a:xfrm>
            <a:off x="838200" y="2240280"/>
            <a:ext cx="441960" cy="441960"/>
          </a:xfrm>
          <a:prstGeom prst="ellipse">
            <a:avLst/>
          </a:prstGeom>
          <a:solidFill>
            <a:srgbClr val="88D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Doodle – editierbare Linie"/>
          <p:cNvSpPr/>
          <p:nvPr/>
        </p:nvSpPr>
        <p:spPr>
          <a:xfrm>
            <a:off x="815340" y="2232660"/>
            <a:ext cx="464820" cy="220980"/>
          </a:xfrm>
          <a:custGeom>
            <a:avLst/>
            <a:gdLst/>
            <a:ahLst/>
            <a:cxnLst/>
            <a:rect l="l" t="t" r="r" b="b"/>
            <a:pathLst>
              <a:path w="61" h="29">
                <a:moveTo>
                  <a:pt x="0" y="29"/>
                </a:moveTo>
                <a:lnTo>
                  <a:pt x="0" y="26"/>
                </a:lnTo>
                <a:lnTo>
                  <a:pt x="1" y="23"/>
                </a:lnTo>
                <a:lnTo>
                  <a:pt x="2" y="20"/>
                </a:lnTo>
                <a:lnTo>
                  <a:pt x="3" y="17"/>
                </a:lnTo>
                <a:lnTo>
                  <a:pt x="4" y="15"/>
                </a:lnTo>
                <a:lnTo>
                  <a:pt x="6" y="12"/>
                </a:lnTo>
                <a:lnTo>
                  <a:pt x="8" y="10"/>
                </a:lnTo>
                <a:lnTo>
                  <a:pt x="10" y="8"/>
                </a:lnTo>
                <a:lnTo>
                  <a:pt x="13" y="6"/>
                </a:lnTo>
                <a:lnTo>
                  <a:pt x="16" y="4"/>
                </a:lnTo>
                <a:lnTo>
                  <a:pt x="18" y="3"/>
                </a:lnTo>
                <a:lnTo>
                  <a:pt x="21" y="2"/>
                </a:lnTo>
                <a:lnTo>
                  <a:pt x="24" y="1"/>
                </a:lnTo>
                <a:lnTo>
                  <a:pt x="28" y="0"/>
                </a:lnTo>
                <a:lnTo>
                  <a:pt x="31" y="0"/>
                </a:lnTo>
                <a:lnTo>
                  <a:pt x="34" y="0"/>
                </a:lnTo>
                <a:lnTo>
                  <a:pt x="37" y="0"/>
                </a:lnTo>
                <a:lnTo>
                  <a:pt x="40" y="1"/>
                </a:lnTo>
                <a:lnTo>
                  <a:pt x="43" y="2"/>
                </a:lnTo>
                <a:lnTo>
                  <a:pt x="46" y="3"/>
                </a:lnTo>
                <a:lnTo>
                  <a:pt x="49" y="4"/>
                </a:lnTo>
                <a:lnTo>
                  <a:pt x="52" y="6"/>
                </a:lnTo>
                <a:lnTo>
                  <a:pt x="54" y="8"/>
                </a:lnTo>
                <a:lnTo>
                  <a:pt x="56" y="10"/>
                </a:lnTo>
                <a:lnTo>
                  <a:pt x="58" y="13"/>
                </a:lnTo>
                <a:lnTo>
                  <a:pt x="60" y="15"/>
                </a:lnTo>
                <a:lnTo>
                  <a:pt x="61" y="18"/>
                </a:lnTo>
              </a:path>
            </a:pathLst>
          </a:custGeom>
          <a:noFill/>
          <a:ln w="1524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A"/>
          <p:cNvSpPr txBox="1"/>
          <p:nvPr/>
        </p:nvSpPr>
        <p:spPr>
          <a:xfrm>
            <a:off x="838200" y="2255520"/>
            <a:ext cx="441960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2427"/>
              </a:lnSpc>
            </a:pPr>
            <a:r>
              <a:rPr lang="de-DE" sz="2167" b="1" dirty="0">
                <a:solidFill>
                  <a:srgbClr val="071F3C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9" name="Autonomie- entwicklung"/>
          <p:cNvSpPr txBox="1"/>
          <p:nvPr/>
        </p:nvSpPr>
        <p:spPr>
          <a:xfrm>
            <a:off x="1478280" y="2240280"/>
            <a:ext cx="2880360" cy="632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380"/>
              </a:lnSpc>
            </a:pPr>
            <a:r>
              <a:rPr lang="de-DE" sz="2125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Autonomie-</a:t>
            </a:r>
          </a:p>
          <a:p>
            <a:pPr defTabSz="380985">
              <a:lnSpc>
                <a:spcPts val="2380"/>
              </a:lnSpc>
            </a:pPr>
            <a:r>
              <a:rPr lang="de-DE" sz="2125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entwicklung</a:t>
            </a:r>
          </a:p>
        </p:txBody>
      </p:sp>
      <p:sp>
        <p:nvSpPr>
          <p:cNvPr id="30" name="Selbstbestimmung ist die Entwicklungsaufgabe der Adoleszenz. Frem"/>
          <p:cNvSpPr txBox="1"/>
          <p:nvPr/>
        </p:nvSpPr>
        <p:spPr>
          <a:xfrm>
            <a:off x="853440" y="3078480"/>
            <a:ext cx="3528060" cy="1051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Selbstbestimmung ist die Entwicklungsaufgabe der Adoleszenz. Fremdbestimmung wird feiner registriert.</a:t>
            </a:r>
          </a:p>
        </p:txBody>
      </p:sp>
      <p:sp>
        <p:nvSpPr>
          <p:cNvPr id="31" name="Doodle-Karte"/>
          <p:cNvSpPr/>
          <p:nvPr/>
        </p:nvSpPr>
        <p:spPr>
          <a:xfrm>
            <a:off x="7764780" y="2065020"/>
            <a:ext cx="3771900" cy="226314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Doodle-Karte – handgezeichnete Kontur"/>
          <p:cNvSpPr/>
          <p:nvPr/>
        </p:nvSpPr>
        <p:spPr>
          <a:xfrm>
            <a:off x="7802880" y="2065020"/>
            <a:ext cx="3726180" cy="2430780"/>
          </a:xfrm>
          <a:custGeom>
            <a:avLst/>
            <a:gdLst/>
            <a:ahLst/>
            <a:cxnLst/>
            <a:rect l="l" t="t" r="r" b="b"/>
            <a:pathLst>
              <a:path w="489" h="319">
                <a:moveTo>
                  <a:pt x="10" y="3"/>
                </a:moveTo>
                <a:lnTo>
                  <a:pt x="30" y="2"/>
                </a:lnTo>
                <a:lnTo>
                  <a:pt x="52" y="1"/>
                </a:lnTo>
                <a:lnTo>
                  <a:pt x="73" y="1"/>
                </a:lnTo>
                <a:lnTo>
                  <a:pt x="96" y="0"/>
                </a:lnTo>
                <a:lnTo>
                  <a:pt x="119" y="0"/>
                </a:lnTo>
                <a:lnTo>
                  <a:pt x="142" y="0"/>
                </a:lnTo>
                <a:lnTo>
                  <a:pt x="166" y="0"/>
                </a:lnTo>
                <a:lnTo>
                  <a:pt x="190" y="0"/>
                </a:lnTo>
                <a:lnTo>
                  <a:pt x="215" y="1"/>
                </a:lnTo>
                <a:lnTo>
                  <a:pt x="239" y="1"/>
                </a:lnTo>
                <a:lnTo>
                  <a:pt x="264" y="1"/>
                </a:lnTo>
                <a:lnTo>
                  <a:pt x="288" y="1"/>
                </a:lnTo>
                <a:lnTo>
                  <a:pt x="313" y="2"/>
                </a:lnTo>
                <a:lnTo>
                  <a:pt x="337" y="2"/>
                </a:lnTo>
                <a:lnTo>
                  <a:pt x="361" y="2"/>
                </a:lnTo>
                <a:lnTo>
                  <a:pt x="385" y="2"/>
                </a:lnTo>
                <a:lnTo>
                  <a:pt x="409" y="2"/>
                </a:lnTo>
                <a:lnTo>
                  <a:pt x="432" y="2"/>
                </a:lnTo>
                <a:lnTo>
                  <a:pt x="455" y="1"/>
                </a:lnTo>
                <a:lnTo>
                  <a:pt x="477" y="1"/>
                </a:lnTo>
                <a:lnTo>
                  <a:pt x="480" y="3"/>
                </a:lnTo>
                <a:lnTo>
                  <a:pt x="482" y="8"/>
                </a:lnTo>
                <a:lnTo>
                  <a:pt x="484" y="17"/>
                </a:lnTo>
                <a:lnTo>
                  <a:pt x="485" y="28"/>
                </a:lnTo>
                <a:lnTo>
                  <a:pt x="487" y="43"/>
                </a:lnTo>
                <a:lnTo>
                  <a:pt x="488" y="59"/>
                </a:lnTo>
                <a:lnTo>
                  <a:pt x="488" y="77"/>
                </a:lnTo>
                <a:lnTo>
                  <a:pt x="489" y="97"/>
                </a:lnTo>
                <a:lnTo>
                  <a:pt x="489" y="119"/>
                </a:lnTo>
                <a:lnTo>
                  <a:pt x="489" y="142"/>
                </a:lnTo>
                <a:lnTo>
                  <a:pt x="489" y="165"/>
                </a:lnTo>
                <a:lnTo>
                  <a:pt x="489" y="189"/>
                </a:lnTo>
                <a:lnTo>
                  <a:pt x="489" y="213"/>
                </a:lnTo>
                <a:lnTo>
                  <a:pt x="489" y="237"/>
                </a:lnTo>
                <a:lnTo>
                  <a:pt x="489" y="261"/>
                </a:lnTo>
                <a:lnTo>
                  <a:pt x="488" y="284"/>
                </a:lnTo>
                <a:lnTo>
                  <a:pt x="487" y="286"/>
                </a:lnTo>
                <a:lnTo>
                  <a:pt x="483" y="288"/>
                </a:lnTo>
                <a:lnTo>
                  <a:pt x="476" y="289"/>
                </a:lnTo>
                <a:lnTo>
                  <a:pt x="466" y="291"/>
                </a:lnTo>
                <a:lnTo>
                  <a:pt x="454" y="292"/>
                </a:lnTo>
                <a:lnTo>
                  <a:pt x="439" y="293"/>
                </a:lnTo>
                <a:lnTo>
                  <a:pt x="421" y="293"/>
                </a:lnTo>
                <a:lnTo>
                  <a:pt x="402" y="294"/>
                </a:lnTo>
                <a:lnTo>
                  <a:pt x="379" y="294"/>
                </a:lnTo>
                <a:lnTo>
                  <a:pt x="355" y="295"/>
                </a:lnTo>
                <a:lnTo>
                  <a:pt x="329" y="295"/>
                </a:lnTo>
                <a:lnTo>
                  <a:pt x="300" y="296"/>
                </a:lnTo>
                <a:lnTo>
                  <a:pt x="270" y="296"/>
                </a:lnTo>
                <a:lnTo>
                  <a:pt x="238" y="296"/>
                </a:lnTo>
                <a:lnTo>
                  <a:pt x="204" y="296"/>
                </a:lnTo>
                <a:lnTo>
                  <a:pt x="168" y="297"/>
                </a:lnTo>
                <a:lnTo>
                  <a:pt x="131" y="297"/>
                </a:lnTo>
                <a:lnTo>
                  <a:pt x="92" y="298"/>
                </a:lnTo>
                <a:lnTo>
                  <a:pt x="52" y="298"/>
                </a:lnTo>
                <a:lnTo>
                  <a:pt x="10" y="299"/>
                </a:lnTo>
                <a:lnTo>
                  <a:pt x="33" y="300"/>
                </a:lnTo>
                <a:lnTo>
                  <a:pt x="8" y="319"/>
                </a:lnTo>
                <a:lnTo>
                  <a:pt x="15" y="296"/>
                </a:lnTo>
                <a:lnTo>
                  <a:pt x="12" y="287"/>
                </a:lnTo>
                <a:lnTo>
                  <a:pt x="9" y="275"/>
                </a:lnTo>
                <a:lnTo>
                  <a:pt x="6" y="260"/>
                </a:lnTo>
                <a:lnTo>
                  <a:pt x="4" y="242"/>
                </a:lnTo>
                <a:lnTo>
                  <a:pt x="2" y="223"/>
                </a:lnTo>
                <a:lnTo>
                  <a:pt x="1" y="202"/>
                </a:lnTo>
                <a:lnTo>
                  <a:pt x="0" y="180"/>
                </a:lnTo>
                <a:lnTo>
                  <a:pt x="0" y="157"/>
                </a:lnTo>
                <a:lnTo>
                  <a:pt x="0" y="135"/>
                </a:lnTo>
                <a:lnTo>
                  <a:pt x="0" y="113"/>
                </a:lnTo>
                <a:lnTo>
                  <a:pt x="0" y="91"/>
                </a:lnTo>
                <a:lnTo>
                  <a:pt x="1" y="71"/>
                </a:lnTo>
                <a:lnTo>
                  <a:pt x="2" y="53"/>
                </a:lnTo>
                <a:lnTo>
                  <a:pt x="3" y="37"/>
                </a:lnTo>
                <a:lnTo>
                  <a:pt x="5" y="23"/>
                </a:lnTo>
                <a:lnTo>
                  <a:pt x="6" y="13"/>
                </a:lnTo>
                <a:lnTo>
                  <a:pt x="8" y="6"/>
                </a:lnTo>
                <a:lnTo>
                  <a:pt x="10" y="3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Nummer P"/>
          <p:cNvSpPr/>
          <p:nvPr/>
        </p:nvSpPr>
        <p:spPr>
          <a:xfrm>
            <a:off x="7962900" y="2240280"/>
            <a:ext cx="441960" cy="441960"/>
          </a:xfrm>
          <a:prstGeom prst="ellipse">
            <a:avLst/>
          </a:prstGeom>
          <a:solidFill>
            <a:srgbClr val="FFB4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4" name="Doodle – editierbare Linie"/>
          <p:cNvSpPr/>
          <p:nvPr/>
        </p:nvSpPr>
        <p:spPr>
          <a:xfrm>
            <a:off x="7940040" y="2232660"/>
            <a:ext cx="464820" cy="220980"/>
          </a:xfrm>
          <a:custGeom>
            <a:avLst/>
            <a:gdLst/>
            <a:ahLst/>
            <a:cxnLst/>
            <a:rect l="l" t="t" r="r" b="b"/>
            <a:pathLst>
              <a:path w="61" h="29">
                <a:moveTo>
                  <a:pt x="0" y="29"/>
                </a:moveTo>
                <a:lnTo>
                  <a:pt x="0" y="26"/>
                </a:lnTo>
                <a:lnTo>
                  <a:pt x="1" y="23"/>
                </a:lnTo>
                <a:lnTo>
                  <a:pt x="2" y="20"/>
                </a:lnTo>
                <a:lnTo>
                  <a:pt x="3" y="17"/>
                </a:lnTo>
                <a:lnTo>
                  <a:pt x="4" y="15"/>
                </a:lnTo>
                <a:lnTo>
                  <a:pt x="6" y="12"/>
                </a:lnTo>
                <a:lnTo>
                  <a:pt x="8" y="10"/>
                </a:lnTo>
                <a:lnTo>
                  <a:pt x="10" y="8"/>
                </a:lnTo>
                <a:lnTo>
                  <a:pt x="13" y="6"/>
                </a:lnTo>
                <a:lnTo>
                  <a:pt x="16" y="4"/>
                </a:lnTo>
                <a:lnTo>
                  <a:pt x="18" y="3"/>
                </a:lnTo>
                <a:lnTo>
                  <a:pt x="21" y="2"/>
                </a:lnTo>
                <a:lnTo>
                  <a:pt x="24" y="1"/>
                </a:lnTo>
                <a:lnTo>
                  <a:pt x="28" y="0"/>
                </a:lnTo>
                <a:lnTo>
                  <a:pt x="31" y="0"/>
                </a:lnTo>
                <a:lnTo>
                  <a:pt x="34" y="0"/>
                </a:lnTo>
                <a:lnTo>
                  <a:pt x="37" y="0"/>
                </a:lnTo>
                <a:lnTo>
                  <a:pt x="40" y="1"/>
                </a:lnTo>
                <a:lnTo>
                  <a:pt x="43" y="2"/>
                </a:lnTo>
                <a:lnTo>
                  <a:pt x="46" y="3"/>
                </a:lnTo>
                <a:lnTo>
                  <a:pt x="49" y="4"/>
                </a:lnTo>
                <a:lnTo>
                  <a:pt x="52" y="6"/>
                </a:lnTo>
                <a:lnTo>
                  <a:pt x="54" y="8"/>
                </a:lnTo>
                <a:lnTo>
                  <a:pt x="56" y="10"/>
                </a:lnTo>
                <a:lnTo>
                  <a:pt x="58" y="13"/>
                </a:lnTo>
                <a:lnTo>
                  <a:pt x="60" y="15"/>
                </a:lnTo>
                <a:lnTo>
                  <a:pt x="61" y="18"/>
                </a:lnTo>
              </a:path>
            </a:pathLst>
          </a:custGeom>
          <a:noFill/>
          <a:ln w="1524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5" name="P"/>
          <p:cNvSpPr txBox="1"/>
          <p:nvPr/>
        </p:nvSpPr>
        <p:spPr>
          <a:xfrm>
            <a:off x="7962900" y="2255520"/>
            <a:ext cx="441960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2427"/>
              </a:lnSpc>
            </a:pPr>
            <a:r>
              <a:rPr lang="de-DE" sz="2167" b="1" dirty="0">
                <a:solidFill>
                  <a:srgbClr val="071F3C"/>
                </a:solidFill>
                <a:latin typeface="Arial"/>
                <a:ea typeface="Arial"/>
                <a:cs typeface="Arial"/>
              </a:rPr>
              <a:t>P</a:t>
            </a:r>
          </a:p>
        </p:txBody>
      </p:sp>
      <p:sp>
        <p:nvSpPr>
          <p:cNvPr id="36" name="Parasoziale Bindung"/>
          <p:cNvSpPr txBox="1"/>
          <p:nvPr/>
        </p:nvSpPr>
        <p:spPr>
          <a:xfrm>
            <a:off x="8602980" y="2232660"/>
            <a:ext cx="2636520" cy="5181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333"/>
              </a:lnSpc>
            </a:pPr>
            <a:r>
              <a:rPr lang="de-DE" sz="208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Parasoziale Bindung</a:t>
            </a:r>
          </a:p>
        </p:txBody>
      </p:sp>
      <p:sp>
        <p:nvSpPr>
          <p:cNvPr id="37" name="Der Creator fühlt sich wie ein Bekannter an: nah, stundenlang, un"/>
          <p:cNvSpPr txBox="1"/>
          <p:nvPr/>
        </p:nvSpPr>
        <p:spPr>
          <a:xfrm>
            <a:off x="7985760" y="3078480"/>
            <a:ext cx="3329940" cy="10515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07"/>
              </a:lnSpc>
            </a:pPr>
            <a:r>
              <a:rPr lang="de-DE" sz="1792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Der Creator fühlt sich wie ein Bekannter an: nah, stundenlang, ungeschnitten. Kritik trifft eine Beziehung.</a:t>
            </a:r>
          </a:p>
        </p:txBody>
      </p:sp>
      <p:sp>
        <p:nvSpPr>
          <p:cNvPr id="38" name="Doodle-Karte"/>
          <p:cNvSpPr/>
          <p:nvPr/>
        </p:nvSpPr>
        <p:spPr>
          <a:xfrm>
            <a:off x="2689860" y="4876800"/>
            <a:ext cx="6804660" cy="134874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Doodle-Karte – handgezeichnete Kontur"/>
          <p:cNvSpPr/>
          <p:nvPr/>
        </p:nvSpPr>
        <p:spPr>
          <a:xfrm>
            <a:off x="2720340" y="4876800"/>
            <a:ext cx="6766560" cy="1363980"/>
          </a:xfrm>
          <a:custGeom>
            <a:avLst/>
            <a:gdLst/>
            <a:ahLst/>
            <a:cxnLst/>
            <a:rect l="l" t="t" r="r" b="b"/>
            <a:pathLst>
              <a:path w="888" h="179">
                <a:moveTo>
                  <a:pt x="11" y="3"/>
                </a:moveTo>
                <a:lnTo>
                  <a:pt x="50" y="2"/>
                </a:lnTo>
                <a:lnTo>
                  <a:pt x="89" y="1"/>
                </a:lnTo>
                <a:lnTo>
                  <a:pt x="130" y="1"/>
                </a:lnTo>
                <a:lnTo>
                  <a:pt x="172" y="0"/>
                </a:lnTo>
                <a:lnTo>
                  <a:pt x="214" y="0"/>
                </a:lnTo>
                <a:lnTo>
                  <a:pt x="258" y="0"/>
                </a:lnTo>
                <a:lnTo>
                  <a:pt x="302" y="0"/>
                </a:lnTo>
                <a:lnTo>
                  <a:pt x="346" y="0"/>
                </a:lnTo>
                <a:lnTo>
                  <a:pt x="391" y="1"/>
                </a:lnTo>
                <a:lnTo>
                  <a:pt x="436" y="1"/>
                </a:lnTo>
                <a:lnTo>
                  <a:pt x="481" y="1"/>
                </a:lnTo>
                <a:lnTo>
                  <a:pt x="527" y="1"/>
                </a:lnTo>
                <a:lnTo>
                  <a:pt x="572" y="2"/>
                </a:lnTo>
                <a:lnTo>
                  <a:pt x="617" y="2"/>
                </a:lnTo>
                <a:lnTo>
                  <a:pt x="661" y="2"/>
                </a:lnTo>
                <a:lnTo>
                  <a:pt x="706" y="2"/>
                </a:lnTo>
                <a:lnTo>
                  <a:pt x="749" y="2"/>
                </a:lnTo>
                <a:lnTo>
                  <a:pt x="792" y="2"/>
                </a:lnTo>
                <a:lnTo>
                  <a:pt x="835" y="1"/>
                </a:lnTo>
                <a:lnTo>
                  <a:pt x="876" y="1"/>
                </a:lnTo>
                <a:lnTo>
                  <a:pt x="879" y="2"/>
                </a:lnTo>
                <a:lnTo>
                  <a:pt x="881" y="5"/>
                </a:lnTo>
                <a:lnTo>
                  <a:pt x="883" y="11"/>
                </a:lnTo>
                <a:lnTo>
                  <a:pt x="884" y="17"/>
                </a:lnTo>
                <a:lnTo>
                  <a:pt x="886" y="26"/>
                </a:lnTo>
                <a:lnTo>
                  <a:pt x="887" y="35"/>
                </a:lnTo>
                <a:lnTo>
                  <a:pt x="887" y="46"/>
                </a:lnTo>
                <a:lnTo>
                  <a:pt x="888" y="58"/>
                </a:lnTo>
                <a:lnTo>
                  <a:pt x="888" y="70"/>
                </a:lnTo>
                <a:lnTo>
                  <a:pt x="888" y="83"/>
                </a:lnTo>
                <a:lnTo>
                  <a:pt x="888" y="97"/>
                </a:lnTo>
                <a:lnTo>
                  <a:pt x="888" y="110"/>
                </a:lnTo>
                <a:lnTo>
                  <a:pt x="888" y="124"/>
                </a:lnTo>
                <a:lnTo>
                  <a:pt x="888" y="138"/>
                </a:lnTo>
                <a:lnTo>
                  <a:pt x="888" y="151"/>
                </a:lnTo>
                <a:lnTo>
                  <a:pt x="887" y="164"/>
                </a:lnTo>
                <a:lnTo>
                  <a:pt x="885" y="166"/>
                </a:lnTo>
                <a:lnTo>
                  <a:pt x="877" y="168"/>
                </a:lnTo>
                <a:lnTo>
                  <a:pt x="864" y="169"/>
                </a:lnTo>
                <a:lnTo>
                  <a:pt x="847" y="171"/>
                </a:lnTo>
                <a:lnTo>
                  <a:pt x="824" y="172"/>
                </a:lnTo>
                <a:lnTo>
                  <a:pt x="797" y="173"/>
                </a:lnTo>
                <a:lnTo>
                  <a:pt x="765" y="173"/>
                </a:lnTo>
                <a:lnTo>
                  <a:pt x="729" y="174"/>
                </a:lnTo>
                <a:lnTo>
                  <a:pt x="689" y="174"/>
                </a:lnTo>
                <a:lnTo>
                  <a:pt x="645" y="175"/>
                </a:lnTo>
                <a:lnTo>
                  <a:pt x="597" y="175"/>
                </a:lnTo>
                <a:lnTo>
                  <a:pt x="545" y="176"/>
                </a:lnTo>
                <a:lnTo>
                  <a:pt x="489" y="176"/>
                </a:lnTo>
                <a:lnTo>
                  <a:pt x="430" y="176"/>
                </a:lnTo>
                <a:lnTo>
                  <a:pt x="368" y="176"/>
                </a:lnTo>
                <a:lnTo>
                  <a:pt x="302" y="177"/>
                </a:lnTo>
                <a:lnTo>
                  <a:pt x="234" y="177"/>
                </a:lnTo>
                <a:lnTo>
                  <a:pt x="162" y="178"/>
                </a:lnTo>
                <a:lnTo>
                  <a:pt x="88" y="178"/>
                </a:lnTo>
                <a:lnTo>
                  <a:pt x="11" y="179"/>
                </a:lnTo>
                <a:lnTo>
                  <a:pt x="8" y="173"/>
                </a:lnTo>
                <a:lnTo>
                  <a:pt x="6" y="166"/>
                </a:lnTo>
                <a:lnTo>
                  <a:pt x="4" y="156"/>
                </a:lnTo>
                <a:lnTo>
                  <a:pt x="3" y="146"/>
                </a:lnTo>
                <a:lnTo>
                  <a:pt x="2" y="134"/>
                </a:lnTo>
                <a:lnTo>
                  <a:pt x="1" y="122"/>
                </a:lnTo>
                <a:lnTo>
                  <a:pt x="0" y="109"/>
                </a:lnTo>
                <a:lnTo>
                  <a:pt x="0" y="95"/>
                </a:lnTo>
                <a:lnTo>
                  <a:pt x="0" y="82"/>
                </a:lnTo>
                <a:lnTo>
                  <a:pt x="0" y="69"/>
                </a:lnTo>
                <a:lnTo>
                  <a:pt x="1" y="56"/>
                </a:lnTo>
                <a:lnTo>
                  <a:pt x="2" y="44"/>
                </a:lnTo>
                <a:lnTo>
                  <a:pt x="3" y="33"/>
                </a:lnTo>
                <a:lnTo>
                  <a:pt x="4" y="24"/>
                </a:lnTo>
                <a:lnTo>
                  <a:pt x="5" y="16"/>
                </a:lnTo>
                <a:lnTo>
                  <a:pt x="7" y="9"/>
                </a:lnTo>
                <a:lnTo>
                  <a:pt x="9" y="5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Nummer I"/>
          <p:cNvSpPr/>
          <p:nvPr/>
        </p:nvSpPr>
        <p:spPr>
          <a:xfrm>
            <a:off x="2880360" y="5067300"/>
            <a:ext cx="434340" cy="434340"/>
          </a:xfrm>
          <a:prstGeom prst="ellipse">
            <a:avLst/>
          </a:prstGeom>
          <a:solidFill>
            <a:srgbClr val="68D4A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Doodle – editierbare Linie"/>
          <p:cNvSpPr/>
          <p:nvPr/>
        </p:nvSpPr>
        <p:spPr>
          <a:xfrm>
            <a:off x="2857500" y="5059680"/>
            <a:ext cx="457200" cy="220980"/>
          </a:xfrm>
          <a:custGeom>
            <a:avLst/>
            <a:gdLst/>
            <a:ahLst/>
            <a:cxnLst/>
            <a:rect l="l" t="t" r="r" b="b"/>
            <a:pathLst>
              <a:path w="60" h="29">
                <a:moveTo>
                  <a:pt x="0" y="29"/>
                </a:moveTo>
                <a:lnTo>
                  <a:pt x="0" y="26"/>
                </a:lnTo>
                <a:lnTo>
                  <a:pt x="1" y="23"/>
                </a:lnTo>
                <a:lnTo>
                  <a:pt x="2" y="20"/>
                </a:lnTo>
                <a:lnTo>
                  <a:pt x="3" y="17"/>
                </a:lnTo>
                <a:lnTo>
                  <a:pt x="4" y="15"/>
                </a:lnTo>
                <a:lnTo>
                  <a:pt x="6" y="12"/>
                </a:lnTo>
                <a:lnTo>
                  <a:pt x="8" y="10"/>
                </a:lnTo>
                <a:lnTo>
                  <a:pt x="10" y="8"/>
                </a:lnTo>
                <a:lnTo>
                  <a:pt x="13" y="6"/>
                </a:lnTo>
                <a:lnTo>
                  <a:pt x="15" y="4"/>
                </a:lnTo>
                <a:lnTo>
                  <a:pt x="18" y="3"/>
                </a:lnTo>
                <a:lnTo>
                  <a:pt x="21" y="2"/>
                </a:lnTo>
                <a:lnTo>
                  <a:pt x="24" y="1"/>
                </a:lnTo>
                <a:lnTo>
                  <a:pt x="27" y="0"/>
                </a:lnTo>
                <a:lnTo>
                  <a:pt x="30" y="0"/>
                </a:lnTo>
                <a:lnTo>
                  <a:pt x="33" y="0"/>
                </a:lnTo>
                <a:lnTo>
                  <a:pt x="36" y="0"/>
                </a:lnTo>
                <a:lnTo>
                  <a:pt x="40" y="1"/>
                </a:lnTo>
                <a:lnTo>
                  <a:pt x="43" y="2"/>
                </a:lnTo>
                <a:lnTo>
                  <a:pt x="45" y="3"/>
                </a:lnTo>
                <a:lnTo>
                  <a:pt x="48" y="4"/>
                </a:lnTo>
                <a:lnTo>
                  <a:pt x="51" y="6"/>
                </a:lnTo>
                <a:lnTo>
                  <a:pt x="53" y="8"/>
                </a:lnTo>
                <a:lnTo>
                  <a:pt x="55" y="10"/>
                </a:lnTo>
                <a:lnTo>
                  <a:pt x="57" y="12"/>
                </a:lnTo>
                <a:lnTo>
                  <a:pt x="59" y="15"/>
                </a:lnTo>
                <a:lnTo>
                  <a:pt x="60" y="18"/>
                </a:lnTo>
              </a:path>
            </a:pathLst>
          </a:custGeom>
          <a:noFill/>
          <a:ln w="1524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2" name="I"/>
          <p:cNvSpPr txBox="1"/>
          <p:nvPr/>
        </p:nvSpPr>
        <p:spPr>
          <a:xfrm>
            <a:off x="2880360" y="5082540"/>
            <a:ext cx="434340" cy="4038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2427"/>
              </a:lnSpc>
            </a:pPr>
            <a:r>
              <a:rPr lang="de-DE" sz="2167" b="1" dirty="0">
                <a:solidFill>
                  <a:srgbClr val="071F3C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43" name="Identität &amp; Zugehörigkeit"/>
          <p:cNvSpPr txBox="1"/>
          <p:nvPr/>
        </p:nvSpPr>
        <p:spPr>
          <a:xfrm>
            <a:off x="3528060" y="5067300"/>
            <a:ext cx="566928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427"/>
              </a:lnSpc>
            </a:pPr>
            <a:r>
              <a:rPr lang="de-DE" sz="2167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Identität &amp; Zugehörigkeit</a:t>
            </a:r>
          </a:p>
        </p:txBody>
      </p:sp>
      <p:sp>
        <p:nvSpPr>
          <p:cNvPr id="44" name="„Was ich höre, zeigt, wer ich bin.“ Die Quelle abwerten heißt: Pe"/>
          <p:cNvSpPr txBox="1"/>
          <p:nvPr/>
        </p:nvSpPr>
        <p:spPr>
          <a:xfrm>
            <a:off x="2933700" y="5577840"/>
            <a:ext cx="6309360" cy="5029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„Was ich höre, zeigt, wer ich bin.“ Die Quelle abwerten heißt: Person und Community abwerten.</a:t>
            </a:r>
          </a:p>
        </p:txBody>
      </p:sp>
      <p:sp>
        <p:nvSpPr>
          <p:cNvPr id="45" name="Doodle – editierbare Linie"/>
          <p:cNvSpPr/>
          <p:nvPr/>
        </p:nvSpPr>
        <p:spPr>
          <a:xfrm>
            <a:off x="4648200" y="3360420"/>
            <a:ext cx="899160" cy="548640"/>
          </a:xfrm>
          <a:custGeom>
            <a:avLst/>
            <a:gdLst/>
            <a:ahLst/>
            <a:cxnLst/>
            <a:rect l="l" t="t" r="r" b="b"/>
            <a:pathLst>
              <a:path w="118" h="72">
                <a:moveTo>
                  <a:pt x="0" y="0"/>
                </a:moveTo>
                <a:lnTo>
                  <a:pt x="5" y="1"/>
                </a:lnTo>
                <a:lnTo>
                  <a:pt x="9" y="2"/>
                </a:lnTo>
                <a:lnTo>
                  <a:pt x="13" y="3"/>
                </a:lnTo>
                <a:lnTo>
                  <a:pt x="17" y="4"/>
                </a:lnTo>
                <a:lnTo>
                  <a:pt x="21" y="6"/>
                </a:lnTo>
                <a:lnTo>
                  <a:pt x="24" y="8"/>
                </a:lnTo>
                <a:lnTo>
                  <a:pt x="28" y="10"/>
                </a:lnTo>
                <a:lnTo>
                  <a:pt x="31" y="12"/>
                </a:lnTo>
                <a:lnTo>
                  <a:pt x="34" y="14"/>
                </a:lnTo>
                <a:lnTo>
                  <a:pt x="37" y="17"/>
                </a:lnTo>
                <a:lnTo>
                  <a:pt x="40" y="19"/>
                </a:lnTo>
                <a:lnTo>
                  <a:pt x="42" y="22"/>
                </a:lnTo>
                <a:lnTo>
                  <a:pt x="45" y="24"/>
                </a:lnTo>
                <a:lnTo>
                  <a:pt x="47" y="27"/>
                </a:lnTo>
                <a:lnTo>
                  <a:pt x="50" y="30"/>
                </a:lnTo>
                <a:lnTo>
                  <a:pt x="52" y="32"/>
                </a:lnTo>
                <a:lnTo>
                  <a:pt x="54" y="35"/>
                </a:lnTo>
                <a:lnTo>
                  <a:pt x="57" y="38"/>
                </a:lnTo>
                <a:lnTo>
                  <a:pt x="59" y="41"/>
                </a:lnTo>
                <a:lnTo>
                  <a:pt x="62" y="43"/>
                </a:lnTo>
                <a:lnTo>
                  <a:pt x="64" y="46"/>
                </a:lnTo>
                <a:lnTo>
                  <a:pt x="67" y="49"/>
                </a:lnTo>
                <a:lnTo>
                  <a:pt x="69" y="51"/>
                </a:lnTo>
                <a:lnTo>
                  <a:pt x="72" y="54"/>
                </a:lnTo>
                <a:lnTo>
                  <a:pt x="75" y="56"/>
                </a:lnTo>
                <a:lnTo>
                  <a:pt x="78" y="58"/>
                </a:lnTo>
                <a:lnTo>
                  <a:pt x="81" y="61"/>
                </a:lnTo>
                <a:lnTo>
                  <a:pt x="84" y="63"/>
                </a:lnTo>
                <a:lnTo>
                  <a:pt x="87" y="64"/>
                </a:lnTo>
                <a:lnTo>
                  <a:pt x="91" y="66"/>
                </a:lnTo>
                <a:lnTo>
                  <a:pt x="95" y="68"/>
                </a:lnTo>
                <a:lnTo>
                  <a:pt x="99" y="69"/>
                </a:lnTo>
                <a:lnTo>
                  <a:pt x="103" y="70"/>
                </a:lnTo>
                <a:lnTo>
                  <a:pt x="108" y="71"/>
                </a:lnTo>
                <a:lnTo>
                  <a:pt x="113" y="72"/>
                </a:lnTo>
                <a:lnTo>
                  <a:pt x="118" y="72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6" name="Doodle – editierbare Linie"/>
          <p:cNvSpPr/>
          <p:nvPr/>
        </p:nvSpPr>
        <p:spPr>
          <a:xfrm>
            <a:off x="5440680" y="3832860"/>
            <a:ext cx="106680" cy="121920"/>
          </a:xfrm>
          <a:custGeom>
            <a:avLst/>
            <a:gdLst/>
            <a:ahLst/>
            <a:cxnLst/>
            <a:rect l="l" t="t" r="r" b="b"/>
            <a:pathLst>
              <a:path w="14" h="16">
                <a:moveTo>
                  <a:pt x="0" y="16"/>
                </a:moveTo>
                <a:lnTo>
                  <a:pt x="14" y="10"/>
                </a:lnTo>
                <a:lnTo>
                  <a:pt x="2" y="0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7" name="Doodle – editierbare Linie"/>
          <p:cNvSpPr/>
          <p:nvPr/>
        </p:nvSpPr>
        <p:spPr>
          <a:xfrm>
            <a:off x="6941820" y="3375660"/>
            <a:ext cx="723900" cy="571500"/>
          </a:xfrm>
          <a:custGeom>
            <a:avLst/>
            <a:gdLst/>
            <a:ahLst/>
            <a:cxnLst/>
            <a:rect l="l" t="t" r="r" b="b"/>
            <a:pathLst>
              <a:path w="95" h="75">
                <a:moveTo>
                  <a:pt x="95" y="0"/>
                </a:moveTo>
                <a:lnTo>
                  <a:pt x="91" y="1"/>
                </a:lnTo>
                <a:lnTo>
                  <a:pt x="88" y="2"/>
                </a:lnTo>
                <a:lnTo>
                  <a:pt x="84" y="4"/>
                </a:lnTo>
                <a:lnTo>
                  <a:pt x="81" y="5"/>
                </a:lnTo>
                <a:lnTo>
                  <a:pt x="78" y="7"/>
                </a:lnTo>
                <a:lnTo>
                  <a:pt x="75" y="9"/>
                </a:lnTo>
                <a:lnTo>
                  <a:pt x="72" y="11"/>
                </a:lnTo>
                <a:lnTo>
                  <a:pt x="70" y="13"/>
                </a:lnTo>
                <a:lnTo>
                  <a:pt x="67" y="15"/>
                </a:lnTo>
                <a:lnTo>
                  <a:pt x="65" y="18"/>
                </a:lnTo>
                <a:lnTo>
                  <a:pt x="63" y="20"/>
                </a:lnTo>
                <a:lnTo>
                  <a:pt x="61" y="22"/>
                </a:lnTo>
                <a:lnTo>
                  <a:pt x="59" y="25"/>
                </a:lnTo>
                <a:lnTo>
                  <a:pt x="57" y="27"/>
                </a:lnTo>
                <a:lnTo>
                  <a:pt x="55" y="30"/>
                </a:lnTo>
                <a:lnTo>
                  <a:pt x="53" y="33"/>
                </a:lnTo>
                <a:lnTo>
                  <a:pt x="51" y="35"/>
                </a:lnTo>
                <a:lnTo>
                  <a:pt x="49" y="38"/>
                </a:lnTo>
                <a:lnTo>
                  <a:pt x="47" y="41"/>
                </a:lnTo>
                <a:lnTo>
                  <a:pt x="45" y="43"/>
                </a:lnTo>
                <a:lnTo>
                  <a:pt x="43" y="46"/>
                </a:lnTo>
                <a:lnTo>
                  <a:pt x="41" y="48"/>
                </a:lnTo>
                <a:lnTo>
                  <a:pt x="39" y="51"/>
                </a:lnTo>
                <a:lnTo>
                  <a:pt x="37" y="53"/>
                </a:lnTo>
                <a:lnTo>
                  <a:pt x="35" y="56"/>
                </a:lnTo>
                <a:lnTo>
                  <a:pt x="32" y="58"/>
                </a:lnTo>
                <a:lnTo>
                  <a:pt x="30" y="60"/>
                </a:lnTo>
                <a:lnTo>
                  <a:pt x="27" y="62"/>
                </a:lnTo>
                <a:lnTo>
                  <a:pt x="24" y="65"/>
                </a:lnTo>
                <a:lnTo>
                  <a:pt x="21" y="66"/>
                </a:lnTo>
                <a:lnTo>
                  <a:pt x="18" y="68"/>
                </a:lnTo>
                <a:lnTo>
                  <a:pt x="15" y="70"/>
                </a:lnTo>
                <a:lnTo>
                  <a:pt x="12" y="71"/>
                </a:lnTo>
                <a:lnTo>
                  <a:pt x="8" y="73"/>
                </a:lnTo>
                <a:lnTo>
                  <a:pt x="4" y="74"/>
                </a:lnTo>
                <a:lnTo>
                  <a:pt x="0" y="75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Doodle – editierbare Linie"/>
          <p:cNvSpPr/>
          <p:nvPr/>
        </p:nvSpPr>
        <p:spPr>
          <a:xfrm>
            <a:off x="6941820" y="3863340"/>
            <a:ext cx="114300" cy="106680"/>
          </a:xfrm>
          <a:custGeom>
            <a:avLst/>
            <a:gdLst/>
            <a:ahLst/>
            <a:cxnLst/>
            <a:rect l="l" t="t" r="r" b="b"/>
            <a:pathLst>
              <a:path w="15" h="14">
                <a:moveTo>
                  <a:pt x="10" y="0"/>
                </a:moveTo>
                <a:lnTo>
                  <a:pt x="0" y="11"/>
                </a:lnTo>
                <a:lnTo>
                  <a:pt x="15" y="14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Doodle – editierbare Linie"/>
          <p:cNvSpPr/>
          <p:nvPr/>
        </p:nvSpPr>
        <p:spPr>
          <a:xfrm>
            <a:off x="6202680" y="4678680"/>
            <a:ext cx="0" cy="175260"/>
          </a:xfrm>
          <a:custGeom>
            <a:avLst/>
            <a:gdLst/>
            <a:ahLst/>
            <a:cxnLst/>
            <a:rect l="l" t="t" r="r" b="b"/>
            <a:pathLst>
              <a:path h="23">
                <a:moveTo>
                  <a:pt x="0" y="0"/>
                </a:moveTo>
                <a:lnTo>
                  <a:pt x="0" y="23"/>
                </a:lnTo>
              </a:path>
            </a:pathLst>
          </a:custGeom>
          <a:noFill/>
          <a:ln w="2540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0" name="Doodle – editierbare Linie"/>
          <p:cNvSpPr/>
          <p:nvPr/>
        </p:nvSpPr>
        <p:spPr>
          <a:xfrm>
            <a:off x="6141720" y="4747260"/>
            <a:ext cx="121920" cy="106680"/>
          </a:xfrm>
          <a:custGeom>
            <a:avLst/>
            <a:gdLst/>
            <a:ahLst/>
            <a:cxnLst/>
            <a:rect l="l" t="t" r="r" b="b"/>
            <a:pathLst>
              <a:path w="16" h="14">
                <a:moveTo>
                  <a:pt x="0" y="0"/>
                </a:moveTo>
                <a:lnTo>
                  <a:pt x="8" y="14"/>
                </a:lnTo>
                <a:lnTo>
                  <a:pt x="16" y="0"/>
                </a:lnTo>
              </a:path>
            </a:pathLst>
          </a:custGeom>
          <a:noFill/>
          <a:ln w="2540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1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52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53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AKTANZ NUTZEN · USA, AB 2000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REAKTANZ NUTZEN · USA, AB 2000</a:t>
            </a:r>
          </a:p>
        </p:txBody>
      </p:sp>
      <p:sp>
        <p:nvSpPr>
          <p:cNvPr id="3" name="truth: Die Kampagne, die nie „Rauch nicht“ sagte"/>
          <p:cNvSpPr txBox="1"/>
          <p:nvPr/>
        </p:nvSpPr>
        <p:spPr>
          <a:xfrm>
            <a:off x="502920" y="746760"/>
            <a:ext cx="11087100" cy="98382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453"/>
              </a:lnSpc>
            </a:pPr>
            <a:r>
              <a:rPr lang="de-DE" sz="308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truth: Die Kampagne, die nie</a:t>
            </a:r>
          </a:p>
          <a:p>
            <a:pPr defTabSz="380985">
              <a:lnSpc>
                <a:spcPts val="3453"/>
              </a:lnSpc>
            </a:pPr>
            <a:r>
              <a:rPr lang="de-DE" sz="308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„Rauch nicht“ sagte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760220"/>
            <a:ext cx="3108960" cy="30480"/>
          </a:xfrm>
          <a:custGeom>
            <a:avLst/>
            <a:gdLst/>
            <a:ahLst/>
            <a:cxnLst/>
            <a:rect l="l" t="t" r="r" b="b"/>
            <a:pathLst>
              <a:path w="408" h="4">
                <a:moveTo>
                  <a:pt x="0" y="4"/>
                </a:moveTo>
                <a:lnTo>
                  <a:pt x="11" y="3"/>
                </a:lnTo>
                <a:lnTo>
                  <a:pt x="22" y="3"/>
                </a:lnTo>
                <a:lnTo>
                  <a:pt x="33" y="2"/>
                </a:lnTo>
                <a:lnTo>
                  <a:pt x="43" y="2"/>
                </a:lnTo>
                <a:lnTo>
                  <a:pt x="54" y="1"/>
                </a:lnTo>
                <a:lnTo>
                  <a:pt x="65" y="1"/>
                </a:lnTo>
                <a:lnTo>
                  <a:pt x="76" y="1"/>
                </a:lnTo>
                <a:lnTo>
                  <a:pt x="87" y="1"/>
                </a:lnTo>
                <a:lnTo>
                  <a:pt x="98" y="1"/>
                </a:lnTo>
                <a:lnTo>
                  <a:pt x="108" y="1"/>
                </a:lnTo>
                <a:lnTo>
                  <a:pt x="119" y="1"/>
                </a:lnTo>
                <a:lnTo>
                  <a:pt x="130" y="1"/>
                </a:lnTo>
                <a:lnTo>
                  <a:pt x="141" y="1"/>
                </a:lnTo>
                <a:lnTo>
                  <a:pt x="152" y="1"/>
                </a:lnTo>
                <a:lnTo>
                  <a:pt x="163" y="1"/>
                </a:lnTo>
                <a:lnTo>
                  <a:pt x="174" y="1"/>
                </a:lnTo>
                <a:lnTo>
                  <a:pt x="185" y="2"/>
                </a:lnTo>
                <a:lnTo>
                  <a:pt x="196" y="2"/>
                </a:lnTo>
                <a:lnTo>
                  <a:pt x="208" y="2"/>
                </a:lnTo>
                <a:lnTo>
                  <a:pt x="219" y="2"/>
                </a:lnTo>
                <a:lnTo>
                  <a:pt x="230" y="2"/>
                </a:lnTo>
                <a:lnTo>
                  <a:pt x="241" y="2"/>
                </a:lnTo>
                <a:lnTo>
                  <a:pt x="253" y="2"/>
                </a:lnTo>
                <a:lnTo>
                  <a:pt x="264" y="2"/>
                </a:lnTo>
                <a:lnTo>
                  <a:pt x="276" y="3"/>
                </a:lnTo>
                <a:lnTo>
                  <a:pt x="287" y="3"/>
                </a:lnTo>
                <a:lnTo>
                  <a:pt x="299" y="3"/>
                </a:lnTo>
                <a:lnTo>
                  <a:pt x="311" y="3"/>
                </a:lnTo>
                <a:lnTo>
                  <a:pt x="323" y="2"/>
                </a:lnTo>
                <a:lnTo>
                  <a:pt x="334" y="2"/>
                </a:lnTo>
                <a:lnTo>
                  <a:pt x="346" y="2"/>
                </a:lnTo>
                <a:lnTo>
                  <a:pt x="359" y="2"/>
                </a:lnTo>
                <a:lnTo>
                  <a:pt x="371" y="2"/>
                </a:lnTo>
                <a:lnTo>
                  <a:pt x="383" y="1"/>
                </a:lnTo>
                <a:lnTo>
                  <a:pt x="395" y="1"/>
                </a:lnTo>
                <a:lnTo>
                  <a:pt x="408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813560"/>
            <a:ext cx="2849880" cy="7620"/>
          </a:xfrm>
          <a:custGeom>
            <a:avLst/>
            <a:gdLst/>
            <a:ahLst/>
            <a:cxnLst/>
            <a:rect l="l" t="t" r="r" b="b"/>
            <a:pathLst>
              <a:path w="374" h="1">
                <a:moveTo>
                  <a:pt x="0" y="1"/>
                </a:moveTo>
                <a:lnTo>
                  <a:pt x="12" y="1"/>
                </a:lnTo>
                <a:lnTo>
                  <a:pt x="24" y="1"/>
                </a:lnTo>
                <a:lnTo>
                  <a:pt x="36" y="0"/>
                </a:lnTo>
                <a:lnTo>
                  <a:pt x="48" y="0"/>
                </a:lnTo>
                <a:lnTo>
                  <a:pt x="60" y="0"/>
                </a:lnTo>
                <a:lnTo>
                  <a:pt x="71" y="0"/>
                </a:lnTo>
                <a:lnTo>
                  <a:pt x="83" y="0"/>
                </a:lnTo>
                <a:lnTo>
                  <a:pt x="94" y="0"/>
                </a:lnTo>
                <a:lnTo>
                  <a:pt x="106" y="0"/>
                </a:lnTo>
                <a:lnTo>
                  <a:pt x="117" y="0"/>
                </a:lnTo>
                <a:lnTo>
                  <a:pt x="128" y="0"/>
                </a:lnTo>
                <a:lnTo>
                  <a:pt x="140" y="0"/>
                </a:lnTo>
                <a:lnTo>
                  <a:pt x="151" y="0"/>
                </a:lnTo>
                <a:lnTo>
                  <a:pt x="162" y="0"/>
                </a:lnTo>
                <a:lnTo>
                  <a:pt x="172" y="0"/>
                </a:lnTo>
                <a:lnTo>
                  <a:pt x="183" y="0"/>
                </a:lnTo>
                <a:lnTo>
                  <a:pt x="194" y="0"/>
                </a:lnTo>
                <a:lnTo>
                  <a:pt x="204" y="1"/>
                </a:lnTo>
                <a:lnTo>
                  <a:pt x="215" y="1"/>
                </a:lnTo>
                <a:lnTo>
                  <a:pt x="225" y="1"/>
                </a:lnTo>
                <a:lnTo>
                  <a:pt x="235" y="1"/>
                </a:lnTo>
                <a:lnTo>
                  <a:pt x="246" y="1"/>
                </a:lnTo>
                <a:lnTo>
                  <a:pt x="256" y="1"/>
                </a:lnTo>
                <a:lnTo>
                  <a:pt x="265" y="1"/>
                </a:lnTo>
                <a:lnTo>
                  <a:pt x="275" y="1"/>
                </a:lnTo>
                <a:lnTo>
                  <a:pt x="285" y="1"/>
                </a:lnTo>
                <a:lnTo>
                  <a:pt x="294" y="1"/>
                </a:lnTo>
                <a:lnTo>
                  <a:pt x="304" y="1"/>
                </a:lnTo>
                <a:lnTo>
                  <a:pt x="313" y="1"/>
                </a:lnTo>
                <a:lnTo>
                  <a:pt x="322" y="1"/>
                </a:lnTo>
                <a:lnTo>
                  <a:pt x="331" y="1"/>
                </a:lnTo>
                <a:lnTo>
                  <a:pt x="340" y="1"/>
                </a:lnTo>
                <a:lnTo>
                  <a:pt x="348" y="1"/>
                </a:lnTo>
                <a:lnTo>
                  <a:pt x="357" y="0"/>
                </a:lnTo>
                <a:lnTo>
                  <a:pt x="365" y="0"/>
                </a:lnTo>
                <a:lnTo>
                  <a:pt x="374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1998"/>
          <p:cNvSpPr txBox="1"/>
          <p:nvPr/>
        </p:nvSpPr>
        <p:spPr>
          <a:xfrm>
            <a:off x="662940" y="2087880"/>
            <a:ext cx="1996440" cy="632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5226"/>
              </a:lnSpc>
            </a:pPr>
            <a:r>
              <a:rPr lang="de-DE" sz="4666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1998</a:t>
            </a:r>
          </a:p>
        </p:txBody>
      </p:sp>
      <p:sp>
        <p:nvSpPr>
          <p:cNvPr id="14" name="Master Settlement Agreement"/>
          <p:cNvSpPr txBox="1"/>
          <p:nvPr/>
        </p:nvSpPr>
        <p:spPr>
          <a:xfrm>
            <a:off x="2834640" y="2194560"/>
            <a:ext cx="2941320" cy="624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147"/>
              </a:lnSpc>
            </a:pPr>
            <a:r>
              <a:rPr lang="de-DE" sz="1917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Master Settlement Agreement</a:t>
            </a:r>
          </a:p>
        </p:txBody>
      </p:sp>
      <p:sp>
        <p:nvSpPr>
          <p:cNvPr id="15" name="2000"/>
          <p:cNvSpPr txBox="1"/>
          <p:nvPr/>
        </p:nvSpPr>
        <p:spPr>
          <a:xfrm>
            <a:off x="6309360" y="2087880"/>
            <a:ext cx="1996440" cy="6324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5226"/>
              </a:lnSpc>
            </a:pPr>
            <a:r>
              <a:rPr lang="de-DE" sz="4666" b="1" dirty="0">
                <a:solidFill>
                  <a:srgbClr val="FFB438"/>
                </a:solidFill>
                <a:latin typeface="Arial"/>
                <a:ea typeface="Arial"/>
                <a:cs typeface="Arial"/>
              </a:rPr>
              <a:t>2000</a:t>
            </a:r>
          </a:p>
        </p:txBody>
      </p:sp>
      <p:sp>
        <p:nvSpPr>
          <p:cNvPr id="16" name="Start der nationalen Kampagne"/>
          <p:cNvSpPr txBox="1"/>
          <p:nvPr/>
        </p:nvSpPr>
        <p:spPr>
          <a:xfrm>
            <a:off x="8481060" y="2194560"/>
            <a:ext cx="2941320" cy="624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147"/>
              </a:lnSpc>
            </a:pPr>
            <a:r>
              <a:rPr lang="de-DE" sz="1917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Start der nationalen Kampagne</a:t>
            </a:r>
          </a:p>
        </p:txBody>
      </p:sp>
      <p:sp>
        <p:nvSpPr>
          <p:cNvPr id="17" name="Doodle – editierbare Linie"/>
          <p:cNvSpPr/>
          <p:nvPr/>
        </p:nvSpPr>
        <p:spPr>
          <a:xfrm>
            <a:off x="4876800" y="2362200"/>
            <a:ext cx="1028700" cy="0"/>
          </a:xfrm>
          <a:custGeom>
            <a:avLst/>
            <a:gdLst/>
            <a:ahLst/>
            <a:cxnLst/>
            <a:rect l="l" t="t" r="r" b="b"/>
            <a:pathLst>
              <a:path w="135">
                <a:moveTo>
                  <a:pt x="0" y="0"/>
                </a:moveTo>
                <a:lnTo>
                  <a:pt x="135" y="0"/>
                </a:lnTo>
              </a:path>
            </a:pathLst>
          </a:custGeom>
          <a:noFill/>
          <a:ln w="3048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Doodle – editierbare Linie"/>
          <p:cNvSpPr/>
          <p:nvPr/>
        </p:nvSpPr>
        <p:spPr>
          <a:xfrm>
            <a:off x="5798820" y="2301240"/>
            <a:ext cx="106680" cy="121920"/>
          </a:xfrm>
          <a:custGeom>
            <a:avLst/>
            <a:gdLst/>
            <a:ahLst/>
            <a:cxnLst/>
            <a:rect l="l" t="t" r="r" b="b"/>
            <a:pathLst>
              <a:path w="14" h="16">
                <a:moveTo>
                  <a:pt x="0" y="16"/>
                </a:moveTo>
                <a:lnTo>
                  <a:pt x="14" y="8"/>
                </a:lnTo>
                <a:lnTo>
                  <a:pt x="0" y="0"/>
                </a:lnTo>
              </a:path>
            </a:pathLst>
          </a:custGeom>
          <a:noFill/>
          <a:ln w="3048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Doodle-Karte"/>
          <p:cNvSpPr/>
          <p:nvPr/>
        </p:nvSpPr>
        <p:spPr>
          <a:xfrm>
            <a:off x="662940" y="3063240"/>
            <a:ext cx="5227320" cy="241554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Doodle-Karte – handgezeichnete Kontur"/>
          <p:cNvSpPr/>
          <p:nvPr/>
        </p:nvSpPr>
        <p:spPr>
          <a:xfrm>
            <a:off x="693420" y="3063240"/>
            <a:ext cx="5189220" cy="2430780"/>
          </a:xfrm>
          <a:custGeom>
            <a:avLst/>
            <a:gdLst/>
            <a:ahLst/>
            <a:cxnLst/>
            <a:rect l="l" t="t" r="r" b="b"/>
            <a:pathLst>
              <a:path w="681" h="319">
                <a:moveTo>
                  <a:pt x="11" y="2"/>
                </a:moveTo>
                <a:lnTo>
                  <a:pt x="40" y="2"/>
                </a:lnTo>
                <a:lnTo>
                  <a:pt x="70" y="1"/>
                </a:lnTo>
                <a:lnTo>
                  <a:pt x="101" y="1"/>
                </a:lnTo>
                <a:lnTo>
                  <a:pt x="133" y="0"/>
                </a:lnTo>
                <a:lnTo>
                  <a:pt x="165" y="0"/>
                </a:lnTo>
                <a:lnTo>
                  <a:pt x="198" y="0"/>
                </a:lnTo>
                <a:lnTo>
                  <a:pt x="232" y="0"/>
                </a:lnTo>
                <a:lnTo>
                  <a:pt x="266" y="0"/>
                </a:lnTo>
                <a:lnTo>
                  <a:pt x="300" y="1"/>
                </a:lnTo>
                <a:lnTo>
                  <a:pt x="334" y="1"/>
                </a:lnTo>
                <a:lnTo>
                  <a:pt x="369" y="1"/>
                </a:lnTo>
                <a:lnTo>
                  <a:pt x="403" y="1"/>
                </a:lnTo>
                <a:lnTo>
                  <a:pt x="438" y="2"/>
                </a:lnTo>
                <a:lnTo>
                  <a:pt x="472" y="2"/>
                </a:lnTo>
                <a:lnTo>
                  <a:pt x="506" y="2"/>
                </a:lnTo>
                <a:lnTo>
                  <a:pt x="540" y="2"/>
                </a:lnTo>
                <a:lnTo>
                  <a:pt x="573" y="2"/>
                </a:lnTo>
                <a:lnTo>
                  <a:pt x="606" y="2"/>
                </a:lnTo>
                <a:lnTo>
                  <a:pt x="638" y="1"/>
                </a:lnTo>
                <a:lnTo>
                  <a:pt x="669" y="1"/>
                </a:lnTo>
                <a:lnTo>
                  <a:pt x="672" y="3"/>
                </a:lnTo>
                <a:lnTo>
                  <a:pt x="674" y="9"/>
                </a:lnTo>
                <a:lnTo>
                  <a:pt x="676" y="18"/>
                </a:lnTo>
                <a:lnTo>
                  <a:pt x="677" y="30"/>
                </a:lnTo>
                <a:lnTo>
                  <a:pt x="679" y="45"/>
                </a:lnTo>
                <a:lnTo>
                  <a:pt x="680" y="63"/>
                </a:lnTo>
                <a:lnTo>
                  <a:pt x="680" y="83"/>
                </a:lnTo>
                <a:lnTo>
                  <a:pt x="681" y="104"/>
                </a:lnTo>
                <a:lnTo>
                  <a:pt x="681" y="127"/>
                </a:lnTo>
                <a:lnTo>
                  <a:pt x="681" y="151"/>
                </a:lnTo>
                <a:lnTo>
                  <a:pt x="681" y="176"/>
                </a:lnTo>
                <a:lnTo>
                  <a:pt x="681" y="202"/>
                </a:lnTo>
                <a:lnTo>
                  <a:pt x="681" y="228"/>
                </a:lnTo>
                <a:lnTo>
                  <a:pt x="681" y="254"/>
                </a:lnTo>
                <a:lnTo>
                  <a:pt x="681" y="279"/>
                </a:lnTo>
                <a:lnTo>
                  <a:pt x="681" y="304"/>
                </a:lnTo>
                <a:lnTo>
                  <a:pt x="679" y="306"/>
                </a:lnTo>
                <a:lnTo>
                  <a:pt x="673" y="308"/>
                </a:lnTo>
                <a:lnTo>
                  <a:pt x="663" y="309"/>
                </a:lnTo>
                <a:lnTo>
                  <a:pt x="649" y="311"/>
                </a:lnTo>
                <a:lnTo>
                  <a:pt x="632" y="312"/>
                </a:lnTo>
                <a:lnTo>
                  <a:pt x="611" y="313"/>
                </a:lnTo>
                <a:lnTo>
                  <a:pt x="587" y="313"/>
                </a:lnTo>
                <a:lnTo>
                  <a:pt x="559" y="314"/>
                </a:lnTo>
                <a:lnTo>
                  <a:pt x="529" y="314"/>
                </a:lnTo>
                <a:lnTo>
                  <a:pt x="495" y="315"/>
                </a:lnTo>
                <a:lnTo>
                  <a:pt x="458" y="315"/>
                </a:lnTo>
                <a:lnTo>
                  <a:pt x="418" y="316"/>
                </a:lnTo>
                <a:lnTo>
                  <a:pt x="376" y="316"/>
                </a:lnTo>
                <a:lnTo>
                  <a:pt x="331" y="316"/>
                </a:lnTo>
                <a:lnTo>
                  <a:pt x="283" y="316"/>
                </a:lnTo>
                <a:lnTo>
                  <a:pt x="233" y="317"/>
                </a:lnTo>
                <a:lnTo>
                  <a:pt x="181" y="317"/>
                </a:lnTo>
                <a:lnTo>
                  <a:pt x="126" y="318"/>
                </a:lnTo>
                <a:lnTo>
                  <a:pt x="70" y="318"/>
                </a:lnTo>
                <a:lnTo>
                  <a:pt x="11" y="319"/>
                </a:lnTo>
                <a:lnTo>
                  <a:pt x="8" y="309"/>
                </a:lnTo>
                <a:lnTo>
                  <a:pt x="6" y="295"/>
                </a:lnTo>
                <a:lnTo>
                  <a:pt x="4" y="279"/>
                </a:lnTo>
                <a:lnTo>
                  <a:pt x="3" y="260"/>
                </a:lnTo>
                <a:lnTo>
                  <a:pt x="2" y="239"/>
                </a:lnTo>
                <a:lnTo>
                  <a:pt x="1" y="216"/>
                </a:lnTo>
                <a:lnTo>
                  <a:pt x="0" y="193"/>
                </a:lnTo>
                <a:lnTo>
                  <a:pt x="0" y="168"/>
                </a:lnTo>
                <a:lnTo>
                  <a:pt x="0" y="144"/>
                </a:lnTo>
                <a:lnTo>
                  <a:pt x="0" y="120"/>
                </a:lnTo>
                <a:lnTo>
                  <a:pt x="1" y="98"/>
                </a:lnTo>
                <a:lnTo>
                  <a:pt x="2" y="76"/>
                </a:lnTo>
                <a:lnTo>
                  <a:pt x="3" y="56"/>
                </a:lnTo>
                <a:lnTo>
                  <a:pt x="4" y="39"/>
                </a:lnTo>
                <a:lnTo>
                  <a:pt x="5" y="24"/>
                </a:lnTo>
                <a:lnTo>
                  <a:pt x="7" y="13"/>
                </a:lnTo>
                <a:lnTo>
                  <a:pt x="9" y="6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Grafik – editierbar"/>
          <p:cNvSpPr/>
          <p:nvPr/>
        </p:nvSpPr>
        <p:spPr>
          <a:xfrm>
            <a:off x="869291" y="3302813"/>
            <a:ext cx="435254" cy="435254"/>
          </a:xfrm>
          <a:prstGeom prst="ellipse">
            <a:avLst/>
          </a:prstGeom>
          <a:noFill/>
          <a:ln w="22860">
            <a:solidFill>
              <a:srgbClr val="88D1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€"/>
          <p:cNvSpPr txBox="1"/>
          <p:nvPr/>
        </p:nvSpPr>
        <p:spPr>
          <a:xfrm>
            <a:off x="941832" y="3328721"/>
            <a:ext cx="290170" cy="34198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 defTabSz="380985">
              <a:lnSpc>
                <a:spcPts val="2157"/>
              </a:lnSpc>
            </a:pPr>
            <a:r>
              <a:rPr lang="de-DE" sz="1927" b="1" dirty="0">
                <a:solidFill>
                  <a:srgbClr val="FFB438"/>
                </a:solidFill>
                <a:latin typeface="Arial"/>
                <a:ea typeface="Arial"/>
                <a:cs typeface="Arial"/>
              </a:rPr>
              <a:t>€</a:t>
            </a:r>
          </a:p>
        </p:txBody>
      </p:sp>
      <p:sp>
        <p:nvSpPr>
          <p:cNvPr id="23" name="Woher"/>
          <p:cNvSpPr txBox="1"/>
          <p:nvPr/>
        </p:nvSpPr>
        <p:spPr>
          <a:xfrm>
            <a:off x="1470660" y="3230880"/>
            <a:ext cx="4236720" cy="3733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613"/>
              </a:lnSpc>
            </a:pPr>
            <a:r>
              <a:rPr lang="de-DE" sz="2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Woher</a:t>
            </a:r>
          </a:p>
        </p:txBody>
      </p:sp>
      <p:sp>
        <p:nvSpPr>
          <p:cNvPr id="24" name="Milliardenzahlungen der US-Tabakkonzerne finanzieren die national"/>
          <p:cNvSpPr txBox="1"/>
          <p:nvPr/>
        </p:nvSpPr>
        <p:spPr>
          <a:xfrm>
            <a:off x="876300" y="3962400"/>
            <a:ext cx="4800600" cy="13639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147"/>
              </a:lnSpc>
            </a:pPr>
            <a:r>
              <a:rPr lang="de-DE" sz="1917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Milliardenzahlungen der US-Tabakkonzerne finanzieren die nationale Kampagne. Ein Pilot in Florida hatte gezeigt: Jugendliche wollen nicht belehrt werden.</a:t>
            </a:r>
          </a:p>
        </p:txBody>
      </p:sp>
      <p:sp>
        <p:nvSpPr>
          <p:cNvPr id="25" name="Doodle-Karte"/>
          <p:cNvSpPr/>
          <p:nvPr/>
        </p:nvSpPr>
        <p:spPr>
          <a:xfrm>
            <a:off x="6309360" y="3063240"/>
            <a:ext cx="5227320" cy="241554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Doodle-Karte – handgezeichnete Kontur"/>
          <p:cNvSpPr/>
          <p:nvPr/>
        </p:nvSpPr>
        <p:spPr>
          <a:xfrm>
            <a:off x="6339840" y="3063240"/>
            <a:ext cx="5189220" cy="2430780"/>
          </a:xfrm>
          <a:custGeom>
            <a:avLst/>
            <a:gdLst/>
            <a:ahLst/>
            <a:cxnLst/>
            <a:rect l="l" t="t" r="r" b="b"/>
            <a:pathLst>
              <a:path w="681" h="319">
                <a:moveTo>
                  <a:pt x="11" y="2"/>
                </a:moveTo>
                <a:lnTo>
                  <a:pt x="40" y="2"/>
                </a:lnTo>
                <a:lnTo>
                  <a:pt x="70" y="1"/>
                </a:lnTo>
                <a:lnTo>
                  <a:pt x="101" y="1"/>
                </a:lnTo>
                <a:lnTo>
                  <a:pt x="133" y="0"/>
                </a:lnTo>
                <a:lnTo>
                  <a:pt x="165" y="0"/>
                </a:lnTo>
                <a:lnTo>
                  <a:pt x="198" y="0"/>
                </a:lnTo>
                <a:lnTo>
                  <a:pt x="232" y="0"/>
                </a:lnTo>
                <a:lnTo>
                  <a:pt x="266" y="0"/>
                </a:lnTo>
                <a:lnTo>
                  <a:pt x="300" y="1"/>
                </a:lnTo>
                <a:lnTo>
                  <a:pt x="334" y="1"/>
                </a:lnTo>
                <a:lnTo>
                  <a:pt x="369" y="1"/>
                </a:lnTo>
                <a:lnTo>
                  <a:pt x="403" y="1"/>
                </a:lnTo>
                <a:lnTo>
                  <a:pt x="438" y="2"/>
                </a:lnTo>
                <a:lnTo>
                  <a:pt x="472" y="2"/>
                </a:lnTo>
                <a:lnTo>
                  <a:pt x="506" y="2"/>
                </a:lnTo>
                <a:lnTo>
                  <a:pt x="540" y="2"/>
                </a:lnTo>
                <a:lnTo>
                  <a:pt x="573" y="2"/>
                </a:lnTo>
                <a:lnTo>
                  <a:pt x="606" y="2"/>
                </a:lnTo>
                <a:lnTo>
                  <a:pt x="638" y="1"/>
                </a:lnTo>
                <a:lnTo>
                  <a:pt x="669" y="1"/>
                </a:lnTo>
                <a:lnTo>
                  <a:pt x="672" y="3"/>
                </a:lnTo>
                <a:lnTo>
                  <a:pt x="674" y="9"/>
                </a:lnTo>
                <a:lnTo>
                  <a:pt x="676" y="18"/>
                </a:lnTo>
                <a:lnTo>
                  <a:pt x="677" y="30"/>
                </a:lnTo>
                <a:lnTo>
                  <a:pt x="679" y="45"/>
                </a:lnTo>
                <a:lnTo>
                  <a:pt x="680" y="63"/>
                </a:lnTo>
                <a:lnTo>
                  <a:pt x="680" y="83"/>
                </a:lnTo>
                <a:lnTo>
                  <a:pt x="681" y="104"/>
                </a:lnTo>
                <a:lnTo>
                  <a:pt x="681" y="127"/>
                </a:lnTo>
                <a:lnTo>
                  <a:pt x="681" y="151"/>
                </a:lnTo>
                <a:lnTo>
                  <a:pt x="681" y="176"/>
                </a:lnTo>
                <a:lnTo>
                  <a:pt x="681" y="202"/>
                </a:lnTo>
                <a:lnTo>
                  <a:pt x="681" y="228"/>
                </a:lnTo>
                <a:lnTo>
                  <a:pt x="681" y="254"/>
                </a:lnTo>
                <a:lnTo>
                  <a:pt x="681" y="279"/>
                </a:lnTo>
                <a:lnTo>
                  <a:pt x="680" y="304"/>
                </a:lnTo>
                <a:lnTo>
                  <a:pt x="679" y="306"/>
                </a:lnTo>
                <a:lnTo>
                  <a:pt x="673" y="308"/>
                </a:lnTo>
                <a:lnTo>
                  <a:pt x="663" y="309"/>
                </a:lnTo>
                <a:lnTo>
                  <a:pt x="649" y="311"/>
                </a:lnTo>
                <a:lnTo>
                  <a:pt x="632" y="312"/>
                </a:lnTo>
                <a:lnTo>
                  <a:pt x="611" y="313"/>
                </a:lnTo>
                <a:lnTo>
                  <a:pt x="587" y="313"/>
                </a:lnTo>
                <a:lnTo>
                  <a:pt x="559" y="314"/>
                </a:lnTo>
                <a:lnTo>
                  <a:pt x="529" y="314"/>
                </a:lnTo>
                <a:lnTo>
                  <a:pt x="495" y="315"/>
                </a:lnTo>
                <a:lnTo>
                  <a:pt x="458" y="315"/>
                </a:lnTo>
                <a:lnTo>
                  <a:pt x="418" y="316"/>
                </a:lnTo>
                <a:lnTo>
                  <a:pt x="376" y="316"/>
                </a:lnTo>
                <a:lnTo>
                  <a:pt x="331" y="316"/>
                </a:lnTo>
                <a:lnTo>
                  <a:pt x="283" y="316"/>
                </a:lnTo>
                <a:lnTo>
                  <a:pt x="233" y="317"/>
                </a:lnTo>
                <a:lnTo>
                  <a:pt x="181" y="317"/>
                </a:lnTo>
                <a:lnTo>
                  <a:pt x="126" y="318"/>
                </a:lnTo>
                <a:lnTo>
                  <a:pt x="70" y="318"/>
                </a:lnTo>
                <a:lnTo>
                  <a:pt x="11" y="319"/>
                </a:lnTo>
                <a:lnTo>
                  <a:pt x="8" y="309"/>
                </a:lnTo>
                <a:lnTo>
                  <a:pt x="6" y="295"/>
                </a:lnTo>
                <a:lnTo>
                  <a:pt x="4" y="279"/>
                </a:lnTo>
                <a:lnTo>
                  <a:pt x="3" y="260"/>
                </a:lnTo>
                <a:lnTo>
                  <a:pt x="2" y="239"/>
                </a:lnTo>
                <a:lnTo>
                  <a:pt x="1" y="216"/>
                </a:lnTo>
                <a:lnTo>
                  <a:pt x="0" y="193"/>
                </a:lnTo>
                <a:lnTo>
                  <a:pt x="0" y="168"/>
                </a:lnTo>
                <a:lnTo>
                  <a:pt x="0" y="144"/>
                </a:lnTo>
                <a:lnTo>
                  <a:pt x="0" y="120"/>
                </a:lnTo>
                <a:lnTo>
                  <a:pt x="1" y="98"/>
                </a:lnTo>
                <a:lnTo>
                  <a:pt x="2" y="76"/>
                </a:lnTo>
                <a:lnTo>
                  <a:pt x="3" y="56"/>
                </a:lnTo>
                <a:lnTo>
                  <a:pt x="4" y="39"/>
                </a:lnTo>
                <a:lnTo>
                  <a:pt x="5" y="24"/>
                </a:lnTo>
                <a:lnTo>
                  <a:pt x="7" y="13"/>
                </a:lnTo>
                <a:lnTo>
                  <a:pt x="9" y="6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Grafik – editierbar"/>
          <p:cNvSpPr/>
          <p:nvPr/>
        </p:nvSpPr>
        <p:spPr>
          <a:xfrm>
            <a:off x="6520891" y="3287269"/>
            <a:ext cx="326441" cy="326441"/>
          </a:xfrm>
          <a:prstGeom prst="ellipse">
            <a:avLst/>
          </a:prstGeom>
          <a:noFill/>
          <a:ln w="22860">
            <a:solidFill>
              <a:srgbClr val="FFB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Doodle – editierbare Linie"/>
          <p:cNvSpPr/>
          <p:nvPr/>
        </p:nvSpPr>
        <p:spPr>
          <a:xfrm>
            <a:off x="6804660" y="3581400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23" h="23">
                <a:moveTo>
                  <a:pt x="0" y="0"/>
                </a:moveTo>
                <a:lnTo>
                  <a:pt x="23" y="23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Doodle – editierbare Linie"/>
          <p:cNvSpPr/>
          <p:nvPr/>
        </p:nvSpPr>
        <p:spPr>
          <a:xfrm>
            <a:off x="6606540" y="3390900"/>
            <a:ext cx="160020" cy="129540"/>
          </a:xfrm>
          <a:custGeom>
            <a:avLst/>
            <a:gdLst/>
            <a:ahLst/>
            <a:cxnLst/>
            <a:rect l="l" t="t" r="r" b="b"/>
            <a:pathLst>
              <a:path w="21" h="17">
                <a:moveTo>
                  <a:pt x="0" y="10"/>
                </a:moveTo>
                <a:lnTo>
                  <a:pt x="7" y="17"/>
                </a:lnTo>
                <a:lnTo>
                  <a:pt x="21" y="0"/>
                </a:lnTo>
              </a:path>
            </a:pathLst>
          </a:custGeom>
          <a:noFill/>
          <a:ln w="317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Die Wende"/>
          <p:cNvSpPr txBox="1"/>
          <p:nvPr/>
        </p:nvSpPr>
        <p:spPr>
          <a:xfrm>
            <a:off x="7117080" y="3230880"/>
            <a:ext cx="4236720" cy="3733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613"/>
              </a:lnSpc>
            </a:pPr>
            <a:r>
              <a:rPr lang="de-DE" sz="2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Die Wende</a:t>
            </a:r>
          </a:p>
        </p:txBody>
      </p:sp>
      <p:sp>
        <p:nvSpPr>
          <p:cNvPr id="31" name="Nicht der Raucher ist der Gegner, sondern die Industrie. Interne "/>
          <p:cNvSpPr txBox="1"/>
          <p:nvPr/>
        </p:nvSpPr>
        <p:spPr>
          <a:xfrm>
            <a:off x="6522720" y="3962400"/>
            <a:ext cx="4800600" cy="13639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240"/>
              </a:lnSpc>
            </a:pPr>
            <a:r>
              <a:rPr lang="de-DE" sz="2000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Nicht der Raucher ist der Gegner, sondern die Industrie. Interne Dokumente, Zitate und Zahlen zeigen, wie Konzerne Jugendliche als Kunden rekrutieren.</a:t>
            </a:r>
          </a:p>
        </p:txBody>
      </p:sp>
      <p:sp>
        <p:nvSpPr>
          <p:cNvPr id="32" name="Anti-Manipulation statt Mahnung."/>
          <p:cNvSpPr txBox="1"/>
          <p:nvPr/>
        </p:nvSpPr>
        <p:spPr>
          <a:xfrm>
            <a:off x="784860" y="5821680"/>
            <a:ext cx="10660380" cy="4343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 defTabSz="380985">
              <a:lnSpc>
                <a:spcPts val="3080"/>
              </a:lnSpc>
            </a:pPr>
            <a:r>
              <a:rPr lang="de-DE" sz="2750" dirty="0">
                <a:solidFill>
                  <a:srgbClr val="FFB438"/>
                </a:solidFill>
                <a:latin typeface="Comic Sans MS"/>
                <a:ea typeface="Comic Sans MS"/>
                <a:cs typeface="Comic Sans MS"/>
              </a:rPr>
              <a:t>Anti-Manipulation statt Mahnung.</a:t>
            </a:r>
          </a:p>
        </p:txBody>
      </p:sp>
      <p:sp>
        <p:nvSpPr>
          <p:cNvPr id="33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34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35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AKTANZ NUTZEN · DIE BLAUPAUSE FÜR DEN UNTERRICHT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REAKTANZ NUTZEN · DIE BLAUPAUSE FÜR DEN UNTERRICHT</a:t>
            </a:r>
          </a:p>
        </p:txBody>
      </p:sp>
      <p:sp>
        <p:nvSpPr>
          <p:cNvPr id="3" name="Nicht „glaub das nicht“ – sondern „schau, wie sie dich kriegen wo"/>
          <p:cNvSpPr txBox="1"/>
          <p:nvPr/>
        </p:nvSpPr>
        <p:spPr>
          <a:xfrm>
            <a:off x="502920" y="746760"/>
            <a:ext cx="11087100" cy="93641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267"/>
              </a:lnSpc>
            </a:pPr>
            <a:r>
              <a:rPr lang="de-DE" sz="2917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Nicht „glaub das nicht“ –</a:t>
            </a:r>
          </a:p>
          <a:p>
            <a:pPr defTabSz="380985">
              <a:lnSpc>
                <a:spcPts val="3267"/>
              </a:lnSpc>
            </a:pPr>
            <a:r>
              <a:rPr lang="de-DE" sz="2917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sondern „schau, wie sie dich kriegen wollen“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714500"/>
            <a:ext cx="3238500" cy="22860"/>
          </a:xfrm>
          <a:custGeom>
            <a:avLst/>
            <a:gdLst/>
            <a:ahLst/>
            <a:cxnLst/>
            <a:rect l="l" t="t" r="r" b="b"/>
            <a:pathLst>
              <a:path w="425" h="3">
                <a:moveTo>
                  <a:pt x="0" y="3"/>
                </a:moveTo>
                <a:lnTo>
                  <a:pt x="11" y="3"/>
                </a:lnTo>
                <a:lnTo>
                  <a:pt x="23" y="2"/>
                </a:lnTo>
                <a:lnTo>
                  <a:pt x="34" y="2"/>
                </a:lnTo>
                <a:lnTo>
                  <a:pt x="45" y="2"/>
                </a:lnTo>
                <a:lnTo>
                  <a:pt x="57" y="1"/>
                </a:lnTo>
                <a:lnTo>
                  <a:pt x="68" y="1"/>
                </a:lnTo>
                <a:lnTo>
                  <a:pt x="79" y="1"/>
                </a:lnTo>
                <a:lnTo>
                  <a:pt x="90" y="1"/>
                </a:lnTo>
                <a:lnTo>
                  <a:pt x="102" y="1"/>
                </a:lnTo>
                <a:lnTo>
                  <a:pt x="113" y="1"/>
                </a:lnTo>
                <a:lnTo>
                  <a:pt x="124" y="1"/>
                </a:lnTo>
                <a:lnTo>
                  <a:pt x="136" y="1"/>
                </a:lnTo>
                <a:lnTo>
                  <a:pt x="147" y="1"/>
                </a:lnTo>
                <a:lnTo>
                  <a:pt x="158" y="1"/>
                </a:lnTo>
                <a:lnTo>
                  <a:pt x="170" y="1"/>
                </a:lnTo>
                <a:lnTo>
                  <a:pt x="181" y="1"/>
                </a:lnTo>
                <a:lnTo>
                  <a:pt x="193" y="1"/>
                </a:lnTo>
                <a:lnTo>
                  <a:pt x="205" y="1"/>
                </a:lnTo>
                <a:lnTo>
                  <a:pt x="216" y="2"/>
                </a:lnTo>
                <a:lnTo>
                  <a:pt x="228" y="2"/>
                </a:lnTo>
                <a:lnTo>
                  <a:pt x="240" y="2"/>
                </a:lnTo>
                <a:lnTo>
                  <a:pt x="251" y="2"/>
                </a:lnTo>
                <a:lnTo>
                  <a:pt x="263" y="2"/>
                </a:lnTo>
                <a:lnTo>
                  <a:pt x="275" y="2"/>
                </a:lnTo>
                <a:lnTo>
                  <a:pt x="287" y="2"/>
                </a:lnTo>
                <a:lnTo>
                  <a:pt x="299" y="2"/>
                </a:lnTo>
                <a:lnTo>
                  <a:pt x="311" y="2"/>
                </a:lnTo>
                <a:lnTo>
                  <a:pt x="324" y="2"/>
                </a:lnTo>
                <a:lnTo>
                  <a:pt x="336" y="2"/>
                </a:lnTo>
                <a:lnTo>
                  <a:pt x="348" y="2"/>
                </a:lnTo>
                <a:lnTo>
                  <a:pt x="361" y="2"/>
                </a:lnTo>
                <a:lnTo>
                  <a:pt x="373" y="2"/>
                </a:lnTo>
                <a:lnTo>
                  <a:pt x="386" y="1"/>
                </a:lnTo>
                <a:lnTo>
                  <a:pt x="399" y="1"/>
                </a:lnTo>
                <a:lnTo>
                  <a:pt x="412" y="0"/>
                </a:lnTo>
                <a:lnTo>
                  <a:pt x="425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760220"/>
            <a:ext cx="2964180" cy="15240"/>
          </a:xfrm>
          <a:custGeom>
            <a:avLst/>
            <a:gdLst/>
            <a:ahLst/>
            <a:cxnLst/>
            <a:rect l="l" t="t" r="r" b="b"/>
            <a:pathLst>
              <a:path w="389" h="2">
                <a:moveTo>
                  <a:pt x="0" y="2"/>
                </a:moveTo>
                <a:lnTo>
                  <a:pt x="13" y="2"/>
                </a:lnTo>
                <a:lnTo>
                  <a:pt x="25" y="1"/>
                </a:lnTo>
                <a:lnTo>
                  <a:pt x="38" y="1"/>
                </a:lnTo>
                <a:lnTo>
                  <a:pt x="50" y="1"/>
                </a:lnTo>
                <a:lnTo>
                  <a:pt x="62" y="1"/>
                </a:lnTo>
                <a:lnTo>
                  <a:pt x="74" y="1"/>
                </a:lnTo>
                <a:lnTo>
                  <a:pt x="86" y="1"/>
                </a:lnTo>
                <a:lnTo>
                  <a:pt x="99" y="1"/>
                </a:lnTo>
                <a:lnTo>
                  <a:pt x="110" y="1"/>
                </a:lnTo>
                <a:lnTo>
                  <a:pt x="122" y="1"/>
                </a:lnTo>
                <a:lnTo>
                  <a:pt x="134" y="1"/>
                </a:lnTo>
                <a:lnTo>
                  <a:pt x="146" y="1"/>
                </a:lnTo>
                <a:lnTo>
                  <a:pt x="157" y="1"/>
                </a:lnTo>
                <a:lnTo>
                  <a:pt x="169" y="1"/>
                </a:lnTo>
                <a:lnTo>
                  <a:pt x="180" y="1"/>
                </a:lnTo>
                <a:lnTo>
                  <a:pt x="191" y="1"/>
                </a:lnTo>
                <a:lnTo>
                  <a:pt x="202" y="1"/>
                </a:lnTo>
                <a:lnTo>
                  <a:pt x="213" y="1"/>
                </a:lnTo>
                <a:lnTo>
                  <a:pt x="224" y="1"/>
                </a:lnTo>
                <a:lnTo>
                  <a:pt x="235" y="2"/>
                </a:lnTo>
                <a:lnTo>
                  <a:pt x="246" y="2"/>
                </a:lnTo>
                <a:lnTo>
                  <a:pt x="256" y="2"/>
                </a:lnTo>
                <a:lnTo>
                  <a:pt x="267" y="2"/>
                </a:lnTo>
                <a:lnTo>
                  <a:pt x="277" y="2"/>
                </a:lnTo>
                <a:lnTo>
                  <a:pt x="287" y="2"/>
                </a:lnTo>
                <a:lnTo>
                  <a:pt x="297" y="2"/>
                </a:lnTo>
                <a:lnTo>
                  <a:pt x="307" y="2"/>
                </a:lnTo>
                <a:lnTo>
                  <a:pt x="317" y="2"/>
                </a:lnTo>
                <a:lnTo>
                  <a:pt x="326" y="2"/>
                </a:lnTo>
                <a:lnTo>
                  <a:pt x="336" y="2"/>
                </a:lnTo>
                <a:lnTo>
                  <a:pt x="345" y="2"/>
                </a:lnTo>
                <a:lnTo>
                  <a:pt x="354" y="1"/>
                </a:lnTo>
                <a:lnTo>
                  <a:pt x="363" y="1"/>
                </a:lnTo>
                <a:lnTo>
                  <a:pt x="372" y="1"/>
                </a:lnTo>
                <a:lnTo>
                  <a:pt x="381" y="1"/>
                </a:lnTo>
                <a:lnTo>
                  <a:pt x="389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oodle-Karte"/>
          <p:cNvSpPr/>
          <p:nvPr/>
        </p:nvSpPr>
        <p:spPr>
          <a:xfrm>
            <a:off x="647700" y="2118360"/>
            <a:ext cx="5242560" cy="17145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oodle-Karte – handgezeichnete Kontur"/>
          <p:cNvSpPr/>
          <p:nvPr/>
        </p:nvSpPr>
        <p:spPr>
          <a:xfrm>
            <a:off x="678180" y="2118360"/>
            <a:ext cx="5204460" cy="1729740"/>
          </a:xfrm>
          <a:custGeom>
            <a:avLst/>
            <a:gdLst/>
            <a:ahLst/>
            <a:cxnLst/>
            <a:rect l="l" t="t" r="r" b="b"/>
            <a:pathLst>
              <a:path w="683" h="227">
                <a:moveTo>
                  <a:pt x="11" y="2"/>
                </a:moveTo>
                <a:lnTo>
                  <a:pt x="40" y="2"/>
                </a:lnTo>
                <a:lnTo>
                  <a:pt x="70" y="1"/>
                </a:lnTo>
                <a:lnTo>
                  <a:pt x="101" y="1"/>
                </a:lnTo>
                <a:lnTo>
                  <a:pt x="133" y="0"/>
                </a:lnTo>
                <a:lnTo>
                  <a:pt x="166" y="0"/>
                </a:lnTo>
                <a:lnTo>
                  <a:pt x="199" y="0"/>
                </a:lnTo>
                <a:lnTo>
                  <a:pt x="232" y="0"/>
                </a:lnTo>
                <a:lnTo>
                  <a:pt x="266" y="0"/>
                </a:lnTo>
                <a:lnTo>
                  <a:pt x="301" y="1"/>
                </a:lnTo>
                <a:lnTo>
                  <a:pt x="335" y="1"/>
                </a:lnTo>
                <a:lnTo>
                  <a:pt x="370" y="1"/>
                </a:lnTo>
                <a:lnTo>
                  <a:pt x="404" y="1"/>
                </a:lnTo>
                <a:lnTo>
                  <a:pt x="439" y="2"/>
                </a:lnTo>
                <a:lnTo>
                  <a:pt x="473" y="2"/>
                </a:lnTo>
                <a:lnTo>
                  <a:pt x="507" y="2"/>
                </a:lnTo>
                <a:lnTo>
                  <a:pt x="541" y="2"/>
                </a:lnTo>
                <a:lnTo>
                  <a:pt x="575" y="2"/>
                </a:lnTo>
                <a:lnTo>
                  <a:pt x="607" y="2"/>
                </a:lnTo>
                <a:lnTo>
                  <a:pt x="640" y="1"/>
                </a:lnTo>
                <a:lnTo>
                  <a:pt x="671" y="1"/>
                </a:lnTo>
                <a:lnTo>
                  <a:pt x="674" y="2"/>
                </a:lnTo>
                <a:lnTo>
                  <a:pt x="676" y="7"/>
                </a:lnTo>
                <a:lnTo>
                  <a:pt x="678" y="13"/>
                </a:lnTo>
                <a:lnTo>
                  <a:pt x="679" y="22"/>
                </a:lnTo>
                <a:lnTo>
                  <a:pt x="681" y="32"/>
                </a:lnTo>
                <a:lnTo>
                  <a:pt x="682" y="45"/>
                </a:lnTo>
                <a:lnTo>
                  <a:pt x="682" y="59"/>
                </a:lnTo>
                <a:lnTo>
                  <a:pt x="683" y="74"/>
                </a:lnTo>
                <a:lnTo>
                  <a:pt x="683" y="90"/>
                </a:lnTo>
                <a:lnTo>
                  <a:pt x="683" y="107"/>
                </a:lnTo>
                <a:lnTo>
                  <a:pt x="683" y="124"/>
                </a:lnTo>
                <a:lnTo>
                  <a:pt x="683" y="142"/>
                </a:lnTo>
                <a:lnTo>
                  <a:pt x="683" y="160"/>
                </a:lnTo>
                <a:lnTo>
                  <a:pt x="683" y="178"/>
                </a:lnTo>
                <a:lnTo>
                  <a:pt x="683" y="195"/>
                </a:lnTo>
                <a:lnTo>
                  <a:pt x="683" y="212"/>
                </a:lnTo>
                <a:lnTo>
                  <a:pt x="681" y="214"/>
                </a:lnTo>
                <a:lnTo>
                  <a:pt x="675" y="216"/>
                </a:lnTo>
                <a:lnTo>
                  <a:pt x="665" y="217"/>
                </a:lnTo>
                <a:lnTo>
                  <a:pt x="651" y="219"/>
                </a:lnTo>
                <a:lnTo>
                  <a:pt x="634" y="220"/>
                </a:lnTo>
                <a:lnTo>
                  <a:pt x="613" y="221"/>
                </a:lnTo>
                <a:lnTo>
                  <a:pt x="589" y="221"/>
                </a:lnTo>
                <a:lnTo>
                  <a:pt x="561" y="222"/>
                </a:lnTo>
                <a:lnTo>
                  <a:pt x="530" y="222"/>
                </a:lnTo>
                <a:lnTo>
                  <a:pt x="496" y="223"/>
                </a:lnTo>
                <a:lnTo>
                  <a:pt x="459" y="223"/>
                </a:lnTo>
                <a:lnTo>
                  <a:pt x="419" y="224"/>
                </a:lnTo>
                <a:lnTo>
                  <a:pt x="377" y="224"/>
                </a:lnTo>
                <a:lnTo>
                  <a:pt x="332" y="224"/>
                </a:lnTo>
                <a:lnTo>
                  <a:pt x="284" y="224"/>
                </a:lnTo>
                <a:lnTo>
                  <a:pt x="234" y="225"/>
                </a:lnTo>
                <a:lnTo>
                  <a:pt x="181" y="225"/>
                </a:lnTo>
                <a:lnTo>
                  <a:pt x="126" y="226"/>
                </a:lnTo>
                <a:lnTo>
                  <a:pt x="70" y="226"/>
                </a:lnTo>
                <a:lnTo>
                  <a:pt x="11" y="227"/>
                </a:lnTo>
                <a:lnTo>
                  <a:pt x="8" y="220"/>
                </a:lnTo>
                <a:lnTo>
                  <a:pt x="6" y="210"/>
                </a:lnTo>
                <a:lnTo>
                  <a:pt x="4" y="198"/>
                </a:lnTo>
                <a:lnTo>
                  <a:pt x="3" y="185"/>
                </a:lnTo>
                <a:lnTo>
                  <a:pt x="2" y="170"/>
                </a:lnTo>
                <a:lnTo>
                  <a:pt x="1" y="154"/>
                </a:lnTo>
                <a:lnTo>
                  <a:pt x="0" y="137"/>
                </a:lnTo>
                <a:lnTo>
                  <a:pt x="0" y="120"/>
                </a:lnTo>
                <a:lnTo>
                  <a:pt x="0" y="103"/>
                </a:lnTo>
                <a:lnTo>
                  <a:pt x="0" y="87"/>
                </a:lnTo>
                <a:lnTo>
                  <a:pt x="1" y="70"/>
                </a:lnTo>
                <a:lnTo>
                  <a:pt x="2" y="55"/>
                </a:lnTo>
                <a:lnTo>
                  <a:pt x="3" y="41"/>
                </a:lnTo>
                <a:lnTo>
                  <a:pt x="4" y="29"/>
                </a:lnTo>
                <a:lnTo>
                  <a:pt x="5" y="19"/>
                </a:lnTo>
                <a:lnTo>
                  <a:pt x="7" y="10"/>
                </a:lnTo>
                <a:lnTo>
                  <a:pt x="9" y="5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Grafik – editierbar"/>
          <p:cNvSpPr/>
          <p:nvPr/>
        </p:nvSpPr>
        <p:spPr>
          <a:xfrm>
            <a:off x="856869" y="2350389"/>
            <a:ext cx="473202" cy="473202"/>
          </a:xfrm>
          <a:prstGeom prst="ellipse">
            <a:avLst/>
          </a:prstGeom>
          <a:noFill/>
          <a:ln w="22860">
            <a:solidFill>
              <a:srgbClr val="88D1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Grafik – editierbar"/>
          <p:cNvSpPr/>
          <p:nvPr/>
        </p:nvSpPr>
        <p:spPr>
          <a:xfrm>
            <a:off x="951510" y="2445030"/>
            <a:ext cx="283921" cy="283921"/>
          </a:xfrm>
          <a:prstGeom prst="ellipse">
            <a:avLst/>
          </a:prstGeom>
          <a:noFill/>
          <a:ln w="22860">
            <a:solidFill>
              <a:srgbClr val="88D1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Grafik – editierbar"/>
          <p:cNvSpPr/>
          <p:nvPr/>
        </p:nvSpPr>
        <p:spPr>
          <a:xfrm>
            <a:off x="1040892" y="2534412"/>
            <a:ext cx="105156" cy="105156"/>
          </a:xfrm>
          <a:prstGeom prst="ellipse">
            <a:avLst/>
          </a:prstGeom>
          <a:noFill/>
          <a:ln w="22860">
            <a:solidFill>
              <a:srgbClr val="88D1F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Doodle – editierbare Linie"/>
          <p:cNvSpPr/>
          <p:nvPr/>
        </p:nvSpPr>
        <p:spPr>
          <a:xfrm>
            <a:off x="1097280" y="2354580"/>
            <a:ext cx="259080" cy="228600"/>
          </a:xfrm>
          <a:custGeom>
            <a:avLst/>
            <a:gdLst/>
            <a:ahLst/>
            <a:cxnLst/>
            <a:rect l="l" t="t" r="r" b="b"/>
            <a:pathLst>
              <a:path w="34" h="30">
                <a:moveTo>
                  <a:pt x="0" y="30"/>
                </a:moveTo>
                <a:lnTo>
                  <a:pt x="34" y="0"/>
                </a:lnTo>
              </a:path>
            </a:pathLst>
          </a:custGeom>
          <a:noFill/>
          <a:ln w="3048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Doodle – editierbare Linie"/>
          <p:cNvSpPr/>
          <p:nvPr/>
        </p:nvSpPr>
        <p:spPr>
          <a:xfrm>
            <a:off x="1257300" y="2339340"/>
            <a:ext cx="99060" cy="114300"/>
          </a:xfrm>
          <a:custGeom>
            <a:avLst/>
            <a:gdLst/>
            <a:ahLst/>
            <a:cxnLst/>
            <a:rect l="l" t="t" r="r" b="b"/>
            <a:pathLst>
              <a:path w="13" h="15">
                <a:moveTo>
                  <a:pt x="0" y="0"/>
                </a:moveTo>
                <a:lnTo>
                  <a:pt x="13" y="2"/>
                </a:lnTo>
                <a:lnTo>
                  <a:pt x="11" y="15"/>
                </a:lnTo>
              </a:path>
            </a:pathLst>
          </a:custGeom>
          <a:noFill/>
          <a:ln w="3048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0" name="Die Technik als Gegner"/>
          <p:cNvSpPr txBox="1"/>
          <p:nvPr/>
        </p:nvSpPr>
        <p:spPr>
          <a:xfrm>
            <a:off x="1546860" y="2324100"/>
            <a:ext cx="4107180" cy="3581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613"/>
              </a:lnSpc>
            </a:pPr>
            <a:r>
              <a:rPr lang="de-DE" sz="2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Die Technik als Gegner</a:t>
            </a:r>
          </a:p>
        </p:txBody>
      </p:sp>
      <p:sp>
        <p:nvSpPr>
          <p:cNvPr id="21" name="Nicht die Schülerin, sondern die Technik: Köder, Rage Bait und Ge"/>
          <p:cNvSpPr txBox="1"/>
          <p:nvPr/>
        </p:nvSpPr>
        <p:spPr>
          <a:xfrm>
            <a:off x="861060" y="2880360"/>
            <a:ext cx="479298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53"/>
              </a:lnSpc>
            </a:pPr>
            <a:r>
              <a:rPr lang="de-DE" sz="1833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Nicht die Schülerin, sondern die Technik: Köder, Rage Bait und Geschäftsmodell werden geprüft – nicht die Person.</a:t>
            </a:r>
          </a:p>
        </p:txBody>
      </p:sp>
      <p:sp>
        <p:nvSpPr>
          <p:cNvPr id="22" name="Doodle-Karte"/>
          <p:cNvSpPr/>
          <p:nvPr/>
        </p:nvSpPr>
        <p:spPr>
          <a:xfrm>
            <a:off x="6301740" y="2118360"/>
            <a:ext cx="5242560" cy="17145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Doodle-Karte – handgezeichnete Kontur"/>
          <p:cNvSpPr/>
          <p:nvPr/>
        </p:nvSpPr>
        <p:spPr>
          <a:xfrm>
            <a:off x="6332220" y="2118360"/>
            <a:ext cx="5204460" cy="1729740"/>
          </a:xfrm>
          <a:custGeom>
            <a:avLst/>
            <a:gdLst/>
            <a:ahLst/>
            <a:cxnLst/>
            <a:rect l="l" t="t" r="r" b="b"/>
            <a:pathLst>
              <a:path w="683" h="227">
                <a:moveTo>
                  <a:pt x="11" y="2"/>
                </a:moveTo>
                <a:lnTo>
                  <a:pt x="40" y="2"/>
                </a:lnTo>
                <a:lnTo>
                  <a:pt x="70" y="1"/>
                </a:lnTo>
                <a:lnTo>
                  <a:pt x="101" y="1"/>
                </a:lnTo>
                <a:lnTo>
                  <a:pt x="133" y="0"/>
                </a:lnTo>
                <a:lnTo>
                  <a:pt x="166" y="0"/>
                </a:lnTo>
                <a:lnTo>
                  <a:pt x="199" y="0"/>
                </a:lnTo>
                <a:lnTo>
                  <a:pt x="232" y="0"/>
                </a:lnTo>
                <a:lnTo>
                  <a:pt x="266" y="0"/>
                </a:lnTo>
                <a:lnTo>
                  <a:pt x="301" y="1"/>
                </a:lnTo>
                <a:lnTo>
                  <a:pt x="335" y="1"/>
                </a:lnTo>
                <a:lnTo>
                  <a:pt x="370" y="1"/>
                </a:lnTo>
                <a:lnTo>
                  <a:pt x="404" y="1"/>
                </a:lnTo>
                <a:lnTo>
                  <a:pt x="439" y="2"/>
                </a:lnTo>
                <a:lnTo>
                  <a:pt x="473" y="2"/>
                </a:lnTo>
                <a:lnTo>
                  <a:pt x="507" y="2"/>
                </a:lnTo>
                <a:lnTo>
                  <a:pt x="541" y="2"/>
                </a:lnTo>
                <a:lnTo>
                  <a:pt x="575" y="2"/>
                </a:lnTo>
                <a:lnTo>
                  <a:pt x="607" y="2"/>
                </a:lnTo>
                <a:lnTo>
                  <a:pt x="640" y="1"/>
                </a:lnTo>
                <a:lnTo>
                  <a:pt x="671" y="1"/>
                </a:lnTo>
                <a:lnTo>
                  <a:pt x="674" y="2"/>
                </a:lnTo>
                <a:lnTo>
                  <a:pt x="676" y="7"/>
                </a:lnTo>
                <a:lnTo>
                  <a:pt x="678" y="13"/>
                </a:lnTo>
                <a:lnTo>
                  <a:pt x="679" y="22"/>
                </a:lnTo>
                <a:lnTo>
                  <a:pt x="681" y="32"/>
                </a:lnTo>
                <a:lnTo>
                  <a:pt x="682" y="45"/>
                </a:lnTo>
                <a:lnTo>
                  <a:pt x="682" y="59"/>
                </a:lnTo>
                <a:lnTo>
                  <a:pt x="683" y="74"/>
                </a:lnTo>
                <a:lnTo>
                  <a:pt x="683" y="90"/>
                </a:lnTo>
                <a:lnTo>
                  <a:pt x="683" y="107"/>
                </a:lnTo>
                <a:lnTo>
                  <a:pt x="683" y="124"/>
                </a:lnTo>
                <a:lnTo>
                  <a:pt x="683" y="142"/>
                </a:lnTo>
                <a:lnTo>
                  <a:pt x="683" y="160"/>
                </a:lnTo>
                <a:lnTo>
                  <a:pt x="683" y="178"/>
                </a:lnTo>
                <a:lnTo>
                  <a:pt x="683" y="195"/>
                </a:lnTo>
                <a:lnTo>
                  <a:pt x="682" y="212"/>
                </a:lnTo>
                <a:lnTo>
                  <a:pt x="681" y="214"/>
                </a:lnTo>
                <a:lnTo>
                  <a:pt x="675" y="216"/>
                </a:lnTo>
                <a:lnTo>
                  <a:pt x="665" y="217"/>
                </a:lnTo>
                <a:lnTo>
                  <a:pt x="651" y="219"/>
                </a:lnTo>
                <a:lnTo>
                  <a:pt x="634" y="220"/>
                </a:lnTo>
                <a:lnTo>
                  <a:pt x="613" y="221"/>
                </a:lnTo>
                <a:lnTo>
                  <a:pt x="589" y="221"/>
                </a:lnTo>
                <a:lnTo>
                  <a:pt x="561" y="222"/>
                </a:lnTo>
                <a:lnTo>
                  <a:pt x="530" y="222"/>
                </a:lnTo>
                <a:lnTo>
                  <a:pt x="496" y="223"/>
                </a:lnTo>
                <a:lnTo>
                  <a:pt x="459" y="223"/>
                </a:lnTo>
                <a:lnTo>
                  <a:pt x="419" y="224"/>
                </a:lnTo>
                <a:lnTo>
                  <a:pt x="377" y="224"/>
                </a:lnTo>
                <a:lnTo>
                  <a:pt x="332" y="224"/>
                </a:lnTo>
                <a:lnTo>
                  <a:pt x="284" y="224"/>
                </a:lnTo>
                <a:lnTo>
                  <a:pt x="234" y="225"/>
                </a:lnTo>
                <a:lnTo>
                  <a:pt x="181" y="225"/>
                </a:lnTo>
                <a:lnTo>
                  <a:pt x="126" y="226"/>
                </a:lnTo>
                <a:lnTo>
                  <a:pt x="70" y="226"/>
                </a:lnTo>
                <a:lnTo>
                  <a:pt x="11" y="227"/>
                </a:lnTo>
                <a:lnTo>
                  <a:pt x="8" y="220"/>
                </a:lnTo>
                <a:lnTo>
                  <a:pt x="6" y="210"/>
                </a:lnTo>
                <a:lnTo>
                  <a:pt x="4" y="198"/>
                </a:lnTo>
                <a:lnTo>
                  <a:pt x="3" y="185"/>
                </a:lnTo>
                <a:lnTo>
                  <a:pt x="2" y="170"/>
                </a:lnTo>
                <a:lnTo>
                  <a:pt x="1" y="154"/>
                </a:lnTo>
                <a:lnTo>
                  <a:pt x="0" y="137"/>
                </a:lnTo>
                <a:lnTo>
                  <a:pt x="0" y="120"/>
                </a:lnTo>
                <a:lnTo>
                  <a:pt x="0" y="103"/>
                </a:lnTo>
                <a:lnTo>
                  <a:pt x="0" y="87"/>
                </a:lnTo>
                <a:lnTo>
                  <a:pt x="1" y="70"/>
                </a:lnTo>
                <a:lnTo>
                  <a:pt x="2" y="55"/>
                </a:lnTo>
                <a:lnTo>
                  <a:pt x="3" y="41"/>
                </a:lnTo>
                <a:lnTo>
                  <a:pt x="4" y="29"/>
                </a:lnTo>
                <a:lnTo>
                  <a:pt x="5" y="19"/>
                </a:lnTo>
                <a:lnTo>
                  <a:pt x="7" y="10"/>
                </a:lnTo>
                <a:lnTo>
                  <a:pt x="9" y="5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4" name="Grafik – editierbar"/>
          <p:cNvSpPr/>
          <p:nvPr/>
        </p:nvSpPr>
        <p:spPr>
          <a:xfrm>
            <a:off x="6521425" y="2350389"/>
            <a:ext cx="331242" cy="331242"/>
          </a:xfrm>
          <a:prstGeom prst="ellipse">
            <a:avLst/>
          </a:prstGeom>
          <a:noFill/>
          <a:ln w="22860">
            <a:solidFill>
              <a:srgbClr val="FFB43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Doodle – editierbare Linie"/>
          <p:cNvSpPr/>
          <p:nvPr/>
        </p:nvSpPr>
        <p:spPr>
          <a:xfrm>
            <a:off x="6812280" y="2651760"/>
            <a:ext cx="175260" cy="175260"/>
          </a:xfrm>
          <a:custGeom>
            <a:avLst/>
            <a:gdLst/>
            <a:ahLst/>
            <a:cxnLst/>
            <a:rect l="l" t="t" r="r" b="b"/>
            <a:pathLst>
              <a:path w="23" h="23">
                <a:moveTo>
                  <a:pt x="0" y="0"/>
                </a:moveTo>
                <a:lnTo>
                  <a:pt x="23" y="23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Doodle – editierbare Linie"/>
          <p:cNvSpPr/>
          <p:nvPr/>
        </p:nvSpPr>
        <p:spPr>
          <a:xfrm>
            <a:off x="6606540" y="2453640"/>
            <a:ext cx="167640" cy="129540"/>
          </a:xfrm>
          <a:custGeom>
            <a:avLst/>
            <a:gdLst/>
            <a:ahLst/>
            <a:cxnLst/>
            <a:rect l="l" t="t" r="r" b="b"/>
            <a:pathLst>
              <a:path w="22" h="17">
                <a:moveTo>
                  <a:pt x="0" y="10"/>
                </a:moveTo>
                <a:lnTo>
                  <a:pt x="7" y="17"/>
                </a:lnTo>
                <a:lnTo>
                  <a:pt x="22" y="0"/>
                </a:lnTo>
              </a:path>
            </a:pathLst>
          </a:custGeom>
          <a:noFill/>
          <a:ln w="317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Belege statt Moral"/>
          <p:cNvSpPr txBox="1"/>
          <p:nvPr/>
        </p:nvSpPr>
        <p:spPr>
          <a:xfrm>
            <a:off x="7200900" y="2324100"/>
            <a:ext cx="4107180" cy="3581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613"/>
              </a:lnSpc>
            </a:pPr>
            <a:r>
              <a:rPr lang="de-DE" sz="2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Belege statt Moral</a:t>
            </a:r>
          </a:p>
        </p:txBody>
      </p:sp>
      <p:sp>
        <p:nvSpPr>
          <p:cNvPr id="28" name="Dokumente statt Mahnungen: Screenshots, Werbeeinnahmen und Algori"/>
          <p:cNvSpPr txBox="1"/>
          <p:nvPr/>
        </p:nvSpPr>
        <p:spPr>
          <a:xfrm>
            <a:off x="6515100" y="2880360"/>
            <a:ext cx="479298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53"/>
              </a:lnSpc>
            </a:pPr>
            <a:r>
              <a:rPr lang="de-DE" sz="1833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Dokumente statt Mahnungen: Screenshots, Werbeeinnahmen und Algorithmus-Mechanik zeigen. Prüfbare Zahlen statt Appelle.</a:t>
            </a:r>
          </a:p>
        </p:txBody>
      </p:sp>
      <p:sp>
        <p:nvSpPr>
          <p:cNvPr id="29" name="Doodle-Karte"/>
          <p:cNvSpPr/>
          <p:nvPr/>
        </p:nvSpPr>
        <p:spPr>
          <a:xfrm>
            <a:off x="647700" y="3977640"/>
            <a:ext cx="5242560" cy="17145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0" name="Doodle-Karte – handgezeichnete Kontur"/>
          <p:cNvSpPr/>
          <p:nvPr/>
        </p:nvSpPr>
        <p:spPr>
          <a:xfrm>
            <a:off x="678180" y="3977640"/>
            <a:ext cx="5204460" cy="1729740"/>
          </a:xfrm>
          <a:custGeom>
            <a:avLst/>
            <a:gdLst/>
            <a:ahLst/>
            <a:cxnLst/>
            <a:rect l="l" t="t" r="r" b="b"/>
            <a:pathLst>
              <a:path w="683" h="227">
                <a:moveTo>
                  <a:pt x="11" y="2"/>
                </a:moveTo>
                <a:lnTo>
                  <a:pt x="40" y="2"/>
                </a:lnTo>
                <a:lnTo>
                  <a:pt x="70" y="1"/>
                </a:lnTo>
                <a:lnTo>
                  <a:pt x="101" y="1"/>
                </a:lnTo>
                <a:lnTo>
                  <a:pt x="133" y="0"/>
                </a:lnTo>
                <a:lnTo>
                  <a:pt x="166" y="0"/>
                </a:lnTo>
                <a:lnTo>
                  <a:pt x="199" y="0"/>
                </a:lnTo>
                <a:lnTo>
                  <a:pt x="232" y="0"/>
                </a:lnTo>
                <a:lnTo>
                  <a:pt x="266" y="0"/>
                </a:lnTo>
                <a:lnTo>
                  <a:pt x="301" y="1"/>
                </a:lnTo>
                <a:lnTo>
                  <a:pt x="335" y="1"/>
                </a:lnTo>
                <a:lnTo>
                  <a:pt x="370" y="1"/>
                </a:lnTo>
                <a:lnTo>
                  <a:pt x="404" y="1"/>
                </a:lnTo>
                <a:lnTo>
                  <a:pt x="439" y="2"/>
                </a:lnTo>
                <a:lnTo>
                  <a:pt x="473" y="2"/>
                </a:lnTo>
                <a:lnTo>
                  <a:pt x="507" y="2"/>
                </a:lnTo>
                <a:lnTo>
                  <a:pt x="541" y="2"/>
                </a:lnTo>
                <a:lnTo>
                  <a:pt x="575" y="2"/>
                </a:lnTo>
                <a:lnTo>
                  <a:pt x="607" y="2"/>
                </a:lnTo>
                <a:lnTo>
                  <a:pt x="640" y="1"/>
                </a:lnTo>
                <a:lnTo>
                  <a:pt x="671" y="1"/>
                </a:lnTo>
                <a:lnTo>
                  <a:pt x="674" y="2"/>
                </a:lnTo>
                <a:lnTo>
                  <a:pt x="676" y="7"/>
                </a:lnTo>
                <a:lnTo>
                  <a:pt x="678" y="13"/>
                </a:lnTo>
                <a:lnTo>
                  <a:pt x="679" y="22"/>
                </a:lnTo>
                <a:lnTo>
                  <a:pt x="681" y="32"/>
                </a:lnTo>
                <a:lnTo>
                  <a:pt x="682" y="45"/>
                </a:lnTo>
                <a:lnTo>
                  <a:pt x="682" y="59"/>
                </a:lnTo>
                <a:lnTo>
                  <a:pt x="683" y="74"/>
                </a:lnTo>
                <a:lnTo>
                  <a:pt x="683" y="90"/>
                </a:lnTo>
                <a:lnTo>
                  <a:pt x="683" y="107"/>
                </a:lnTo>
                <a:lnTo>
                  <a:pt x="683" y="124"/>
                </a:lnTo>
                <a:lnTo>
                  <a:pt x="683" y="142"/>
                </a:lnTo>
                <a:lnTo>
                  <a:pt x="683" y="160"/>
                </a:lnTo>
                <a:lnTo>
                  <a:pt x="683" y="178"/>
                </a:lnTo>
                <a:lnTo>
                  <a:pt x="683" y="195"/>
                </a:lnTo>
                <a:lnTo>
                  <a:pt x="683" y="212"/>
                </a:lnTo>
                <a:lnTo>
                  <a:pt x="681" y="214"/>
                </a:lnTo>
                <a:lnTo>
                  <a:pt x="675" y="216"/>
                </a:lnTo>
                <a:lnTo>
                  <a:pt x="665" y="217"/>
                </a:lnTo>
                <a:lnTo>
                  <a:pt x="651" y="219"/>
                </a:lnTo>
                <a:lnTo>
                  <a:pt x="634" y="220"/>
                </a:lnTo>
                <a:lnTo>
                  <a:pt x="613" y="221"/>
                </a:lnTo>
                <a:lnTo>
                  <a:pt x="589" y="221"/>
                </a:lnTo>
                <a:lnTo>
                  <a:pt x="561" y="222"/>
                </a:lnTo>
                <a:lnTo>
                  <a:pt x="530" y="222"/>
                </a:lnTo>
                <a:lnTo>
                  <a:pt x="496" y="223"/>
                </a:lnTo>
                <a:lnTo>
                  <a:pt x="459" y="223"/>
                </a:lnTo>
                <a:lnTo>
                  <a:pt x="419" y="224"/>
                </a:lnTo>
                <a:lnTo>
                  <a:pt x="377" y="224"/>
                </a:lnTo>
                <a:lnTo>
                  <a:pt x="332" y="224"/>
                </a:lnTo>
                <a:lnTo>
                  <a:pt x="284" y="224"/>
                </a:lnTo>
                <a:lnTo>
                  <a:pt x="234" y="225"/>
                </a:lnTo>
                <a:lnTo>
                  <a:pt x="181" y="225"/>
                </a:lnTo>
                <a:lnTo>
                  <a:pt x="126" y="226"/>
                </a:lnTo>
                <a:lnTo>
                  <a:pt x="70" y="226"/>
                </a:lnTo>
                <a:lnTo>
                  <a:pt x="11" y="227"/>
                </a:lnTo>
                <a:lnTo>
                  <a:pt x="8" y="220"/>
                </a:lnTo>
                <a:lnTo>
                  <a:pt x="6" y="210"/>
                </a:lnTo>
                <a:lnTo>
                  <a:pt x="4" y="198"/>
                </a:lnTo>
                <a:lnTo>
                  <a:pt x="3" y="185"/>
                </a:lnTo>
                <a:lnTo>
                  <a:pt x="2" y="170"/>
                </a:lnTo>
                <a:lnTo>
                  <a:pt x="1" y="154"/>
                </a:lnTo>
                <a:lnTo>
                  <a:pt x="0" y="137"/>
                </a:lnTo>
                <a:lnTo>
                  <a:pt x="0" y="120"/>
                </a:lnTo>
                <a:lnTo>
                  <a:pt x="0" y="103"/>
                </a:lnTo>
                <a:lnTo>
                  <a:pt x="0" y="87"/>
                </a:lnTo>
                <a:lnTo>
                  <a:pt x="1" y="70"/>
                </a:lnTo>
                <a:lnTo>
                  <a:pt x="2" y="55"/>
                </a:lnTo>
                <a:lnTo>
                  <a:pt x="3" y="41"/>
                </a:lnTo>
                <a:lnTo>
                  <a:pt x="4" y="29"/>
                </a:lnTo>
                <a:lnTo>
                  <a:pt x="5" y="19"/>
                </a:lnTo>
                <a:lnTo>
                  <a:pt x="7" y="10"/>
                </a:lnTo>
                <a:lnTo>
                  <a:pt x="9" y="5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1" name="Doodle – editierbare Linie"/>
          <p:cNvSpPr/>
          <p:nvPr/>
        </p:nvSpPr>
        <p:spPr>
          <a:xfrm>
            <a:off x="876300" y="4206240"/>
            <a:ext cx="434340" cy="495300"/>
          </a:xfrm>
          <a:custGeom>
            <a:avLst/>
            <a:gdLst/>
            <a:ahLst/>
            <a:cxnLst/>
            <a:rect l="l" t="t" r="r" b="b"/>
            <a:pathLst>
              <a:path w="57" h="65">
                <a:moveTo>
                  <a:pt x="0" y="9"/>
                </a:moveTo>
                <a:lnTo>
                  <a:pt x="29" y="0"/>
                </a:lnTo>
                <a:lnTo>
                  <a:pt x="57" y="9"/>
                </a:lnTo>
                <a:lnTo>
                  <a:pt x="53" y="39"/>
                </a:lnTo>
                <a:lnTo>
                  <a:pt x="28" y="65"/>
                </a:lnTo>
                <a:lnTo>
                  <a:pt x="4" y="39"/>
                </a:lnTo>
                <a:lnTo>
                  <a:pt x="0" y="9"/>
                </a:lnTo>
              </a:path>
            </a:pathLst>
          </a:custGeom>
          <a:noFill/>
          <a:ln w="2540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2" name="Doodle – editierbare Linie"/>
          <p:cNvSpPr/>
          <p:nvPr/>
        </p:nvSpPr>
        <p:spPr>
          <a:xfrm>
            <a:off x="975360" y="4335780"/>
            <a:ext cx="251460" cy="182880"/>
          </a:xfrm>
          <a:custGeom>
            <a:avLst/>
            <a:gdLst/>
            <a:ahLst/>
            <a:cxnLst/>
            <a:rect l="l" t="t" r="r" b="b"/>
            <a:pathLst>
              <a:path w="33" h="24">
                <a:moveTo>
                  <a:pt x="0" y="12"/>
                </a:moveTo>
                <a:lnTo>
                  <a:pt x="11" y="24"/>
                </a:lnTo>
                <a:lnTo>
                  <a:pt x="33" y="0"/>
                </a:lnTo>
              </a:path>
            </a:pathLst>
          </a:custGeom>
          <a:noFill/>
          <a:ln w="2794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Autonomie lassen"/>
          <p:cNvSpPr txBox="1"/>
          <p:nvPr/>
        </p:nvSpPr>
        <p:spPr>
          <a:xfrm>
            <a:off x="1546860" y="4183380"/>
            <a:ext cx="4107180" cy="3581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613"/>
              </a:lnSpc>
            </a:pPr>
            <a:r>
              <a:rPr lang="de-DE" sz="2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Autonomie lassen</a:t>
            </a:r>
          </a:p>
        </p:txBody>
      </p:sp>
      <p:sp>
        <p:nvSpPr>
          <p:cNvPr id="34" name="„Du entscheidest – aber wisse, wer daran verdient.“ Die Freiheit "/>
          <p:cNvSpPr txBox="1"/>
          <p:nvPr/>
        </p:nvSpPr>
        <p:spPr>
          <a:xfrm>
            <a:off x="861060" y="4739640"/>
            <a:ext cx="479298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53"/>
              </a:lnSpc>
            </a:pPr>
            <a:r>
              <a:rPr lang="de-DE" sz="1833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„Du entscheidest – aber wisse, wer daran verdient.“ Die Freiheit bleibt; Manipulation wird zur Freiheitsbedrohung.</a:t>
            </a:r>
          </a:p>
        </p:txBody>
      </p:sp>
      <p:sp>
        <p:nvSpPr>
          <p:cNvPr id="35" name="Doodle-Karte"/>
          <p:cNvSpPr/>
          <p:nvPr/>
        </p:nvSpPr>
        <p:spPr>
          <a:xfrm>
            <a:off x="6301740" y="3977640"/>
            <a:ext cx="5242560" cy="171450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Doodle-Karte – handgezeichnete Kontur"/>
          <p:cNvSpPr/>
          <p:nvPr/>
        </p:nvSpPr>
        <p:spPr>
          <a:xfrm>
            <a:off x="6332220" y="3977640"/>
            <a:ext cx="5204460" cy="1729740"/>
          </a:xfrm>
          <a:custGeom>
            <a:avLst/>
            <a:gdLst/>
            <a:ahLst/>
            <a:cxnLst/>
            <a:rect l="l" t="t" r="r" b="b"/>
            <a:pathLst>
              <a:path w="683" h="227">
                <a:moveTo>
                  <a:pt x="11" y="2"/>
                </a:moveTo>
                <a:lnTo>
                  <a:pt x="40" y="2"/>
                </a:lnTo>
                <a:lnTo>
                  <a:pt x="70" y="1"/>
                </a:lnTo>
                <a:lnTo>
                  <a:pt x="101" y="1"/>
                </a:lnTo>
                <a:lnTo>
                  <a:pt x="133" y="0"/>
                </a:lnTo>
                <a:lnTo>
                  <a:pt x="166" y="0"/>
                </a:lnTo>
                <a:lnTo>
                  <a:pt x="199" y="0"/>
                </a:lnTo>
                <a:lnTo>
                  <a:pt x="232" y="0"/>
                </a:lnTo>
                <a:lnTo>
                  <a:pt x="266" y="0"/>
                </a:lnTo>
                <a:lnTo>
                  <a:pt x="301" y="1"/>
                </a:lnTo>
                <a:lnTo>
                  <a:pt x="335" y="1"/>
                </a:lnTo>
                <a:lnTo>
                  <a:pt x="370" y="1"/>
                </a:lnTo>
                <a:lnTo>
                  <a:pt x="404" y="1"/>
                </a:lnTo>
                <a:lnTo>
                  <a:pt x="439" y="2"/>
                </a:lnTo>
                <a:lnTo>
                  <a:pt x="473" y="2"/>
                </a:lnTo>
                <a:lnTo>
                  <a:pt x="507" y="2"/>
                </a:lnTo>
                <a:lnTo>
                  <a:pt x="541" y="2"/>
                </a:lnTo>
                <a:lnTo>
                  <a:pt x="575" y="2"/>
                </a:lnTo>
                <a:lnTo>
                  <a:pt x="607" y="2"/>
                </a:lnTo>
                <a:lnTo>
                  <a:pt x="640" y="1"/>
                </a:lnTo>
                <a:lnTo>
                  <a:pt x="671" y="1"/>
                </a:lnTo>
                <a:lnTo>
                  <a:pt x="674" y="2"/>
                </a:lnTo>
                <a:lnTo>
                  <a:pt x="676" y="7"/>
                </a:lnTo>
                <a:lnTo>
                  <a:pt x="678" y="13"/>
                </a:lnTo>
                <a:lnTo>
                  <a:pt x="679" y="22"/>
                </a:lnTo>
                <a:lnTo>
                  <a:pt x="681" y="32"/>
                </a:lnTo>
                <a:lnTo>
                  <a:pt x="682" y="45"/>
                </a:lnTo>
                <a:lnTo>
                  <a:pt x="682" y="59"/>
                </a:lnTo>
                <a:lnTo>
                  <a:pt x="683" y="74"/>
                </a:lnTo>
                <a:lnTo>
                  <a:pt x="683" y="90"/>
                </a:lnTo>
                <a:lnTo>
                  <a:pt x="683" y="107"/>
                </a:lnTo>
                <a:lnTo>
                  <a:pt x="683" y="124"/>
                </a:lnTo>
                <a:lnTo>
                  <a:pt x="683" y="142"/>
                </a:lnTo>
                <a:lnTo>
                  <a:pt x="683" y="160"/>
                </a:lnTo>
                <a:lnTo>
                  <a:pt x="683" y="178"/>
                </a:lnTo>
                <a:lnTo>
                  <a:pt x="683" y="195"/>
                </a:lnTo>
                <a:lnTo>
                  <a:pt x="682" y="212"/>
                </a:lnTo>
                <a:lnTo>
                  <a:pt x="681" y="214"/>
                </a:lnTo>
                <a:lnTo>
                  <a:pt x="675" y="216"/>
                </a:lnTo>
                <a:lnTo>
                  <a:pt x="665" y="217"/>
                </a:lnTo>
                <a:lnTo>
                  <a:pt x="651" y="219"/>
                </a:lnTo>
                <a:lnTo>
                  <a:pt x="634" y="220"/>
                </a:lnTo>
                <a:lnTo>
                  <a:pt x="613" y="221"/>
                </a:lnTo>
                <a:lnTo>
                  <a:pt x="589" y="221"/>
                </a:lnTo>
                <a:lnTo>
                  <a:pt x="561" y="222"/>
                </a:lnTo>
                <a:lnTo>
                  <a:pt x="530" y="222"/>
                </a:lnTo>
                <a:lnTo>
                  <a:pt x="496" y="223"/>
                </a:lnTo>
                <a:lnTo>
                  <a:pt x="459" y="223"/>
                </a:lnTo>
                <a:lnTo>
                  <a:pt x="419" y="224"/>
                </a:lnTo>
                <a:lnTo>
                  <a:pt x="377" y="224"/>
                </a:lnTo>
                <a:lnTo>
                  <a:pt x="332" y="224"/>
                </a:lnTo>
                <a:lnTo>
                  <a:pt x="284" y="224"/>
                </a:lnTo>
                <a:lnTo>
                  <a:pt x="234" y="225"/>
                </a:lnTo>
                <a:lnTo>
                  <a:pt x="181" y="225"/>
                </a:lnTo>
                <a:lnTo>
                  <a:pt x="126" y="226"/>
                </a:lnTo>
                <a:lnTo>
                  <a:pt x="70" y="226"/>
                </a:lnTo>
                <a:lnTo>
                  <a:pt x="11" y="227"/>
                </a:lnTo>
                <a:lnTo>
                  <a:pt x="8" y="220"/>
                </a:lnTo>
                <a:lnTo>
                  <a:pt x="6" y="210"/>
                </a:lnTo>
                <a:lnTo>
                  <a:pt x="4" y="198"/>
                </a:lnTo>
                <a:lnTo>
                  <a:pt x="3" y="185"/>
                </a:lnTo>
                <a:lnTo>
                  <a:pt x="2" y="170"/>
                </a:lnTo>
                <a:lnTo>
                  <a:pt x="1" y="154"/>
                </a:lnTo>
                <a:lnTo>
                  <a:pt x="0" y="137"/>
                </a:lnTo>
                <a:lnTo>
                  <a:pt x="0" y="120"/>
                </a:lnTo>
                <a:lnTo>
                  <a:pt x="0" y="103"/>
                </a:lnTo>
                <a:lnTo>
                  <a:pt x="0" y="87"/>
                </a:lnTo>
                <a:lnTo>
                  <a:pt x="1" y="70"/>
                </a:lnTo>
                <a:lnTo>
                  <a:pt x="2" y="55"/>
                </a:lnTo>
                <a:lnTo>
                  <a:pt x="3" y="41"/>
                </a:lnTo>
                <a:lnTo>
                  <a:pt x="4" y="29"/>
                </a:lnTo>
                <a:lnTo>
                  <a:pt x="5" y="19"/>
                </a:lnTo>
                <a:lnTo>
                  <a:pt x="7" y="10"/>
                </a:lnTo>
                <a:lnTo>
                  <a:pt x="9" y="5"/>
                </a:lnTo>
                <a:lnTo>
                  <a:pt x="11" y="2"/>
                </a:lnTo>
                <a:close/>
              </a:path>
            </a:pathLst>
          </a:custGeom>
          <a:noFill/>
          <a:ln w="24130" cap="rnd">
            <a:solidFill>
              <a:srgbClr val="FF697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Grafik – editierbar"/>
          <p:cNvSpPr/>
          <p:nvPr/>
        </p:nvSpPr>
        <p:spPr>
          <a:xfrm>
            <a:off x="6663385" y="4193896"/>
            <a:ext cx="162992" cy="315468"/>
          </a:xfrm>
          <a:prstGeom prst="roundRect">
            <a:avLst>
              <a:gd name="adj" fmla="val 12000"/>
            </a:avLst>
          </a:prstGeom>
          <a:noFill/>
          <a:ln w="25400">
            <a:solidFill>
              <a:srgbClr val="FF69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8" name="Doodle – editierbare Linie"/>
          <p:cNvSpPr/>
          <p:nvPr/>
        </p:nvSpPr>
        <p:spPr>
          <a:xfrm>
            <a:off x="6583680" y="4411980"/>
            <a:ext cx="320040" cy="205740"/>
          </a:xfrm>
          <a:custGeom>
            <a:avLst/>
            <a:gdLst/>
            <a:ahLst/>
            <a:cxnLst/>
            <a:rect l="l" t="t" r="r" b="b"/>
            <a:pathLst>
              <a:path w="42" h="27">
                <a:moveTo>
                  <a:pt x="0" y="0"/>
                </a:moveTo>
                <a:lnTo>
                  <a:pt x="0" y="3"/>
                </a:lnTo>
                <a:lnTo>
                  <a:pt x="0" y="5"/>
                </a:lnTo>
                <a:lnTo>
                  <a:pt x="0" y="8"/>
                </a:lnTo>
                <a:lnTo>
                  <a:pt x="1" y="11"/>
                </a:lnTo>
                <a:lnTo>
                  <a:pt x="2" y="13"/>
                </a:lnTo>
                <a:lnTo>
                  <a:pt x="3" y="15"/>
                </a:lnTo>
                <a:lnTo>
                  <a:pt x="4" y="17"/>
                </a:lnTo>
                <a:lnTo>
                  <a:pt x="5" y="19"/>
                </a:lnTo>
                <a:lnTo>
                  <a:pt x="6" y="20"/>
                </a:lnTo>
                <a:lnTo>
                  <a:pt x="8" y="22"/>
                </a:lnTo>
                <a:lnTo>
                  <a:pt x="9" y="23"/>
                </a:lnTo>
                <a:lnTo>
                  <a:pt x="11" y="24"/>
                </a:lnTo>
                <a:lnTo>
                  <a:pt x="13" y="25"/>
                </a:lnTo>
                <a:lnTo>
                  <a:pt x="15" y="26"/>
                </a:lnTo>
                <a:lnTo>
                  <a:pt x="17" y="26"/>
                </a:lnTo>
                <a:lnTo>
                  <a:pt x="18" y="27"/>
                </a:lnTo>
                <a:lnTo>
                  <a:pt x="20" y="27"/>
                </a:lnTo>
                <a:lnTo>
                  <a:pt x="22" y="27"/>
                </a:lnTo>
                <a:lnTo>
                  <a:pt x="24" y="27"/>
                </a:lnTo>
                <a:lnTo>
                  <a:pt x="26" y="27"/>
                </a:lnTo>
                <a:lnTo>
                  <a:pt x="28" y="26"/>
                </a:lnTo>
                <a:lnTo>
                  <a:pt x="30" y="26"/>
                </a:lnTo>
                <a:lnTo>
                  <a:pt x="32" y="25"/>
                </a:lnTo>
                <a:lnTo>
                  <a:pt x="33" y="24"/>
                </a:lnTo>
                <a:lnTo>
                  <a:pt x="35" y="23"/>
                </a:lnTo>
                <a:lnTo>
                  <a:pt x="36" y="22"/>
                </a:lnTo>
                <a:lnTo>
                  <a:pt x="38" y="20"/>
                </a:lnTo>
                <a:lnTo>
                  <a:pt x="39" y="19"/>
                </a:lnTo>
                <a:lnTo>
                  <a:pt x="40" y="17"/>
                </a:lnTo>
                <a:lnTo>
                  <a:pt x="41" y="15"/>
                </a:lnTo>
                <a:lnTo>
                  <a:pt x="42" y="13"/>
                </a:lnTo>
                <a:lnTo>
                  <a:pt x="42" y="11"/>
                </a:lnTo>
                <a:lnTo>
                  <a:pt x="42" y="8"/>
                </a:lnTo>
                <a:lnTo>
                  <a:pt x="42" y="5"/>
                </a:lnTo>
                <a:lnTo>
                  <a:pt x="42" y="3"/>
                </a:lnTo>
                <a:lnTo>
                  <a:pt x="42" y="0"/>
                </a:lnTo>
              </a:path>
            </a:pathLst>
          </a:custGeom>
          <a:noFill/>
          <a:ln w="25400" cap="rnd">
            <a:solidFill>
              <a:srgbClr val="FF697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Doodle – editierbare Linie"/>
          <p:cNvSpPr/>
          <p:nvPr/>
        </p:nvSpPr>
        <p:spPr>
          <a:xfrm>
            <a:off x="6751320" y="4602480"/>
            <a:ext cx="0" cy="99060"/>
          </a:xfrm>
          <a:custGeom>
            <a:avLst/>
            <a:gdLst/>
            <a:ahLst/>
            <a:cxnLst/>
            <a:rect l="l" t="t" r="r" b="b"/>
            <a:pathLst>
              <a:path h="13">
                <a:moveTo>
                  <a:pt x="0" y="0"/>
                </a:moveTo>
                <a:lnTo>
                  <a:pt x="0" y="13"/>
                </a:lnTo>
              </a:path>
            </a:pathLst>
          </a:custGeom>
          <a:noFill/>
          <a:ln w="25400" cap="rnd">
            <a:solidFill>
              <a:srgbClr val="FF697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Doodle – editierbare Linie"/>
          <p:cNvSpPr/>
          <p:nvPr/>
        </p:nvSpPr>
        <p:spPr>
          <a:xfrm>
            <a:off x="6652260" y="4701540"/>
            <a:ext cx="198120" cy="0"/>
          </a:xfrm>
          <a:custGeom>
            <a:avLst/>
            <a:gdLst/>
            <a:ahLst/>
            <a:cxnLst/>
            <a:rect l="l" t="t" r="r" b="b"/>
            <a:pathLst>
              <a:path w="26">
                <a:moveTo>
                  <a:pt x="0" y="0"/>
                </a:moveTo>
                <a:lnTo>
                  <a:pt x="26" y="0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Peer statt Podium"/>
          <p:cNvSpPr txBox="1"/>
          <p:nvPr/>
        </p:nvSpPr>
        <p:spPr>
          <a:xfrm>
            <a:off x="7200900" y="4183380"/>
            <a:ext cx="4107180" cy="3581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613"/>
              </a:lnSpc>
            </a:pPr>
            <a:r>
              <a:rPr lang="de-DE" sz="2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Peer statt Podium</a:t>
            </a:r>
          </a:p>
        </p:txBody>
      </p:sp>
      <p:sp>
        <p:nvSpPr>
          <p:cNvPr id="42" name="Jugendliche verantworten die Aufklärung. Schüler:innen sind Aufkl"/>
          <p:cNvSpPr txBox="1"/>
          <p:nvPr/>
        </p:nvSpPr>
        <p:spPr>
          <a:xfrm>
            <a:off x="6515100" y="4739640"/>
            <a:ext cx="479298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053"/>
              </a:lnSpc>
            </a:pPr>
            <a:r>
              <a:rPr lang="de-DE" sz="1833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Jugendliche verantworten die Aufklärung. Schüler:innen sind Aufklärende, nicht nur Publikum.</a:t>
            </a:r>
          </a:p>
        </p:txBody>
      </p:sp>
      <p:sp>
        <p:nvSpPr>
          <p:cNvPr id="43" name="Doodle-Karte"/>
          <p:cNvSpPr/>
          <p:nvPr/>
        </p:nvSpPr>
        <p:spPr>
          <a:xfrm>
            <a:off x="518160" y="5905500"/>
            <a:ext cx="11163300" cy="41148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Doodle-Karte – handgezeichnete Kontur"/>
          <p:cNvSpPr/>
          <p:nvPr/>
        </p:nvSpPr>
        <p:spPr>
          <a:xfrm>
            <a:off x="548640" y="5905500"/>
            <a:ext cx="11125200" cy="426720"/>
          </a:xfrm>
          <a:custGeom>
            <a:avLst/>
            <a:gdLst/>
            <a:ahLst/>
            <a:cxnLst/>
            <a:rect l="l" t="t" r="r" b="b"/>
            <a:pathLst>
              <a:path w="1460" h="56">
                <a:moveTo>
                  <a:pt x="11" y="3"/>
                </a:moveTo>
                <a:lnTo>
                  <a:pt x="76" y="2"/>
                </a:lnTo>
                <a:lnTo>
                  <a:pt x="142" y="1"/>
                </a:lnTo>
                <a:lnTo>
                  <a:pt x="210" y="1"/>
                </a:lnTo>
                <a:lnTo>
                  <a:pt x="280" y="0"/>
                </a:lnTo>
                <a:lnTo>
                  <a:pt x="351" y="0"/>
                </a:lnTo>
                <a:lnTo>
                  <a:pt x="422" y="0"/>
                </a:lnTo>
                <a:lnTo>
                  <a:pt x="495" y="0"/>
                </a:lnTo>
                <a:lnTo>
                  <a:pt x="569" y="0"/>
                </a:lnTo>
                <a:lnTo>
                  <a:pt x="643" y="1"/>
                </a:lnTo>
                <a:lnTo>
                  <a:pt x="718" y="1"/>
                </a:lnTo>
                <a:lnTo>
                  <a:pt x="793" y="1"/>
                </a:lnTo>
                <a:lnTo>
                  <a:pt x="868" y="1"/>
                </a:lnTo>
                <a:lnTo>
                  <a:pt x="942" y="2"/>
                </a:lnTo>
                <a:lnTo>
                  <a:pt x="1017" y="2"/>
                </a:lnTo>
                <a:lnTo>
                  <a:pt x="1091" y="2"/>
                </a:lnTo>
                <a:lnTo>
                  <a:pt x="1164" y="2"/>
                </a:lnTo>
                <a:lnTo>
                  <a:pt x="1237" y="2"/>
                </a:lnTo>
                <a:lnTo>
                  <a:pt x="1308" y="2"/>
                </a:lnTo>
                <a:lnTo>
                  <a:pt x="1379" y="1"/>
                </a:lnTo>
                <a:lnTo>
                  <a:pt x="1448" y="1"/>
                </a:lnTo>
                <a:lnTo>
                  <a:pt x="1451" y="1"/>
                </a:lnTo>
                <a:lnTo>
                  <a:pt x="1453" y="2"/>
                </a:lnTo>
                <a:lnTo>
                  <a:pt x="1455" y="4"/>
                </a:lnTo>
                <a:lnTo>
                  <a:pt x="1456" y="6"/>
                </a:lnTo>
                <a:lnTo>
                  <a:pt x="1458" y="8"/>
                </a:lnTo>
                <a:lnTo>
                  <a:pt x="1459" y="11"/>
                </a:lnTo>
                <a:lnTo>
                  <a:pt x="1459" y="14"/>
                </a:lnTo>
                <a:lnTo>
                  <a:pt x="1460" y="17"/>
                </a:lnTo>
                <a:lnTo>
                  <a:pt x="1460" y="20"/>
                </a:lnTo>
                <a:lnTo>
                  <a:pt x="1460" y="24"/>
                </a:lnTo>
                <a:lnTo>
                  <a:pt x="1460" y="27"/>
                </a:lnTo>
                <a:lnTo>
                  <a:pt x="1460" y="30"/>
                </a:lnTo>
                <a:lnTo>
                  <a:pt x="1460" y="33"/>
                </a:lnTo>
                <a:lnTo>
                  <a:pt x="1460" y="36"/>
                </a:lnTo>
                <a:lnTo>
                  <a:pt x="1460" y="39"/>
                </a:lnTo>
                <a:lnTo>
                  <a:pt x="1460" y="41"/>
                </a:lnTo>
                <a:lnTo>
                  <a:pt x="1455" y="43"/>
                </a:lnTo>
                <a:lnTo>
                  <a:pt x="1442" y="45"/>
                </a:lnTo>
                <a:lnTo>
                  <a:pt x="1421" y="46"/>
                </a:lnTo>
                <a:lnTo>
                  <a:pt x="1392" y="48"/>
                </a:lnTo>
                <a:lnTo>
                  <a:pt x="1355" y="49"/>
                </a:lnTo>
                <a:lnTo>
                  <a:pt x="1310" y="50"/>
                </a:lnTo>
                <a:lnTo>
                  <a:pt x="1258" y="50"/>
                </a:lnTo>
                <a:lnTo>
                  <a:pt x="1199" y="51"/>
                </a:lnTo>
                <a:lnTo>
                  <a:pt x="1132" y="51"/>
                </a:lnTo>
                <a:lnTo>
                  <a:pt x="1059" y="52"/>
                </a:lnTo>
                <a:lnTo>
                  <a:pt x="980" y="52"/>
                </a:lnTo>
                <a:lnTo>
                  <a:pt x="894" y="53"/>
                </a:lnTo>
                <a:lnTo>
                  <a:pt x="803" y="53"/>
                </a:lnTo>
                <a:lnTo>
                  <a:pt x="705" y="53"/>
                </a:lnTo>
                <a:lnTo>
                  <a:pt x="602" y="53"/>
                </a:lnTo>
                <a:lnTo>
                  <a:pt x="493" y="54"/>
                </a:lnTo>
                <a:lnTo>
                  <a:pt x="380" y="54"/>
                </a:lnTo>
                <a:lnTo>
                  <a:pt x="262" y="55"/>
                </a:lnTo>
                <a:lnTo>
                  <a:pt x="138" y="55"/>
                </a:lnTo>
                <a:lnTo>
                  <a:pt x="11" y="56"/>
                </a:lnTo>
                <a:lnTo>
                  <a:pt x="8" y="54"/>
                </a:lnTo>
                <a:lnTo>
                  <a:pt x="6" y="52"/>
                </a:lnTo>
                <a:lnTo>
                  <a:pt x="4" y="49"/>
                </a:lnTo>
                <a:lnTo>
                  <a:pt x="3" y="46"/>
                </a:lnTo>
                <a:lnTo>
                  <a:pt x="2" y="42"/>
                </a:lnTo>
                <a:lnTo>
                  <a:pt x="1" y="39"/>
                </a:lnTo>
                <a:lnTo>
                  <a:pt x="0" y="35"/>
                </a:lnTo>
                <a:lnTo>
                  <a:pt x="0" y="31"/>
                </a:lnTo>
                <a:lnTo>
                  <a:pt x="0" y="28"/>
                </a:lnTo>
                <a:lnTo>
                  <a:pt x="0" y="24"/>
                </a:lnTo>
                <a:lnTo>
                  <a:pt x="1" y="20"/>
                </a:lnTo>
                <a:lnTo>
                  <a:pt x="2" y="17"/>
                </a:lnTo>
                <a:lnTo>
                  <a:pt x="3" y="13"/>
                </a:lnTo>
                <a:lnTo>
                  <a:pt x="4" y="10"/>
                </a:lnTo>
                <a:lnTo>
                  <a:pt x="5" y="8"/>
                </a:lnTo>
                <a:lnTo>
                  <a:pt x="7" y="5"/>
                </a:lnTo>
                <a:lnTo>
                  <a:pt x="9" y="4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Eingebaute Gefahr: „Die Industrie manipuliert dich“ kann selbst w"/>
          <p:cNvSpPr txBox="1"/>
          <p:nvPr/>
        </p:nvSpPr>
        <p:spPr>
          <a:xfrm>
            <a:off x="693420" y="5989320"/>
            <a:ext cx="10812780" cy="2819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defTabSz="380985">
              <a:lnSpc>
                <a:spcPts val="1913"/>
              </a:lnSpc>
            </a:pPr>
            <a:r>
              <a:rPr lang="de-DE" sz="1708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Eingebaute Gefahr: „Die Industrie manipuliert dich“ kann selbst wie eine Verschwörungserzählung klingen.</a:t>
            </a:r>
          </a:p>
        </p:txBody>
      </p:sp>
      <p:sp>
        <p:nvSpPr>
          <p:cNvPr id="46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47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48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ÜRDIGEN · PRÜFEN · ANALYSIEREN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WÜRDIGEN · PRÜFEN · ANALYSIEREN</a:t>
            </a:r>
          </a:p>
        </p:txBody>
      </p:sp>
      <p:sp>
        <p:nvSpPr>
          <p:cNvPr id="3" name="Drei Farben hören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Drei Farben hören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1828800" cy="22860"/>
          </a:xfrm>
          <a:custGeom>
            <a:avLst/>
            <a:gdLst/>
            <a:ahLst/>
            <a:cxnLst/>
            <a:rect l="l" t="t" r="r" b="b"/>
            <a:pathLst>
              <a:path w="240" h="3">
                <a:moveTo>
                  <a:pt x="0" y="3"/>
                </a:moveTo>
                <a:lnTo>
                  <a:pt x="6" y="3"/>
                </a:lnTo>
                <a:lnTo>
                  <a:pt x="13" y="2"/>
                </a:lnTo>
                <a:lnTo>
                  <a:pt x="19" y="2"/>
                </a:lnTo>
                <a:lnTo>
                  <a:pt x="26" y="2"/>
                </a:lnTo>
                <a:lnTo>
                  <a:pt x="32" y="1"/>
                </a:lnTo>
                <a:lnTo>
                  <a:pt x="38" y="1"/>
                </a:lnTo>
                <a:lnTo>
                  <a:pt x="45" y="1"/>
                </a:lnTo>
                <a:lnTo>
                  <a:pt x="51" y="1"/>
                </a:lnTo>
                <a:lnTo>
                  <a:pt x="57" y="1"/>
                </a:lnTo>
                <a:lnTo>
                  <a:pt x="64" y="1"/>
                </a:lnTo>
                <a:lnTo>
                  <a:pt x="70" y="1"/>
                </a:lnTo>
                <a:lnTo>
                  <a:pt x="77" y="1"/>
                </a:lnTo>
                <a:lnTo>
                  <a:pt x="83" y="1"/>
                </a:lnTo>
                <a:lnTo>
                  <a:pt x="89" y="1"/>
                </a:lnTo>
                <a:lnTo>
                  <a:pt x="96" y="1"/>
                </a:lnTo>
                <a:lnTo>
                  <a:pt x="102" y="1"/>
                </a:lnTo>
                <a:lnTo>
                  <a:pt x="109" y="1"/>
                </a:lnTo>
                <a:lnTo>
                  <a:pt x="115" y="2"/>
                </a:lnTo>
                <a:lnTo>
                  <a:pt x="122" y="2"/>
                </a:lnTo>
                <a:lnTo>
                  <a:pt x="129" y="2"/>
                </a:lnTo>
                <a:lnTo>
                  <a:pt x="135" y="2"/>
                </a:lnTo>
                <a:lnTo>
                  <a:pt x="142" y="2"/>
                </a:lnTo>
                <a:lnTo>
                  <a:pt x="149" y="2"/>
                </a:lnTo>
                <a:lnTo>
                  <a:pt x="155" y="2"/>
                </a:lnTo>
                <a:lnTo>
                  <a:pt x="162" y="2"/>
                </a:lnTo>
                <a:lnTo>
                  <a:pt x="169" y="2"/>
                </a:lnTo>
                <a:lnTo>
                  <a:pt x="176" y="2"/>
                </a:lnTo>
                <a:lnTo>
                  <a:pt x="183" y="2"/>
                </a:lnTo>
                <a:lnTo>
                  <a:pt x="190" y="2"/>
                </a:lnTo>
                <a:lnTo>
                  <a:pt x="197" y="2"/>
                </a:lnTo>
                <a:lnTo>
                  <a:pt x="204" y="2"/>
                </a:lnTo>
                <a:lnTo>
                  <a:pt x="211" y="2"/>
                </a:lnTo>
                <a:lnTo>
                  <a:pt x="218" y="1"/>
                </a:lnTo>
                <a:lnTo>
                  <a:pt x="225" y="1"/>
                </a:lnTo>
                <a:lnTo>
                  <a:pt x="233" y="1"/>
                </a:lnTo>
                <a:lnTo>
                  <a:pt x="240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1645920" cy="7620"/>
          </a:xfrm>
          <a:custGeom>
            <a:avLst/>
            <a:gdLst/>
            <a:ahLst/>
            <a:cxnLst/>
            <a:rect l="l" t="t" r="r" b="b"/>
            <a:pathLst>
              <a:path w="216" h="1">
                <a:moveTo>
                  <a:pt x="0" y="1"/>
                </a:moveTo>
                <a:lnTo>
                  <a:pt x="7" y="1"/>
                </a:lnTo>
                <a:lnTo>
                  <a:pt x="13" y="0"/>
                </a:lnTo>
                <a:lnTo>
                  <a:pt x="20" y="0"/>
                </a:lnTo>
                <a:lnTo>
                  <a:pt x="27" y="0"/>
                </a:lnTo>
                <a:lnTo>
                  <a:pt x="34" y="0"/>
                </a:lnTo>
                <a:lnTo>
                  <a:pt x="40" y="0"/>
                </a:lnTo>
                <a:lnTo>
                  <a:pt x="47" y="0"/>
                </a:lnTo>
                <a:lnTo>
                  <a:pt x="53" y="0"/>
                </a:lnTo>
                <a:lnTo>
                  <a:pt x="60" y="0"/>
                </a:lnTo>
                <a:lnTo>
                  <a:pt x="66" y="0"/>
                </a:lnTo>
                <a:lnTo>
                  <a:pt x="73" y="0"/>
                </a:lnTo>
                <a:lnTo>
                  <a:pt x="79" y="0"/>
                </a:lnTo>
                <a:lnTo>
                  <a:pt x="86" y="0"/>
                </a:lnTo>
                <a:lnTo>
                  <a:pt x="92" y="0"/>
                </a:lnTo>
                <a:lnTo>
                  <a:pt x="98" y="0"/>
                </a:lnTo>
                <a:lnTo>
                  <a:pt x="104" y="0"/>
                </a:lnTo>
                <a:lnTo>
                  <a:pt x="111" y="0"/>
                </a:lnTo>
                <a:lnTo>
                  <a:pt x="117" y="0"/>
                </a:lnTo>
                <a:lnTo>
                  <a:pt x="123" y="1"/>
                </a:lnTo>
                <a:lnTo>
                  <a:pt x="129" y="1"/>
                </a:lnTo>
                <a:lnTo>
                  <a:pt x="135" y="1"/>
                </a:lnTo>
                <a:lnTo>
                  <a:pt x="141" y="1"/>
                </a:lnTo>
                <a:lnTo>
                  <a:pt x="146" y="1"/>
                </a:lnTo>
                <a:lnTo>
                  <a:pt x="152" y="1"/>
                </a:lnTo>
                <a:lnTo>
                  <a:pt x="158" y="1"/>
                </a:lnTo>
                <a:lnTo>
                  <a:pt x="163" y="1"/>
                </a:lnTo>
                <a:lnTo>
                  <a:pt x="169" y="1"/>
                </a:lnTo>
                <a:lnTo>
                  <a:pt x="175" y="1"/>
                </a:lnTo>
                <a:lnTo>
                  <a:pt x="180" y="1"/>
                </a:lnTo>
                <a:lnTo>
                  <a:pt x="185" y="1"/>
                </a:lnTo>
                <a:lnTo>
                  <a:pt x="191" y="1"/>
                </a:lnTo>
                <a:lnTo>
                  <a:pt x="196" y="1"/>
                </a:lnTo>
                <a:lnTo>
                  <a:pt x="201" y="0"/>
                </a:lnTo>
                <a:lnTo>
                  <a:pt x="206" y="0"/>
                </a:lnTo>
                <a:lnTo>
                  <a:pt x="211" y="0"/>
                </a:lnTo>
                <a:lnTo>
                  <a:pt x="216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oodle – editierbare Linie"/>
          <p:cNvSpPr/>
          <p:nvPr/>
        </p:nvSpPr>
        <p:spPr>
          <a:xfrm>
            <a:off x="10599420" y="1737360"/>
            <a:ext cx="624840" cy="624840"/>
          </a:xfrm>
          <a:custGeom>
            <a:avLst/>
            <a:gdLst/>
            <a:ahLst/>
            <a:cxnLst/>
            <a:rect l="l" t="t" r="r" b="b"/>
            <a:pathLst>
              <a:path w="82" h="82">
                <a:moveTo>
                  <a:pt x="16" y="82"/>
                </a:moveTo>
                <a:lnTo>
                  <a:pt x="15" y="80"/>
                </a:lnTo>
                <a:lnTo>
                  <a:pt x="13" y="78"/>
                </a:lnTo>
                <a:lnTo>
                  <a:pt x="11" y="76"/>
                </a:lnTo>
                <a:lnTo>
                  <a:pt x="10" y="73"/>
                </a:lnTo>
                <a:lnTo>
                  <a:pt x="8" y="71"/>
                </a:lnTo>
                <a:lnTo>
                  <a:pt x="7" y="68"/>
                </a:lnTo>
                <a:lnTo>
                  <a:pt x="6" y="66"/>
                </a:lnTo>
                <a:lnTo>
                  <a:pt x="5" y="63"/>
                </a:lnTo>
                <a:lnTo>
                  <a:pt x="3" y="60"/>
                </a:lnTo>
                <a:lnTo>
                  <a:pt x="3" y="57"/>
                </a:lnTo>
                <a:lnTo>
                  <a:pt x="2" y="54"/>
                </a:lnTo>
                <a:lnTo>
                  <a:pt x="1" y="51"/>
                </a:lnTo>
                <a:lnTo>
                  <a:pt x="1" y="48"/>
                </a:lnTo>
                <a:lnTo>
                  <a:pt x="0" y="45"/>
                </a:lnTo>
                <a:lnTo>
                  <a:pt x="0" y="42"/>
                </a:lnTo>
                <a:lnTo>
                  <a:pt x="0" y="39"/>
                </a:lnTo>
                <a:lnTo>
                  <a:pt x="0" y="36"/>
                </a:lnTo>
                <a:lnTo>
                  <a:pt x="0" y="33"/>
                </a:lnTo>
                <a:lnTo>
                  <a:pt x="1" y="30"/>
                </a:lnTo>
                <a:lnTo>
                  <a:pt x="2" y="28"/>
                </a:lnTo>
                <a:lnTo>
                  <a:pt x="3" y="25"/>
                </a:lnTo>
                <a:lnTo>
                  <a:pt x="4" y="22"/>
                </a:lnTo>
                <a:lnTo>
                  <a:pt x="5" y="20"/>
                </a:lnTo>
                <a:lnTo>
                  <a:pt x="6" y="17"/>
                </a:lnTo>
                <a:lnTo>
                  <a:pt x="8" y="15"/>
                </a:lnTo>
                <a:lnTo>
                  <a:pt x="10" y="13"/>
                </a:lnTo>
                <a:lnTo>
                  <a:pt x="12" y="11"/>
                </a:lnTo>
                <a:lnTo>
                  <a:pt x="15" y="9"/>
                </a:lnTo>
                <a:lnTo>
                  <a:pt x="18" y="7"/>
                </a:lnTo>
                <a:lnTo>
                  <a:pt x="21" y="6"/>
                </a:lnTo>
                <a:lnTo>
                  <a:pt x="24" y="4"/>
                </a:lnTo>
                <a:lnTo>
                  <a:pt x="27" y="3"/>
                </a:lnTo>
                <a:lnTo>
                  <a:pt x="31" y="2"/>
                </a:lnTo>
                <a:lnTo>
                  <a:pt x="35" y="1"/>
                </a:lnTo>
                <a:lnTo>
                  <a:pt x="40" y="1"/>
                </a:lnTo>
                <a:lnTo>
                  <a:pt x="44" y="0"/>
                </a:lnTo>
                <a:lnTo>
                  <a:pt x="48" y="0"/>
                </a:lnTo>
                <a:lnTo>
                  <a:pt x="52" y="1"/>
                </a:lnTo>
                <a:lnTo>
                  <a:pt x="55" y="1"/>
                </a:lnTo>
                <a:lnTo>
                  <a:pt x="59" y="2"/>
                </a:lnTo>
                <a:lnTo>
                  <a:pt x="62" y="3"/>
                </a:lnTo>
                <a:lnTo>
                  <a:pt x="64" y="5"/>
                </a:lnTo>
                <a:lnTo>
                  <a:pt x="67" y="6"/>
                </a:lnTo>
                <a:lnTo>
                  <a:pt x="69" y="8"/>
                </a:lnTo>
                <a:lnTo>
                  <a:pt x="72" y="10"/>
                </a:lnTo>
                <a:lnTo>
                  <a:pt x="74" y="12"/>
                </a:lnTo>
                <a:lnTo>
                  <a:pt x="75" y="14"/>
                </a:lnTo>
                <a:lnTo>
                  <a:pt x="77" y="16"/>
                </a:lnTo>
                <a:lnTo>
                  <a:pt x="78" y="19"/>
                </a:lnTo>
                <a:lnTo>
                  <a:pt x="80" y="21"/>
                </a:lnTo>
                <a:lnTo>
                  <a:pt x="81" y="24"/>
                </a:lnTo>
                <a:lnTo>
                  <a:pt x="81" y="26"/>
                </a:lnTo>
                <a:lnTo>
                  <a:pt x="82" y="29"/>
                </a:lnTo>
                <a:lnTo>
                  <a:pt x="82" y="32"/>
                </a:lnTo>
                <a:lnTo>
                  <a:pt x="82" y="35"/>
                </a:lnTo>
                <a:lnTo>
                  <a:pt x="82" y="37"/>
                </a:lnTo>
                <a:lnTo>
                  <a:pt x="82" y="40"/>
                </a:lnTo>
                <a:lnTo>
                  <a:pt x="82" y="43"/>
                </a:lnTo>
                <a:lnTo>
                  <a:pt x="81" y="46"/>
                </a:lnTo>
                <a:lnTo>
                  <a:pt x="80" y="48"/>
                </a:lnTo>
                <a:lnTo>
                  <a:pt x="79" y="51"/>
                </a:lnTo>
                <a:lnTo>
                  <a:pt x="78" y="53"/>
                </a:lnTo>
                <a:lnTo>
                  <a:pt x="77" y="56"/>
                </a:lnTo>
                <a:lnTo>
                  <a:pt x="75" y="58"/>
                </a:lnTo>
                <a:lnTo>
                  <a:pt x="73" y="60"/>
                </a:lnTo>
                <a:lnTo>
                  <a:pt x="71" y="62"/>
                </a:lnTo>
                <a:lnTo>
                  <a:pt x="69" y="64"/>
                </a:lnTo>
                <a:lnTo>
                  <a:pt x="67" y="66"/>
                </a:lnTo>
                <a:lnTo>
                  <a:pt x="64" y="67"/>
                </a:lnTo>
                <a:lnTo>
                  <a:pt x="61" y="69"/>
                </a:lnTo>
                <a:lnTo>
                  <a:pt x="58" y="70"/>
                </a:lnTo>
                <a:lnTo>
                  <a:pt x="55" y="71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oodle – editierbare Linie"/>
          <p:cNvSpPr/>
          <p:nvPr/>
        </p:nvSpPr>
        <p:spPr>
          <a:xfrm>
            <a:off x="10820400" y="2278380"/>
            <a:ext cx="198120" cy="243840"/>
          </a:xfrm>
          <a:custGeom>
            <a:avLst/>
            <a:gdLst/>
            <a:ahLst/>
            <a:cxnLst/>
            <a:rect l="l" t="t" r="r" b="b"/>
            <a:pathLst>
              <a:path w="26" h="32">
                <a:moveTo>
                  <a:pt x="26" y="0"/>
                </a:moveTo>
                <a:lnTo>
                  <a:pt x="26" y="1"/>
                </a:lnTo>
                <a:lnTo>
                  <a:pt x="25" y="3"/>
                </a:lnTo>
                <a:lnTo>
                  <a:pt x="25" y="4"/>
                </a:lnTo>
                <a:lnTo>
                  <a:pt x="24" y="6"/>
                </a:lnTo>
                <a:lnTo>
                  <a:pt x="24" y="7"/>
                </a:lnTo>
                <a:lnTo>
                  <a:pt x="24" y="9"/>
                </a:lnTo>
                <a:lnTo>
                  <a:pt x="23" y="10"/>
                </a:lnTo>
                <a:lnTo>
                  <a:pt x="23" y="12"/>
                </a:lnTo>
                <a:lnTo>
                  <a:pt x="23" y="13"/>
                </a:lnTo>
                <a:lnTo>
                  <a:pt x="23" y="15"/>
                </a:lnTo>
                <a:lnTo>
                  <a:pt x="23" y="16"/>
                </a:lnTo>
                <a:lnTo>
                  <a:pt x="23" y="17"/>
                </a:lnTo>
                <a:lnTo>
                  <a:pt x="23" y="19"/>
                </a:lnTo>
                <a:lnTo>
                  <a:pt x="22" y="20"/>
                </a:lnTo>
                <a:lnTo>
                  <a:pt x="22" y="21"/>
                </a:lnTo>
                <a:lnTo>
                  <a:pt x="22" y="22"/>
                </a:lnTo>
                <a:lnTo>
                  <a:pt x="22" y="23"/>
                </a:lnTo>
                <a:lnTo>
                  <a:pt x="22" y="24"/>
                </a:lnTo>
                <a:lnTo>
                  <a:pt x="22" y="25"/>
                </a:lnTo>
                <a:lnTo>
                  <a:pt x="21" y="26"/>
                </a:lnTo>
                <a:lnTo>
                  <a:pt x="21" y="27"/>
                </a:lnTo>
                <a:lnTo>
                  <a:pt x="20" y="28"/>
                </a:lnTo>
                <a:lnTo>
                  <a:pt x="20" y="29"/>
                </a:lnTo>
                <a:lnTo>
                  <a:pt x="19" y="29"/>
                </a:lnTo>
                <a:lnTo>
                  <a:pt x="18" y="30"/>
                </a:lnTo>
                <a:lnTo>
                  <a:pt x="17" y="31"/>
                </a:lnTo>
                <a:lnTo>
                  <a:pt x="16" y="31"/>
                </a:lnTo>
                <a:lnTo>
                  <a:pt x="15" y="31"/>
                </a:lnTo>
                <a:lnTo>
                  <a:pt x="14" y="32"/>
                </a:lnTo>
                <a:lnTo>
                  <a:pt x="13" y="32"/>
                </a:lnTo>
                <a:lnTo>
                  <a:pt x="11" y="32"/>
                </a:lnTo>
                <a:lnTo>
                  <a:pt x="9" y="32"/>
                </a:lnTo>
                <a:lnTo>
                  <a:pt x="7" y="32"/>
                </a:lnTo>
                <a:lnTo>
                  <a:pt x="5" y="32"/>
                </a:lnTo>
                <a:lnTo>
                  <a:pt x="3" y="31"/>
                </a:lnTo>
                <a:lnTo>
                  <a:pt x="0" y="31"/>
                </a:lnTo>
              </a:path>
            </a:pathLst>
          </a:custGeom>
          <a:noFill/>
          <a:ln w="2540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Doodle – editierbare Linie"/>
          <p:cNvSpPr/>
          <p:nvPr/>
        </p:nvSpPr>
        <p:spPr>
          <a:xfrm>
            <a:off x="10713720" y="1897380"/>
            <a:ext cx="365760" cy="220980"/>
          </a:xfrm>
          <a:custGeom>
            <a:avLst/>
            <a:gdLst/>
            <a:ahLst/>
            <a:cxnLst/>
            <a:rect l="l" t="t" r="r" b="b"/>
            <a:pathLst>
              <a:path w="48" h="29">
                <a:moveTo>
                  <a:pt x="4" y="29"/>
                </a:moveTo>
                <a:lnTo>
                  <a:pt x="2" y="26"/>
                </a:lnTo>
                <a:lnTo>
                  <a:pt x="1" y="23"/>
                </a:lnTo>
                <a:lnTo>
                  <a:pt x="0" y="20"/>
                </a:lnTo>
                <a:lnTo>
                  <a:pt x="0" y="18"/>
                </a:lnTo>
                <a:lnTo>
                  <a:pt x="0" y="15"/>
                </a:lnTo>
                <a:lnTo>
                  <a:pt x="0" y="13"/>
                </a:lnTo>
                <a:lnTo>
                  <a:pt x="1" y="11"/>
                </a:lnTo>
                <a:lnTo>
                  <a:pt x="2" y="9"/>
                </a:lnTo>
                <a:lnTo>
                  <a:pt x="3" y="8"/>
                </a:lnTo>
                <a:lnTo>
                  <a:pt x="5" y="6"/>
                </a:lnTo>
                <a:lnTo>
                  <a:pt x="6" y="5"/>
                </a:lnTo>
                <a:lnTo>
                  <a:pt x="8" y="3"/>
                </a:lnTo>
                <a:lnTo>
                  <a:pt x="10" y="2"/>
                </a:lnTo>
                <a:lnTo>
                  <a:pt x="13" y="1"/>
                </a:lnTo>
                <a:lnTo>
                  <a:pt x="15" y="1"/>
                </a:lnTo>
                <a:lnTo>
                  <a:pt x="17" y="0"/>
                </a:lnTo>
                <a:lnTo>
                  <a:pt x="20" y="0"/>
                </a:lnTo>
                <a:lnTo>
                  <a:pt x="22" y="0"/>
                </a:lnTo>
                <a:lnTo>
                  <a:pt x="25" y="0"/>
                </a:lnTo>
                <a:lnTo>
                  <a:pt x="27" y="0"/>
                </a:lnTo>
                <a:lnTo>
                  <a:pt x="30" y="0"/>
                </a:lnTo>
                <a:lnTo>
                  <a:pt x="32" y="0"/>
                </a:lnTo>
                <a:lnTo>
                  <a:pt x="35" y="1"/>
                </a:lnTo>
                <a:lnTo>
                  <a:pt x="37" y="2"/>
                </a:lnTo>
                <a:lnTo>
                  <a:pt x="39" y="3"/>
                </a:lnTo>
                <a:lnTo>
                  <a:pt x="41" y="4"/>
                </a:lnTo>
                <a:lnTo>
                  <a:pt x="43" y="5"/>
                </a:lnTo>
                <a:lnTo>
                  <a:pt x="44" y="6"/>
                </a:lnTo>
                <a:lnTo>
                  <a:pt x="46" y="8"/>
                </a:lnTo>
                <a:lnTo>
                  <a:pt x="47" y="10"/>
                </a:lnTo>
                <a:lnTo>
                  <a:pt x="48" y="12"/>
                </a:lnTo>
                <a:lnTo>
                  <a:pt x="48" y="14"/>
                </a:lnTo>
                <a:lnTo>
                  <a:pt x="48" y="16"/>
                </a:lnTo>
                <a:lnTo>
                  <a:pt x="48" y="18"/>
                </a:lnTo>
                <a:lnTo>
                  <a:pt x="48" y="21"/>
                </a:lnTo>
                <a:lnTo>
                  <a:pt x="47" y="24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Jede aufgeladene Aussage hat verschiedene Schichten. Wer sie tren"/>
          <p:cNvSpPr txBox="1"/>
          <p:nvPr/>
        </p:nvSpPr>
        <p:spPr>
          <a:xfrm>
            <a:off x="670560" y="1905000"/>
            <a:ext cx="9220200" cy="6172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333"/>
              </a:lnSpc>
            </a:pPr>
            <a:r>
              <a:rPr lang="de-DE" sz="2083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Jede aufgeladene Aussage hat verschiedene Schichten.</a:t>
            </a:r>
          </a:p>
          <a:p>
            <a:pPr defTabSz="380985">
              <a:lnSpc>
                <a:spcPts val="2333"/>
              </a:lnSpc>
            </a:pPr>
            <a:r>
              <a:rPr lang="de-DE" sz="2083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Wer sie trennt, kann unterschiedlich reagieren.</a:t>
            </a:r>
          </a:p>
        </p:txBody>
      </p:sp>
      <p:grpSp>
        <p:nvGrpSpPr>
          <p:cNvPr id="24" name="GRÜN – Schicht"/>
          <p:cNvGrpSpPr/>
          <p:nvPr/>
        </p:nvGrpSpPr>
        <p:grpSpPr>
          <a:xfrm>
            <a:off x="647700" y="2667000"/>
            <a:ext cx="3421380" cy="3314700"/>
            <a:chOff x="777240" y="3200400"/>
            <a:chExt cx="4105656" cy="3977640"/>
          </a:xfrm>
        </p:grpSpPr>
        <p:sp>
          <p:nvSpPr>
            <p:cNvPr id="17" name="Doodle-Karte"/>
            <p:cNvSpPr/>
            <p:nvPr/>
          </p:nvSpPr>
          <p:spPr>
            <a:xfrm>
              <a:off x="777240" y="3200400"/>
              <a:ext cx="4105656" cy="3959352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8" name="Doodle-Karte – handgezeichnete Kontur"/>
            <p:cNvSpPr/>
            <p:nvPr/>
          </p:nvSpPr>
          <p:spPr>
            <a:xfrm>
              <a:off x="813816" y="3200400"/>
              <a:ext cx="4059936" cy="3977640"/>
            </a:xfrm>
            <a:custGeom>
              <a:avLst/>
              <a:gdLst/>
              <a:ahLst/>
              <a:cxnLst/>
              <a:rect l="l" t="t" r="r" b="b"/>
              <a:pathLst>
                <a:path w="444" h="435">
                  <a:moveTo>
                    <a:pt x="11" y="2"/>
                  </a:moveTo>
                  <a:lnTo>
                    <a:pt x="29" y="2"/>
                  </a:lnTo>
                  <a:lnTo>
                    <a:pt x="48" y="1"/>
                  </a:lnTo>
                  <a:lnTo>
                    <a:pt x="68" y="1"/>
                  </a:lnTo>
                  <a:lnTo>
                    <a:pt x="88" y="0"/>
                  </a:lnTo>
                  <a:lnTo>
                    <a:pt x="109" y="0"/>
                  </a:lnTo>
                  <a:lnTo>
                    <a:pt x="130" y="0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1"/>
                  </a:lnTo>
                  <a:lnTo>
                    <a:pt x="217" y="1"/>
                  </a:lnTo>
                  <a:lnTo>
                    <a:pt x="240" y="1"/>
                  </a:lnTo>
                  <a:lnTo>
                    <a:pt x="262" y="1"/>
                  </a:lnTo>
                  <a:lnTo>
                    <a:pt x="284" y="2"/>
                  </a:lnTo>
                  <a:lnTo>
                    <a:pt x="306" y="2"/>
                  </a:lnTo>
                  <a:lnTo>
                    <a:pt x="328" y="2"/>
                  </a:lnTo>
                  <a:lnTo>
                    <a:pt x="350" y="2"/>
                  </a:lnTo>
                  <a:lnTo>
                    <a:pt x="371" y="2"/>
                  </a:lnTo>
                  <a:lnTo>
                    <a:pt x="392" y="2"/>
                  </a:lnTo>
                  <a:lnTo>
                    <a:pt x="412" y="1"/>
                  </a:lnTo>
                  <a:lnTo>
                    <a:pt x="432" y="1"/>
                  </a:lnTo>
                  <a:lnTo>
                    <a:pt x="435" y="4"/>
                  </a:lnTo>
                  <a:lnTo>
                    <a:pt x="437" y="12"/>
                  </a:lnTo>
                  <a:lnTo>
                    <a:pt x="439" y="24"/>
                  </a:lnTo>
                  <a:lnTo>
                    <a:pt x="440" y="41"/>
                  </a:lnTo>
                  <a:lnTo>
                    <a:pt x="442" y="62"/>
                  </a:lnTo>
                  <a:lnTo>
                    <a:pt x="443" y="86"/>
                  </a:lnTo>
                  <a:lnTo>
                    <a:pt x="443" y="113"/>
                  </a:lnTo>
                  <a:lnTo>
                    <a:pt x="444" y="142"/>
                  </a:lnTo>
                  <a:lnTo>
                    <a:pt x="444" y="174"/>
                  </a:lnTo>
                  <a:lnTo>
                    <a:pt x="444" y="208"/>
                  </a:lnTo>
                  <a:lnTo>
                    <a:pt x="444" y="242"/>
                  </a:lnTo>
                  <a:lnTo>
                    <a:pt x="444" y="278"/>
                  </a:lnTo>
                  <a:lnTo>
                    <a:pt x="444" y="314"/>
                  </a:lnTo>
                  <a:lnTo>
                    <a:pt x="444" y="350"/>
                  </a:lnTo>
                  <a:lnTo>
                    <a:pt x="444" y="385"/>
                  </a:lnTo>
                  <a:lnTo>
                    <a:pt x="443" y="420"/>
                  </a:lnTo>
                  <a:lnTo>
                    <a:pt x="442" y="422"/>
                  </a:lnTo>
                  <a:lnTo>
                    <a:pt x="438" y="424"/>
                  </a:lnTo>
                  <a:lnTo>
                    <a:pt x="432" y="425"/>
                  </a:lnTo>
                  <a:lnTo>
                    <a:pt x="423" y="427"/>
                  </a:lnTo>
                  <a:lnTo>
                    <a:pt x="412" y="428"/>
                  </a:lnTo>
                  <a:lnTo>
                    <a:pt x="398" y="429"/>
                  </a:lnTo>
                  <a:lnTo>
                    <a:pt x="383" y="429"/>
                  </a:lnTo>
                  <a:lnTo>
                    <a:pt x="365" y="430"/>
                  </a:lnTo>
                  <a:lnTo>
                    <a:pt x="345" y="430"/>
                  </a:lnTo>
                  <a:lnTo>
                    <a:pt x="323" y="431"/>
                  </a:lnTo>
                  <a:lnTo>
                    <a:pt x="299" y="431"/>
                  </a:lnTo>
                  <a:lnTo>
                    <a:pt x="273" y="432"/>
                  </a:lnTo>
                  <a:lnTo>
                    <a:pt x="246" y="432"/>
                  </a:lnTo>
                  <a:lnTo>
                    <a:pt x="217" y="432"/>
                  </a:lnTo>
                  <a:lnTo>
                    <a:pt x="186" y="432"/>
                  </a:lnTo>
                  <a:lnTo>
                    <a:pt x="154" y="433"/>
                  </a:lnTo>
                  <a:lnTo>
                    <a:pt x="120" y="433"/>
                  </a:lnTo>
                  <a:lnTo>
                    <a:pt x="85" y="434"/>
                  </a:lnTo>
                  <a:lnTo>
                    <a:pt x="49" y="434"/>
                  </a:lnTo>
                  <a:lnTo>
                    <a:pt x="11" y="435"/>
                  </a:lnTo>
                  <a:lnTo>
                    <a:pt x="8" y="421"/>
                  </a:lnTo>
                  <a:lnTo>
                    <a:pt x="6" y="403"/>
                  </a:lnTo>
                  <a:lnTo>
                    <a:pt x="4" y="380"/>
                  </a:lnTo>
                  <a:lnTo>
                    <a:pt x="3" y="354"/>
                  </a:lnTo>
                  <a:lnTo>
                    <a:pt x="2" y="325"/>
                  </a:lnTo>
                  <a:lnTo>
                    <a:pt x="1" y="294"/>
                  </a:lnTo>
                  <a:lnTo>
                    <a:pt x="0" y="262"/>
                  </a:lnTo>
                  <a:lnTo>
                    <a:pt x="0" y="229"/>
                  </a:lnTo>
                  <a:lnTo>
                    <a:pt x="0" y="196"/>
                  </a:lnTo>
                  <a:lnTo>
                    <a:pt x="0" y="163"/>
                  </a:lnTo>
                  <a:lnTo>
                    <a:pt x="1" y="132"/>
                  </a:lnTo>
                  <a:lnTo>
                    <a:pt x="2" y="102"/>
                  </a:lnTo>
                  <a:lnTo>
                    <a:pt x="3" y="75"/>
                  </a:lnTo>
                  <a:lnTo>
                    <a:pt x="4" y="52"/>
                  </a:lnTo>
                  <a:lnTo>
                    <a:pt x="5" y="32"/>
                  </a:lnTo>
                  <a:lnTo>
                    <a:pt x="7" y="17"/>
                  </a:lnTo>
                  <a:lnTo>
                    <a:pt x="9" y="7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68D4AE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9" name="GRÜN"/>
            <p:cNvSpPr txBox="1"/>
            <p:nvPr/>
          </p:nvSpPr>
          <p:spPr>
            <a:xfrm>
              <a:off x="1014984" y="3410712"/>
              <a:ext cx="3429000" cy="30175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587"/>
                </a:lnSpc>
              </a:pPr>
              <a:r>
                <a:rPr lang="de-DE" sz="1417" b="1" dirty="0">
                  <a:solidFill>
                    <a:srgbClr val="68D4AE"/>
                  </a:solidFill>
                  <a:latin typeface="Arial"/>
                  <a:ea typeface="Arial"/>
                  <a:cs typeface="Arial"/>
                </a:rPr>
                <a:t>GRÜN</a:t>
              </a:r>
            </a:p>
          </p:txBody>
        </p:sp>
        <p:sp>
          <p:nvSpPr>
            <p:cNvPr id="20" name="Der berechtigte Kern"/>
            <p:cNvSpPr txBox="1"/>
            <p:nvPr/>
          </p:nvSpPr>
          <p:spPr>
            <a:xfrm>
              <a:off x="1014984" y="3867912"/>
              <a:ext cx="3602736" cy="7680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520"/>
                </a:lnSpc>
              </a:pPr>
              <a:r>
                <a:rPr lang="de-DE" sz="225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Der berechtigte Kern</a:t>
              </a:r>
            </a:p>
          </p:txBody>
        </p:sp>
        <p:sp>
          <p:nvSpPr>
            <p:cNvPr id="21" name="Anliegen, Gefühl, Erlebnis: Sorge, Ärger, eine reale Erfahrung, e"/>
            <p:cNvSpPr txBox="1"/>
            <p:nvPr/>
          </p:nvSpPr>
          <p:spPr>
            <a:xfrm>
              <a:off x="1014984" y="4809744"/>
              <a:ext cx="3602736" cy="1143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960"/>
                </a:lnSpc>
              </a:pPr>
              <a:r>
                <a:rPr lang="de-DE" sz="1750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Anliegen, Gefühl, Erlebnis: Sorge, Ärger, eine reale Erfahrung, ein Missstand.</a:t>
              </a:r>
            </a:p>
          </p:txBody>
        </p:sp>
        <p:sp>
          <p:nvSpPr>
            <p:cNvPr id="22" name="WÜRDIGEN"/>
            <p:cNvSpPr txBox="1"/>
            <p:nvPr/>
          </p:nvSpPr>
          <p:spPr>
            <a:xfrm>
              <a:off x="1014984" y="6099048"/>
              <a:ext cx="3602736" cy="29260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587"/>
                </a:lnSpc>
              </a:pPr>
              <a:r>
                <a:rPr lang="de-DE" sz="1417" b="1" dirty="0">
                  <a:solidFill>
                    <a:srgbClr val="68D4AE"/>
                  </a:solidFill>
                  <a:latin typeface="Arial"/>
                  <a:ea typeface="Arial"/>
                  <a:cs typeface="Arial"/>
                </a:rPr>
                <a:t>WÜRDIGEN</a:t>
              </a:r>
            </a:p>
          </p:txBody>
        </p:sp>
        <p:sp>
          <p:nvSpPr>
            <p:cNvPr id="23" name="„Da ist etwas dran. Was genau?“"/>
            <p:cNvSpPr txBox="1"/>
            <p:nvPr/>
          </p:nvSpPr>
          <p:spPr>
            <a:xfrm>
              <a:off x="1014984" y="6473952"/>
              <a:ext cx="3602736" cy="56692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773"/>
                </a:lnSpc>
              </a:pPr>
              <a:r>
                <a:rPr lang="de-DE" sz="1583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„Da ist etwas dran.</a:t>
              </a:r>
            </a:p>
            <a:p>
              <a:pPr defTabSz="380985">
                <a:lnSpc>
                  <a:spcPts val="1773"/>
                </a:lnSpc>
              </a:pPr>
              <a:r>
                <a:rPr lang="de-DE" sz="1583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Was genau?“</a:t>
              </a:r>
            </a:p>
          </p:txBody>
        </p:sp>
      </p:grpSp>
      <p:grpSp>
        <p:nvGrpSpPr>
          <p:cNvPr id="32" name="BLAU – Schicht"/>
          <p:cNvGrpSpPr/>
          <p:nvPr/>
        </p:nvGrpSpPr>
        <p:grpSpPr>
          <a:xfrm>
            <a:off x="4389120" y="2667000"/>
            <a:ext cx="3421380" cy="3314700"/>
            <a:chOff x="5266944" y="3200400"/>
            <a:chExt cx="4105656" cy="3977640"/>
          </a:xfrm>
        </p:grpSpPr>
        <p:sp>
          <p:nvSpPr>
            <p:cNvPr id="25" name="Doodle-Karte"/>
            <p:cNvSpPr/>
            <p:nvPr/>
          </p:nvSpPr>
          <p:spPr>
            <a:xfrm>
              <a:off x="5266944" y="3200400"/>
              <a:ext cx="4105656" cy="3959352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6" name="Doodle-Karte – handgezeichnete Kontur"/>
            <p:cNvSpPr/>
            <p:nvPr/>
          </p:nvSpPr>
          <p:spPr>
            <a:xfrm>
              <a:off x="5303520" y="3200400"/>
              <a:ext cx="4059936" cy="3977640"/>
            </a:xfrm>
            <a:custGeom>
              <a:avLst/>
              <a:gdLst/>
              <a:ahLst/>
              <a:cxnLst/>
              <a:rect l="l" t="t" r="r" b="b"/>
              <a:pathLst>
                <a:path w="444" h="435">
                  <a:moveTo>
                    <a:pt x="11" y="2"/>
                  </a:moveTo>
                  <a:lnTo>
                    <a:pt x="29" y="2"/>
                  </a:lnTo>
                  <a:lnTo>
                    <a:pt x="48" y="1"/>
                  </a:lnTo>
                  <a:lnTo>
                    <a:pt x="68" y="1"/>
                  </a:lnTo>
                  <a:lnTo>
                    <a:pt x="88" y="0"/>
                  </a:lnTo>
                  <a:lnTo>
                    <a:pt x="109" y="0"/>
                  </a:lnTo>
                  <a:lnTo>
                    <a:pt x="130" y="0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1"/>
                  </a:lnTo>
                  <a:lnTo>
                    <a:pt x="217" y="1"/>
                  </a:lnTo>
                  <a:lnTo>
                    <a:pt x="240" y="1"/>
                  </a:lnTo>
                  <a:lnTo>
                    <a:pt x="262" y="1"/>
                  </a:lnTo>
                  <a:lnTo>
                    <a:pt x="284" y="2"/>
                  </a:lnTo>
                  <a:lnTo>
                    <a:pt x="306" y="2"/>
                  </a:lnTo>
                  <a:lnTo>
                    <a:pt x="328" y="2"/>
                  </a:lnTo>
                  <a:lnTo>
                    <a:pt x="350" y="2"/>
                  </a:lnTo>
                  <a:lnTo>
                    <a:pt x="371" y="2"/>
                  </a:lnTo>
                  <a:lnTo>
                    <a:pt x="392" y="2"/>
                  </a:lnTo>
                  <a:lnTo>
                    <a:pt x="412" y="1"/>
                  </a:lnTo>
                  <a:lnTo>
                    <a:pt x="432" y="1"/>
                  </a:lnTo>
                  <a:lnTo>
                    <a:pt x="435" y="4"/>
                  </a:lnTo>
                  <a:lnTo>
                    <a:pt x="437" y="12"/>
                  </a:lnTo>
                  <a:lnTo>
                    <a:pt x="439" y="24"/>
                  </a:lnTo>
                  <a:lnTo>
                    <a:pt x="440" y="41"/>
                  </a:lnTo>
                  <a:lnTo>
                    <a:pt x="442" y="62"/>
                  </a:lnTo>
                  <a:lnTo>
                    <a:pt x="443" y="86"/>
                  </a:lnTo>
                  <a:lnTo>
                    <a:pt x="443" y="113"/>
                  </a:lnTo>
                  <a:lnTo>
                    <a:pt x="444" y="142"/>
                  </a:lnTo>
                  <a:lnTo>
                    <a:pt x="444" y="174"/>
                  </a:lnTo>
                  <a:lnTo>
                    <a:pt x="444" y="208"/>
                  </a:lnTo>
                  <a:lnTo>
                    <a:pt x="444" y="242"/>
                  </a:lnTo>
                  <a:lnTo>
                    <a:pt x="444" y="278"/>
                  </a:lnTo>
                  <a:lnTo>
                    <a:pt x="444" y="314"/>
                  </a:lnTo>
                  <a:lnTo>
                    <a:pt x="444" y="350"/>
                  </a:lnTo>
                  <a:lnTo>
                    <a:pt x="444" y="385"/>
                  </a:lnTo>
                  <a:lnTo>
                    <a:pt x="444" y="420"/>
                  </a:lnTo>
                  <a:lnTo>
                    <a:pt x="442" y="422"/>
                  </a:lnTo>
                  <a:lnTo>
                    <a:pt x="438" y="424"/>
                  </a:lnTo>
                  <a:lnTo>
                    <a:pt x="432" y="425"/>
                  </a:lnTo>
                  <a:lnTo>
                    <a:pt x="423" y="427"/>
                  </a:lnTo>
                  <a:lnTo>
                    <a:pt x="412" y="428"/>
                  </a:lnTo>
                  <a:lnTo>
                    <a:pt x="398" y="429"/>
                  </a:lnTo>
                  <a:lnTo>
                    <a:pt x="383" y="429"/>
                  </a:lnTo>
                  <a:lnTo>
                    <a:pt x="365" y="430"/>
                  </a:lnTo>
                  <a:lnTo>
                    <a:pt x="345" y="430"/>
                  </a:lnTo>
                  <a:lnTo>
                    <a:pt x="323" y="431"/>
                  </a:lnTo>
                  <a:lnTo>
                    <a:pt x="299" y="431"/>
                  </a:lnTo>
                  <a:lnTo>
                    <a:pt x="273" y="432"/>
                  </a:lnTo>
                  <a:lnTo>
                    <a:pt x="246" y="432"/>
                  </a:lnTo>
                  <a:lnTo>
                    <a:pt x="217" y="432"/>
                  </a:lnTo>
                  <a:lnTo>
                    <a:pt x="186" y="432"/>
                  </a:lnTo>
                  <a:lnTo>
                    <a:pt x="154" y="433"/>
                  </a:lnTo>
                  <a:lnTo>
                    <a:pt x="120" y="433"/>
                  </a:lnTo>
                  <a:lnTo>
                    <a:pt x="85" y="434"/>
                  </a:lnTo>
                  <a:lnTo>
                    <a:pt x="49" y="434"/>
                  </a:lnTo>
                  <a:lnTo>
                    <a:pt x="11" y="435"/>
                  </a:lnTo>
                  <a:lnTo>
                    <a:pt x="8" y="421"/>
                  </a:lnTo>
                  <a:lnTo>
                    <a:pt x="6" y="403"/>
                  </a:lnTo>
                  <a:lnTo>
                    <a:pt x="4" y="380"/>
                  </a:lnTo>
                  <a:lnTo>
                    <a:pt x="3" y="354"/>
                  </a:lnTo>
                  <a:lnTo>
                    <a:pt x="2" y="325"/>
                  </a:lnTo>
                  <a:lnTo>
                    <a:pt x="1" y="294"/>
                  </a:lnTo>
                  <a:lnTo>
                    <a:pt x="0" y="262"/>
                  </a:lnTo>
                  <a:lnTo>
                    <a:pt x="0" y="229"/>
                  </a:lnTo>
                  <a:lnTo>
                    <a:pt x="0" y="196"/>
                  </a:lnTo>
                  <a:lnTo>
                    <a:pt x="0" y="163"/>
                  </a:lnTo>
                  <a:lnTo>
                    <a:pt x="1" y="132"/>
                  </a:lnTo>
                  <a:lnTo>
                    <a:pt x="2" y="102"/>
                  </a:lnTo>
                  <a:lnTo>
                    <a:pt x="3" y="75"/>
                  </a:lnTo>
                  <a:lnTo>
                    <a:pt x="4" y="52"/>
                  </a:lnTo>
                  <a:lnTo>
                    <a:pt x="5" y="32"/>
                  </a:lnTo>
                  <a:lnTo>
                    <a:pt x="7" y="17"/>
                  </a:lnTo>
                  <a:lnTo>
                    <a:pt x="9" y="7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88D1F8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7" name="BLAU"/>
            <p:cNvSpPr txBox="1"/>
            <p:nvPr/>
          </p:nvSpPr>
          <p:spPr>
            <a:xfrm>
              <a:off x="5504688" y="3410712"/>
              <a:ext cx="3429000" cy="30175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587"/>
                </a:lnSpc>
              </a:pPr>
              <a:r>
                <a:rPr lang="de-DE" sz="1417" b="1" dirty="0">
                  <a:solidFill>
                    <a:srgbClr val="88D1F8"/>
                  </a:solidFill>
                  <a:latin typeface="Arial"/>
                  <a:ea typeface="Arial"/>
                  <a:cs typeface="Arial"/>
                </a:rPr>
                <a:t>BLAU</a:t>
              </a:r>
            </a:p>
          </p:txBody>
        </p:sp>
        <p:sp>
          <p:nvSpPr>
            <p:cNvPr id="28" name="Die prüfbare Behauptung"/>
            <p:cNvSpPr txBox="1"/>
            <p:nvPr/>
          </p:nvSpPr>
          <p:spPr>
            <a:xfrm>
              <a:off x="5504688" y="3867912"/>
              <a:ext cx="3602736" cy="7680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427"/>
                </a:lnSpc>
              </a:pPr>
              <a:r>
                <a:rPr lang="de-DE" sz="2167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Die prüfbare Behauptung</a:t>
              </a:r>
            </a:p>
          </p:txBody>
        </p:sp>
        <p:sp>
          <p:nvSpPr>
            <p:cNvPr id="29" name="Zahlen, Ereignisse, Zuständigkeiten, „immer“/„nie“-Sätze: wahr od"/>
            <p:cNvSpPr txBox="1"/>
            <p:nvPr/>
          </p:nvSpPr>
          <p:spPr>
            <a:xfrm>
              <a:off x="5504688" y="4809744"/>
              <a:ext cx="3602736" cy="1143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Zahlen, Ereignisse, Zuständigkeiten, „immer“/„nie“-Sätze: wahr oder falsch.</a:t>
              </a:r>
            </a:p>
          </p:txBody>
        </p:sp>
        <p:sp>
          <p:nvSpPr>
            <p:cNvPr id="30" name="PRÜFEN"/>
            <p:cNvSpPr txBox="1"/>
            <p:nvPr/>
          </p:nvSpPr>
          <p:spPr>
            <a:xfrm>
              <a:off x="5504688" y="6099048"/>
              <a:ext cx="3602736" cy="29260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587"/>
                </a:lnSpc>
              </a:pPr>
              <a:r>
                <a:rPr lang="de-DE" sz="1417" b="1" dirty="0">
                  <a:solidFill>
                    <a:srgbClr val="88D1F8"/>
                  </a:solidFill>
                  <a:latin typeface="Arial"/>
                  <a:ea typeface="Arial"/>
                  <a:cs typeface="Arial"/>
                </a:rPr>
                <a:t>PRÜFEN</a:t>
              </a:r>
            </a:p>
          </p:txBody>
        </p:sp>
        <p:sp>
          <p:nvSpPr>
            <p:cNvPr id="31" name="„Stimmt das – und wie finden wir es heraus?“"/>
            <p:cNvSpPr txBox="1"/>
            <p:nvPr/>
          </p:nvSpPr>
          <p:spPr>
            <a:xfrm>
              <a:off x="5504688" y="6473952"/>
              <a:ext cx="3602736" cy="56692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773"/>
                </a:lnSpc>
              </a:pPr>
              <a:r>
                <a:rPr lang="de-DE" sz="1583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„Stimmt das – und wie</a:t>
              </a:r>
            </a:p>
            <a:p>
              <a:pPr defTabSz="380985">
                <a:lnSpc>
                  <a:spcPts val="1773"/>
                </a:lnSpc>
              </a:pPr>
              <a:r>
                <a:rPr lang="de-DE" sz="1583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finden wir es heraus?“</a:t>
              </a:r>
            </a:p>
          </p:txBody>
        </p:sp>
      </p:grpSp>
      <p:grpSp>
        <p:nvGrpSpPr>
          <p:cNvPr id="40" name="ROT – Schicht"/>
          <p:cNvGrpSpPr/>
          <p:nvPr/>
        </p:nvGrpSpPr>
        <p:grpSpPr>
          <a:xfrm>
            <a:off x="8130540" y="2667000"/>
            <a:ext cx="3421380" cy="3314700"/>
            <a:chOff x="9756648" y="3200400"/>
            <a:chExt cx="4105656" cy="3977640"/>
          </a:xfrm>
        </p:grpSpPr>
        <p:sp>
          <p:nvSpPr>
            <p:cNvPr id="33" name="Doodle-Karte"/>
            <p:cNvSpPr/>
            <p:nvPr/>
          </p:nvSpPr>
          <p:spPr>
            <a:xfrm>
              <a:off x="9756648" y="3200400"/>
              <a:ext cx="4105656" cy="3959352"/>
            </a:xfrm>
            <a:prstGeom prst="roundRect">
              <a:avLst>
                <a:gd name="adj" fmla="val 12000"/>
              </a:avLst>
            </a:prstGeom>
            <a:solidFill>
              <a:srgbClr val="0D2B4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4" name="Doodle-Karte – handgezeichnete Kontur"/>
            <p:cNvSpPr/>
            <p:nvPr/>
          </p:nvSpPr>
          <p:spPr>
            <a:xfrm>
              <a:off x="9793224" y="3200400"/>
              <a:ext cx="4059936" cy="3977640"/>
            </a:xfrm>
            <a:custGeom>
              <a:avLst/>
              <a:gdLst/>
              <a:ahLst/>
              <a:cxnLst/>
              <a:rect l="l" t="t" r="r" b="b"/>
              <a:pathLst>
                <a:path w="444" h="435">
                  <a:moveTo>
                    <a:pt x="11" y="2"/>
                  </a:moveTo>
                  <a:lnTo>
                    <a:pt x="29" y="2"/>
                  </a:lnTo>
                  <a:lnTo>
                    <a:pt x="48" y="1"/>
                  </a:lnTo>
                  <a:lnTo>
                    <a:pt x="68" y="1"/>
                  </a:lnTo>
                  <a:lnTo>
                    <a:pt x="88" y="0"/>
                  </a:lnTo>
                  <a:lnTo>
                    <a:pt x="109" y="0"/>
                  </a:lnTo>
                  <a:lnTo>
                    <a:pt x="130" y="0"/>
                  </a:lnTo>
                  <a:lnTo>
                    <a:pt x="152" y="0"/>
                  </a:lnTo>
                  <a:lnTo>
                    <a:pt x="173" y="0"/>
                  </a:lnTo>
                  <a:lnTo>
                    <a:pt x="195" y="1"/>
                  </a:lnTo>
                  <a:lnTo>
                    <a:pt x="217" y="1"/>
                  </a:lnTo>
                  <a:lnTo>
                    <a:pt x="240" y="1"/>
                  </a:lnTo>
                  <a:lnTo>
                    <a:pt x="262" y="1"/>
                  </a:lnTo>
                  <a:lnTo>
                    <a:pt x="284" y="2"/>
                  </a:lnTo>
                  <a:lnTo>
                    <a:pt x="306" y="2"/>
                  </a:lnTo>
                  <a:lnTo>
                    <a:pt x="328" y="2"/>
                  </a:lnTo>
                  <a:lnTo>
                    <a:pt x="350" y="2"/>
                  </a:lnTo>
                  <a:lnTo>
                    <a:pt x="371" y="2"/>
                  </a:lnTo>
                  <a:lnTo>
                    <a:pt x="392" y="2"/>
                  </a:lnTo>
                  <a:lnTo>
                    <a:pt x="412" y="1"/>
                  </a:lnTo>
                  <a:lnTo>
                    <a:pt x="432" y="1"/>
                  </a:lnTo>
                  <a:lnTo>
                    <a:pt x="435" y="4"/>
                  </a:lnTo>
                  <a:lnTo>
                    <a:pt x="437" y="12"/>
                  </a:lnTo>
                  <a:lnTo>
                    <a:pt x="439" y="24"/>
                  </a:lnTo>
                  <a:lnTo>
                    <a:pt x="440" y="41"/>
                  </a:lnTo>
                  <a:lnTo>
                    <a:pt x="442" y="62"/>
                  </a:lnTo>
                  <a:lnTo>
                    <a:pt x="443" y="86"/>
                  </a:lnTo>
                  <a:lnTo>
                    <a:pt x="443" y="113"/>
                  </a:lnTo>
                  <a:lnTo>
                    <a:pt x="444" y="142"/>
                  </a:lnTo>
                  <a:lnTo>
                    <a:pt x="444" y="174"/>
                  </a:lnTo>
                  <a:lnTo>
                    <a:pt x="444" y="208"/>
                  </a:lnTo>
                  <a:lnTo>
                    <a:pt x="444" y="242"/>
                  </a:lnTo>
                  <a:lnTo>
                    <a:pt x="444" y="278"/>
                  </a:lnTo>
                  <a:lnTo>
                    <a:pt x="444" y="314"/>
                  </a:lnTo>
                  <a:lnTo>
                    <a:pt x="444" y="350"/>
                  </a:lnTo>
                  <a:lnTo>
                    <a:pt x="444" y="385"/>
                  </a:lnTo>
                  <a:lnTo>
                    <a:pt x="443" y="420"/>
                  </a:lnTo>
                  <a:lnTo>
                    <a:pt x="442" y="422"/>
                  </a:lnTo>
                  <a:lnTo>
                    <a:pt x="438" y="424"/>
                  </a:lnTo>
                  <a:lnTo>
                    <a:pt x="432" y="425"/>
                  </a:lnTo>
                  <a:lnTo>
                    <a:pt x="423" y="427"/>
                  </a:lnTo>
                  <a:lnTo>
                    <a:pt x="412" y="428"/>
                  </a:lnTo>
                  <a:lnTo>
                    <a:pt x="398" y="429"/>
                  </a:lnTo>
                  <a:lnTo>
                    <a:pt x="383" y="429"/>
                  </a:lnTo>
                  <a:lnTo>
                    <a:pt x="365" y="430"/>
                  </a:lnTo>
                  <a:lnTo>
                    <a:pt x="345" y="430"/>
                  </a:lnTo>
                  <a:lnTo>
                    <a:pt x="323" y="431"/>
                  </a:lnTo>
                  <a:lnTo>
                    <a:pt x="299" y="431"/>
                  </a:lnTo>
                  <a:lnTo>
                    <a:pt x="273" y="432"/>
                  </a:lnTo>
                  <a:lnTo>
                    <a:pt x="246" y="432"/>
                  </a:lnTo>
                  <a:lnTo>
                    <a:pt x="217" y="432"/>
                  </a:lnTo>
                  <a:lnTo>
                    <a:pt x="186" y="432"/>
                  </a:lnTo>
                  <a:lnTo>
                    <a:pt x="154" y="433"/>
                  </a:lnTo>
                  <a:lnTo>
                    <a:pt x="120" y="433"/>
                  </a:lnTo>
                  <a:lnTo>
                    <a:pt x="85" y="434"/>
                  </a:lnTo>
                  <a:lnTo>
                    <a:pt x="49" y="434"/>
                  </a:lnTo>
                  <a:lnTo>
                    <a:pt x="11" y="435"/>
                  </a:lnTo>
                  <a:lnTo>
                    <a:pt x="8" y="421"/>
                  </a:lnTo>
                  <a:lnTo>
                    <a:pt x="6" y="403"/>
                  </a:lnTo>
                  <a:lnTo>
                    <a:pt x="4" y="380"/>
                  </a:lnTo>
                  <a:lnTo>
                    <a:pt x="3" y="354"/>
                  </a:lnTo>
                  <a:lnTo>
                    <a:pt x="2" y="325"/>
                  </a:lnTo>
                  <a:lnTo>
                    <a:pt x="1" y="294"/>
                  </a:lnTo>
                  <a:lnTo>
                    <a:pt x="0" y="262"/>
                  </a:lnTo>
                  <a:lnTo>
                    <a:pt x="0" y="229"/>
                  </a:lnTo>
                  <a:lnTo>
                    <a:pt x="0" y="196"/>
                  </a:lnTo>
                  <a:lnTo>
                    <a:pt x="0" y="163"/>
                  </a:lnTo>
                  <a:lnTo>
                    <a:pt x="1" y="132"/>
                  </a:lnTo>
                  <a:lnTo>
                    <a:pt x="2" y="102"/>
                  </a:lnTo>
                  <a:lnTo>
                    <a:pt x="3" y="75"/>
                  </a:lnTo>
                  <a:lnTo>
                    <a:pt x="4" y="52"/>
                  </a:lnTo>
                  <a:lnTo>
                    <a:pt x="5" y="32"/>
                  </a:lnTo>
                  <a:lnTo>
                    <a:pt x="7" y="17"/>
                  </a:lnTo>
                  <a:lnTo>
                    <a:pt x="9" y="7"/>
                  </a:lnTo>
                  <a:lnTo>
                    <a:pt x="11" y="2"/>
                  </a:lnTo>
                  <a:close/>
                </a:path>
              </a:pathLst>
            </a:custGeom>
            <a:noFill/>
            <a:ln w="24130" cap="rnd">
              <a:solidFill>
                <a:srgbClr val="FF6972"/>
              </a:solidFill>
              <a:round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0985"/>
              <a:endParaRPr sz="15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5" name="ROT"/>
            <p:cNvSpPr txBox="1"/>
            <p:nvPr/>
          </p:nvSpPr>
          <p:spPr>
            <a:xfrm>
              <a:off x="9994392" y="3410712"/>
              <a:ext cx="3429000" cy="30175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587"/>
                </a:lnSpc>
              </a:pPr>
              <a:r>
                <a:rPr lang="de-DE" sz="1417" b="1" dirty="0">
                  <a:solidFill>
                    <a:srgbClr val="FF6972"/>
                  </a:solidFill>
                  <a:latin typeface="Arial"/>
                  <a:ea typeface="Arial"/>
                  <a:cs typeface="Arial"/>
                </a:rPr>
                <a:t>ROT</a:t>
              </a:r>
            </a:p>
          </p:txBody>
        </p:sp>
        <p:sp>
          <p:nvSpPr>
            <p:cNvPr id="36" name="Die Erzählung"/>
            <p:cNvSpPr txBox="1"/>
            <p:nvPr/>
          </p:nvSpPr>
          <p:spPr>
            <a:xfrm>
              <a:off x="9994392" y="3867912"/>
              <a:ext cx="3602736" cy="76809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2520"/>
                </a:lnSpc>
              </a:pPr>
              <a:r>
                <a:rPr lang="de-DE" sz="2250" b="1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Die Erzählung</a:t>
              </a:r>
            </a:p>
          </p:txBody>
        </p:sp>
        <p:sp>
          <p:nvSpPr>
            <p:cNvPr id="37" name="Deutungen, Absichtsunterstellungen, unsichtbare Akteure, Verallge"/>
            <p:cNvSpPr txBox="1"/>
            <p:nvPr/>
          </p:nvSpPr>
          <p:spPr>
            <a:xfrm>
              <a:off x="9994392" y="4809744"/>
              <a:ext cx="3602736" cy="1143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867"/>
                </a:lnSpc>
              </a:pPr>
              <a:r>
                <a:rPr lang="de-DE" sz="1667" dirty="0">
                  <a:solidFill>
                    <a:srgbClr val="AEC6D8"/>
                  </a:solidFill>
                  <a:latin typeface="Arial"/>
                  <a:ea typeface="Arial"/>
                  <a:cs typeface="Arial"/>
                </a:rPr>
                <a:t>Deutungen, Absichtsunterstellungen, unsichtbare Akteure, Verallgemeinerungen.</a:t>
              </a:r>
            </a:p>
          </p:txBody>
        </p:sp>
        <p:sp>
          <p:nvSpPr>
            <p:cNvPr id="38" name="ANALYSIEREN"/>
            <p:cNvSpPr txBox="1"/>
            <p:nvPr/>
          </p:nvSpPr>
          <p:spPr>
            <a:xfrm>
              <a:off x="9994392" y="6099048"/>
              <a:ext cx="3602736" cy="29260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587"/>
                </a:lnSpc>
              </a:pPr>
              <a:r>
                <a:rPr lang="de-DE" sz="1417" b="1" dirty="0">
                  <a:solidFill>
                    <a:srgbClr val="FF6972"/>
                  </a:solidFill>
                  <a:latin typeface="Arial"/>
                  <a:ea typeface="Arial"/>
                  <a:cs typeface="Arial"/>
                </a:rPr>
                <a:t>ANALYSIEREN</a:t>
              </a:r>
            </a:p>
          </p:txBody>
        </p:sp>
        <p:sp>
          <p:nvSpPr>
            <p:cNvPr id="39" name="„Wie ist das gebaut? Wer handelt? Wer profitiert?“"/>
            <p:cNvSpPr txBox="1"/>
            <p:nvPr/>
          </p:nvSpPr>
          <p:spPr>
            <a:xfrm>
              <a:off x="9994392" y="6473952"/>
              <a:ext cx="3602736" cy="56692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defTabSz="380985">
                <a:lnSpc>
                  <a:spcPts val="1773"/>
                </a:lnSpc>
              </a:pPr>
              <a:r>
                <a:rPr lang="de-DE" sz="1583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„Wie ist das gebaut?</a:t>
              </a:r>
            </a:p>
            <a:p>
              <a:pPr defTabSz="380985">
                <a:lnSpc>
                  <a:spcPts val="1773"/>
                </a:lnSpc>
              </a:pPr>
              <a:r>
                <a:rPr lang="de-DE" sz="1583" dirty="0">
                  <a:solidFill>
                    <a:srgbClr val="F8FBFF"/>
                  </a:solidFill>
                  <a:latin typeface="Arial"/>
                  <a:ea typeface="Arial"/>
                  <a:cs typeface="Arial"/>
                </a:rPr>
                <a:t>Wer handelt? Wer profitiert?“</a:t>
              </a:r>
            </a:p>
          </p:txBody>
        </p:sp>
      </p:grpSp>
      <p:sp>
        <p:nvSpPr>
          <p:cNvPr id="41" name="Erst grün würdigen. Dann blau prüfen. Dann rot analysieren."/>
          <p:cNvSpPr txBox="1"/>
          <p:nvPr/>
        </p:nvSpPr>
        <p:spPr>
          <a:xfrm>
            <a:off x="746760" y="6073140"/>
            <a:ext cx="10599420" cy="3657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 defTabSz="380985">
              <a:lnSpc>
                <a:spcPts val="2147"/>
              </a:lnSpc>
            </a:pPr>
            <a:r>
              <a:rPr lang="de-DE" sz="1917" dirty="0">
                <a:solidFill>
                  <a:srgbClr val="FFB438"/>
                </a:solidFill>
                <a:latin typeface="Comic Sans MS"/>
                <a:ea typeface="Comic Sans MS"/>
                <a:cs typeface="Comic Sans MS"/>
              </a:rPr>
              <a:t>Erst grün würdigen. Dann blau prüfen. Dann rot analysieren.</a:t>
            </a:r>
          </a:p>
        </p:txBody>
      </p:sp>
      <p:sp>
        <p:nvSpPr>
          <p:cNvPr id="42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43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44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F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WEITES BEISPIEL AUS DER VORLAGE · FALL HOPE"/>
          <p:cNvSpPr txBox="1"/>
          <p:nvPr/>
        </p:nvSpPr>
        <p:spPr>
          <a:xfrm>
            <a:off x="518160" y="304800"/>
            <a:ext cx="10515600" cy="266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260"/>
              </a:lnSpc>
            </a:pPr>
            <a:r>
              <a:rPr lang="de-DE" sz="1125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ANWENDUNGSBEISPIEL · FALL HOPE</a:t>
            </a:r>
          </a:p>
        </p:txBody>
      </p:sp>
      <p:sp>
        <p:nvSpPr>
          <p:cNvPr id="3" name="Ein Satz aus den Kommentaren"/>
          <p:cNvSpPr txBox="1"/>
          <p:nvPr/>
        </p:nvSpPr>
        <p:spPr>
          <a:xfrm>
            <a:off x="502920" y="746760"/>
            <a:ext cx="11087100" cy="655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3733"/>
              </a:lnSpc>
            </a:pPr>
            <a:r>
              <a:rPr lang="de-DE" sz="3333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Ein Satz aus den Kommentaren</a:t>
            </a:r>
          </a:p>
        </p:txBody>
      </p:sp>
      <p:sp>
        <p:nvSpPr>
          <p:cNvPr id="4" name="Doodle – editierbare Linie"/>
          <p:cNvSpPr/>
          <p:nvPr/>
        </p:nvSpPr>
        <p:spPr>
          <a:xfrm>
            <a:off x="541020" y="1470660"/>
            <a:ext cx="1828800" cy="22860"/>
          </a:xfrm>
          <a:custGeom>
            <a:avLst/>
            <a:gdLst/>
            <a:ahLst/>
            <a:cxnLst/>
            <a:rect l="l" t="t" r="r" b="b"/>
            <a:pathLst>
              <a:path w="240" h="3">
                <a:moveTo>
                  <a:pt x="0" y="3"/>
                </a:moveTo>
                <a:lnTo>
                  <a:pt x="6" y="3"/>
                </a:lnTo>
                <a:lnTo>
                  <a:pt x="13" y="2"/>
                </a:lnTo>
                <a:lnTo>
                  <a:pt x="19" y="2"/>
                </a:lnTo>
                <a:lnTo>
                  <a:pt x="26" y="2"/>
                </a:lnTo>
                <a:lnTo>
                  <a:pt x="32" y="1"/>
                </a:lnTo>
                <a:lnTo>
                  <a:pt x="38" y="1"/>
                </a:lnTo>
                <a:lnTo>
                  <a:pt x="45" y="1"/>
                </a:lnTo>
                <a:lnTo>
                  <a:pt x="51" y="1"/>
                </a:lnTo>
                <a:lnTo>
                  <a:pt x="57" y="1"/>
                </a:lnTo>
                <a:lnTo>
                  <a:pt x="64" y="1"/>
                </a:lnTo>
                <a:lnTo>
                  <a:pt x="70" y="1"/>
                </a:lnTo>
                <a:lnTo>
                  <a:pt x="77" y="1"/>
                </a:lnTo>
                <a:lnTo>
                  <a:pt x="83" y="1"/>
                </a:lnTo>
                <a:lnTo>
                  <a:pt x="89" y="1"/>
                </a:lnTo>
                <a:lnTo>
                  <a:pt x="96" y="1"/>
                </a:lnTo>
                <a:lnTo>
                  <a:pt x="102" y="1"/>
                </a:lnTo>
                <a:lnTo>
                  <a:pt x="109" y="1"/>
                </a:lnTo>
                <a:lnTo>
                  <a:pt x="115" y="2"/>
                </a:lnTo>
                <a:lnTo>
                  <a:pt x="122" y="2"/>
                </a:lnTo>
                <a:lnTo>
                  <a:pt x="129" y="2"/>
                </a:lnTo>
                <a:lnTo>
                  <a:pt x="135" y="2"/>
                </a:lnTo>
                <a:lnTo>
                  <a:pt x="142" y="2"/>
                </a:lnTo>
                <a:lnTo>
                  <a:pt x="149" y="2"/>
                </a:lnTo>
                <a:lnTo>
                  <a:pt x="155" y="2"/>
                </a:lnTo>
                <a:lnTo>
                  <a:pt x="162" y="2"/>
                </a:lnTo>
                <a:lnTo>
                  <a:pt x="169" y="2"/>
                </a:lnTo>
                <a:lnTo>
                  <a:pt x="176" y="2"/>
                </a:lnTo>
                <a:lnTo>
                  <a:pt x="183" y="2"/>
                </a:lnTo>
                <a:lnTo>
                  <a:pt x="190" y="2"/>
                </a:lnTo>
                <a:lnTo>
                  <a:pt x="197" y="2"/>
                </a:lnTo>
                <a:lnTo>
                  <a:pt x="204" y="2"/>
                </a:lnTo>
                <a:lnTo>
                  <a:pt x="211" y="2"/>
                </a:lnTo>
                <a:lnTo>
                  <a:pt x="218" y="1"/>
                </a:lnTo>
                <a:lnTo>
                  <a:pt x="225" y="1"/>
                </a:lnTo>
                <a:lnTo>
                  <a:pt x="233" y="1"/>
                </a:lnTo>
                <a:lnTo>
                  <a:pt x="240" y="0"/>
                </a:lnTo>
              </a:path>
            </a:pathLst>
          </a:custGeom>
          <a:noFill/>
          <a:ln w="4445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Doodle – editierbare Linie"/>
          <p:cNvSpPr/>
          <p:nvPr/>
        </p:nvSpPr>
        <p:spPr>
          <a:xfrm>
            <a:off x="617220" y="1524000"/>
            <a:ext cx="1645920" cy="7620"/>
          </a:xfrm>
          <a:custGeom>
            <a:avLst/>
            <a:gdLst/>
            <a:ahLst/>
            <a:cxnLst/>
            <a:rect l="l" t="t" r="r" b="b"/>
            <a:pathLst>
              <a:path w="216" h="1">
                <a:moveTo>
                  <a:pt x="0" y="1"/>
                </a:moveTo>
                <a:lnTo>
                  <a:pt x="7" y="1"/>
                </a:lnTo>
                <a:lnTo>
                  <a:pt x="13" y="0"/>
                </a:lnTo>
                <a:lnTo>
                  <a:pt x="20" y="0"/>
                </a:lnTo>
                <a:lnTo>
                  <a:pt x="27" y="0"/>
                </a:lnTo>
                <a:lnTo>
                  <a:pt x="34" y="0"/>
                </a:lnTo>
                <a:lnTo>
                  <a:pt x="40" y="0"/>
                </a:lnTo>
                <a:lnTo>
                  <a:pt x="47" y="0"/>
                </a:lnTo>
                <a:lnTo>
                  <a:pt x="53" y="0"/>
                </a:lnTo>
                <a:lnTo>
                  <a:pt x="60" y="0"/>
                </a:lnTo>
                <a:lnTo>
                  <a:pt x="66" y="0"/>
                </a:lnTo>
                <a:lnTo>
                  <a:pt x="73" y="0"/>
                </a:lnTo>
                <a:lnTo>
                  <a:pt x="79" y="0"/>
                </a:lnTo>
                <a:lnTo>
                  <a:pt x="86" y="0"/>
                </a:lnTo>
                <a:lnTo>
                  <a:pt x="92" y="0"/>
                </a:lnTo>
                <a:lnTo>
                  <a:pt x="98" y="0"/>
                </a:lnTo>
                <a:lnTo>
                  <a:pt x="104" y="0"/>
                </a:lnTo>
                <a:lnTo>
                  <a:pt x="111" y="0"/>
                </a:lnTo>
                <a:lnTo>
                  <a:pt x="117" y="0"/>
                </a:lnTo>
                <a:lnTo>
                  <a:pt x="123" y="1"/>
                </a:lnTo>
                <a:lnTo>
                  <a:pt x="129" y="1"/>
                </a:lnTo>
                <a:lnTo>
                  <a:pt x="135" y="1"/>
                </a:lnTo>
                <a:lnTo>
                  <a:pt x="141" y="1"/>
                </a:lnTo>
                <a:lnTo>
                  <a:pt x="146" y="1"/>
                </a:lnTo>
                <a:lnTo>
                  <a:pt x="152" y="1"/>
                </a:lnTo>
                <a:lnTo>
                  <a:pt x="158" y="1"/>
                </a:lnTo>
                <a:lnTo>
                  <a:pt x="163" y="1"/>
                </a:lnTo>
                <a:lnTo>
                  <a:pt x="169" y="1"/>
                </a:lnTo>
                <a:lnTo>
                  <a:pt x="175" y="1"/>
                </a:lnTo>
                <a:lnTo>
                  <a:pt x="180" y="1"/>
                </a:lnTo>
                <a:lnTo>
                  <a:pt x="185" y="1"/>
                </a:lnTo>
                <a:lnTo>
                  <a:pt x="191" y="1"/>
                </a:lnTo>
                <a:lnTo>
                  <a:pt x="196" y="1"/>
                </a:lnTo>
                <a:lnTo>
                  <a:pt x="201" y="0"/>
                </a:lnTo>
                <a:lnTo>
                  <a:pt x="206" y="0"/>
                </a:lnTo>
                <a:lnTo>
                  <a:pt x="211" y="0"/>
                </a:lnTo>
                <a:lnTo>
                  <a:pt x="216" y="0"/>
                </a:lnTo>
              </a:path>
            </a:pathLst>
          </a:custGeom>
          <a:noFill/>
          <a:ln w="1270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Doodle – editierbare Linie"/>
          <p:cNvSpPr/>
          <p:nvPr/>
        </p:nvSpPr>
        <p:spPr>
          <a:xfrm>
            <a:off x="11369040" y="1005840"/>
            <a:ext cx="129540" cy="60960"/>
          </a:xfrm>
          <a:custGeom>
            <a:avLst/>
            <a:gdLst/>
            <a:ahLst/>
            <a:cxnLst/>
            <a:rect l="l" t="t" r="r" b="b"/>
            <a:pathLst>
              <a:path w="17" h="8">
                <a:moveTo>
                  <a:pt x="0" y="8"/>
                </a:moveTo>
                <a:lnTo>
                  <a:pt x="1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Doodle – editierbare Linie"/>
          <p:cNvSpPr/>
          <p:nvPr/>
        </p:nvSpPr>
        <p:spPr>
          <a:xfrm>
            <a:off x="11399520" y="1181100"/>
            <a:ext cx="152400" cy="22860"/>
          </a:xfrm>
          <a:custGeom>
            <a:avLst/>
            <a:gdLst/>
            <a:ahLst/>
            <a:cxnLst/>
            <a:rect l="l" t="t" r="r" b="b"/>
            <a:pathLst>
              <a:path w="20" h="3">
                <a:moveTo>
                  <a:pt x="0" y="3"/>
                </a:moveTo>
                <a:lnTo>
                  <a:pt x="20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Doodle – editierbare Linie"/>
          <p:cNvSpPr/>
          <p:nvPr/>
        </p:nvSpPr>
        <p:spPr>
          <a:xfrm>
            <a:off x="11292840" y="876300"/>
            <a:ext cx="53340" cy="137160"/>
          </a:xfrm>
          <a:custGeom>
            <a:avLst/>
            <a:gdLst/>
            <a:ahLst/>
            <a:cxnLst/>
            <a:rect l="l" t="t" r="r" b="b"/>
            <a:pathLst>
              <a:path w="7" h="18">
                <a:moveTo>
                  <a:pt x="0" y="18"/>
                </a:moveTo>
                <a:lnTo>
                  <a:pt x="7" y="0"/>
                </a:lnTo>
              </a:path>
            </a:pathLst>
          </a:custGeom>
          <a:noFill/>
          <a:ln w="33020" cap="rnd">
            <a:solidFill>
              <a:srgbClr val="FFB43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Doodle-Karte"/>
          <p:cNvSpPr/>
          <p:nvPr/>
        </p:nvSpPr>
        <p:spPr>
          <a:xfrm>
            <a:off x="640080" y="1965960"/>
            <a:ext cx="10911840" cy="108966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" name="Doodle-Karte – handgezeichnete Kontur"/>
          <p:cNvSpPr/>
          <p:nvPr/>
        </p:nvSpPr>
        <p:spPr>
          <a:xfrm>
            <a:off x="678180" y="1965960"/>
            <a:ext cx="10866120" cy="1257300"/>
          </a:xfrm>
          <a:custGeom>
            <a:avLst/>
            <a:gdLst/>
            <a:ahLst/>
            <a:cxnLst/>
            <a:rect l="l" t="t" r="r" b="b"/>
            <a:pathLst>
              <a:path w="1426" h="165">
                <a:moveTo>
                  <a:pt x="10" y="2"/>
                </a:moveTo>
                <a:lnTo>
                  <a:pt x="73" y="2"/>
                </a:lnTo>
                <a:lnTo>
                  <a:pt x="138" y="1"/>
                </a:lnTo>
                <a:lnTo>
                  <a:pt x="205" y="1"/>
                </a:lnTo>
                <a:lnTo>
                  <a:pt x="272" y="0"/>
                </a:lnTo>
                <a:lnTo>
                  <a:pt x="342" y="0"/>
                </a:lnTo>
                <a:lnTo>
                  <a:pt x="412" y="0"/>
                </a:lnTo>
                <a:lnTo>
                  <a:pt x="483" y="0"/>
                </a:lnTo>
                <a:lnTo>
                  <a:pt x="555" y="0"/>
                </a:lnTo>
                <a:lnTo>
                  <a:pt x="628" y="1"/>
                </a:lnTo>
                <a:lnTo>
                  <a:pt x="701" y="1"/>
                </a:lnTo>
                <a:lnTo>
                  <a:pt x="774" y="1"/>
                </a:lnTo>
                <a:lnTo>
                  <a:pt x="847" y="1"/>
                </a:lnTo>
                <a:lnTo>
                  <a:pt x="920" y="2"/>
                </a:lnTo>
                <a:lnTo>
                  <a:pt x="993" y="2"/>
                </a:lnTo>
                <a:lnTo>
                  <a:pt x="1065" y="2"/>
                </a:lnTo>
                <a:lnTo>
                  <a:pt x="1137" y="2"/>
                </a:lnTo>
                <a:lnTo>
                  <a:pt x="1208" y="2"/>
                </a:lnTo>
                <a:lnTo>
                  <a:pt x="1278" y="2"/>
                </a:lnTo>
                <a:lnTo>
                  <a:pt x="1347" y="1"/>
                </a:lnTo>
                <a:lnTo>
                  <a:pt x="1414" y="1"/>
                </a:lnTo>
                <a:lnTo>
                  <a:pt x="1417" y="2"/>
                </a:lnTo>
                <a:lnTo>
                  <a:pt x="1419" y="5"/>
                </a:lnTo>
                <a:lnTo>
                  <a:pt x="1421" y="9"/>
                </a:lnTo>
                <a:lnTo>
                  <a:pt x="1422" y="14"/>
                </a:lnTo>
                <a:lnTo>
                  <a:pt x="1424" y="21"/>
                </a:lnTo>
                <a:lnTo>
                  <a:pt x="1425" y="28"/>
                </a:lnTo>
                <a:lnTo>
                  <a:pt x="1425" y="37"/>
                </a:lnTo>
                <a:lnTo>
                  <a:pt x="1426" y="46"/>
                </a:lnTo>
                <a:lnTo>
                  <a:pt x="1426" y="56"/>
                </a:lnTo>
                <a:lnTo>
                  <a:pt x="1426" y="67"/>
                </a:lnTo>
                <a:lnTo>
                  <a:pt x="1426" y="77"/>
                </a:lnTo>
                <a:lnTo>
                  <a:pt x="1426" y="88"/>
                </a:lnTo>
                <a:lnTo>
                  <a:pt x="1426" y="99"/>
                </a:lnTo>
                <a:lnTo>
                  <a:pt x="1426" y="110"/>
                </a:lnTo>
                <a:lnTo>
                  <a:pt x="1426" y="120"/>
                </a:lnTo>
                <a:lnTo>
                  <a:pt x="1425" y="130"/>
                </a:lnTo>
                <a:lnTo>
                  <a:pt x="1421" y="132"/>
                </a:lnTo>
                <a:lnTo>
                  <a:pt x="1409" y="134"/>
                </a:lnTo>
                <a:lnTo>
                  <a:pt x="1388" y="135"/>
                </a:lnTo>
                <a:lnTo>
                  <a:pt x="1360" y="137"/>
                </a:lnTo>
                <a:lnTo>
                  <a:pt x="1323" y="138"/>
                </a:lnTo>
                <a:lnTo>
                  <a:pt x="1280" y="139"/>
                </a:lnTo>
                <a:lnTo>
                  <a:pt x="1229" y="139"/>
                </a:lnTo>
                <a:lnTo>
                  <a:pt x="1171" y="140"/>
                </a:lnTo>
                <a:lnTo>
                  <a:pt x="1106" y="140"/>
                </a:lnTo>
                <a:lnTo>
                  <a:pt x="1035" y="141"/>
                </a:lnTo>
                <a:lnTo>
                  <a:pt x="957" y="141"/>
                </a:lnTo>
                <a:lnTo>
                  <a:pt x="873" y="142"/>
                </a:lnTo>
                <a:lnTo>
                  <a:pt x="783" y="142"/>
                </a:lnTo>
                <a:lnTo>
                  <a:pt x="688" y="142"/>
                </a:lnTo>
                <a:lnTo>
                  <a:pt x="587" y="142"/>
                </a:lnTo>
                <a:lnTo>
                  <a:pt x="481" y="143"/>
                </a:lnTo>
                <a:lnTo>
                  <a:pt x="370" y="143"/>
                </a:lnTo>
                <a:lnTo>
                  <a:pt x="255" y="144"/>
                </a:lnTo>
                <a:lnTo>
                  <a:pt x="135" y="144"/>
                </a:lnTo>
                <a:lnTo>
                  <a:pt x="10" y="145"/>
                </a:lnTo>
                <a:lnTo>
                  <a:pt x="33" y="146"/>
                </a:lnTo>
                <a:lnTo>
                  <a:pt x="8" y="165"/>
                </a:lnTo>
                <a:lnTo>
                  <a:pt x="15" y="142"/>
                </a:lnTo>
                <a:lnTo>
                  <a:pt x="12" y="138"/>
                </a:lnTo>
                <a:lnTo>
                  <a:pt x="9" y="132"/>
                </a:lnTo>
                <a:lnTo>
                  <a:pt x="6" y="125"/>
                </a:lnTo>
                <a:lnTo>
                  <a:pt x="4" y="117"/>
                </a:lnTo>
                <a:lnTo>
                  <a:pt x="2" y="108"/>
                </a:lnTo>
                <a:lnTo>
                  <a:pt x="1" y="98"/>
                </a:lnTo>
                <a:lnTo>
                  <a:pt x="0" y="88"/>
                </a:lnTo>
                <a:lnTo>
                  <a:pt x="0" y="77"/>
                </a:lnTo>
                <a:lnTo>
                  <a:pt x="0" y="67"/>
                </a:lnTo>
                <a:lnTo>
                  <a:pt x="0" y="56"/>
                </a:lnTo>
                <a:lnTo>
                  <a:pt x="0" y="46"/>
                </a:lnTo>
                <a:lnTo>
                  <a:pt x="1" y="37"/>
                </a:lnTo>
                <a:lnTo>
                  <a:pt x="2" y="28"/>
                </a:lnTo>
                <a:lnTo>
                  <a:pt x="3" y="20"/>
                </a:lnTo>
                <a:lnTo>
                  <a:pt x="5" y="13"/>
                </a:lnTo>
                <a:lnTo>
                  <a:pt x="6" y="8"/>
                </a:lnTo>
                <a:lnTo>
                  <a:pt x="8" y="4"/>
                </a:lnTo>
                <a:lnTo>
                  <a:pt x="10" y="2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„Der Wal leidet und die Behörden haben die Rettung verboten, weil"/>
          <p:cNvSpPr txBox="1"/>
          <p:nvPr/>
        </p:nvSpPr>
        <p:spPr>
          <a:xfrm>
            <a:off x="899160" y="2209800"/>
            <a:ext cx="10332720" cy="6477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613"/>
              </a:lnSpc>
            </a:pPr>
            <a:r>
              <a:rPr lang="de-DE" sz="2333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„Der Wal leidet und die Behörden haben die Rettung verboten,</a:t>
            </a:r>
          </a:p>
          <a:p>
            <a:pPr defTabSz="380985">
              <a:lnSpc>
                <a:spcPts val="2613"/>
              </a:lnSpc>
            </a:pPr>
            <a:r>
              <a:rPr lang="de-DE" sz="2333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weil sie kein Geld ausgeben wollen.“</a:t>
            </a:r>
          </a:p>
        </p:txBody>
      </p:sp>
      <p:sp>
        <p:nvSpPr>
          <p:cNvPr id="16" name="Doodle-Karte"/>
          <p:cNvSpPr/>
          <p:nvPr/>
        </p:nvSpPr>
        <p:spPr>
          <a:xfrm>
            <a:off x="670560" y="3589020"/>
            <a:ext cx="3413760" cy="208788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7" name="Doodle-Karte – handgezeichnete Kontur"/>
          <p:cNvSpPr/>
          <p:nvPr/>
        </p:nvSpPr>
        <p:spPr>
          <a:xfrm>
            <a:off x="701040" y="3589020"/>
            <a:ext cx="3375660" cy="2103120"/>
          </a:xfrm>
          <a:custGeom>
            <a:avLst/>
            <a:gdLst/>
            <a:ahLst/>
            <a:cxnLst/>
            <a:rect l="l" t="t" r="r" b="b"/>
            <a:pathLst>
              <a:path w="443" h="276">
                <a:moveTo>
                  <a:pt x="11" y="3"/>
                </a:moveTo>
                <a:lnTo>
                  <a:pt x="29" y="2"/>
                </a:lnTo>
                <a:lnTo>
                  <a:pt x="48" y="1"/>
                </a:lnTo>
                <a:lnTo>
                  <a:pt x="68" y="1"/>
                </a:lnTo>
                <a:lnTo>
                  <a:pt x="88" y="0"/>
                </a:lnTo>
                <a:lnTo>
                  <a:pt x="109" y="0"/>
                </a:lnTo>
                <a:lnTo>
                  <a:pt x="130" y="0"/>
                </a:lnTo>
                <a:lnTo>
                  <a:pt x="151" y="0"/>
                </a:lnTo>
                <a:lnTo>
                  <a:pt x="173" y="0"/>
                </a:lnTo>
                <a:lnTo>
                  <a:pt x="195" y="1"/>
                </a:lnTo>
                <a:lnTo>
                  <a:pt x="217" y="1"/>
                </a:lnTo>
                <a:lnTo>
                  <a:pt x="239" y="1"/>
                </a:lnTo>
                <a:lnTo>
                  <a:pt x="261" y="1"/>
                </a:lnTo>
                <a:lnTo>
                  <a:pt x="283" y="2"/>
                </a:lnTo>
                <a:lnTo>
                  <a:pt x="305" y="2"/>
                </a:lnTo>
                <a:lnTo>
                  <a:pt x="327" y="2"/>
                </a:lnTo>
                <a:lnTo>
                  <a:pt x="349" y="2"/>
                </a:lnTo>
                <a:lnTo>
                  <a:pt x="370" y="2"/>
                </a:lnTo>
                <a:lnTo>
                  <a:pt x="391" y="2"/>
                </a:lnTo>
                <a:lnTo>
                  <a:pt x="411" y="1"/>
                </a:lnTo>
                <a:lnTo>
                  <a:pt x="431" y="1"/>
                </a:lnTo>
                <a:lnTo>
                  <a:pt x="434" y="3"/>
                </a:lnTo>
                <a:lnTo>
                  <a:pt x="436" y="8"/>
                </a:lnTo>
                <a:lnTo>
                  <a:pt x="438" y="16"/>
                </a:lnTo>
                <a:lnTo>
                  <a:pt x="439" y="26"/>
                </a:lnTo>
                <a:lnTo>
                  <a:pt x="441" y="39"/>
                </a:lnTo>
                <a:lnTo>
                  <a:pt x="442" y="54"/>
                </a:lnTo>
                <a:lnTo>
                  <a:pt x="442" y="71"/>
                </a:lnTo>
                <a:lnTo>
                  <a:pt x="443" y="90"/>
                </a:lnTo>
                <a:lnTo>
                  <a:pt x="443" y="110"/>
                </a:lnTo>
                <a:lnTo>
                  <a:pt x="443" y="130"/>
                </a:lnTo>
                <a:lnTo>
                  <a:pt x="443" y="152"/>
                </a:lnTo>
                <a:lnTo>
                  <a:pt x="443" y="174"/>
                </a:lnTo>
                <a:lnTo>
                  <a:pt x="443" y="196"/>
                </a:lnTo>
                <a:lnTo>
                  <a:pt x="443" y="218"/>
                </a:lnTo>
                <a:lnTo>
                  <a:pt x="443" y="240"/>
                </a:lnTo>
                <a:lnTo>
                  <a:pt x="443" y="261"/>
                </a:lnTo>
                <a:lnTo>
                  <a:pt x="441" y="263"/>
                </a:lnTo>
                <a:lnTo>
                  <a:pt x="437" y="265"/>
                </a:lnTo>
                <a:lnTo>
                  <a:pt x="431" y="266"/>
                </a:lnTo>
                <a:lnTo>
                  <a:pt x="422" y="268"/>
                </a:lnTo>
                <a:lnTo>
                  <a:pt x="411" y="269"/>
                </a:lnTo>
                <a:lnTo>
                  <a:pt x="397" y="270"/>
                </a:lnTo>
                <a:lnTo>
                  <a:pt x="382" y="270"/>
                </a:lnTo>
                <a:lnTo>
                  <a:pt x="364" y="271"/>
                </a:lnTo>
                <a:lnTo>
                  <a:pt x="344" y="271"/>
                </a:lnTo>
                <a:lnTo>
                  <a:pt x="322" y="272"/>
                </a:lnTo>
                <a:lnTo>
                  <a:pt x="298" y="272"/>
                </a:lnTo>
                <a:lnTo>
                  <a:pt x="273" y="273"/>
                </a:lnTo>
                <a:lnTo>
                  <a:pt x="245" y="273"/>
                </a:lnTo>
                <a:lnTo>
                  <a:pt x="216" y="273"/>
                </a:lnTo>
                <a:lnTo>
                  <a:pt x="186" y="273"/>
                </a:lnTo>
                <a:lnTo>
                  <a:pt x="153" y="274"/>
                </a:lnTo>
                <a:lnTo>
                  <a:pt x="120" y="274"/>
                </a:lnTo>
                <a:lnTo>
                  <a:pt x="85" y="275"/>
                </a:lnTo>
                <a:lnTo>
                  <a:pt x="48" y="275"/>
                </a:lnTo>
                <a:lnTo>
                  <a:pt x="11" y="276"/>
                </a:lnTo>
                <a:lnTo>
                  <a:pt x="8" y="267"/>
                </a:lnTo>
                <a:lnTo>
                  <a:pt x="6" y="255"/>
                </a:lnTo>
                <a:lnTo>
                  <a:pt x="4" y="241"/>
                </a:lnTo>
                <a:lnTo>
                  <a:pt x="3" y="225"/>
                </a:lnTo>
                <a:lnTo>
                  <a:pt x="2" y="207"/>
                </a:lnTo>
                <a:lnTo>
                  <a:pt x="1" y="187"/>
                </a:lnTo>
                <a:lnTo>
                  <a:pt x="0" y="167"/>
                </a:lnTo>
                <a:lnTo>
                  <a:pt x="0" y="146"/>
                </a:lnTo>
                <a:lnTo>
                  <a:pt x="0" y="125"/>
                </a:lnTo>
                <a:lnTo>
                  <a:pt x="0" y="105"/>
                </a:lnTo>
                <a:lnTo>
                  <a:pt x="1" y="85"/>
                </a:lnTo>
                <a:lnTo>
                  <a:pt x="2" y="66"/>
                </a:lnTo>
                <a:lnTo>
                  <a:pt x="3" y="49"/>
                </a:lnTo>
                <a:lnTo>
                  <a:pt x="4" y="34"/>
                </a:lnTo>
                <a:lnTo>
                  <a:pt x="5" y="22"/>
                </a:lnTo>
                <a:lnTo>
                  <a:pt x="7" y="12"/>
                </a:lnTo>
                <a:lnTo>
                  <a:pt x="9" y="5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68D4AE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GRÜN"/>
          <p:cNvSpPr txBox="1"/>
          <p:nvPr/>
        </p:nvSpPr>
        <p:spPr>
          <a:xfrm>
            <a:off x="861060" y="3764280"/>
            <a:ext cx="301752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493"/>
              </a:lnSpc>
            </a:pPr>
            <a:r>
              <a:rPr lang="de-DE" sz="1333" b="1" dirty="0">
                <a:solidFill>
                  <a:srgbClr val="68D4AE"/>
                </a:solidFill>
                <a:latin typeface="Arial"/>
                <a:ea typeface="Arial"/>
                <a:cs typeface="Arial"/>
              </a:rPr>
              <a:t>GRÜN</a:t>
            </a:r>
          </a:p>
        </p:txBody>
      </p:sp>
      <p:sp>
        <p:nvSpPr>
          <p:cNvPr id="19" name="„Der Wal leidet“"/>
          <p:cNvSpPr txBox="1"/>
          <p:nvPr/>
        </p:nvSpPr>
        <p:spPr>
          <a:xfrm>
            <a:off x="861060" y="4213860"/>
            <a:ext cx="3017520" cy="792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520"/>
              </a:lnSpc>
            </a:pPr>
            <a:r>
              <a:rPr lang="de-DE" sz="2250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„Der Wal leidet“</a:t>
            </a:r>
          </a:p>
        </p:txBody>
      </p:sp>
      <p:sp>
        <p:nvSpPr>
          <p:cNvPr id="20" name="Mitgefühl, echtes Leiden."/>
          <p:cNvSpPr txBox="1"/>
          <p:nvPr/>
        </p:nvSpPr>
        <p:spPr>
          <a:xfrm>
            <a:off x="861060" y="5067300"/>
            <a:ext cx="3017520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867"/>
              </a:lnSpc>
            </a:pPr>
            <a:r>
              <a:rPr lang="de-DE" sz="1667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Mitgefühl, echtes Leiden.</a:t>
            </a:r>
          </a:p>
        </p:txBody>
      </p:sp>
      <p:sp>
        <p:nvSpPr>
          <p:cNvPr id="21" name="Doodle-Karte"/>
          <p:cNvSpPr/>
          <p:nvPr/>
        </p:nvSpPr>
        <p:spPr>
          <a:xfrm>
            <a:off x="4411980" y="3589020"/>
            <a:ext cx="3413760" cy="208788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2" name="Doodle-Karte – handgezeichnete Kontur"/>
          <p:cNvSpPr/>
          <p:nvPr/>
        </p:nvSpPr>
        <p:spPr>
          <a:xfrm>
            <a:off x="4442460" y="3589020"/>
            <a:ext cx="3375660" cy="2103120"/>
          </a:xfrm>
          <a:custGeom>
            <a:avLst/>
            <a:gdLst/>
            <a:ahLst/>
            <a:cxnLst/>
            <a:rect l="l" t="t" r="r" b="b"/>
            <a:pathLst>
              <a:path w="443" h="276">
                <a:moveTo>
                  <a:pt x="11" y="3"/>
                </a:moveTo>
                <a:lnTo>
                  <a:pt x="29" y="2"/>
                </a:lnTo>
                <a:lnTo>
                  <a:pt x="48" y="1"/>
                </a:lnTo>
                <a:lnTo>
                  <a:pt x="68" y="1"/>
                </a:lnTo>
                <a:lnTo>
                  <a:pt x="88" y="0"/>
                </a:lnTo>
                <a:lnTo>
                  <a:pt x="109" y="0"/>
                </a:lnTo>
                <a:lnTo>
                  <a:pt x="130" y="0"/>
                </a:lnTo>
                <a:lnTo>
                  <a:pt x="151" y="0"/>
                </a:lnTo>
                <a:lnTo>
                  <a:pt x="173" y="0"/>
                </a:lnTo>
                <a:lnTo>
                  <a:pt x="195" y="1"/>
                </a:lnTo>
                <a:lnTo>
                  <a:pt x="217" y="1"/>
                </a:lnTo>
                <a:lnTo>
                  <a:pt x="239" y="1"/>
                </a:lnTo>
                <a:lnTo>
                  <a:pt x="261" y="1"/>
                </a:lnTo>
                <a:lnTo>
                  <a:pt x="283" y="2"/>
                </a:lnTo>
                <a:lnTo>
                  <a:pt x="305" y="2"/>
                </a:lnTo>
                <a:lnTo>
                  <a:pt x="327" y="2"/>
                </a:lnTo>
                <a:lnTo>
                  <a:pt x="349" y="2"/>
                </a:lnTo>
                <a:lnTo>
                  <a:pt x="370" y="2"/>
                </a:lnTo>
                <a:lnTo>
                  <a:pt x="391" y="2"/>
                </a:lnTo>
                <a:lnTo>
                  <a:pt x="411" y="1"/>
                </a:lnTo>
                <a:lnTo>
                  <a:pt x="431" y="1"/>
                </a:lnTo>
                <a:lnTo>
                  <a:pt x="434" y="3"/>
                </a:lnTo>
                <a:lnTo>
                  <a:pt x="436" y="8"/>
                </a:lnTo>
                <a:lnTo>
                  <a:pt x="438" y="16"/>
                </a:lnTo>
                <a:lnTo>
                  <a:pt x="439" y="26"/>
                </a:lnTo>
                <a:lnTo>
                  <a:pt x="441" y="39"/>
                </a:lnTo>
                <a:lnTo>
                  <a:pt x="442" y="54"/>
                </a:lnTo>
                <a:lnTo>
                  <a:pt x="442" y="71"/>
                </a:lnTo>
                <a:lnTo>
                  <a:pt x="443" y="90"/>
                </a:lnTo>
                <a:lnTo>
                  <a:pt x="443" y="110"/>
                </a:lnTo>
                <a:lnTo>
                  <a:pt x="443" y="130"/>
                </a:lnTo>
                <a:lnTo>
                  <a:pt x="443" y="152"/>
                </a:lnTo>
                <a:lnTo>
                  <a:pt x="443" y="174"/>
                </a:lnTo>
                <a:lnTo>
                  <a:pt x="443" y="196"/>
                </a:lnTo>
                <a:lnTo>
                  <a:pt x="443" y="218"/>
                </a:lnTo>
                <a:lnTo>
                  <a:pt x="443" y="240"/>
                </a:lnTo>
                <a:lnTo>
                  <a:pt x="443" y="261"/>
                </a:lnTo>
                <a:lnTo>
                  <a:pt x="441" y="263"/>
                </a:lnTo>
                <a:lnTo>
                  <a:pt x="437" y="265"/>
                </a:lnTo>
                <a:lnTo>
                  <a:pt x="431" y="266"/>
                </a:lnTo>
                <a:lnTo>
                  <a:pt x="422" y="268"/>
                </a:lnTo>
                <a:lnTo>
                  <a:pt x="411" y="269"/>
                </a:lnTo>
                <a:lnTo>
                  <a:pt x="397" y="270"/>
                </a:lnTo>
                <a:lnTo>
                  <a:pt x="382" y="270"/>
                </a:lnTo>
                <a:lnTo>
                  <a:pt x="364" y="271"/>
                </a:lnTo>
                <a:lnTo>
                  <a:pt x="344" y="271"/>
                </a:lnTo>
                <a:lnTo>
                  <a:pt x="322" y="272"/>
                </a:lnTo>
                <a:lnTo>
                  <a:pt x="298" y="272"/>
                </a:lnTo>
                <a:lnTo>
                  <a:pt x="273" y="273"/>
                </a:lnTo>
                <a:lnTo>
                  <a:pt x="245" y="273"/>
                </a:lnTo>
                <a:lnTo>
                  <a:pt x="216" y="273"/>
                </a:lnTo>
                <a:lnTo>
                  <a:pt x="186" y="273"/>
                </a:lnTo>
                <a:lnTo>
                  <a:pt x="153" y="274"/>
                </a:lnTo>
                <a:lnTo>
                  <a:pt x="120" y="274"/>
                </a:lnTo>
                <a:lnTo>
                  <a:pt x="85" y="275"/>
                </a:lnTo>
                <a:lnTo>
                  <a:pt x="48" y="275"/>
                </a:lnTo>
                <a:lnTo>
                  <a:pt x="11" y="276"/>
                </a:lnTo>
                <a:lnTo>
                  <a:pt x="8" y="267"/>
                </a:lnTo>
                <a:lnTo>
                  <a:pt x="6" y="255"/>
                </a:lnTo>
                <a:lnTo>
                  <a:pt x="4" y="241"/>
                </a:lnTo>
                <a:lnTo>
                  <a:pt x="3" y="225"/>
                </a:lnTo>
                <a:lnTo>
                  <a:pt x="2" y="207"/>
                </a:lnTo>
                <a:lnTo>
                  <a:pt x="1" y="187"/>
                </a:lnTo>
                <a:lnTo>
                  <a:pt x="0" y="167"/>
                </a:lnTo>
                <a:lnTo>
                  <a:pt x="0" y="146"/>
                </a:lnTo>
                <a:lnTo>
                  <a:pt x="0" y="125"/>
                </a:lnTo>
                <a:lnTo>
                  <a:pt x="0" y="105"/>
                </a:lnTo>
                <a:lnTo>
                  <a:pt x="1" y="85"/>
                </a:lnTo>
                <a:lnTo>
                  <a:pt x="2" y="66"/>
                </a:lnTo>
                <a:lnTo>
                  <a:pt x="3" y="49"/>
                </a:lnTo>
                <a:lnTo>
                  <a:pt x="4" y="34"/>
                </a:lnTo>
                <a:lnTo>
                  <a:pt x="5" y="22"/>
                </a:lnTo>
                <a:lnTo>
                  <a:pt x="7" y="12"/>
                </a:lnTo>
                <a:lnTo>
                  <a:pt x="9" y="5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88D1F8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BLAU"/>
          <p:cNvSpPr txBox="1"/>
          <p:nvPr/>
        </p:nvSpPr>
        <p:spPr>
          <a:xfrm>
            <a:off x="4602480" y="3764280"/>
            <a:ext cx="301752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493"/>
              </a:lnSpc>
            </a:pPr>
            <a:r>
              <a:rPr lang="de-DE" sz="1333" b="1" dirty="0">
                <a:solidFill>
                  <a:srgbClr val="88D1F8"/>
                </a:solidFill>
                <a:latin typeface="Arial"/>
                <a:ea typeface="Arial"/>
                <a:cs typeface="Arial"/>
              </a:rPr>
              <a:t>BLAU</a:t>
            </a:r>
          </a:p>
        </p:txBody>
      </p:sp>
      <p:sp>
        <p:nvSpPr>
          <p:cNvPr id="24" name="„Rettung verboten“"/>
          <p:cNvSpPr txBox="1"/>
          <p:nvPr/>
        </p:nvSpPr>
        <p:spPr>
          <a:xfrm>
            <a:off x="4602480" y="4213860"/>
            <a:ext cx="3017520" cy="792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520"/>
              </a:lnSpc>
            </a:pPr>
            <a:r>
              <a:rPr lang="de-DE" sz="2250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„Rettung verboten“</a:t>
            </a:r>
          </a:p>
        </p:txBody>
      </p:sp>
      <p:sp>
        <p:nvSpPr>
          <p:cNvPr id="25" name="Prüfbar. In der Vorlage: falsch – es gab eine Duldung."/>
          <p:cNvSpPr txBox="1"/>
          <p:nvPr/>
        </p:nvSpPr>
        <p:spPr>
          <a:xfrm>
            <a:off x="4602480" y="5067300"/>
            <a:ext cx="3017520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867"/>
              </a:lnSpc>
            </a:pPr>
            <a:r>
              <a:rPr lang="de-DE" sz="1667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Prüfbar. In der Vorlage: falsch – es gab eine Duldung.</a:t>
            </a:r>
          </a:p>
        </p:txBody>
      </p:sp>
      <p:sp>
        <p:nvSpPr>
          <p:cNvPr id="26" name="Doodle-Karte"/>
          <p:cNvSpPr/>
          <p:nvPr/>
        </p:nvSpPr>
        <p:spPr>
          <a:xfrm>
            <a:off x="8153400" y="3589020"/>
            <a:ext cx="3413760" cy="2087880"/>
          </a:xfrm>
          <a:prstGeom prst="roundRect">
            <a:avLst>
              <a:gd name="adj" fmla="val 12000"/>
            </a:avLst>
          </a:prstGeom>
          <a:solidFill>
            <a:srgbClr val="0D2B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7" name="Doodle-Karte – handgezeichnete Kontur"/>
          <p:cNvSpPr/>
          <p:nvPr/>
        </p:nvSpPr>
        <p:spPr>
          <a:xfrm>
            <a:off x="8183880" y="3589020"/>
            <a:ext cx="3375660" cy="2103120"/>
          </a:xfrm>
          <a:custGeom>
            <a:avLst/>
            <a:gdLst/>
            <a:ahLst/>
            <a:cxnLst/>
            <a:rect l="l" t="t" r="r" b="b"/>
            <a:pathLst>
              <a:path w="443" h="276">
                <a:moveTo>
                  <a:pt x="11" y="3"/>
                </a:moveTo>
                <a:lnTo>
                  <a:pt x="29" y="2"/>
                </a:lnTo>
                <a:lnTo>
                  <a:pt x="48" y="1"/>
                </a:lnTo>
                <a:lnTo>
                  <a:pt x="68" y="1"/>
                </a:lnTo>
                <a:lnTo>
                  <a:pt x="88" y="0"/>
                </a:lnTo>
                <a:lnTo>
                  <a:pt x="109" y="0"/>
                </a:lnTo>
                <a:lnTo>
                  <a:pt x="130" y="0"/>
                </a:lnTo>
                <a:lnTo>
                  <a:pt x="151" y="0"/>
                </a:lnTo>
                <a:lnTo>
                  <a:pt x="173" y="0"/>
                </a:lnTo>
                <a:lnTo>
                  <a:pt x="195" y="1"/>
                </a:lnTo>
                <a:lnTo>
                  <a:pt x="217" y="1"/>
                </a:lnTo>
                <a:lnTo>
                  <a:pt x="239" y="1"/>
                </a:lnTo>
                <a:lnTo>
                  <a:pt x="261" y="1"/>
                </a:lnTo>
                <a:lnTo>
                  <a:pt x="283" y="2"/>
                </a:lnTo>
                <a:lnTo>
                  <a:pt x="305" y="2"/>
                </a:lnTo>
                <a:lnTo>
                  <a:pt x="327" y="2"/>
                </a:lnTo>
                <a:lnTo>
                  <a:pt x="349" y="2"/>
                </a:lnTo>
                <a:lnTo>
                  <a:pt x="370" y="2"/>
                </a:lnTo>
                <a:lnTo>
                  <a:pt x="391" y="2"/>
                </a:lnTo>
                <a:lnTo>
                  <a:pt x="411" y="1"/>
                </a:lnTo>
                <a:lnTo>
                  <a:pt x="431" y="1"/>
                </a:lnTo>
                <a:lnTo>
                  <a:pt x="434" y="3"/>
                </a:lnTo>
                <a:lnTo>
                  <a:pt x="436" y="8"/>
                </a:lnTo>
                <a:lnTo>
                  <a:pt x="438" y="16"/>
                </a:lnTo>
                <a:lnTo>
                  <a:pt x="439" y="26"/>
                </a:lnTo>
                <a:lnTo>
                  <a:pt x="441" y="39"/>
                </a:lnTo>
                <a:lnTo>
                  <a:pt x="442" y="54"/>
                </a:lnTo>
                <a:lnTo>
                  <a:pt x="442" y="71"/>
                </a:lnTo>
                <a:lnTo>
                  <a:pt x="443" y="90"/>
                </a:lnTo>
                <a:lnTo>
                  <a:pt x="443" y="110"/>
                </a:lnTo>
                <a:lnTo>
                  <a:pt x="443" y="130"/>
                </a:lnTo>
                <a:lnTo>
                  <a:pt x="443" y="152"/>
                </a:lnTo>
                <a:lnTo>
                  <a:pt x="443" y="174"/>
                </a:lnTo>
                <a:lnTo>
                  <a:pt x="443" y="196"/>
                </a:lnTo>
                <a:lnTo>
                  <a:pt x="443" y="218"/>
                </a:lnTo>
                <a:lnTo>
                  <a:pt x="443" y="240"/>
                </a:lnTo>
                <a:lnTo>
                  <a:pt x="442" y="261"/>
                </a:lnTo>
                <a:lnTo>
                  <a:pt x="441" y="263"/>
                </a:lnTo>
                <a:lnTo>
                  <a:pt x="437" y="265"/>
                </a:lnTo>
                <a:lnTo>
                  <a:pt x="431" y="266"/>
                </a:lnTo>
                <a:lnTo>
                  <a:pt x="422" y="268"/>
                </a:lnTo>
                <a:lnTo>
                  <a:pt x="411" y="269"/>
                </a:lnTo>
                <a:lnTo>
                  <a:pt x="397" y="270"/>
                </a:lnTo>
                <a:lnTo>
                  <a:pt x="382" y="270"/>
                </a:lnTo>
                <a:lnTo>
                  <a:pt x="364" y="271"/>
                </a:lnTo>
                <a:lnTo>
                  <a:pt x="344" y="271"/>
                </a:lnTo>
                <a:lnTo>
                  <a:pt x="322" y="272"/>
                </a:lnTo>
                <a:lnTo>
                  <a:pt x="298" y="272"/>
                </a:lnTo>
                <a:lnTo>
                  <a:pt x="273" y="273"/>
                </a:lnTo>
                <a:lnTo>
                  <a:pt x="245" y="273"/>
                </a:lnTo>
                <a:lnTo>
                  <a:pt x="216" y="273"/>
                </a:lnTo>
                <a:lnTo>
                  <a:pt x="186" y="273"/>
                </a:lnTo>
                <a:lnTo>
                  <a:pt x="153" y="274"/>
                </a:lnTo>
                <a:lnTo>
                  <a:pt x="120" y="274"/>
                </a:lnTo>
                <a:lnTo>
                  <a:pt x="85" y="275"/>
                </a:lnTo>
                <a:lnTo>
                  <a:pt x="48" y="275"/>
                </a:lnTo>
                <a:lnTo>
                  <a:pt x="11" y="276"/>
                </a:lnTo>
                <a:lnTo>
                  <a:pt x="8" y="267"/>
                </a:lnTo>
                <a:lnTo>
                  <a:pt x="6" y="255"/>
                </a:lnTo>
                <a:lnTo>
                  <a:pt x="4" y="241"/>
                </a:lnTo>
                <a:lnTo>
                  <a:pt x="3" y="225"/>
                </a:lnTo>
                <a:lnTo>
                  <a:pt x="2" y="207"/>
                </a:lnTo>
                <a:lnTo>
                  <a:pt x="1" y="187"/>
                </a:lnTo>
                <a:lnTo>
                  <a:pt x="0" y="167"/>
                </a:lnTo>
                <a:lnTo>
                  <a:pt x="0" y="146"/>
                </a:lnTo>
                <a:lnTo>
                  <a:pt x="0" y="125"/>
                </a:lnTo>
                <a:lnTo>
                  <a:pt x="0" y="105"/>
                </a:lnTo>
                <a:lnTo>
                  <a:pt x="1" y="85"/>
                </a:lnTo>
                <a:lnTo>
                  <a:pt x="2" y="66"/>
                </a:lnTo>
                <a:lnTo>
                  <a:pt x="3" y="49"/>
                </a:lnTo>
                <a:lnTo>
                  <a:pt x="4" y="34"/>
                </a:lnTo>
                <a:lnTo>
                  <a:pt x="5" y="22"/>
                </a:lnTo>
                <a:lnTo>
                  <a:pt x="7" y="12"/>
                </a:lnTo>
                <a:lnTo>
                  <a:pt x="9" y="5"/>
                </a:lnTo>
                <a:lnTo>
                  <a:pt x="11" y="3"/>
                </a:lnTo>
                <a:close/>
              </a:path>
            </a:pathLst>
          </a:custGeom>
          <a:noFill/>
          <a:ln w="24130" cap="rnd">
            <a:solidFill>
              <a:srgbClr val="FF6972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0985"/>
            <a:endParaRPr sz="150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8" name="ROT"/>
          <p:cNvSpPr txBox="1"/>
          <p:nvPr/>
        </p:nvSpPr>
        <p:spPr>
          <a:xfrm>
            <a:off x="8343900" y="3764280"/>
            <a:ext cx="301752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493"/>
              </a:lnSpc>
            </a:pPr>
            <a:r>
              <a:rPr lang="de-DE" sz="1333" b="1" dirty="0">
                <a:solidFill>
                  <a:srgbClr val="FF6972"/>
                </a:solidFill>
                <a:latin typeface="Arial"/>
                <a:ea typeface="Arial"/>
                <a:cs typeface="Arial"/>
              </a:rPr>
              <a:t>ROT</a:t>
            </a:r>
          </a:p>
        </p:txBody>
      </p:sp>
      <p:sp>
        <p:nvSpPr>
          <p:cNvPr id="29" name="„weil sie kein Geld ausgeben wollen“"/>
          <p:cNvSpPr txBox="1"/>
          <p:nvPr/>
        </p:nvSpPr>
        <p:spPr>
          <a:xfrm>
            <a:off x="8343900" y="4213860"/>
            <a:ext cx="3017520" cy="792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2520"/>
              </a:lnSpc>
            </a:pPr>
            <a:r>
              <a:rPr lang="de-DE" sz="2250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„weil sie kein Geld</a:t>
            </a:r>
          </a:p>
          <a:p>
            <a:pPr defTabSz="380985">
              <a:lnSpc>
                <a:spcPts val="2520"/>
              </a:lnSpc>
            </a:pPr>
            <a:r>
              <a:rPr lang="de-DE" sz="2250" b="1" dirty="0">
                <a:solidFill>
                  <a:srgbClr val="F8FBFF"/>
                </a:solidFill>
                <a:latin typeface="Arial"/>
                <a:ea typeface="Arial"/>
                <a:cs typeface="Arial"/>
              </a:rPr>
              <a:t>ausgeben wollen“</a:t>
            </a:r>
          </a:p>
        </p:txBody>
      </p:sp>
      <p:sp>
        <p:nvSpPr>
          <p:cNvPr id="30" name="Motivunterstellung."/>
          <p:cNvSpPr txBox="1"/>
          <p:nvPr/>
        </p:nvSpPr>
        <p:spPr>
          <a:xfrm>
            <a:off x="8343900" y="5067300"/>
            <a:ext cx="3017520" cy="495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867"/>
              </a:lnSpc>
            </a:pPr>
            <a:r>
              <a:rPr lang="de-DE" sz="1667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Motivunterstellung.</a:t>
            </a:r>
          </a:p>
        </p:txBody>
      </p:sp>
      <p:sp>
        <p:nvSpPr>
          <p:cNvPr id="31" name="Beispiel und Sachzuordnung aus der bereitgestellten Vorlage; kein"/>
          <p:cNvSpPr txBox="1"/>
          <p:nvPr/>
        </p:nvSpPr>
        <p:spPr>
          <a:xfrm>
            <a:off x="754380" y="6172200"/>
            <a:ext cx="10645140" cy="190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80985">
              <a:lnSpc>
                <a:spcPts val="1120"/>
              </a:lnSpc>
            </a:pPr>
            <a:r>
              <a:rPr lang="de-DE" sz="1000" dirty="0">
                <a:solidFill>
                  <a:srgbClr val="AEC6D8"/>
                </a:solidFill>
                <a:latin typeface="Arial"/>
                <a:ea typeface="Arial"/>
                <a:cs typeface="Arial"/>
              </a:rPr>
              <a:t>Beispiel und Sachzuordnung aus der bereitgestellten Vorlage; kein neuer Abgleich des Falls.</a:t>
            </a:r>
          </a:p>
        </p:txBody>
      </p:sp>
      <p:sp>
        <p:nvSpPr>
          <p:cNvPr id="32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33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34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intergrund | Navy" descr="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| UNTERSTÜTZUNG FÜR IHREN UNTERRICHT"/>
          <p:cNvSpPr txBox="1"/>
          <p:nvPr/>
        </p:nvSpPr>
        <p:spPr>
          <a:xfrm>
            <a:off x="495300" y="266700"/>
            <a:ext cx="10591800" cy="175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167" b="1" dirty="0">
                <a:solidFill>
                  <a:srgbClr val="FF6972"/>
                </a:solidFill>
                <a:latin typeface="Arial"/>
              </a:rPr>
              <a:t>UNTERSTÜTZUNG FÜR IHREN UNTERRICHT</a:t>
            </a:r>
          </a:p>
        </p:txBody>
      </p:sp>
      <p:sp>
        <p:nvSpPr>
          <p:cNvPr id="4" name="Text | Journalismus macht Schule"/>
          <p:cNvSpPr txBox="1"/>
          <p:nvPr/>
        </p:nvSpPr>
        <p:spPr>
          <a:xfrm>
            <a:off x="495300" y="670560"/>
            <a:ext cx="11125200" cy="5262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3500" b="1" dirty="0">
                <a:solidFill>
                  <a:srgbClr val="F8FBFF"/>
                </a:solidFill>
                <a:latin typeface="Arial"/>
              </a:rPr>
              <a:t>Journalismus macht Schule</a:t>
            </a:r>
          </a:p>
        </p:txBody>
      </p:sp>
      <p:sp>
        <p:nvSpPr>
          <p:cNvPr id="5" name="Doodle | Linie"/>
          <p:cNvSpPr/>
          <p:nvPr/>
        </p:nvSpPr>
        <p:spPr>
          <a:xfrm>
            <a:off x="502920" y="1287780"/>
            <a:ext cx="4099560" cy="6477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0"/>
                </a:moveTo>
                <a:cubicBezTo>
                  <a:pt x="230" y="260"/>
                  <a:pt x="630" y="360"/>
                  <a:pt x="1000" y="520"/>
                </a:cubicBezTo>
              </a:path>
            </a:pathLst>
          </a:custGeom>
          <a:noFill/>
          <a:ln w="58419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" name="Doodle | Linie"/>
          <p:cNvSpPr/>
          <p:nvPr/>
        </p:nvSpPr>
        <p:spPr>
          <a:xfrm>
            <a:off x="556260" y="1325880"/>
            <a:ext cx="4015740" cy="3429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700"/>
                </a:moveTo>
                <a:cubicBezTo>
                  <a:pt x="290" y="0"/>
                  <a:pt x="690" y="90"/>
                  <a:pt x="1000" y="600"/>
                </a:cubicBezTo>
              </a:path>
            </a:pathLst>
          </a:custGeom>
          <a:noFill/>
          <a:ln w="127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9" name="Doodle | Linie"/>
          <p:cNvSpPr/>
          <p:nvPr/>
        </p:nvSpPr>
        <p:spPr>
          <a:xfrm>
            <a:off x="167641" y="563880"/>
            <a:ext cx="106679" cy="9144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1000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0" name="Doodle | Linie"/>
          <p:cNvSpPr/>
          <p:nvPr/>
        </p:nvSpPr>
        <p:spPr>
          <a:xfrm>
            <a:off x="198120" y="419101"/>
            <a:ext cx="106680" cy="15239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1000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4" name="Text | Journalistinnen und Journalisten / in Ihre Klasse einlade"/>
          <p:cNvSpPr txBox="1"/>
          <p:nvPr/>
        </p:nvSpPr>
        <p:spPr>
          <a:xfrm>
            <a:off x="640080" y="1668780"/>
            <a:ext cx="5638800" cy="7540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2417" b="1" dirty="0">
                <a:solidFill>
                  <a:srgbClr val="F8FBFF"/>
                </a:solidFill>
                <a:latin typeface="Arial"/>
              </a:rPr>
              <a:t>Journalistinnen und Journalisten</a:t>
            </a:r>
          </a:p>
          <a:p>
            <a:pPr>
              <a:lnSpc>
                <a:spcPct val="105000"/>
              </a:lnSpc>
            </a:pPr>
            <a:r>
              <a:rPr lang="de-DE" sz="2417" b="1" dirty="0">
                <a:solidFill>
                  <a:srgbClr val="F8FBFF"/>
                </a:solidFill>
                <a:latin typeface="Arial"/>
              </a:rPr>
              <a:t>in Ihre Klasse einladen.</a:t>
            </a:r>
          </a:p>
        </p:txBody>
      </p:sp>
      <p:sp>
        <p:nvSpPr>
          <p:cNvPr id="15" name="Text | Themen gemeinsam abstimmen: / Medien-, Nachrichten- und I"/>
          <p:cNvSpPr txBox="1"/>
          <p:nvPr/>
        </p:nvSpPr>
        <p:spPr>
          <a:xfrm>
            <a:off x="640080" y="2636521"/>
            <a:ext cx="5669280" cy="520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AEC6D8"/>
                </a:solidFill>
                <a:latin typeface="Arial"/>
              </a:rPr>
              <a:t>Themen gemeinsam abstimmen:</a:t>
            </a:r>
          </a:p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AEC6D8"/>
                </a:solidFill>
                <a:latin typeface="Arial"/>
              </a:rPr>
              <a:t>Medien-, Nachrichten- und Informationskompetenz.</a:t>
            </a:r>
          </a:p>
        </p:txBody>
      </p:sp>
      <p:sp>
        <p:nvSpPr>
          <p:cNvPr id="16" name="Karte | Schatten"/>
          <p:cNvSpPr/>
          <p:nvPr/>
        </p:nvSpPr>
        <p:spPr>
          <a:xfrm>
            <a:off x="674370" y="3577590"/>
            <a:ext cx="1600200" cy="1264920"/>
          </a:xfrm>
          <a:prstGeom prst="roundRect">
            <a:avLst>
              <a:gd name="adj" fmla="val 12000"/>
            </a:avLst>
          </a:prstGeom>
          <a:solidFill>
            <a:srgbClr val="061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7" name="Doodle | Karte"/>
          <p:cNvSpPr/>
          <p:nvPr/>
        </p:nvSpPr>
        <p:spPr>
          <a:xfrm>
            <a:off x="647700" y="3543300"/>
            <a:ext cx="1600200" cy="126492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34" y="0"/>
                </a:moveTo>
                <a:cubicBezTo>
                  <a:pt x="300" y="8"/>
                  <a:pt x="715" y="-2"/>
                  <a:pt x="968" y="4"/>
                </a:cubicBezTo>
                <a:cubicBezTo>
                  <a:pt x="992" y="6"/>
                  <a:pt x="999" y="25"/>
                  <a:pt x="995" y="68"/>
                </a:cubicBezTo>
                <a:cubicBezTo>
                  <a:pt x="997" y="300"/>
                  <a:pt x="993" y="660"/>
                  <a:pt x="1000" y="933"/>
                </a:cubicBezTo>
                <a:cubicBezTo>
                  <a:pt x="1002" y="978"/>
                  <a:pt x="987" y="997"/>
                  <a:pt x="961" y="995"/>
                </a:cubicBezTo>
                <a:cubicBezTo>
                  <a:pt x="631" y="1003"/>
                  <a:pt x="316" y="993"/>
                  <a:pt x="31" y="1000"/>
                </a:cubicBezTo>
                <a:cubicBezTo>
                  <a:pt x="6" y="1001"/>
                  <a:pt x="-1" y="982"/>
                  <a:pt x="3" y="946"/>
                </a:cubicBezTo>
                <a:cubicBezTo>
                  <a:pt x="9" y="685"/>
                  <a:pt x="-4" y="305"/>
                  <a:pt x="3" y="64"/>
                </a:cubicBezTo>
                <a:cubicBezTo>
                  <a:pt x="1" y="22"/>
                  <a:pt x="9" y="2"/>
                  <a:pt x="34" y="0"/>
                </a:cubicBezTo>
                <a:close/>
              </a:path>
            </a:pathLst>
          </a:custGeom>
          <a:solidFill>
            <a:srgbClr val="0D2C50"/>
          </a:solidFill>
          <a:ln w="2159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8" name="Doodle | Linie"/>
          <p:cNvSpPr/>
          <p:nvPr/>
        </p:nvSpPr>
        <p:spPr>
          <a:xfrm>
            <a:off x="681990" y="3562350"/>
            <a:ext cx="1539240" cy="76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8" y="650"/>
                </a:moveTo>
                <a:cubicBezTo>
                  <a:pt x="145" y="100"/>
                  <a:pt x="245" y="270"/>
                  <a:pt x="435" y="160"/>
                </a:cubicBezTo>
              </a:path>
            </a:pathLst>
          </a:custGeom>
          <a:noFill/>
          <a:ln w="762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9" name="Doodle | Linie"/>
          <p:cNvSpPr/>
          <p:nvPr/>
        </p:nvSpPr>
        <p:spPr>
          <a:xfrm>
            <a:off x="1249680" y="3695700"/>
            <a:ext cx="381000" cy="3810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20" y="45"/>
                </a:moveTo>
                <a:lnTo>
                  <a:pt x="970" y="30"/>
                </a:lnTo>
                <a:lnTo>
                  <a:pt x="988" y="732"/>
                </a:lnTo>
                <a:lnTo>
                  <a:pt x="440" y="740"/>
                </a:lnTo>
                <a:lnTo>
                  <a:pt x="204" y="980"/>
                </a:lnTo>
                <a:lnTo>
                  <a:pt x="220" y="740"/>
                </a:lnTo>
                <a:lnTo>
                  <a:pt x="25" y="735"/>
                </a:lnTo>
                <a:close/>
              </a:path>
            </a:pathLst>
          </a:custGeom>
          <a:noFill/>
          <a:ln w="2794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0" name="Doodle | Linie"/>
          <p:cNvSpPr/>
          <p:nvPr/>
        </p:nvSpPr>
        <p:spPr>
          <a:xfrm>
            <a:off x="1322071" y="3787140"/>
            <a:ext cx="232409" cy="762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0"/>
                </a:lnTo>
              </a:path>
            </a:pathLst>
          </a:custGeom>
          <a:noFill/>
          <a:ln w="1778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1" name="Doodle | Linie"/>
          <p:cNvSpPr/>
          <p:nvPr/>
        </p:nvSpPr>
        <p:spPr>
          <a:xfrm>
            <a:off x="1322071" y="3851910"/>
            <a:ext cx="232409" cy="762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0"/>
                </a:lnTo>
              </a:path>
            </a:pathLst>
          </a:custGeom>
          <a:noFill/>
          <a:ln w="1778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2" name="Doodle | Linie"/>
          <p:cNvSpPr/>
          <p:nvPr/>
        </p:nvSpPr>
        <p:spPr>
          <a:xfrm>
            <a:off x="1322071" y="3916680"/>
            <a:ext cx="232409" cy="762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0"/>
                </a:lnTo>
              </a:path>
            </a:pathLst>
          </a:custGeom>
          <a:noFill/>
          <a:ln w="1778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3" name="Text | Anfragen"/>
          <p:cNvSpPr txBox="1"/>
          <p:nvPr/>
        </p:nvSpPr>
        <p:spPr>
          <a:xfrm>
            <a:off x="762000" y="4286626"/>
            <a:ext cx="1371600" cy="2507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667" b="1" dirty="0">
                <a:solidFill>
                  <a:srgbClr val="F8FBFF"/>
                </a:solidFill>
                <a:latin typeface="Arial"/>
              </a:rPr>
              <a:t>Anfragen</a:t>
            </a:r>
          </a:p>
        </p:txBody>
      </p:sp>
      <p:sp>
        <p:nvSpPr>
          <p:cNvPr id="24" name="Form"/>
          <p:cNvSpPr/>
          <p:nvPr/>
        </p:nvSpPr>
        <p:spPr>
          <a:xfrm>
            <a:off x="754380" y="3688080"/>
            <a:ext cx="243840" cy="243840"/>
          </a:xfrm>
          <a:prstGeom prst="ellipse">
            <a:avLst/>
          </a:prstGeom>
          <a:solidFill>
            <a:srgbClr val="88D1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5" name="Text | 1"/>
          <p:cNvSpPr txBox="1"/>
          <p:nvPr/>
        </p:nvSpPr>
        <p:spPr>
          <a:xfrm>
            <a:off x="754380" y="3707130"/>
            <a:ext cx="243840" cy="175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167" b="1" dirty="0">
                <a:solidFill>
                  <a:srgbClr val="071F3C"/>
                </a:solidFill>
                <a:latin typeface="Arial"/>
              </a:rPr>
              <a:t>1</a:t>
            </a:r>
          </a:p>
        </p:txBody>
      </p:sp>
      <p:sp>
        <p:nvSpPr>
          <p:cNvPr id="26" name="Karte | Schatten"/>
          <p:cNvSpPr/>
          <p:nvPr/>
        </p:nvSpPr>
        <p:spPr>
          <a:xfrm>
            <a:off x="2609850" y="3577590"/>
            <a:ext cx="1600200" cy="1264920"/>
          </a:xfrm>
          <a:prstGeom prst="roundRect">
            <a:avLst>
              <a:gd name="adj" fmla="val 12000"/>
            </a:avLst>
          </a:prstGeom>
          <a:solidFill>
            <a:srgbClr val="061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7" name="Doodle | Karte"/>
          <p:cNvSpPr/>
          <p:nvPr/>
        </p:nvSpPr>
        <p:spPr>
          <a:xfrm>
            <a:off x="2583180" y="3543300"/>
            <a:ext cx="1600200" cy="126492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34" y="0"/>
                </a:moveTo>
                <a:cubicBezTo>
                  <a:pt x="300" y="8"/>
                  <a:pt x="715" y="-2"/>
                  <a:pt x="968" y="4"/>
                </a:cubicBezTo>
                <a:cubicBezTo>
                  <a:pt x="992" y="6"/>
                  <a:pt x="999" y="25"/>
                  <a:pt x="995" y="68"/>
                </a:cubicBezTo>
                <a:cubicBezTo>
                  <a:pt x="997" y="300"/>
                  <a:pt x="993" y="660"/>
                  <a:pt x="1000" y="933"/>
                </a:cubicBezTo>
                <a:cubicBezTo>
                  <a:pt x="1002" y="978"/>
                  <a:pt x="987" y="997"/>
                  <a:pt x="961" y="995"/>
                </a:cubicBezTo>
                <a:cubicBezTo>
                  <a:pt x="631" y="1003"/>
                  <a:pt x="316" y="993"/>
                  <a:pt x="31" y="1000"/>
                </a:cubicBezTo>
                <a:cubicBezTo>
                  <a:pt x="6" y="1001"/>
                  <a:pt x="-1" y="982"/>
                  <a:pt x="3" y="946"/>
                </a:cubicBezTo>
                <a:cubicBezTo>
                  <a:pt x="9" y="685"/>
                  <a:pt x="-4" y="305"/>
                  <a:pt x="3" y="64"/>
                </a:cubicBezTo>
                <a:cubicBezTo>
                  <a:pt x="1" y="22"/>
                  <a:pt x="9" y="2"/>
                  <a:pt x="34" y="0"/>
                </a:cubicBezTo>
                <a:close/>
              </a:path>
            </a:pathLst>
          </a:custGeom>
          <a:solidFill>
            <a:srgbClr val="0D2C50"/>
          </a:solidFill>
          <a:ln w="2159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8" name="Doodle | Linie"/>
          <p:cNvSpPr/>
          <p:nvPr/>
        </p:nvSpPr>
        <p:spPr>
          <a:xfrm>
            <a:off x="2617470" y="3562350"/>
            <a:ext cx="1539240" cy="76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8" y="650"/>
                </a:moveTo>
                <a:cubicBezTo>
                  <a:pt x="145" y="100"/>
                  <a:pt x="245" y="270"/>
                  <a:pt x="435" y="160"/>
                </a:cubicBezTo>
              </a:path>
            </a:pathLst>
          </a:custGeom>
          <a:noFill/>
          <a:ln w="762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9" name="Form"/>
          <p:cNvSpPr/>
          <p:nvPr/>
        </p:nvSpPr>
        <p:spPr>
          <a:xfrm>
            <a:off x="3185159" y="3695700"/>
            <a:ext cx="49530" cy="49530"/>
          </a:xfrm>
          <a:prstGeom prst="ellipse">
            <a:avLst/>
          </a:prstGeom>
          <a:noFill/>
          <a:ln w="2286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0" name="Doodle | Linie"/>
          <p:cNvSpPr/>
          <p:nvPr/>
        </p:nvSpPr>
        <p:spPr>
          <a:xfrm>
            <a:off x="3288029" y="3714751"/>
            <a:ext cx="262890" cy="380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1000"/>
                </a:moveTo>
                <a:lnTo>
                  <a:pt x="1000" y="0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1" name="Form"/>
          <p:cNvSpPr/>
          <p:nvPr/>
        </p:nvSpPr>
        <p:spPr>
          <a:xfrm>
            <a:off x="3185159" y="3813810"/>
            <a:ext cx="49530" cy="49530"/>
          </a:xfrm>
          <a:prstGeom prst="ellipse">
            <a:avLst/>
          </a:prstGeom>
          <a:noFill/>
          <a:ln w="2286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2" name="Doodle | Linie"/>
          <p:cNvSpPr/>
          <p:nvPr/>
        </p:nvSpPr>
        <p:spPr>
          <a:xfrm>
            <a:off x="3288029" y="3832861"/>
            <a:ext cx="262890" cy="380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1000"/>
                </a:moveTo>
                <a:lnTo>
                  <a:pt x="1000" y="0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3" name="Form"/>
          <p:cNvSpPr/>
          <p:nvPr/>
        </p:nvSpPr>
        <p:spPr>
          <a:xfrm>
            <a:off x="3185159" y="3931919"/>
            <a:ext cx="49530" cy="49530"/>
          </a:xfrm>
          <a:prstGeom prst="ellipse">
            <a:avLst/>
          </a:prstGeom>
          <a:noFill/>
          <a:ln w="22860">
            <a:solidFill>
              <a:srgbClr val="FFB4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4" name="Doodle | Linie"/>
          <p:cNvSpPr/>
          <p:nvPr/>
        </p:nvSpPr>
        <p:spPr>
          <a:xfrm>
            <a:off x="3288029" y="3950971"/>
            <a:ext cx="262890" cy="380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1000"/>
                </a:moveTo>
                <a:lnTo>
                  <a:pt x="1000" y="0"/>
                </a:lnTo>
              </a:path>
            </a:pathLst>
          </a:custGeom>
          <a:noFill/>
          <a:ln w="254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5" name="Text | Themen / abstimmen"/>
          <p:cNvSpPr txBox="1"/>
          <p:nvPr/>
        </p:nvSpPr>
        <p:spPr>
          <a:xfrm>
            <a:off x="2697480" y="4151941"/>
            <a:ext cx="1371600" cy="52007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667" b="1" dirty="0">
                <a:solidFill>
                  <a:srgbClr val="F8FBFF"/>
                </a:solidFill>
                <a:latin typeface="Arial"/>
              </a:rPr>
              <a:t>Themen</a:t>
            </a:r>
          </a:p>
          <a:p>
            <a:pPr algn="ctr">
              <a:lnSpc>
                <a:spcPct val="105000"/>
              </a:lnSpc>
            </a:pPr>
            <a:r>
              <a:rPr lang="de-DE" sz="1667" b="1" dirty="0">
                <a:solidFill>
                  <a:srgbClr val="F8FBFF"/>
                </a:solidFill>
                <a:latin typeface="Arial"/>
              </a:rPr>
              <a:t>abstimmen</a:t>
            </a:r>
          </a:p>
        </p:txBody>
      </p:sp>
      <p:sp>
        <p:nvSpPr>
          <p:cNvPr id="36" name="Form"/>
          <p:cNvSpPr/>
          <p:nvPr/>
        </p:nvSpPr>
        <p:spPr>
          <a:xfrm>
            <a:off x="2689860" y="3688080"/>
            <a:ext cx="243840" cy="243840"/>
          </a:xfrm>
          <a:prstGeom prst="ellipse">
            <a:avLst/>
          </a:prstGeom>
          <a:solidFill>
            <a:srgbClr val="FFB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7" name="Text | 2"/>
          <p:cNvSpPr txBox="1"/>
          <p:nvPr/>
        </p:nvSpPr>
        <p:spPr>
          <a:xfrm>
            <a:off x="2689860" y="3707130"/>
            <a:ext cx="243840" cy="175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167" b="1" dirty="0">
                <a:solidFill>
                  <a:srgbClr val="071F3C"/>
                </a:solidFill>
                <a:latin typeface="Arial"/>
              </a:rPr>
              <a:t>2</a:t>
            </a:r>
          </a:p>
        </p:txBody>
      </p:sp>
      <p:sp>
        <p:nvSpPr>
          <p:cNvPr id="38" name="Karte | Schatten"/>
          <p:cNvSpPr/>
          <p:nvPr/>
        </p:nvSpPr>
        <p:spPr>
          <a:xfrm>
            <a:off x="4545330" y="3577590"/>
            <a:ext cx="1600200" cy="1264920"/>
          </a:xfrm>
          <a:prstGeom prst="roundRect">
            <a:avLst>
              <a:gd name="adj" fmla="val 12000"/>
            </a:avLst>
          </a:prstGeom>
          <a:solidFill>
            <a:srgbClr val="061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9" name="Doodle | Karte"/>
          <p:cNvSpPr/>
          <p:nvPr/>
        </p:nvSpPr>
        <p:spPr>
          <a:xfrm>
            <a:off x="4518660" y="3543300"/>
            <a:ext cx="1600200" cy="126492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34" y="0"/>
                </a:moveTo>
                <a:cubicBezTo>
                  <a:pt x="300" y="8"/>
                  <a:pt x="715" y="-2"/>
                  <a:pt x="968" y="4"/>
                </a:cubicBezTo>
                <a:cubicBezTo>
                  <a:pt x="992" y="6"/>
                  <a:pt x="999" y="25"/>
                  <a:pt x="995" y="68"/>
                </a:cubicBezTo>
                <a:cubicBezTo>
                  <a:pt x="997" y="300"/>
                  <a:pt x="993" y="660"/>
                  <a:pt x="1000" y="933"/>
                </a:cubicBezTo>
                <a:cubicBezTo>
                  <a:pt x="1002" y="978"/>
                  <a:pt x="987" y="997"/>
                  <a:pt x="961" y="995"/>
                </a:cubicBezTo>
                <a:cubicBezTo>
                  <a:pt x="631" y="1003"/>
                  <a:pt x="316" y="993"/>
                  <a:pt x="31" y="1000"/>
                </a:cubicBezTo>
                <a:cubicBezTo>
                  <a:pt x="6" y="1001"/>
                  <a:pt x="-1" y="982"/>
                  <a:pt x="3" y="946"/>
                </a:cubicBezTo>
                <a:cubicBezTo>
                  <a:pt x="9" y="685"/>
                  <a:pt x="-4" y="305"/>
                  <a:pt x="3" y="64"/>
                </a:cubicBezTo>
                <a:cubicBezTo>
                  <a:pt x="1" y="22"/>
                  <a:pt x="9" y="2"/>
                  <a:pt x="34" y="0"/>
                </a:cubicBezTo>
                <a:close/>
              </a:path>
            </a:pathLst>
          </a:custGeom>
          <a:solidFill>
            <a:srgbClr val="0D2C50"/>
          </a:solidFill>
          <a:ln w="21590" cap="rnd">
            <a:solidFill>
              <a:srgbClr val="68D4A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0" name="Doodle | Linie"/>
          <p:cNvSpPr/>
          <p:nvPr/>
        </p:nvSpPr>
        <p:spPr>
          <a:xfrm>
            <a:off x="4552950" y="3562350"/>
            <a:ext cx="1539240" cy="76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8" y="650"/>
                </a:moveTo>
                <a:cubicBezTo>
                  <a:pt x="145" y="100"/>
                  <a:pt x="245" y="270"/>
                  <a:pt x="435" y="160"/>
                </a:cubicBezTo>
              </a:path>
            </a:pathLst>
          </a:custGeom>
          <a:noFill/>
          <a:ln w="7620" cap="rnd">
            <a:solidFill>
              <a:srgbClr val="68D4A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1" name="Doodle | Linie"/>
          <p:cNvSpPr/>
          <p:nvPr/>
        </p:nvSpPr>
        <p:spPr>
          <a:xfrm>
            <a:off x="5170170" y="3695700"/>
            <a:ext cx="281940" cy="16002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0"/>
                </a:lnTo>
                <a:lnTo>
                  <a:pt x="1000" y="1000"/>
                </a:lnTo>
                <a:lnTo>
                  <a:pt x="0" y="1000"/>
                </a:lnTo>
                <a:close/>
              </a:path>
            </a:pathLst>
          </a:custGeom>
          <a:noFill/>
          <a:ln w="22860" cap="rnd">
            <a:solidFill>
              <a:srgbClr val="68D4A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2" name="Form"/>
          <p:cNvSpPr/>
          <p:nvPr/>
        </p:nvSpPr>
        <p:spPr>
          <a:xfrm>
            <a:off x="5166359" y="3893819"/>
            <a:ext cx="53340" cy="53340"/>
          </a:xfrm>
          <a:prstGeom prst="ellipse">
            <a:avLst/>
          </a:prstGeom>
          <a:noFill/>
          <a:ln w="21590">
            <a:solidFill>
              <a:srgbClr val="68D4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3" name="Doodle | Linie"/>
          <p:cNvSpPr/>
          <p:nvPr/>
        </p:nvSpPr>
        <p:spPr>
          <a:xfrm>
            <a:off x="5154930" y="3962399"/>
            <a:ext cx="76200" cy="990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1000"/>
                </a:moveTo>
                <a:cubicBezTo>
                  <a:pt x="0" y="-150"/>
                  <a:pt x="1000" y="-150"/>
                  <a:pt x="1000" y="1000"/>
                </a:cubicBezTo>
              </a:path>
            </a:pathLst>
          </a:custGeom>
          <a:noFill/>
          <a:ln w="22860" cap="rnd">
            <a:solidFill>
              <a:srgbClr val="68D4A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4" name="Form"/>
          <p:cNvSpPr/>
          <p:nvPr/>
        </p:nvSpPr>
        <p:spPr>
          <a:xfrm>
            <a:off x="5292089" y="3893819"/>
            <a:ext cx="53340" cy="53340"/>
          </a:xfrm>
          <a:prstGeom prst="ellipse">
            <a:avLst/>
          </a:prstGeom>
          <a:noFill/>
          <a:ln w="21590">
            <a:solidFill>
              <a:srgbClr val="68D4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5" name="Doodle | Linie"/>
          <p:cNvSpPr/>
          <p:nvPr/>
        </p:nvSpPr>
        <p:spPr>
          <a:xfrm>
            <a:off x="5280660" y="3962399"/>
            <a:ext cx="76200" cy="990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1000"/>
                </a:moveTo>
                <a:cubicBezTo>
                  <a:pt x="0" y="-150"/>
                  <a:pt x="1000" y="-150"/>
                  <a:pt x="1000" y="1000"/>
                </a:cubicBezTo>
              </a:path>
            </a:pathLst>
          </a:custGeom>
          <a:noFill/>
          <a:ln w="22860" cap="rnd">
            <a:solidFill>
              <a:srgbClr val="68D4A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6" name="Form"/>
          <p:cNvSpPr/>
          <p:nvPr/>
        </p:nvSpPr>
        <p:spPr>
          <a:xfrm>
            <a:off x="5417819" y="3893819"/>
            <a:ext cx="53340" cy="53340"/>
          </a:xfrm>
          <a:prstGeom prst="ellipse">
            <a:avLst/>
          </a:prstGeom>
          <a:noFill/>
          <a:ln w="21590">
            <a:solidFill>
              <a:srgbClr val="68D4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7" name="Doodle | Linie"/>
          <p:cNvSpPr/>
          <p:nvPr/>
        </p:nvSpPr>
        <p:spPr>
          <a:xfrm>
            <a:off x="5406390" y="3962399"/>
            <a:ext cx="76200" cy="990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1000"/>
                </a:moveTo>
                <a:cubicBezTo>
                  <a:pt x="0" y="-150"/>
                  <a:pt x="1000" y="-150"/>
                  <a:pt x="1000" y="1000"/>
                </a:cubicBezTo>
              </a:path>
            </a:pathLst>
          </a:custGeom>
          <a:noFill/>
          <a:ln w="22860" cap="rnd">
            <a:solidFill>
              <a:srgbClr val="68D4AE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8" name="Text | Besuch"/>
          <p:cNvSpPr txBox="1"/>
          <p:nvPr/>
        </p:nvSpPr>
        <p:spPr>
          <a:xfrm>
            <a:off x="4632960" y="4286626"/>
            <a:ext cx="1371600" cy="2507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667" b="1" dirty="0">
                <a:solidFill>
                  <a:srgbClr val="F8FBFF"/>
                </a:solidFill>
                <a:latin typeface="Arial"/>
              </a:rPr>
              <a:t>Besuch</a:t>
            </a:r>
          </a:p>
        </p:txBody>
      </p:sp>
      <p:sp>
        <p:nvSpPr>
          <p:cNvPr id="49" name="Form"/>
          <p:cNvSpPr/>
          <p:nvPr/>
        </p:nvSpPr>
        <p:spPr>
          <a:xfrm>
            <a:off x="4625339" y="3688080"/>
            <a:ext cx="243840" cy="243840"/>
          </a:xfrm>
          <a:prstGeom prst="ellipse">
            <a:avLst/>
          </a:prstGeom>
          <a:solidFill>
            <a:srgbClr val="68D4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0" name="Text | 3"/>
          <p:cNvSpPr txBox="1"/>
          <p:nvPr/>
        </p:nvSpPr>
        <p:spPr>
          <a:xfrm>
            <a:off x="4625339" y="3707130"/>
            <a:ext cx="243840" cy="175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167" b="1" dirty="0">
                <a:solidFill>
                  <a:srgbClr val="071F3C"/>
                </a:solidFill>
                <a:latin typeface="Arial"/>
              </a:rPr>
              <a:t>3</a:t>
            </a:r>
          </a:p>
        </p:txBody>
      </p:sp>
      <p:sp>
        <p:nvSpPr>
          <p:cNvPr id="51" name="Doodle | Linie"/>
          <p:cNvSpPr/>
          <p:nvPr/>
        </p:nvSpPr>
        <p:spPr>
          <a:xfrm>
            <a:off x="2324100" y="3992880"/>
            <a:ext cx="182880" cy="137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530"/>
                </a:moveTo>
                <a:cubicBezTo>
                  <a:pt x="220" y="450"/>
                  <a:pt x="590" y="550"/>
                  <a:pt x="970" y="520"/>
                </a:cubicBezTo>
                <a:moveTo>
                  <a:pt x="640" y="20"/>
                </a:moveTo>
                <a:lnTo>
                  <a:pt x="985" y="520"/>
                </a:lnTo>
                <a:lnTo>
                  <a:pt x="630" y="995"/>
                </a:lnTo>
              </a:path>
            </a:pathLst>
          </a:custGeom>
          <a:noFill/>
          <a:ln w="3556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2" name="Doodle | Linie"/>
          <p:cNvSpPr/>
          <p:nvPr/>
        </p:nvSpPr>
        <p:spPr>
          <a:xfrm>
            <a:off x="4251960" y="3992880"/>
            <a:ext cx="182880" cy="137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530"/>
                </a:moveTo>
                <a:cubicBezTo>
                  <a:pt x="220" y="450"/>
                  <a:pt x="590" y="550"/>
                  <a:pt x="970" y="520"/>
                </a:cubicBezTo>
                <a:moveTo>
                  <a:pt x="640" y="20"/>
                </a:moveTo>
                <a:lnTo>
                  <a:pt x="985" y="520"/>
                </a:lnTo>
                <a:lnTo>
                  <a:pt x="630" y="995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53" name="QR-Code | jms" descr="qr_jms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5166360"/>
            <a:ext cx="960120" cy="960120"/>
          </a:xfrm>
          <a:prstGeom prst="rect">
            <a:avLst/>
          </a:prstGeom>
        </p:spPr>
      </p:pic>
      <p:sp>
        <p:nvSpPr>
          <p:cNvPr id="54" name="Doodle | Linie"/>
          <p:cNvSpPr/>
          <p:nvPr/>
        </p:nvSpPr>
        <p:spPr>
          <a:xfrm>
            <a:off x="697229" y="5139690"/>
            <a:ext cx="1013460" cy="10134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"/>
                </a:moveTo>
                <a:lnTo>
                  <a:pt x="1" y="0"/>
                </a:lnTo>
                <a:lnTo>
                  <a:pt x="997" y="5"/>
                </a:lnTo>
                <a:lnTo>
                  <a:pt x="1000" y="1000"/>
                </a:lnTo>
                <a:lnTo>
                  <a:pt x="3" y="995"/>
                </a:lnTo>
                <a:lnTo>
                  <a:pt x="0" y="80"/>
                </a:lnTo>
              </a:path>
            </a:pathLst>
          </a:custGeom>
          <a:noFill/>
          <a:ln w="1905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5" name="Text | Schulbesuch anfragen">
            <a:hlinkClick r:id="rId4"/>
          </p:cNvPr>
          <p:cNvSpPr txBox="1"/>
          <p:nvPr/>
        </p:nvSpPr>
        <p:spPr>
          <a:xfrm>
            <a:off x="1905000" y="5326380"/>
            <a:ext cx="4191000" cy="32585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2167" b="1" dirty="0">
                <a:solidFill>
                  <a:srgbClr val="F8FBFF"/>
                </a:solidFill>
                <a:latin typeface="Arial"/>
              </a:rPr>
              <a:t>Schulbesuch anfragen</a:t>
            </a:r>
          </a:p>
        </p:txBody>
      </p:sp>
      <p:sp>
        <p:nvSpPr>
          <p:cNvPr id="56" name="Text | journalismus-macht-schule.org">
            <a:hlinkClick r:id="rId4"/>
          </p:cNvPr>
          <p:cNvSpPr txBox="1"/>
          <p:nvPr/>
        </p:nvSpPr>
        <p:spPr>
          <a:xfrm>
            <a:off x="1905000" y="5768340"/>
            <a:ext cx="4130040" cy="2507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667" b="1" dirty="0">
                <a:solidFill>
                  <a:srgbClr val="88D1F8"/>
                </a:solidFill>
                <a:latin typeface="Arial"/>
              </a:rPr>
              <a:t>journalismus-macht-schule.org</a:t>
            </a:r>
          </a:p>
        </p:txBody>
      </p:sp>
      <p:sp>
        <p:nvSpPr>
          <p:cNvPr id="57" name="Karte | Schatten"/>
          <p:cNvSpPr/>
          <p:nvPr/>
        </p:nvSpPr>
        <p:spPr>
          <a:xfrm>
            <a:off x="6755130" y="1657349"/>
            <a:ext cx="4968240" cy="4640580"/>
          </a:xfrm>
          <a:prstGeom prst="roundRect">
            <a:avLst>
              <a:gd name="adj" fmla="val 12000"/>
            </a:avLst>
          </a:prstGeom>
          <a:solidFill>
            <a:srgbClr val="061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8" name="Doodle | Karte"/>
          <p:cNvSpPr/>
          <p:nvPr/>
        </p:nvSpPr>
        <p:spPr>
          <a:xfrm>
            <a:off x="6728460" y="1623060"/>
            <a:ext cx="4968240" cy="464058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34" y="0"/>
                </a:moveTo>
                <a:cubicBezTo>
                  <a:pt x="300" y="8"/>
                  <a:pt x="715" y="-2"/>
                  <a:pt x="968" y="4"/>
                </a:cubicBezTo>
                <a:cubicBezTo>
                  <a:pt x="992" y="6"/>
                  <a:pt x="999" y="25"/>
                  <a:pt x="995" y="68"/>
                </a:cubicBezTo>
                <a:cubicBezTo>
                  <a:pt x="997" y="300"/>
                  <a:pt x="993" y="660"/>
                  <a:pt x="1000" y="933"/>
                </a:cubicBezTo>
                <a:cubicBezTo>
                  <a:pt x="1002" y="978"/>
                  <a:pt x="987" y="997"/>
                  <a:pt x="961" y="995"/>
                </a:cubicBezTo>
                <a:cubicBezTo>
                  <a:pt x="631" y="1003"/>
                  <a:pt x="316" y="993"/>
                  <a:pt x="31" y="1000"/>
                </a:cubicBezTo>
                <a:cubicBezTo>
                  <a:pt x="6" y="1001"/>
                  <a:pt x="-1" y="982"/>
                  <a:pt x="3" y="946"/>
                </a:cubicBezTo>
                <a:cubicBezTo>
                  <a:pt x="9" y="685"/>
                  <a:pt x="-4" y="305"/>
                  <a:pt x="3" y="64"/>
                </a:cubicBezTo>
                <a:cubicBezTo>
                  <a:pt x="1" y="22"/>
                  <a:pt x="9" y="2"/>
                  <a:pt x="34" y="0"/>
                </a:cubicBezTo>
                <a:close/>
              </a:path>
            </a:pathLst>
          </a:custGeom>
          <a:solidFill>
            <a:srgbClr val="123452"/>
          </a:solidFill>
          <a:ln w="2794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9" name="Doodle | Linie"/>
          <p:cNvSpPr/>
          <p:nvPr/>
        </p:nvSpPr>
        <p:spPr>
          <a:xfrm>
            <a:off x="6762750" y="1642109"/>
            <a:ext cx="4907280" cy="76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8" y="650"/>
                </a:moveTo>
                <a:cubicBezTo>
                  <a:pt x="145" y="100"/>
                  <a:pt x="245" y="270"/>
                  <a:pt x="435" y="160"/>
                </a:cubicBezTo>
              </a:path>
            </a:pathLst>
          </a:custGeom>
          <a:noFill/>
          <a:ln w="762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0" name="NRW | Sticker"/>
          <p:cNvSpPr/>
          <p:nvPr/>
        </p:nvSpPr>
        <p:spPr>
          <a:xfrm rot="300000">
            <a:off x="10576560" y="1485900"/>
            <a:ext cx="784860" cy="381000"/>
          </a:xfrm>
          <a:prstGeom prst="roundRect">
            <a:avLst>
              <a:gd name="adj" fmla="val 12000"/>
            </a:avLst>
          </a:prstGeom>
          <a:solidFill>
            <a:srgbClr val="FFB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1" name="Text | NRW"/>
          <p:cNvSpPr txBox="1"/>
          <p:nvPr/>
        </p:nvSpPr>
        <p:spPr>
          <a:xfrm rot="300000">
            <a:off x="10622280" y="1517911"/>
            <a:ext cx="693420" cy="294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917" b="1" dirty="0">
                <a:solidFill>
                  <a:srgbClr val="071F3C"/>
                </a:solidFill>
                <a:latin typeface="Comic Sans MS"/>
              </a:rPr>
              <a:t>NRW</a:t>
            </a:r>
          </a:p>
        </p:txBody>
      </p:sp>
      <p:sp>
        <p:nvSpPr>
          <p:cNvPr id="62" name="Text | Startchancen-Schulen"/>
          <p:cNvSpPr txBox="1"/>
          <p:nvPr/>
        </p:nvSpPr>
        <p:spPr>
          <a:xfrm>
            <a:off x="6995160" y="1973580"/>
            <a:ext cx="4404360" cy="3884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2583" b="1" dirty="0">
                <a:solidFill>
                  <a:srgbClr val="F8FBFF"/>
                </a:solidFill>
                <a:latin typeface="Arial"/>
              </a:rPr>
              <a:t>Startchancen-Schulen</a:t>
            </a:r>
          </a:p>
        </p:txBody>
      </p:sp>
      <p:sp>
        <p:nvSpPr>
          <p:cNvPr id="63" name="Text | Gezielte Unterstützung in NRW"/>
          <p:cNvSpPr txBox="1"/>
          <p:nvPr/>
        </p:nvSpPr>
        <p:spPr>
          <a:xfrm>
            <a:off x="6995160" y="2522220"/>
            <a:ext cx="4389120" cy="2632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750" b="1" dirty="0">
                <a:solidFill>
                  <a:srgbClr val="FFB438"/>
                </a:solidFill>
                <a:latin typeface="Arial"/>
              </a:rPr>
              <a:t>Gezielte Unterstützung in NRW</a:t>
            </a:r>
          </a:p>
        </p:txBody>
      </p:sp>
      <p:sp>
        <p:nvSpPr>
          <p:cNvPr id="64" name="Doodle | Linie"/>
          <p:cNvSpPr/>
          <p:nvPr/>
        </p:nvSpPr>
        <p:spPr>
          <a:xfrm>
            <a:off x="7025640" y="3128010"/>
            <a:ext cx="160020" cy="137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420"/>
                </a:moveTo>
                <a:lnTo>
                  <a:pt x="360" y="950"/>
                </a:lnTo>
                <a:lnTo>
                  <a:pt x="1000" y="20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5" name="Text | Eigenes Projektteam"/>
          <p:cNvSpPr txBox="1"/>
          <p:nvPr/>
        </p:nvSpPr>
        <p:spPr>
          <a:xfrm>
            <a:off x="7360920" y="3070860"/>
            <a:ext cx="3832860" cy="2756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833" dirty="0">
                <a:solidFill>
                  <a:srgbClr val="F8FBFF"/>
                </a:solidFill>
                <a:latin typeface="Arial"/>
              </a:rPr>
              <a:t>Eigenes Projektteam</a:t>
            </a:r>
          </a:p>
        </p:txBody>
      </p:sp>
      <p:sp>
        <p:nvSpPr>
          <p:cNvPr id="66" name="Doodle | Linie"/>
          <p:cNvSpPr/>
          <p:nvPr/>
        </p:nvSpPr>
        <p:spPr>
          <a:xfrm>
            <a:off x="7025640" y="3630930"/>
            <a:ext cx="160020" cy="137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420"/>
                </a:moveTo>
                <a:lnTo>
                  <a:pt x="360" y="950"/>
                </a:lnTo>
                <a:lnTo>
                  <a:pt x="1000" y="20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7" name="Text | Mit einer Medienpädagogin"/>
          <p:cNvSpPr txBox="1"/>
          <p:nvPr/>
        </p:nvSpPr>
        <p:spPr>
          <a:xfrm>
            <a:off x="7360920" y="3573780"/>
            <a:ext cx="3832860" cy="2756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833" dirty="0">
                <a:solidFill>
                  <a:srgbClr val="F8FBFF"/>
                </a:solidFill>
                <a:latin typeface="Arial"/>
              </a:rPr>
              <a:t>Mit einer Medienpädagogin</a:t>
            </a:r>
          </a:p>
        </p:txBody>
      </p:sp>
      <p:sp>
        <p:nvSpPr>
          <p:cNvPr id="68" name="Doodle | Linie"/>
          <p:cNvSpPr/>
          <p:nvPr/>
        </p:nvSpPr>
        <p:spPr>
          <a:xfrm>
            <a:off x="7025640" y="4133850"/>
            <a:ext cx="160020" cy="137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420"/>
                </a:moveTo>
                <a:lnTo>
                  <a:pt x="360" y="950"/>
                </a:lnTo>
                <a:lnTo>
                  <a:pt x="1000" y="20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9" name="Text | Vermittlung von Schulbesuchen"/>
          <p:cNvSpPr txBox="1"/>
          <p:nvPr/>
        </p:nvSpPr>
        <p:spPr>
          <a:xfrm>
            <a:off x="7360920" y="4076700"/>
            <a:ext cx="3832860" cy="2756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833" dirty="0">
                <a:solidFill>
                  <a:srgbClr val="F8FBFF"/>
                </a:solidFill>
                <a:latin typeface="Arial"/>
              </a:rPr>
              <a:t>Vermittlung von Schulbesuchen</a:t>
            </a:r>
          </a:p>
        </p:txBody>
      </p:sp>
      <p:pic>
        <p:nvPicPr>
          <p:cNvPr id="70" name="QR-Code | nrw" descr="qr_nrw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0880" y="4907280"/>
            <a:ext cx="1143000" cy="1143000"/>
          </a:xfrm>
          <a:prstGeom prst="rect">
            <a:avLst/>
          </a:prstGeom>
        </p:spPr>
      </p:pic>
      <p:sp>
        <p:nvSpPr>
          <p:cNvPr id="71" name="Doodle | Linie"/>
          <p:cNvSpPr/>
          <p:nvPr/>
        </p:nvSpPr>
        <p:spPr>
          <a:xfrm>
            <a:off x="7014210" y="4880610"/>
            <a:ext cx="1196340" cy="119634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"/>
                </a:moveTo>
                <a:lnTo>
                  <a:pt x="1" y="0"/>
                </a:lnTo>
                <a:lnTo>
                  <a:pt x="997" y="5"/>
                </a:lnTo>
                <a:lnTo>
                  <a:pt x="1000" y="1000"/>
                </a:lnTo>
                <a:lnTo>
                  <a:pt x="3" y="995"/>
                </a:lnTo>
                <a:lnTo>
                  <a:pt x="0" y="80"/>
                </a:lnTo>
              </a:path>
            </a:pathLst>
          </a:custGeom>
          <a:noFill/>
          <a:ln w="1905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72" name="Text | Das Startchancen- / Angebot kennenlernen">
            <a:hlinkClick r:id="rId6"/>
          </p:cNvPr>
          <p:cNvSpPr txBox="1"/>
          <p:nvPr/>
        </p:nvSpPr>
        <p:spPr>
          <a:xfrm>
            <a:off x="8442960" y="5059681"/>
            <a:ext cx="2827020" cy="598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917" b="1" dirty="0">
                <a:solidFill>
                  <a:srgbClr val="F8FBFF"/>
                </a:solidFill>
                <a:latin typeface="Arial"/>
              </a:rPr>
              <a:t>Das Startchancen-</a:t>
            </a:r>
          </a:p>
          <a:p>
            <a:pPr>
              <a:lnSpc>
                <a:spcPct val="105000"/>
              </a:lnSpc>
            </a:pPr>
            <a:r>
              <a:rPr lang="de-DE" sz="1917" b="1" dirty="0">
                <a:solidFill>
                  <a:srgbClr val="F8FBFF"/>
                </a:solidFill>
                <a:latin typeface="Arial"/>
              </a:rPr>
              <a:t>Angebot kennenlernen</a:t>
            </a:r>
          </a:p>
        </p:txBody>
      </p:sp>
      <p:sp>
        <p:nvSpPr>
          <p:cNvPr id="73" name="Text | Passend zu Ihrer Schule."/>
          <p:cNvSpPr txBox="1"/>
          <p:nvPr/>
        </p:nvSpPr>
        <p:spPr>
          <a:xfrm>
            <a:off x="8458200" y="5806440"/>
            <a:ext cx="2842260" cy="26840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750" dirty="0">
                <a:solidFill>
                  <a:srgbClr val="FFB438"/>
                </a:solidFill>
                <a:latin typeface="Comic Sans MS"/>
              </a:rPr>
              <a:t>Passend zu Ihrer Schule.</a:t>
            </a:r>
          </a:p>
        </p:txBody>
      </p:sp>
      <p:sp>
        <p:nvSpPr>
          <p:cNvPr id="74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75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76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intergrund | Navy" descr="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| NACH DEM VORTRAG  ·  PODCAST &amp; HÖRSPIEL"/>
          <p:cNvSpPr txBox="1"/>
          <p:nvPr/>
        </p:nvSpPr>
        <p:spPr>
          <a:xfrm>
            <a:off x="495300" y="266700"/>
            <a:ext cx="10591800" cy="175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167" b="1" dirty="0">
                <a:solidFill>
                  <a:srgbClr val="FF6972"/>
                </a:solidFill>
                <a:latin typeface="Arial"/>
              </a:rPr>
              <a:t>NACH DEM VORTRAG  ·  PODCAST &amp; HÖRSPIEL</a:t>
            </a:r>
          </a:p>
        </p:txBody>
      </p:sp>
      <p:sp>
        <p:nvSpPr>
          <p:cNvPr id="4" name="Text | Zum Weiterhören"/>
          <p:cNvSpPr txBox="1"/>
          <p:nvPr/>
        </p:nvSpPr>
        <p:spPr>
          <a:xfrm>
            <a:off x="495300" y="670560"/>
            <a:ext cx="11125200" cy="5262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3500" b="1" dirty="0">
                <a:solidFill>
                  <a:srgbClr val="F8FBFF"/>
                </a:solidFill>
                <a:latin typeface="Arial"/>
              </a:rPr>
              <a:t>Zum Weiterhören</a:t>
            </a:r>
          </a:p>
        </p:txBody>
      </p:sp>
      <p:sp>
        <p:nvSpPr>
          <p:cNvPr id="5" name="Doodle | Linie"/>
          <p:cNvSpPr/>
          <p:nvPr/>
        </p:nvSpPr>
        <p:spPr>
          <a:xfrm>
            <a:off x="502920" y="1287780"/>
            <a:ext cx="2705100" cy="6477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0"/>
                </a:moveTo>
                <a:cubicBezTo>
                  <a:pt x="230" y="260"/>
                  <a:pt x="630" y="360"/>
                  <a:pt x="1000" y="520"/>
                </a:cubicBezTo>
              </a:path>
            </a:pathLst>
          </a:custGeom>
          <a:noFill/>
          <a:ln w="58419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" name="Doodle | Linie"/>
          <p:cNvSpPr/>
          <p:nvPr/>
        </p:nvSpPr>
        <p:spPr>
          <a:xfrm>
            <a:off x="556260" y="1325880"/>
            <a:ext cx="2621280" cy="3429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700"/>
                </a:moveTo>
                <a:cubicBezTo>
                  <a:pt x="290" y="0"/>
                  <a:pt x="690" y="90"/>
                  <a:pt x="1000" y="600"/>
                </a:cubicBezTo>
              </a:path>
            </a:pathLst>
          </a:custGeom>
          <a:noFill/>
          <a:ln w="127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9" name="Doodle | Linie"/>
          <p:cNvSpPr/>
          <p:nvPr/>
        </p:nvSpPr>
        <p:spPr>
          <a:xfrm>
            <a:off x="167641" y="563880"/>
            <a:ext cx="106679" cy="9144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1000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0" name="Doodle | Linie"/>
          <p:cNvSpPr/>
          <p:nvPr/>
        </p:nvSpPr>
        <p:spPr>
          <a:xfrm>
            <a:off x="198120" y="419101"/>
            <a:ext cx="106680" cy="15239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1000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4" name="Karte | Schatten"/>
          <p:cNvSpPr/>
          <p:nvPr/>
        </p:nvSpPr>
        <p:spPr>
          <a:xfrm>
            <a:off x="521970" y="1634490"/>
            <a:ext cx="5349240" cy="4663440"/>
          </a:xfrm>
          <a:prstGeom prst="roundRect">
            <a:avLst>
              <a:gd name="adj" fmla="val 12000"/>
            </a:avLst>
          </a:prstGeom>
          <a:solidFill>
            <a:srgbClr val="061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5" name="Doodle | Karte"/>
          <p:cNvSpPr/>
          <p:nvPr/>
        </p:nvSpPr>
        <p:spPr>
          <a:xfrm>
            <a:off x="495300" y="1600200"/>
            <a:ext cx="5349240" cy="466344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34" y="0"/>
                </a:moveTo>
                <a:cubicBezTo>
                  <a:pt x="300" y="8"/>
                  <a:pt x="715" y="-2"/>
                  <a:pt x="968" y="4"/>
                </a:cubicBezTo>
                <a:cubicBezTo>
                  <a:pt x="992" y="6"/>
                  <a:pt x="999" y="25"/>
                  <a:pt x="995" y="68"/>
                </a:cubicBezTo>
                <a:cubicBezTo>
                  <a:pt x="997" y="300"/>
                  <a:pt x="993" y="660"/>
                  <a:pt x="1000" y="933"/>
                </a:cubicBezTo>
                <a:cubicBezTo>
                  <a:pt x="1002" y="978"/>
                  <a:pt x="987" y="997"/>
                  <a:pt x="961" y="995"/>
                </a:cubicBezTo>
                <a:cubicBezTo>
                  <a:pt x="631" y="1003"/>
                  <a:pt x="316" y="993"/>
                  <a:pt x="31" y="1000"/>
                </a:cubicBezTo>
                <a:cubicBezTo>
                  <a:pt x="6" y="1001"/>
                  <a:pt x="-1" y="982"/>
                  <a:pt x="3" y="946"/>
                </a:cubicBezTo>
                <a:cubicBezTo>
                  <a:pt x="9" y="685"/>
                  <a:pt x="-4" y="305"/>
                  <a:pt x="3" y="64"/>
                </a:cubicBezTo>
                <a:cubicBezTo>
                  <a:pt x="1" y="22"/>
                  <a:pt x="9" y="2"/>
                  <a:pt x="34" y="0"/>
                </a:cubicBezTo>
                <a:close/>
              </a:path>
            </a:pathLst>
          </a:custGeom>
          <a:solidFill>
            <a:srgbClr val="0D2C50"/>
          </a:solidFill>
          <a:ln w="254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6" name="Doodle | Linie"/>
          <p:cNvSpPr/>
          <p:nvPr/>
        </p:nvSpPr>
        <p:spPr>
          <a:xfrm>
            <a:off x="529590" y="1619250"/>
            <a:ext cx="5288280" cy="76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8" y="650"/>
                </a:moveTo>
                <a:cubicBezTo>
                  <a:pt x="145" y="100"/>
                  <a:pt x="245" y="270"/>
                  <a:pt x="435" y="160"/>
                </a:cubicBezTo>
              </a:path>
            </a:pathLst>
          </a:custGeom>
          <a:noFill/>
          <a:ln w="762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7" name="Karte | Schatten"/>
          <p:cNvSpPr/>
          <p:nvPr/>
        </p:nvSpPr>
        <p:spPr>
          <a:xfrm>
            <a:off x="6160770" y="1634490"/>
            <a:ext cx="5562600" cy="4663440"/>
          </a:xfrm>
          <a:prstGeom prst="roundRect">
            <a:avLst>
              <a:gd name="adj" fmla="val 12000"/>
            </a:avLst>
          </a:prstGeom>
          <a:solidFill>
            <a:srgbClr val="061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8" name="Doodle | Karte"/>
          <p:cNvSpPr/>
          <p:nvPr/>
        </p:nvSpPr>
        <p:spPr>
          <a:xfrm>
            <a:off x="6134100" y="1600200"/>
            <a:ext cx="5562600" cy="466344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34" y="0"/>
                </a:moveTo>
                <a:cubicBezTo>
                  <a:pt x="300" y="8"/>
                  <a:pt x="715" y="-2"/>
                  <a:pt x="968" y="4"/>
                </a:cubicBezTo>
                <a:cubicBezTo>
                  <a:pt x="992" y="6"/>
                  <a:pt x="999" y="25"/>
                  <a:pt x="995" y="68"/>
                </a:cubicBezTo>
                <a:cubicBezTo>
                  <a:pt x="997" y="300"/>
                  <a:pt x="993" y="660"/>
                  <a:pt x="1000" y="933"/>
                </a:cubicBezTo>
                <a:cubicBezTo>
                  <a:pt x="1002" y="978"/>
                  <a:pt x="987" y="997"/>
                  <a:pt x="961" y="995"/>
                </a:cubicBezTo>
                <a:cubicBezTo>
                  <a:pt x="631" y="1003"/>
                  <a:pt x="316" y="993"/>
                  <a:pt x="31" y="1000"/>
                </a:cubicBezTo>
                <a:cubicBezTo>
                  <a:pt x="6" y="1001"/>
                  <a:pt x="-1" y="982"/>
                  <a:pt x="3" y="946"/>
                </a:cubicBezTo>
                <a:cubicBezTo>
                  <a:pt x="9" y="685"/>
                  <a:pt x="-4" y="305"/>
                  <a:pt x="3" y="64"/>
                </a:cubicBezTo>
                <a:cubicBezTo>
                  <a:pt x="1" y="22"/>
                  <a:pt x="9" y="2"/>
                  <a:pt x="34" y="0"/>
                </a:cubicBezTo>
                <a:close/>
              </a:path>
            </a:pathLst>
          </a:custGeom>
          <a:solidFill>
            <a:srgbClr val="0D2C50"/>
          </a:solidFill>
          <a:ln w="2540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9" name="Doodle | Linie"/>
          <p:cNvSpPr/>
          <p:nvPr/>
        </p:nvSpPr>
        <p:spPr>
          <a:xfrm>
            <a:off x="6168390" y="1619250"/>
            <a:ext cx="5501640" cy="76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8" y="650"/>
                </a:moveTo>
                <a:cubicBezTo>
                  <a:pt x="145" y="100"/>
                  <a:pt x="245" y="270"/>
                  <a:pt x="435" y="160"/>
                </a:cubicBezTo>
              </a:path>
            </a:pathLst>
          </a:custGeom>
          <a:noFill/>
          <a:ln w="762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0" name="Text | MEIN PODCAST"/>
          <p:cNvSpPr txBox="1"/>
          <p:nvPr/>
        </p:nvSpPr>
        <p:spPr>
          <a:xfrm>
            <a:off x="762000" y="1767840"/>
            <a:ext cx="3429000" cy="162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083" b="1" dirty="0">
                <a:solidFill>
                  <a:srgbClr val="FFB438"/>
                </a:solidFill>
                <a:latin typeface="Arial"/>
              </a:rPr>
              <a:t>MEIN PODCAST</a:t>
            </a:r>
          </a:p>
        </p:txBody>
      </p:sp>
      <p:sp>
        <p:nvSpPr>
          <p:cNvPr id="21" name="Text | Doppelstunde">
            <a:hlinkClick r:id="rId4"/>
          </p:cNvPr>
          <p:cNvSpPr txBox="1"/>
          <p:nvPr/>
        </p:nvSpPr>
        <p:spPr>
          <a:xfrm>
            <a:off x="762000" y="2103120"/>
            <a:ext cx="3352800" cy="413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2750" b="1" dirty="0">
                <a:solidFill>
                  <a:srgbClr val="F8FBFF"/>
                </a:solidFill>
                <a:latin typeface="Arial"/>
              </a:rPr>
              <a:t>Doppelstunde</a:t>
            </a:r>
          </a:p>
        </p:txBody>
      </p:sp>
      <p:sp>
        <p:nvSpPr>
          <p:cNvPr id="22" name="Text | Digitale Schule im Gespräch."/>
          <p:cNvSpPr txBox="1"/>
          <p:nvPr/>
        </p:nvSpPr>
        <p:spPr>
          <a:xfrm>
            <a:off x="762001" y="2651761"/>
            <a:ext cx="3345179" cy="238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583" dirty="0">
                <a:solidFill>
                  <a:srgbClr val="AEC6D8"/>
                </a:solidFill>
                <a:latin typeface="Arial"/>
              </a:rPr>
              <a:t>Digitale Schule im Gespräch.</a:t>
            </a:r>
          </a:p>
        </p:txBody>
      </p:sp>
      <p:sp>
        <p:nvSpPr>
          <p:cNvPr id="23" name="Doodle | Linie"/>
          <p:cNvSpPr/>
          <p:nvPr/>
        </p:nvSpPr>
        <p:spPr>
          <a:xfrm>
            <a:off x="3710940" y="2026920"/>
            <a:ext cx="457200" cy="457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100" y="650"/>
                </a:moveTo>
                <a:cubicBezTo>
                  <a:pt x="60" y="-85"/>
                  <a:pt x="965" y="-100"/>
                  <a:pt x="905" y="650"/>
                </a:cubicBezTo>
                <a:moveTo>
                  <a:pt x="130" y="440"/>
                </a:moveTo>
                <a:lnTo>
                  <a:pt x="110" y="930"/>
                </a:lnTo>
                <a:cubicBezTo>
                  <a:pt x="160" y="985"/>
                  <a:pt x="275" y="1010"/>
                  <a:pt x="270" y="890"/>
                </a:cubicBezTo>
                <a:lnTo>
                  <a:pt x="270" y="525"/>
                </a:lnTo>
                <a:cubicBezTo>
                  <a:pt x="260" y="460"/>
                  <a:pt x="205" y="448"/>
                  <a:pt x="130" y="440"/>
                </a:cubicBezTo>
                <a:moveTo>
                  <a:pt x="900" y="442"/>
                </a:moveTo>
                <a:lnTo>
                  <a:pt x="910" y="913"/>
                </a:lnTo>
                <a:cubicBezTo>
                  <a:pt x="870" y="990"/>
                  <a:pt x="737" y="1000"/>
                  <a:pt x="733" y="897"/>
                </a:cubicBezTo>
                <a:lnTo>
                  <a:pt x="733" y="525"/>
                </a:lnTo>
                <a:cubicBezTo>
                  <a:pt x="750" y="455"/>
                  <a:pt x="810" y="440"/>
                  <a:pt x="900" y="442"/>
                </a:cubicBezTo>
              </a:path>
            </a:pathLst>
          </a:custGeom>
          <a:noFill/>
          <a:ln w="3048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24" name="QR-Code | pod" descr="qr_pod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3420" y="1912620"/>
            <a:ext cx="952500" cy="952500"/>
          </a:xfrm>
          <a:prstGeom prst="rect">
            <a:avLst/>
          </a:prstGeom>
        </p:spPr>
      </p:pic>
      <p:sp>
        <p:nvSpPr>
          <p:cNvPr id="25" name="Doodle | Linie"/>
          <p:cNvSpPr/>
          <p:nvPr/>
        </p:nvSpPr>
        <p:spPr>
          <a:xfrm>
            <a:off x="4476750" y="1885949"/>
            <a:ext cx="1005840" cy="100584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"/>
                </a:moveTo>
                <a:lnTo>
                  <a:pt x="1" y="0"/>
                </a:lnTo>
                <a:lnTo>
                  <a:pt x="997" y="5"/>
                </a:lnTo>
                <a:lnTo>
                  <a:pt x="1000" y="1000"/>
                </a:lnTo>
                <a:lnTo>
                  <a:pt x="3" y="995"/>
                </a:lnTo>
                <a:lnTo>
                  <a:pt x="0" y="80"/>
                </a:lnTo>
              </a:path>
            </a:pathLst>
          </a:custGeom>
          <a:noFill/>
          <a:ln w="1905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6" name="Text | Zum Podcast"/>
          <p:cNvSpPr txBox="1"/>
          <p:nvPr/>
        </p:nvSpPr>
        <p:spPr>
          <a:xfrm>
            <a:off x="4351020" y="2945130"/>
            <a:ext cx="1257300" cy="1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250" b="1" dirty="0">
                <a:solidFill>
                  <a:srgbClr val="FFB438"/>
                </a:solidFill>
                <a:latin typeface="Arial"/>
              </a:rPr>
              <a:t>Zum Podcast</a:t>
            </a:r>
          </a:p>
        </p:txBody>
      </p:sp>
      <p:sp>
        <p:nvSpPr>
          <p:cNvPr id="27" name="Bild | Schatten"/>
          <p:cNvSpPr/>
          <p:nvPr/>
        </p:nvSpPr>
        <p:spPr>
          <a:xfrm>
            <a:off x="807721" y="3348990"/>
            <a:ext cx="1737359" cy="1737359"/>
          </a:xfrm>
          <a:prstGeom prst="rect">
            <a:avLst/>
          </a:prstGeom>
          <a:solidFill>
            <a:srgbClr val="031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28" name="Original-Podcastcover | Doppelstunde 55" descr="podcast_55.png">
            <a:hlinkClick r:id="rId6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1" y="3314700"/>
            <a:ext cx="1737359" cy="1737359"/>
          </a:xfrm>
          <a:prstGeom prst="rect">
            <a:avLst/>
          </a:prstGeom>
        </p:spPr>
      </p:pic>
      <p:sp>
        <p:nvSpPr>
          <p:cNvPr id="29" name="Doodle | Linie"/>
          <p:cNvSpPr/>
          <p:nvPr/>
        </p:nvSpPr>
        <p:spPr>
          <a:xfrm>
            <a:off x="750571" y="3288030"/>
            <a:ext cx="1790699" cy="179069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3"/>
                </a:lnTo>
                <a:lnTo>
                  <a:pt x="997" y="1000"/>
                </a:lnTo>
                <a:lnTo>
                  <a:pt x="2" y="999"/>
                </a:lnTo>
                <a:lnTo>
                  <a:pt x="0" y="0"/>
                </a:lnTo>
              </a:path>
            </a:pathLst>
          </a:custGeom>
          <a:noFill/>
          <a:ln w="1778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0" name="Bild | Schatten"/>
          <p:cNvSpPr/>
          <p:nvPr/>
        </p:nvSpPr>
        <p:spPr>
          <a:xfrm>
            <a:off x="3299461" y="3348990"/>
            <a:ext cx="1737359" cy="1737359"/>
          </a:xfrm>
          <a:prstGeom prst="rect">
            <a:avLst/>
          </a:prstGeom>
          <a:solidFill>
            <a:srgbClr val="031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31" name="Original-Podcastcover | Doppelstunde 53" descr="podcast_53.png">
            <a:hlinkClick r:id="rId8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68981" y="3314700"/>
            <a:ext cx="1737359" cy="1737359"/>
          </a:xfrm>
          <a:prstGeom prst="rect">
            <a:avLst/>
          </a:prstGeom>
        </p:spPr>
      </p:pic>
      <p:sp>
        <p:nvSpPr>
          <p:cNvPr id="32" name="Doodle | Linie"/>
          <p:cNvSpPr/>
          <p:nvPr/>
        </p:nvSpPr>
        <p:spPr>
          <a:xfrm>
            <a:off x="3242311" y="3288030"/>
            <a:ext cx="1790699" cy="179069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3"/>
                </a:lnTo>
                <a:lnTo>
                  <a:pt x="997" y="1000"/>
                </a:lnTo>
                <a:lnTo>
                  <a:pt x="2" y="999"/>
                </a:lnTo>
                <a:lnTo>
                  <a:pt x="0" y="0"/>
                </a:lnTo>
              </a:path>
            </a:pathLst>
          </a:custGeom>
          <a:noFill/>
          <a:ln w="1778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3" name="Text | Die algorithmische / Zentrifuge">
            <a:hlinkClick r:id="rId6"/>
          </p:cNvPr>
          <p:cNvSpPr txBox="1"/>
          <p:nvPr/>
        </p:nvSpPr>
        <p:spPr>
          <a:xfrm>
            <a:off x="777240" y="5250181"/>
            <a:ext cx="2240280" cy="598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917" b="1" dirty="0">
                <a:solidFill>
                  <a:srgbClr val="F8FBFF"/>
                </a:solidFill>
                <a:latin typeface="Arial"/>
              </a:rPr>
              <a:t>Die algorithmische</a:t>
            </a:r>
          </a:p>
          <a:p>
            <a:pPr>
              <a:lnSpc>
                <a:spcPct val="105000"/>
              </a:lnSpc>
            </a:pPr>
            <a:r>
              <a:rPr lang="de-DE" sz="1917" b="1" dirty="0">
                <a:solidFill>
                  <a:srgbClr val="F8FBFF"/>
                </a:solidFill>
                <a:latin typeface="Arial"/>
              </a:rPr>
              <a:t>Zentrifuge</a:t>
            </a:r>
          </a:p>
        </p:txBody>
      </p:sp>
      <p:sp>
        <p:nvSpPr>
          <p:cNvPr id="34" name="Text | Katja Krey  ·  Folge 55"/>
          <p:cNvSpPr txBox="1"/>
          <p:nvPr/>
        </p:nvSpPr>
        <p:spPr>
          <a:xfrm>
            <a:off x="777240" y="5875020"/>
            <a:ext cx="2278380" cy="1943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292" dirty="0">
                <a:solidFill>
                  <a:srgbClr val="AEC6D8"/>
                </a:solidFill>
                <a:latin typeface="Arial"/>
              </a:rPr>
              <a:t>Katja Krey  ·  Folge 55</a:t>
            </a:r>
          </a:p>
        </p:txBody>
      </p:sp>
      <p:sp>
        <p:nvSpPr>
          <p:cNvPr id="35" name="Text | Verschwörungstheorien / im Unterricht">
            <a:hlinkClick r:id="rId8"/>
          </p:cNvPr>
          <p:cNvSpPr txBox="1"/>
          <p:nvPr/>
        </p:nvSpPr>
        <p:spPr>
          <a:xfrm>
            <a:off x="3268980" y="5250180"/>
            <a:ext cx="2400300" cy="506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625" b="1" dirty="0">
                <a:solidFill>
                  <a:srgbClr val="F8FBFF"/>
                </a:solidFill>
                <a:latin typeface="Arial"/>
              </a:rPr>
              <a:t>Verschwörungstheorien</a:t>
            </a:r>
          </a:p>
          <a:p>
            <a:pPr>
              <a:lnSpc>
                <a:spcPct val="105000"/>
              </a:lnSpc>
            </a:pPr>
            <a:r>
              <a:rPr lang="de-DE" sz="1625" b="1" dirty="0">
                <a:solidFill>
                  <a:srgbClr val="F8FBFF"/>
                </a:solidFill>
                <a:latin typeface="Arial"/>
              </a:rPr>
              <a:t>im Unterricht</a:t>
            </a:r>
          </a:p>
        </p:txBody>
      </p:sp>
      <p:sp>
        <p:nvSpPr>
          <p:cNvPr id="36" name="Text | Michael Butter  ·  Folge 53"/>
          <p:cNvSpPr txBox="1"/>
          <p:nvPr/>
        </p:nvSpPr>
        <p:spPr>
          <a:xfrm>
            <a:off x="3268980" y="5875020"/>
            <a:ext cx="2270760" cy="1943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292" dirty="0">
                <a:solidFill>
                  <a:srgbClr val="AEC6D8"/>
                </a:solidFill>
                <a:latin typeface="Arial"/>
              </a:rPr>
              <a:t>Michael Butter  ·  Folge 53</a:t>
            </a:r>
          </a:p>
        </p:txBody>
      </p:sp>
      <p:sp>
        <p:nvSpPr>
          <p:cNvPr id="37" name="Text | MEIN HÖRSPIEL FÜR LEHRKRÄFTE"/>
          <p:cNvSpPr txBox="1"/>
          <p:nvPr/>
        </p:nvSpPr>
        <p:spPr>
          <a:xfrm>
            <a:off x="6416040" y="1767840"/>
            <a:ext cx="4724400" cy="162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083" b="1" dirty="0">
                <a:solidFill>
                  <a:srgbClr val="88D1F8"/>
                </a:solidFill>
                <a:latin typeface="Arial"/>
              </a:rPr>
              <a:t>MEIN HÖRSPIEL FÜR LEHRKRÄFTE</a:t>
            </a:r>
          </a:p>
        </p:txBody>
      </p:sp>
      <p:sp>
        <p:nvSpPr>
          <p:cNvPr id="38" name="Text | Die Schule am Mühlbach">
            <a:hlinkClick r:id="rId10"/>
          </p:cNvPr>
          <p:cNvSpPr txBox="1"/>
          <p:nvPr/>
        </p:nvSpPr>
        <p:spPr>
          <a:xfrm>
            <a:off x="6416040" y="2103121"/>
            <a:ext cx="4960620" cy="363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2417" b="1" dirty="0">
                <a:solidFill>
                  <a:srgbClr val="F8FBFF"/>
                </a:solidFill>
                <a:latin typeface="Arial"/>
              </a:rPr>
              <a:t>Die Schule am Mühlbach</a:t>
            </a:r>
          </a:p>
        </p:txBody>
      </p:sp>
      <p:sp>
        <p:nvSpPr>
          <p:cNvPr id="39" name="Bild | Schatten"/>
          <p:cNvSpPr/>
          <p:nvPr/>
        </p:nvSpPr>
        <p:spPr>
          <a:xfrm>
            <a:off x="6446519" y="2769870"/>
            <a:ext cx="2385060" cy="3352427"/>
          </a:xfrm>
          <a:prstGeom prst="rect">
            <a:avLst/>
          </a:prstGeom>
          <a:solidFill>
            <a:srgbClr val="031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40" name="Original-Hörspielcover | Die Schule am Mühlbach" descr="original_3_0.png">
            <a:hlinkClick r:id="rId10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16040" y="2735580"/>
            <a:ext cx="2385060" cy="3352427"/>
          </a:xfrm>
          <a:prstGeom prst="rect">
            <a:avLst/>
          </a:prstGeom>
        </p:spPr>
      </p:pic>
      <p:sp>
        <p:nvSpPr>
          <p:cNvPr id="41" name="Doodle | Linie"/>
          <p:cNvSpPr/>
          <p:nvPr/>
        </p:nvSpPr>
        <p:spPr>
          <a:xfrm>
            <a:off x="6389371" y="2708909"/>
            <a:ext cx="2438399" cy="3405767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3"/>
                </a:lnTo>
                <a:lnTo>
                  <a:pt x="997" y="1000"/>
                </a:lnTo>
                <a:lnTo>
                  <a:pt x="2" y="999"/>
                </a:lnTo>
                <a:lnTo>
                  <a:pt x="0" y="0"/>
                </a:lnTo>
              </a:path>
            </a:pathLst>
          </a:custGeom>
          <a:noFill/>
          <a:ln w="1778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2" name="Text | Medienwelten / aus dem Lehrerzimmer."/>
          <p:cNvSpPr txBox="1"/>
          <p:nvPr/>
        </p:nvSpPr>
        <p:spPr>
          <a:xfrm>
            <a:off x="9083040" y="2727961"/>
            <a:ext cx="2308860" cy="520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F8FBFF"/>
                </a:solidFill>
                <a:latin typeface="Arial"/>
              </a:rPr>
              <a:t>Medienwelten</a:t>
            </a:r>
          </a:p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F8FBFF"/>
                </a:solidFill>
                <a:latin typeface="Arial"/>
              </a:rPr>
              <a:t>aus dem Lehrerzimmer.</a:t>
            </a:r>
          </a:p>
        </p:txBody>
      </p:sp>
      <p:sp>
        <p:nvSpPr>
          <p:cNvPr id="43" name="Folge | 1"/>
          <p:cNvSpPr/>
          <p:nvPr/>
        </p:nvSpPr>
        <p:spPr>
          <a:xfrm>
            <a:off x="9090660" y="3569970"/>
            <a:ext cx="220980" cy="220980"/>
          </a:xfrm>
          <a:prstGeom prst="ellipse">
            <a:avLst/>
          </a:prstGeom>
          <a:solidFill>
            <a:srgbClr val="88D1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4" name="Text | 1"/>
          <p:cNvSpPr txBox="1"/>
          <p:nvPr/>
        </p:nvSpPr>
        <p:spPr>
          <a:xfrm>
            <a:off x="9090660" y="3581400"/>
            <a:ext cx="220980" cy="162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083" b="1" dirty="0">
                <a:solidFill>
                  <a:srgbClr val="071F3C"/>
                </a:solidFill>
                <a:latin typeface="Arial"/>
              </a:rPr>
              <a:t>1</a:t>
            </a:r>
          </a:p>
        </p:txBody>
      </p:sp>
      <p:sp>
        <p:nvSpPr>
          <p:cNvPr id="45" name="Text | Memes">
            <a:hlinkClick r:id="rId12"/>
          </p:cNvPr>
          <p:cNvSpPr txBox="1"/>
          <p:nvPr/>
        </p:nvSpPr>
        <p:spPr>
          <a:xfrm>
            <a:off x="9425940" y="3558541"/>
            <a:ext cx="1981200" cy="2319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542" b="1" dirty="0">
                <a:solidFill>
                  <a:srgbClr val="F8FBFF"/>
                </a:solidFill>
                <a:latin typeface="Arial"/>
              </a:rPr>
              <a:t>Memes</a:t>
            </a:r>
          </a:p>
        </p:txBody>
      </p:sp>
      <p:sp>
        <p:nvSpPr>
          <p:cNvPr id="46" name="Folge | 2"/>
          <p:cNvSpPr/>
          <p:nvPr/>
        </p:nvSpPr>
        <p:spPr>
          <a:xfrm>
            <a:off x="9090660" y="3958589"/>
            <a:ext cx="220980" cy="220980"/>
          </a:xfrm>
          <a:prstGeom prst="ellipse">
            <a:avLst/>
          </a:prstGeom>
          <a:solidFill>
            <a:srgbClr val="88D1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7" name="Text | 2"/>
          <p:cNvSpPr txBox="1"/>
          <p:nvPr/>
        </p:nvSpPr>
        <p:spPr>
          <a:xfrm>
            <a:off x="9090660" y="3970020"/>
            <a:ext cx="220980" cy="162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083" b="1" dirty="0">
                <a:solidFill>
                  <a:srgbClr val="071F3C"/>
                </a:solidFill>
                <a:latin typeface="Arial"/>
              </a:rPr>
              <a:t>2</a:t>
            </a:r>
          </a:p>
        </p:txBody>
      </p:sp>
      <p:sp>
        <p:nvSpPr>
          <p:cNvPr id="48" name="Text | Looksmaxxing">
            <a:hlinkClick r:id="rId13"/>
          </p:cNvPr>
          <p:cNvSpPr txBox="1"/>
          <p:nvPr/>
        </p:nvSpPr>
        <p:spPr>
          <a:xfrm>
            <a:off x="9425940" y="3947161"/>
            <a:ext cx="1981200" cy="23192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542" b="1" dirty="0">
                <a:solidFill>
                  <a:srgbClr val="F8FBFF"/>
                </a:solidFill>
                <a:latin typeface="Arial"/>
              </a:rPr>
              <a:t>Looksmaxxing</a:t>
            </a:r>
          </a:p>
        </p:txBody>
      </p:sp>
      <p:sp>
        <p:nvSpPr>
          <p:cNvPr id="49" name="Folge | 3"/>
          <p:cNvSpPr/>
          <p:nvPr/>
        </p:nvSpPr>
        <p:spPr>
          <a:xfrm>
            <a:off x="9090660" y="4354830"/>
            <a:ext cx="220980" cy="220980"/>
          </a:xfrm>
          <a:prstGeom prst="ellipse">
            <a:avLst/>
          </a:prstGeom>
          <a:solidFill>
            <a:srgbClr val="88D1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0" name="Text | 3"/>
          <p:cNvSpPr txBox="1"/>
          <p:nvPr/>
        </p:nvSpPr>
        <p:spPr>
          <a:xfrm>
            <a:off x="9090660" y="4366260"/>
            <a:ext cx="220980" cy="162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083" b="1" dirty="0">
                <a:solidFill>
                  <a:srgbClr val="071F3C"/>
                </a:solidFill>
                <a:latin typeface="Arial"/>
              </a:rPr>
              <a:t>3</a:t>
            </a:r>
          </a:p>
        </p:txBody>
      </p:sp>
      <p:sp>
        <p:nvSpPr>
          <p:cNvPr id="51" name="Text | Die algorithmische / Zentrifuge">
            <a:hlinkClick r:id="rId10"/>
          </p:cNvPr>
          <p:cNvSpPr txBox="1"/>
          <p:nvPr/>
        </p:nvSpPr>
        <p:spPr>
          <a:xfrm>
            <a:off x="9425940" y="4343400"/>
            <a:ext cx="1981200" cy="4810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542" b="1" dirty="0">
                <a:solidFill>
                  <a:srgbClr val="F8FBFF"/>
                </a:solidFill>
                <a:latin typeface="Arial"/>
              </a:rPr>
              <a:t>Die algorithmische</a:t>
            </a:r>
          </a:p>
          <a:p>
            <a:pPr>
              <a:lnSpc>
                <a:spcPct val="105000"/>
              </a:lnSpc>
            </a:pPr>
            <a:r>
              <a:rPr lang="de-DE" sz="1542" b="1" dirty="0">
                <a:solidFill>
                  <a:srgbClr val="F8FBFF"/>
                </a:solidFill>
                <a:latin typeface="Arial"/>
              </a:rPr>
              <a:t>Zentrifuge</a:t>
            </a:r>
          </a:p>
        </p:txBody>
      </p:sp>
      <p:pic>
        <p:nvPicPr>
          <p:cNvPr id="52" name="QR-Code | audio" descr="qr_audio.png">
            <a:hlinkClick r:id="rId10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05900" y="5074920"/>
            <a:ext cx="998220" cy="998220"/>
          </a:xfrm>
          <a:prstGeom prst="rect">
            <a:avLst/>
          </a:prstGeom>
        </p:spPr>
      </p:pic>
      <p:sp>
        <p:nvSpPr>
          <p:cNvPr id="53" name="Doodle | Linie"/>
          <p:cNvSpPr/>
          <p:nvPr/>
        </p:nvSpPr>
        <p:spPr>
          <a:xfrm>
            <a:off x="9079230" y="5048250"/>
            <a:ext cx="1051560" cy="10515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"/>
                </a:moveTo>
                <a:lnTo>
                  <a:pt x="1" y="0"/>
                </a:lnTo>
                <a:lnTo>
                  <a:pt x="997" y="5"/>
                </a:lnTo>
                <a:lnTo>
                  <a:pt x="1000" y="1000"/>
                </a:lnTo>
                <a:lnTo>
                  <a:pt x="3" y="995"/>
                </a:lnTo>
                <a:lnTo>
                  <a:pt x="0" y="80"/>
                </a:lnTo>
              </a:path>
            </a:pathLst>
          </a:custGeom>
          <a:noFill/>
          <a:ln w="1905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4" name="Text | Folge 3 / anhören"/>
          <p:cNvSpPr txBox="1"/>
          <p:nvPr/>
        </p:nvSpPr>
        <p:spPr>
          <a:xfrm>
            <a:off x="10317480" y="5189220"/>
            <a:ext cx="1082040" cy="4679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500" b="1" dirty="0">
                <a:solidFill>
                  <a:srgbClr val="88D1F8"/>
                </a:solidFill>
                <a:latin typeface="Arial"/>
              </a:rPr>
              <a:t>Folge 3</a:t>
            </a:r>
          </a:p>
          <a:p>
            <a:pPr>
              <a:lnSpc>
                <a:spcPct val="105000"/>
              </a:lnSpc>
            </a:pPr>
            <a:r>
              <a:rPr lang="de-DE" sz="1500" b="1" dirty="0">
                <a:solidFill>
                  <a:srgbClr val="88D1F8"/>
                </a:solidFill>
                <a:latin typeface="Arial"/>
              </a:rPr>
              <a:t>anhören</a:t>
            </a:r>
          </a:p>
        </p:txBody>
      </p:sp>
      <p:sp>
        <p:nvSpPr>
          <p:cNvPr id="55" name="Doodle | Linie"/>
          <p:cNvSpPr/>
          <p:nvPr/>
        </p:nvSpPr>
        <p:spPr>
          <a:xfrm>
            <a:off x="10744200" y="5806440"/>
            <a:ext cx="533400" cy="19812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cubicBezTo>
                  <a:pt x="95" y="600"/>
                  <a:pt x="330" y="1020"/>
                  <a:pt x="980" y="760"/>
                </a:cubicBezTo>
                <a:moveTo>
                  <a:pt x="675" y="575"/>
                </a:moveTo>
                <a:lnTo>
                  <a:pt x="991" y="755"/>
                </a:lnTo>
                <a:lnTo>
                  <a:pt x="775" y="1000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6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57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58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39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intergrund | Navy" descr="nav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| NACH DEM VORTRAG  ·  MATERIAL &amp; BUCH"/>
          <p:cNvSpPr txBox="1"/>
          <p:nvPr/>
        </p:nvSpPr>
        <p:spPr>
          <a:xfrm>
            <a:off x="495300" y="266700"/>
            <a:ext cx="10591800" cy="1755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167" b="1" dirty="0">
                <a:solidFill>
                  <a:srgbClr val="FF6972"/>
                </a:solidFill>
                <a:latin typeface="Arial"/>
              </a:rPr>
              <a:t>NACH DEM VORTRAG  ·  MATERIAL &amp; BUCH</a:t>
            </a:r>
          </a:p>
        </p:txBody>
      </p:sp>
      <p:sp>
        <p:nvSpPr>
          <p:cNvPr id="4" name="Text | Zum Weiterlesen &amp; Ausprobieren"/>
          <p:cNvSpPr txBox="1"/>
          <p:nvPr/>
        </p:nvSpPr>
        <p:spPr>
          <a:xfrm>
            <a:off x="495300" y="670560"/>
            <a:ext cx="11125200" cy="5262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3500" b="1" dirty="0">
                <a:solidFill>
                  <a:srgbClr val="F8FBFF"/>
                </a:solidFill>
                <a:latin typeface="Arial"/>
              </a:rPr>
              <a:t>Zum Weiterlesen &amp; Ausprobieren</a:t>
            </a:r>
          </a:p>
        </p:txBody>
      </p:sp>
      <p:sp>
        <p:nvSpPr>
          <p:cNvPr id="5" name="Doodle | Linie"/>
          <p:cNvSpPr/>
          <p:nvPr/>
        </p:nvSpPr>
        <p:spPr>
          <a:xfrm>
            <a:off x="502920" y="1287780"/>
            <a:ext cx="4229100" cy="6477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0"/>
                </a:moveTo>
                <a:cubicBezTo>
                  <a:pt x="230" y="260"/>
                  <a:pt x="630" y="360"/>
                  <a:pt x="1000" y="520"/>
                </a:cubicBezTo>
              </a:path>
            </a:pathLst>
          </a:custGeom>
          <a:noFill/>
          <a:ln w="58419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6" name="Doodle | Linie"/>
          <p:cNvSpPr/>
          <p:nvPr/>
        </p:nvSpPr>
        <p:spPr>
          <a:xfrm>
            <a:off x="556260" y="1325880"/>
            <a:ext cx="4145280" cy="3429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700"/>
                </a:moveTo>
                <a:cubicBezTo>
                  <a:pt x="290" y="0"/>
                  <a:pt x="690" y="90"/>
                  <a:pt x="1000" y="600"/>
                </a:cubicBezTo>
              </a:path>
            </a:pathLst>
          </a:custGeom>
          <a:noFill/>
          <a:ln w="127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9" name="Doodle | Linie"/>
          <p:cNvSpPr/>
          <p:nvPr/>
        </p:nvSpPr>
        <p:spPr>
          <a:xfrm>
            <a:off x="167641" y="563880"/>
            <a:ext cx="106679" cy="9144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1000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0" name="Doodle | Linie"/>
          <p:cNvSpPr/>
          <p:nvPr/>
        </p:nvSpPr>
        <p:spPr>
          <a:xfrm>
            <a:off x="198120" y="419101"/>
            <a:ext cx="106680" cy="15239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1000"/>
                </a:lnTo>
              </a:path>
            </a:pathLst>
          </a:custGeom>
          <a:noFill/>
          <a:ln w="381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4" name="Karte | Schatten"/>
          <p:cNvSpPr/>
          <p:nvPr/>
        </p:nvSpPr>
        <p:spPr>
          <a:xfrm>
            <a:off x="521970" y="1634490"/>
            <a:ext cx="5349240" cy="4663440"/>
          </a:xfrm>
          <a:prstGeom prst="roundRect">
            <a:avLst>
              <a:gd name="adj" fmla="val 12000"/>
            </a:avLst>
          </a:prstGeom>
          <a:solidFill>
            <a:srgbClr val="061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5" name="Doodle | Karte"/>
          <p:cNvSpPr/>
          <p:nvPr/>
        </p:nvSpPr>
        <p:spPr>
          <a:xfrm>
            <a:off x="495300" y="1600200"/>
            <a:ext cx="5349240" cy="466344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34" y="0"/>
                </a:moveTo>
                <a:cubicBezTo>
                  <a:pt x="300" y="8"/>
                  <a:pt x="715" y="-2"/>
                  <a:pt x="968" y="4"/>
                </a:cubicBezTo>
                <a:cubicBezTo>
                  <a:pt x="992" y="6"/>
                  <a:pt x="999" y="25"/>
                  <a:pt x="995" y="68"/>
                </a:cubicBezTo>
                <a:cubicBezTo>
                  <a:pt x="997" y="300"/>
                  <a:pt x="993" y="660"/>
                  <a:pt x="1000" y="933"/>
                </a:cubicBezTo>
                <a:cubicBezTo>
                  <a:pt x="1002" y="978"/>
                  <a:pt x="987" y="997"/>
                  <a:pt x="961" y="995"/>
                </a:cubicBezTo>
                <a:cubicBezTo>
                  <a:pt x="631" y="1003"/>
                  <a:pt x="316" y="993"/>
                  <a:pt x="31" y="1000"/>
                </a:cubicBezTo>
                <a:cubicBezTo>
                  <a:pt x="6" y="1001"/>
                  <a:pt x="-1" y="982"/>
                  <a:pt x="3" y="946"/>
                </a:cubicBezTo>
                <a:cubicBezTo>
                  <a:pt x="9" y="685"/>
                  <a:pt x="-4" y="305"/>
                  <a:pt x="3" y="64"/>
                </a:cubicBezTo>
                <a:cubicBezTo>
                  <a:pt x="1" y="22"/>
                  <a:pt x="9" y="2"/>
                  <a:pt x="34" y="0"/>
                </a:cubicBezTo>
                <a:close/>
              </a:path>
            </a:pathLst>
          </a:custGeom>
          <a:solidFill>
            <a:srgbClr val="0D2C50"/>
          </a:solidFill>
          <a:ln w="2540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6" name="Doodle | Linie"/>
          <p:cNvSpPr/>
          <p:nvPr/>
        </p:nvSpPr>
        <p:spPr>
          <a:xfrm>
            <a:off x="529590" y="1619250"/>
            <a:ext cx="5288280" cy="76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8" y="650"/>
                </a:moveTo>
                <a:cubicBezTo>
                  <a:pt x="145" y="100"/>
                  <a:pt x="245" y="270"/>
                  <a:pt x="435" y="160"/>
                </a:cubicBezTo>
              </a:path>
            </a:pathLst>
          </a:custGeom>
          <a:noFill/>
          <a:ln w="762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7" name="Karte | Schatten"/>
          <p:cNvSpPr/>
          <p:nvPr/>
        </p:nvSpPr>
        <p:spPr>
          <a:xfrm>
            <a:off x="6160770" y="1634490"/>
            <a:ext cx="5562600" cy="4663440"/>
          </a:xfrm>
          <a:prstGeom prst="roundRect">
            <a:avLst>
              <a:gd name="adj" fmla="val 12000"/>
            </a:avLst>
          </a:prstGeom>
          <a:solidFill>
            <a:srgbClr val="061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8" name="Doodle | Karte"/>
          <p:cNvSpPr/>
          <p:nvPr/>
        </p:nvSpPr>
        <p:spPr>
          <a:xfrm>
            <a:off x="6134100" y="1600200"/>
            <a:ext cx="5562600" cy="4663440"/>
          </a:xfrm>
          <a:custGeom>
            <a:avLst/>
            <a:gdLst/>
            <a:ahLst/>
            <a:cxnLst/>
            <a:rect l="0" t="0" r="r" b="b"/>
            <a:pathLst>
              <a:path w="1000" h="1000">
                <a:moveTo>
                  <a:pt x="34" y="0"/>
                </a:moveTo>
                <a:cubicBezTo>
                  <a:pt x="300" y="8"/>
                  <a:pt x="715" y="-2"/>
                  <a:pt x="968" y="4"/>
                </a:cubicBezTo>
                <a:cubicBezTo>
                  <a:pt x="992" y="6"/>
                  <a:pt x="999" y="25"/>
                  <a:pt x="995" y="68"/>
                </a:cubicBezTo>
                <a:cubicBezTo>
                  <a:pt x="997" y="300"/>
                  <a:pt x="993" y="660"/>
                  <a:pt x="1000" y="933"/>
                </a:cubicBezTo>
                <a:cubicBezTo>
                  <a:pt x="1002" y="978"/>
                  <a:pt x="987" y="997"/>
                  <a:pt x="961" y="995"/>
                </a:cubicBezTo>
                <a:cubicBezTo>
                  <a:pt x="631" y="1003"/>
                  <a:pt x="316" y="993"/>
                  <a:pt x="31" y="1000"/>
                </a:cubicBezTo>
                <a:cubicBezTo>
                  <a:pt x="6" y="1001"/>
                  <a:pt x="-1" y="982"/>
                  <a:pt x="3" y="946"/>
                </a:cubicBezTo>
                <a:cubicBezTo>
                  <a:pt x="9" y="685"/>
                  <a:pt x="-4" y="305"/>
                  <a:pt x="3" y="64"/>
                </a:cubicBezTo>
                <a:cubicBezTo>
                  <a:pt x="1" y="22"/>
                  <a:pt x="9" y="2"/>
                  <a:pt x="34" y="0"/>
                </a:cubicBezTo>
                <a:close/>
              </a:path>
            </a:pathLst>
          </a:custGeom>
          <a:solidFill>
            <a:srgbClr val="0D2C50"/>
          </a:solidFill>
          <a:ln w="2540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19" name="Doodle | Linie"/>
          <p:cNvSpPr/>
          <p:nvPr/>
        </p:nvSpPr>
        <p:spPr>
          <a:xfrm>
            <a:off x="6168390" y="1619250"/>
            <a:ext cx="5501640" cy="762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8" y="650"/>
                </a:moveTo>
                <a:cubicBezTo>
                  <a:pt x="145" y="100"/>
                  <a:pt x="245" y="270"/>
                  <a:pt x="435" y="160"/>
                </a:cubicBezTo>
              </a:path>
            </a:pathLst>
          </a:custGeom>
          <a:noFill/>
          <a:ln w="762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0" name="Text | MEINE WEBSITE"/>
          <p:cNvSpPr txBox="1"/>
          <p:nvPr/>
        </p:nvSpPr>
        <p:spPr>
          <a:xfrm>
            <a:off x="762000" y="1767840"/>
            <a:ext cx="3810000" cy="162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083" b="1" dirty="0">
                <a:solidFill>
                  <a:srgbClr val="88D1F8"/>
                </a:solidFill>
                <a:latin typeface="Arial"/>
              </a:rPr>
              <a:t>MEINE WEBSITE</a:t>
            </a:r>
          </a:p>
        </p:txBody>
      </p:sp>
      <p:sp>
        <p:nvSpPr>
          <p:cNvPr id="21" name="Text | medienwelten.schule">
            <a:hlinkClick r:id="rId4"/>
          </p:cNvPr>
          <p:cNvSpPr txBox="1"/>
          <p:nvPr/>
        </p:nvSpPr>
        <p:spPr>
          <a:xfrm>
            <a:off x="762000" y="2072640"/>
            <a:ext cx="4724400" cy="376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2500" b="1" dirty="0">
                <a:solidFill>
                  <a:srgbClr val="F8FBFF"/>
                </a:solidFill>
                <a:latin typeface="Arial"/>
              </a:rPr>
              <a:t>medienwelten.schule</a:t>
            </a:r>
          </a:p>
        </p:txBody>
      </p:sp>
      <p:sp>
        <p:nvSpPr>
          <p:cNvPr id="22" name="Bild | Schatten"/>
          <p:cNvSpPr/>
          <p:nvPr/>
        </p:nvSpPr>
        <p:spPr>
          <a:xfrm>
            <a:off x="792480" y="2686050"/>
            <a:ext cx="3352800" cy="2918826"/>
          </a:xfrm>
          <a:prstGeom prst="rect">
            <a:avLst/>
          </a:prstGeom>
          <a:solidFill>
            <a:srgbClr val="031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23" name="Original-Screenshot | medienwelten.schule" descr="29750c53-6fb2-4f85-ae50-6408ecb9f0a2.pn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2651760"/>
            <a:ext cx="3352800" cy="2918826"/>
          </a:xfrm>
          <a:prstGeom prst="rect">
            <a:avLst/>
          </a:prstGeom>
        </p:spPr>
      </p:pic>
      <p:sp>
        <p:nvSpPr>
          <p:cNvPr id="24" name="Doodle | Linie"/>
          <p:cNvSpPr/>
          <p:nvPr/>
        </p:nvSpPr>
        <p:spPr>
          <a:xfrm>
            <a:off x="735330" y="2625090"/>
            <a:ext cx="3406140" cy="2972166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3"/>
                </a:lnTo>
                <a:lnTo>
                  <a:pt x="997" y="1000"/>
                </a:lnTo>
                <a:lnTo>
                  <a:pt x="2" y="999"/>
                </a:lnTo>
                <a:lnTo>
                  <a:pt x="0" y="0"/>
                </a:lnTo>
              </a:path>
            </a:pathLst>
          </a:custGeom>
          <a:noFill/>
          <a:ln w="1778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25" name="QR-Code | web" descr="qr_web.png">
            <a:hlinkClick r:id="rId4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8640" y="2750820"/>
            <a:ext cx="1127760" cy="1127760"/>
          </a:xfrm>
          <a:prstGeom prst="rect">
            <a:avLst/>
          </a:prstGeom>
        </p:spPr>
      </p:pic>
      <p:sp>
        <p:nvSpPr>
          <p:cNvPr id="26" name="Doodle | Linie"/>
          <p:cNvSpPr/>
          <p:nvPr/>
        </p:nvSpPr>
        <p:spPr>
          <a:xfrm>
            <a:off x="4331970" y="2724149"/>
            <a:ext cx="1181100" cy="118110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"/>
                </a:moveTo>
                <a:lnTo>
                  <a:pt x="1" y="0"/>
                </a:lnTo>
                <a:lnTo>
                  <a:pt x="997" y="5"/>
                </a:lnTo>
                <a:lnTo>
                  <a:pt x="1000" y="1000"/>
                </a:lnTo>
                <a:lnTo>
                  <a:pt x="3" y="995"/>
                </a:lnTo>
                <a:lnTo>
                  <a:pt x="0" y="80"/>
                </a:lnTo>
              </a:path>
            </a:pathLst>
          </a:custGeom>
          <a:noFill/>
          <a:ln w="19050" cap="rnd">
            <a:solidFill>
              <a:srgbClr val="88D1F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27" name="Text | Zur Website"/>
          <p:cNvSpPr txBox="1"/>
          <p:nvPr/>
        </p:nvSpPr>
        <p:spPr>
          <a:xfrm>
            <a:off x="4206240" y="3958590"/>
            <a:ext cx="1432560" cy="18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</a:pPr>
            <a:r>
              <a:rPr lang="de-DE" sz="1250" b="1" dirty="0">
                <a:solidFill>
                  <a:srgbClr val="88D1F8"/>
                </a:solidFill>
                <a:latin typeface="Arial"/>
              </a:rPr>
              <a:t>Zur Website</a:t>
            </a:r>
          </a:p>
        </p:txBody>
      </p:sp>
      <p:sp>
        <p:nvSpPr>
          <p:cNvPr id="28" name="Text | Vorträge. / Materialien. / Impulse."/>
          <p:cNvSpPr txBox="1"/>
          <p:nvPr/>
        </p:nvSpPr>
        <p:spPr>
          <a:xfrm>
            <a:off x="4236720" y="4282440"/>
            <a:ext cx="1508760" cy="74962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583" b="1" dirty="0">
                <a:solidFill>
                  <a:srgbClr val="F8FBFF"/>
                </a:solidFill>
                <a:latin typeface="Arial"/>
              </a:rPr>
              <a:t>Vorträge.</a:t>
            </a:r>
          </a:p>
          <a:p>
            <a:pPr>
              <a:lnSpc>
                <a:spcPct val="105000"/>
              </a:lnSpc>
            </a:pPr>
            <a:r>
              <a:rPr lang="de-DE" sz="1583" b="1" dirty="0">
                <a:solidFill>
                  <a:srgbClr val="F8FBFF"/>
                </a:solidFill>
                <a:latin typeface="Arial"/>
              </a:rPr>
              <a:t>Materialien.</a:t>
            </a:r>
          </a:p>
          <a:p>
            <a:pPr>
              <a:lnSpc>
                <a:spcPct val="105000"/>
              </a:lnSpc>
            </a:pPr>
            <a:r>
              <a:rPr lang="de-DE" sz="1583" b="1" dirty="0">
                <a:solidFill>
                  <a:srgbClr val="F8FBFF"/>
                </a:solidFill>
                <a:latin typeface="Arial"/>
              </a:rPr>
              <a:t>Impulse.</a:t>
            </a:r>
          </a:p>
        </p:txBody>
      </p:sp>
      <p:sp>
        <p:nvSpPr>
          <p:cNvPr id="29" name="Text | Ein Ort zum Weiterdenken."/>
          <p:cNvSpPr txBox="1"/>
          <p:nvPr/>
        </p:nvSpPr>
        <p:spPr>
          <a:xfrm>
            <a:off x="807720" y="5859781"/>
            <a:ext cx="4495800" cy="294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917" dirty="0">
                <a:solidFill>
                  <a:srgbClr val="88D1F8"/>
                </a:solidFill>
                <a:latin typeface="Comic Sans MS"/>
              </a:rPr>
              <a:t>Ein Ort zum Weiterdenken.</a:t>
            </a:r>
          </a:p>
        </p:txBody>
      </p:sp>
      <p:sp>
        <p:nvSpPr>
          <p:cNvPr id="30" name="Doodle | Linie"/>
          <p:cNvSpPr/>
          <p:nvPr/>
        </p:nvSpPr>
        <p:spPr>
          <a:xfrm>
            <a:off x="5090160" y="5318760"/>
            <a:ext cx="358140" cy="4419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cubicBezTo>
                  <a:pt x="95" y="600"/>
                  <a:pt x="330" y="1020"/>
                  <a:pt x="980" y="760"/>
                </a:cubicBezTo>
                <a:moveTo>
                  <a:pt x="675" y="575"/>
                </a:moveTo>
                <a:lnTo>
                  <a:pt x="991" y="755"/>
                </a:lnTo>
                <a:lnTo>
                  <a:pt x="775" y="1000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1" name="Text | MEIN BUCH  ·  FRIEDRICH VERLAG"/>
          <p:cNvSpPr txBox="1"/>
          <p:nvPr/>
        </p:nvSpPr>
        <p:spPr>
          <a:xfrm>
            <a:off x="6416040" y="1767840"/>
            <a:ext cx="4800600" cy="162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083" b="1" dirty="0">
                <a:solidFill>
                  <a:srgbClr val="FFB438"/>
                </a:solidFill>
                <a:latin typeface="Arial"/>
              </a:rPr>
              <a:t>MEIN BUCH  ·  FRIEDRICH VERLAG</a:t>
            </a:r>
          </a:p>
        </p:txBody>
      </p:sp>
      <p:sp>
        <p:nvSpPr>
          <p:cNvPr id="32" name="Bild | Schatten"/>
          <p:cNvSpPr/>
          <p:nvPr/>
        </p:nvSpPr>
        <p:spPr>
          <a:xfrm>
            <a:off x="6446519" y="2312671"/>
            <a:ext cx="2484120" cy="3571579"/>
          </a:xfrm>
          <a:prstGeom prst="rect">
            <a:avLst/>
          </a:prstGeom>
          <a:solidFill>
            <a:srgbClr val="031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pic>
        <p:nvPicPr>
          <p:cNvPr id="33" name="Originalcover | Upgrade: Medienkompetenz" descr="92c3c092-2095-4f3a-b546-7988ea5f8266.png">
            <a:hlinkClick r:id="rId7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6040" y="2278381"/>
            <a:ext cx="2484120" cy="3571579"/>
          </a:xfrm>
          <a:prstGeom prst="rect">
            <a:avLst/>
          </a:prstGeom>
        </p:spPr>
      </p:pic>
      <p:sp>
        <p:nvSpPr>
          <p:cNvPr id="34" name="Doodle | Linie"/>
          <p:cNvSpPr/>
          <p:nvPr/>
        </p:nvSpPr>
        <p:spPr>
          <a:xfrm>
            <a:off x="6389371" y="2251711"/>
            <a:ext cx="2537459" cy="3624919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3"/>
                </a:lnTo>
                <a:lnTo>
                  <a:pt x="997" y="1000"/>
                </a:lnTo>
                <a:lnTo>
                  <a:pt x="2" y="999"/>
                </a:lnTo>
                <a:lnTo>
                  <a:pt x="0" y="0"/>
                </a:lnTo>
              </a:path>
            </a:pathLst>
          </a:custGeom>
          <a:noFill/>
          <a:ln w="17780" cap="rnd">
            <a:solidFill>
              <a:srgbClr val="D69AB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5" name="Text | Upgrade: / Medienkompetenz"/>
          <p:cNvSpPr txBox="1"/>
          <p:nvPr/>
        </p:nvSpPr>
        <p:spPr>
          <a:xfrm>
            <a:off x="9182100" y="2293621"/>
            <a:ext cx="2377440" cy="598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917" b="1" dirty="0">
                <a:solidFill>
                  <a:srgbClr val="F8FBFF"/>
                </a:solidFill>
                <a:latin typeface="Arial"/>
              </a:rPr>
              <a:t>Upgrade:</a:t>
            </a:r>
          </a:p>
          <a:p>
            <a:pPr>
              <a:lnSpc>
                <a:spcPct val="105000"/>
              </a:lnSpc>
            </a:pPr>
            <a:r>
              <a:rPr lang="de-DE" sz="1917" b="1" dirty="0">
                <a:solidFill>
                  <a:srgbClr val="F8FBFF"/>
                </a:solidFill>
                <a:latin typeface="Arial"/>
              </a:rPr>
              <a:t>Medienkompetenz</a:t>
            </a:r>
          </a:p>
        </p:txBody>
      </p:sp>
      <p:sp>
        <p:nvSpPr>
          <p:cNvPr id="36" name="Doodle | Linie"/>
          <p:cNvSpPr/>
          <p:nvPr/>
        </p:nvSpPr>
        <p:spPr>
          <a:xfrm>
            <a:off x="9189720" y="3093719"/>
            <a:ext cx="1661160" cy="6477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0"/>
                </a:moveTo>
                <a:cubicBezTo>
                  <a:pt x="230" y="260"/>
                  <a:pt x="630" y="360"/>
                  <a:pt x="1000" y="520"/>
                </a:cubicBezTo>
              </a:path>
            </a:pathLst>
          </a:custGeom>
          <a:noFill/>
          <a:ln w="58419" cap="rnd">
            <a:solidFill>
              <a:srgbClr val="D69AB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7" name="Doodle | Linie"/>
          <p:cNvSpPr/>
          <p:nvPr/>
        </p:nvSpPr>
        <p:spPr>
          <a:xfrm>
            <a:off x="9243060" y="3131819"/>
            <a:ext cx="1577340" cy="3429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700"/>
                </a:moveTo>
                <a:cubicBezTo>
                  <a:pt x="290" y="0"/>
                  <a:pt x="690" y="90"/>
                  <a:pt x="1000" y="600"/>
                </a:cubicBezTo>
              </a:path>
            </a:pathLst>
          </a:custGeom>
          <a:noFill/>
          <a:ln w="12700" cap="rnd">
            <a:solidFill>
              <a:srgbClr val="D69AB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8" name="Doodle | Linie"/>
          <p:cNvSpPr/>
          <p:nvPr/>
        </p:nvSpPr>
        <p:spPr>
          <a:xfrm>
            <a:off x="9189720" y="3406140"/>
            <a:ext cx="160020" cy="137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420"/>
                </a:moveTo>
                <a:lnTo>
                  <a:pt x="360" y="950"/>
                </a:lnTo>
                <a:lnTo>
                  <a:pt x="1000" y="20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39" name="Text | Informationen / einordnen"/>
          <p:cNvSpPr txBox="1"/>
          <p:nvPr/>
        </p:nvSpPr>
        <p:spPr>
          <a:xfrm>
            <a:off x="9441180" y="3329941"/>
            <a:ext cx="1996440" cy="520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F8FBFF"/>
                </a:solidFill>
                <a:latin typeface="Arial"/>
              </a:rPr>
              <a:t>Informationen</a:t>
            </a:r>
          </a:p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F8FBFF"/>
                </a:solidFill>
                <a:latin typeface="Arial"/>
              </a:rPr>
              <a:t>einordnen</a:t>
            </a:r>
          </a:p>
        </p:txBody>
      </p:sp>
      <p:sp>
        <p:nvSpPr>
          <p:cNvPr id="40" name="Doodle | Linie"/>
          <p:cNvSpPr/>
          <p:nvPr/>
        </p:nvSpPr>
        <p:spPr>
          <a:xfrm>
            <a:off x="9189720" y="4000500"/>
            <a:ext cx="160020" cy="137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420"/>
                </a:moveTo>
                <a:lnTo>
                  <a:pt x="360" y="950"/>
                </a:lnTo>
                <a:lnTo>
                  <a:pt x="1000" y="20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1" name="Text | Kritisch / reflektieren"/>
          <p:cNvSpPr txBox="1"/>
          <p:nvPr/>
        </p:nvSpPr>
        <p:spPr>
          <a:xfrm>
            <a:off x="9441180" y="3924301"/>
            <a:ext cx="1996440" cy="520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F8FBFF"/>
                </a:solidFill>
                <a:latin typeface="Arial"/>
              </a:rPr>
              <a:t>Kritisch</a:t>
            </a:r>
          </a:p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F8FBFF"/>
                </a:solidFill>
                <a:latin typeface="Arial"/>
              </a:rPr>
              <a:t>reflektieren</a:t>
            </a:r>
          </a:p>
        </p:txBody>
      </p:sp>
      <p:sp>
        <p:nvSpPr>
          <p:cNvPr id="42" name="Doodle | Linie"/>
          <p:cNvSpPr/>
          <p:nvPr/>
        </p:nvSpPr>
        <p:spPr>
          <a:xfrm>
            <a:off x="9189720" y="4594859"/>
            <a:ext cx="160020" cy="137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420"/>
                </a:moveTo>
                <a:lnTo>
                  <a:pt x="360" y="950"/>
                </a:lnTo>
                <a:lnTo>
                  <a:pt x="1000" y="20"/>
                </a:lnTo>
              </a:path>
            </a:pathLst>
          </a:custGeom>
          <a:noFill/>
          <a:ln w="3556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3" name="Text | Verantwortungsvoll / handeln"/>
          <p:cNvSpPr txBox="1"/>
          <p:nvPr/>
        </p:nvSpPr>
        <p:spPr>
          <a:xfrm>
            <a:off x="9441180" y="4518661"/>
            <a:ext cx="1996440" cy="520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F8FBFF"/>
                </a:solidFill>
                <a:latin typeface="Arial"/>
              </a:rPr>
              <a:t>Verantwortungsvoll</a:t>
            </a:r>
          </a:p>
          <a:p>
            <a:pPr>
              <a:lnSpc>
                <a:spcPct val="105000"/>
              </a:lnSpc>
            </a:pPr>
            <a:r>
              <a:rPr lang="de-DE" sz="1667" dirty="0">
                <a:solidFill>
                  <a:srgbClr val="F8FBFF"/>
                </a:solidFill>
                <a:latin typeface="Arial"/>
              </a:rPr>
              <a:t>handeln</a:t>
            </a:r>
          </a:p>
        </p:txBody>
      </p:sp>
      <p:pic>
        <p:nvPicPr>
          <p:cNvPr id="44" name="QR-Code | book" descr="qr_book.png">
            <a:hlinkClick r:id="rId7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0200" y="5151120"/>
            <a:ext cx="845820" cy="845820"/>
          </a:xfrm>
          <a:prstGeom prst="rect">
            <a:avLst/>
          </a:prstGeom>
        </p:spPr>
      </p:pic>
      <p:sp>
        <p:nvSpPr>
          <p:cNvPr id="45" name="Doodle | Linie"/>
          <p:cNvSpPr/>
          <p:nvPr/>
        </p:nvSpPr>
        <p:spPr>
          <a:xfrm>
            <a:off x="9193530" y="5124450"/>
            <a:ext cx="899160" cy="899160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80"/>
                </a:moveTo>
                <a:lnTo>
                  <a:pt x="1" y="0"/>
                </a:lnTo>
                <a:lnTo>
                  <a:pt x="997" y="5"/>
                </a:lnTo>
                <a:lnTo>
                  <a:pt x="1000" y="1000"/>
                </a:lnTo>
                <a:lnTo>
                  <a:pt x="3" y="995"/>
                </a:lnTo>
                <a:lnTo>
                  <a:pt x="0" y="80"/>
                </a:lnTo>
              </a:path>
            </a:pathLst>
          </a:custGeom>
          <a:noFill/>
          <a:ln w="19050" cap="rnd">
            <a:solidFill>
              <a:srgbClr val="FFB438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6" name="Text | Zum Buch / &amp; Material"/>
          <p:cNvSpPr txBox="1"/>
          <p:nvPr/>
        </p:nvSpPr>
        <p:spPr>
          <a:xfrm>
            <a:off x="10279380" y="5212080"/>
            <a:ext cx="1188720" cy="4679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5000"/>
              </a:lnSpc>
            </a:pPr>
            <a:r>
              <a:rPr lang="de-DE" sz="1500" b="1" dirty="0">
                <a:solidFill>
                  <a:srgbClr val="FFB438"/>
                </a:solidFill>
                <a:latin typeface="Arial"/>
              </a:rPr>
              <a:t>Zum Buch</a:t>
            </a:r>
          </a:p>
          <a:p>
            <a:pPr>
              <a:lnSpc>
                <a:spcPct val="105000"/>
              </a:lnSpc>
            </a:pPr>
            <a:r>
              <a:rPr lang="de-DE" sz="1500" b="1" dirty="0">
                <a:solidFill>
                  <a:srgbClr val="FFB438"/>
                </a:solidFill>
                <a:latin typeface="Arial"/>
              </a:rPr>
              <a:t>&amp; Material</a:t>
            </a:r>
          </a:p>
        </p:txBody>
      </p:sp>
      <p:sp>
        <p:nvSpPr>
          <p:cNvPr id="47" name="Doodle | Linie"/>
          <p:cNvSpPr/>
          <p:nvPr/>
        </p:nvSpPr>
        <p:spPr>
          <a:xfrm>
            <a:off x="11292840" y="5855589"/>
            <a:ext cx="118872" cy="29718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1000"/>
                </a:moveTo>
                <a:lnTo>
                  <a:pt x="1000" y="0"/>
                </a:lnTo>
              </a:path>
            </a:pathLst>
          </a:custGeom>
          <a:noFill/>
          <a:ln w="40640" cap="rnd">
            <a:solidFill>
              <a:srgbClr val="D69AB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8" name="Doodle | Linie"/>
          <p:cNvSpPr/>
          <p:nvPr/>
        </p:nvSpPr>
        <p:spPr>
          <a:xfrm>
            <a:off x="11362182" y="5702046"/>
            <a:ext cx="89153" cy="79248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1000"/>
                </a:moveTo>
                <a:lnTo>
                  <a:pt x="1000" y="0"/>
                </a:lnTo>
              </a:path>
            </a:pathLst>
          </a:custGeom>
          <a:noFill/>
          <a:ln w="40640" cap="rnd">
            <a:solidFill>
              <a:srgbClr val="D69AB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49" name="Doodle | Linie"/>
          <p:cNvSpPr/>
          <p:nvPr/>
        </p:nvSpPr>
        <p:spPr>
          <a:xfrm>
            <a:off x="11381993" y="5979413"/>
            <a:ext cx="94107" cy="44577"/>
          </a:xfrm>
          <a:custGeom>
            <a:avLst/>
            <a:gdLst/>
            <a:ahLst/>
            <a:cxnLst/>
            <a:rect l="0" t="0" r="r" b="b"/>
            <a:pathLst>
              <a:path w="1000" h="1000" fill="none">
                <a:moveTo>
                  <a:pt x="0" y="0"/>
                </a:moveTo>
                <a:lnTo>
                  <a:pt x="1000" y="1000"/>
                </a:lnTo>
              </a:path>
            </a:pathLst>
          </a:custGeom>
          <a:noFill/>
          <a:ln w="40640" cap="rnd">
            <a:solidFill>
              <a:srgbClr val="D69ABB"/>
            </a:solidFill>
            <a:rou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500"/>
          </a:p>
        </p:txBody>
      </p:sp>
      <p:sp>
        <p:nvSpPr>
          <p:cNvPr id="50" name="Fußzeile · Trennlinie"/>
          <p:cNvSpPr/>
          <p:nvPr/>
        </p:nvSpPr>
        <p:spPr>
          <a:xfrm>
            <a:off x="512064" y="6510528"/>
            <a:ext cx="11173968" cy="0"/>
          </a:xfrm>
          <a:prstGeom prst="line">
            <a:avLst/>
          </a:prstGeom>
          <a:ln w="6350">
            <a:solidFill>
              <a:srgbClr val="29465E"/>
            </a:solidFill>
            <a:prstDash val="solid"/>
          </a:ln>
        </p:spPr>
      </p:sp>
      <p:sp>
        <p:nvSpPr>
          <p:cNvPr id="51" name="Fußzeile · #KiN 2026 · Florian Nuxoll"/>
          <p:cNvSpPr txBox="1"/>
          <p:nvPr/>
        </p:nvSpPr>
        <p:spPr>
          <a:xfrm>
            <a:off x="521208" y="6588252"/>
            <a:ext cx="9784080" cy="20116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l"/>
            <a:r>
              <a:rPr lang="de-DE" sz="1050" b="0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#KiN 2026 · Florian Nuxoll</a:t>
            </a:r>
          </a:p>
        </p:txBody>
      </p:sp>
      <p:sp>
        <p:nvSpPr>
          <p:cNvPr id="52" name="Foliennummer · fortlaufend ab 0"/>
          <p:cNvSpPr txBox="1"/>
          <p:nvPr/>
        </p:nvSpPr>
        <p:spPr>
          <a:xfrm>
            <a:off x="11109960" y="6576365"/>
            <a:ext cx="566928" cy="224028"/>
          </a:xfrm>
          <a:prstGeom prst="rect">
            <a:avLst/>
          </a:prstGeom>
          <a:noFill/>
          <a:ln>
            <a:noFill/>
          </a:ln>
        </p:spPr>
        <p:txBody>
          <a:bodyPr wrap="none" lIns="0" rIns="0" tIns="0" bIns="0" anchor="ctr">
            <a:noAutofit/>
          </a:bodyPr>
          <a:lstStyle/>
          <a:p>
            <a:pPr algn="r"/>
            <a:r>
              <a:rPr lang="de-DE" sz="1200" b="1" noProof="1">
                <a:solidFill>
                  <a:srgbClr val="AFC9DF"/>
                </a:solidFill>
                <a:latin typeface="Arial"/>
                <a:ea typeface="Arial"/>
                <a:cs typeface="Arial"/>
              </a:rPr>
              <a:t>40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11135</Words>
  <Application>Microsoft Office PowerPoint</Application>
  <PresentationFormat>Breitbild</PresentationFormat>
  <Paragraphs>1606</Paragraphs>
  <Slides>41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41</vt:i4>
      </vt:variant>
    </vt:vector>
  </HeadingPairs>
  <TitlesOfParts>
    <vt:vector size="46" baseType="lpstr">
      <vt:lpstr>Aptos</vt:lpstr>
      <vt:lpstr>Arial</vt:lpstr>
      <vt:lpstr>Calibri</vt:lpstr>
      <vt:lpstr>Comic Sans MS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Florian Nuxoll</dc:creator>
  <cp:lastModifiedBy>Florian Nuxoll</cp:lastModifiedBy>
  <cp:revision>1</cp:revision>
  <dcterms:created xsi:type="dcterms:W3CDTF">2026-09-16T09:29:21Z</dcterms:created>
  <dcterms:modified xsi:type="dcterms:W3CDTF">2026-09-16T10:57:38Z</dcterms:modified>
</cp:coreProperties>
</file>