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500.xml" ContentType="application/vnd.openxmlformats-officedocument.presentationml.slide+xml"/>
  <Override PartName="/ppt/slides/slide520.xml" ContentType="application/vnd.openxmlformats-officedocument.presentationml.slide+xml"/>
  <Override PartName="/ppt/slides/slide560.xml" ContentType="application/vnd.openxmlformats-officedocument.presentationml.slide+xml"/>
  <Override PartName="/ppt/slides/slide580.xml" ContentType="application/vnd.openxmlformats-officedocument.presentationml.slide+xml"/>
  <Override PartName="/ppt/slides/slide610.xml" ContentType="application/vnd.openxmlformats-officedocument.presentationml.slide+xml"/>
  <Override PartName="/ppt/slides/slide630.xml" ContentType="application/vnd.openxmlformats-officedocument.presentationml.slide+xml"/>
  <Override PartName="/ppt/slideLayouts/slideLayout3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0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22" r:id="rId5"/>
    <p:sldMasterId id="2147483736" r:id="rId6"/>
  </p:sldMasterIdLst>
  <p:notesMasterIdLst>
    <p:notesMasterId r:id="rId101"/>
  </p:notesMasterIdLst>
  <p:handoutMasterIdLst>
    <p:handoutMasterId r:id="rId102"/>
  </p:handoutMasterIdLst>
  <p:sldIdLst>
    <p:sldId id="898" r:id="rId7"/>
    <p:sldId id="1021" r:id="rId8"/>
    <p:sldId id="1011" r:id="rId9"/>
    <p:sldId id="1015" r:id="rId10"/>
    <p:sldId id="1013" r:id="rId11"/>
    <p:sldId id="1014" r:id="rId12"/>
    <p:sldId id="865" r:id="rId13"/>
    <p:sldId id="866" r:id="rId14"/>
    <p:sldId id="837" r:id="rId15"/>
    <p:sldId id="863" r:id="rId16"/>
    <p:sldId id="1016" r:id="rId17"/>
    <p:sldId id="398" r:id="rId18"/>
    <p:sldId id="411" r:id="rId19"/>
    <p:sldId id="397" r:id="rId20"/>
    <p:sldId id="421" r:id="rId21"/>
    <p:sldId id="1018" r:id="rId22"/>
    <p:sldId id="718" r:id="rId23"/>
    <p:sldId id="719" r:id="rId24"/>
    <p:sldId id="474" r:id="rId25"/>
    <p:sldId id="476" r:id="rId26"/>
    <p:sldId id="720" r:id="rId27"/>
    <p:sldId id="475" r:id="rId28"/>
    <p:sldId id="721" r:id="rId29"/>
    <p:sldId id="722" r:id="rId30"/>
    <p:sldId id="723" r:id="rId31"/>
    <p:sldId id="293" r:id="rId32"/>
    <p:sldId id="294" r:id="rId33"/>
    <p:sldId id="724" r:id="rId34"/>
    <p:sldId id="725" r:id="rId35"/>
    <p:sldId id="297" r:id="rId36"/>
    <p:sldId id="726" r:id="rId37"/>
    <p:sldId id="427" r:id="rId38"/>
    <p:sldId id="340" r:id="rId39"/>
    <p:sldId id="386" r:id="rId40"/>
    <p:sldId id="388" r:id="rId41"/>
    <p:sldId id="798" r:id="rId42"/>
    <p:sldId id="387" r:id="rId43"/>
    <p:sldId id="393" r:id="rId44"/>
    <p:sldId id="389" r:id="rId45"/>
    <p:sldId id="392" r:id="rId46"/>
    <p:sldId id="1040" r:id="rId47"/>
    <p:sldId id="1041" r:id="rId48"/>
    <p:sldId id="1042" r:id="rId49"/>
    <p:sldId id="1043" r:id="rId50"/>
    <p:sldId id="1044" r:id="rId51"/>
    <p:sldId id="1045" r:id="rId52"/>
    <p:sldId id="1024" r:id="rId53"/>
    <p:sldId id="1025" r:id="rId54"/>
    <p:sldId id="1026" r:id="rId55"/>
    <p:sldId id="1027" r:id="rId56"/>
    <p:sldId id="1029" r:id="rId57"/>
    <p:sldId id="1030" r:id="rId58"/>
    <p:sldId id="1031" r:id="rId59"/>
    <p:sldId id="1032" r:id="rId60"/>
    <p:sldId id="1033" r:id="rId61"/>
    <p:sldId id="1046" r:id="rId62"/>
    <p:sldId id="1047" r:id="rId63"/>
    <p:sldId id="452" r:id="rId64"/>
    <p:sldId id="315" r:id="rId65"/>
    <p:sldId id="977" r:id="rId66"/>
    <p:sldId id="972" r:id="rId67"/>
    <p:sldId id="973" r:id="rId68"/>
    <p:sldId id="950" r:id="rId69"/>
    <p:sldId id="962" r:id="rId70"/>
    <p:sldId id="961" r:id="rId71"/>
    <p:sldId id="273" r:id="rId72"/>
    <p:sldId id="275" r:id="rId73"/>
    <p:sldId id="276" r:id="rId74"/>
    <p:sldId id="959" r:id="rId75"/>
    <p:sldId id="981" r:id="rId76"/>
    <p:sldId id="982" r:id="rId77"/>
    <p:sldId id="983" r:id="rId78"/>
    <p:sldId id="279" r:id="rId79"/>
    <p:sldId id="985" r:id="rId80"/>
    <p:sldId id="984" r:id="rId81"/>
    <p:sldId id="282" r:id="rId82"/>
    <p:sldId id="868" r:id="rId83"/>
    <p:sldId id="960" r:id="rId84"/>
    <p:sldId id="277" r:id="rId85"/>
    <p:sldId id="274" r:id="rId86"/>
    <p:sldId id="986" r:id="rId87"/>
    <p:sldId id="987" r:id="rId88"/>
    <p:sldId id="979" r:id="rId89"/>
    <p:sldId id="980" r:id="rId90"/>
    <p:sldId id="971" r:id="rId91"/>
    <p:sldId id="970" r:id="rId92"/>
    <p:sldId id="975" r:id="rId93"/>
    <p:sldId id="974" r:id="rId94"/>
    <p:sldId id="976" r:id="rId95"/>
    <p:sldId id="1020" r:id="rId96"/>
    <p:sldId id="1012" r:id="rId97"/>
    <p:sldId id="1009" r:id="rId98"/>
    <p:sldId id="424" r:id="rId99"/>
    <p:sldId id="1000" r:id="rId100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3D9"/>
    <a:srgbClr val="3C1353"/>
    <a:srgbClr val="174C4F"/>
    <a:srgbClr val="A0DEE7"/>
    <a:srgbClr val="EC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microsoft.com/office/2016/11/relationships/changesInfo" Target="changesInfos/changesInfo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743E8ED4-537E-41AA-9DEB-81AB96D4EB00}"/>
    <pc:docChg chg="undo custSel addSld delSld modSld">
      <pc:chgData name="Florian Nuxoll" userId="c112223b0a12bea3" providerId="LiveId" clId="{743E8ED4-537E-41AA-9DEB-81AB96D4EB00}" dt="2023-11-07T16:33:25.074" v="17" actId="478"/>
      <pc:docMkLst>
        <pc:docMk/>
      </pc:docMkLst>
      <pc:sldChg chg="delSp modSp mod">
        <pc:chgData name="Florian Nuxoll" userId="c112223b0a12bea3" providerId="LiveId" clId="{743E8ED4-537E-41AA-9DEB-81AB96D4EB00}" dt="2023-11-07T16:33:09.639" v="9" actId="478"/>
        <pc:sldMkLst>
          <pc:docMk/>
          <pc:sldMk cId="4043155901" sldId="279"/>
        </pc:sldMkLst>
        <pc:picChg chg="del mod">
          <ac:chgData name="Florian Nuxoll" userId="c112223b0a12bea3" providerId="LiveId" clId="{743E8ED4-537E-41AA-9DEB-81AB96D4EB00}" dt="2023-11-07T16:33:09.639" v="9" actId="478"/>
          <ac:picMkLst>
            <pc:docMk/>
            <pc:sldMk cId="4043155901" sldId="279"/>
            <ac:picMk id="4" creationId="{DEBAF132-BABC-475B-AF53-32C4AF379B53}"/>
          </ac:picMkLst>
        </pc:picChg>
      </pc:sldChg>
      <pc:sldChg chg="addSp delSp modSp mod delAnim">
        <pc:chgData name="Florian Nuxoll" userId="c112223b0a12bea3" providerId="LiveId" clId="{743E8ED4-537E-41AA-9DEB-81AB96D4EB00}" dt="2023-11-07T16:33:13.991" v="12" actId="478"/>
        <pc:sldMkLst>
          <pc:docMk/>
          <pc:sldMk cId="158346163" sldId="282"/>
        </pc:sldMkLst>
        <pc:spChg chg="add mod">
          <ac:chgData name="Florian Nuxoll" userId="c112223b0a12bea3" providerId="LiveId" clId="{743E8ED4-537E-41AA-9DEB-81AB96D4EB00}" dt="2023-11-07T16:33:13.991" v="12" actId="478"/>
          <ac:spMkLst>
            <pc:docMk/>
            <pc:sldMk cId="158346163" sldId="282"/>
            <ac:spMk id="4" creationId="{B4C188C9-8F61-F9B9-4D46-811C87A64D28}"/>
          </ac:spMkLst>
        </pc:spChg>
        <pc:picChg chg="del">
          <ac:chgData name="Florian Nuxoll" userId="c112223b0a12bea3" providerId="LiveId" clId="{743E8ED4-537E-41AA-9DEB-81AB96D4EB00}" dt="2023-11-07T16:33:13.991" v="12" actId="478"/>
          <ac:picMkLst>
            <pc:docMk/>
            <pc:sldMk cId="158346163" sldId="282"/>
            <ac:picMk id="5" creationId="{FFE031A8-61D1-4617-A2F2-3BA88D48B996}"/>
          </ac:picMkLst>
        </pc:picChg>
      </pc:sldChg>
      <pc:sldChg chg="delSp add del mod delAnim">
        <pc:chgData name="Florian Nuxoll" userId="c112223b0a12bea3" providerId="LiveId" clId="{743E8ED4-537E-41AA-9DEB-81AB96D4EB00}" dt="2023-11-07T16:32:55.512" v="4" actId="478"/>
        <pc:sldMkLst>
          <pc:docMk/>
          <pc:sldMk cId="1167395481" sldId="421"/>
        </pc:sldMkLst>
        <pc:picChg chg="del">
          <ac:chgData name="Florian Nuxoll" userId="c112223b0a12bea3" providerId="LiveId" clId="{743E8ED4-537E-41AA-9DEB-81AB96D4EB00}" dt="2023-11-07T16:32:55.512" v="4" actId="478"/>
          <ac:picMkLst>
            <pc:docMk/>
            <pc:sldMk cId="1167395481" sldId="421"/>
            <ac:picMk id="2" creationId="{7EADB996-84B9-49C5-A5C2-57472D959C86}"/>
          </ac:picMkLst>
        </pc:picChg>
      </pc:sldChg>
      <pc:sldChg chg="addSp delSp modSp mod delAnim">
        <pc:chgData name="Florian Nuxoll" userId="c112223b0a12bea3" providerId="LiveId" clId="{743E8ED4-537E-41AA-9DEB-81AB96D4EB00}" dt="2023-11-07T16:33:15.136" v="13" actId="478"/>
        <pc:sldMkLst>
          <pc:docMk/>
          <pc:sldMk cId="676722133" sldId="868"/>
        </pc:sldMkLst>
        <pc:spChg chg="add mod">
          <ac:chgData name="Florian Nuxoll" userId="c112223b0a12bea3" providerId="LiveId" clId="{743E8ED4-537E-41AA-9DEB-81AB96D4EB00}" dt="2023-11-07T16:33:15.136" v="13" actId="478"/>
          <ac:spMkLst>
            <pc:docMk/>
            <pc:sldMk cId="676722133" sldId="868"/>
            <ac:spMk id="5" creationId="{A58B44AB-CDDC-854B-7B00-F09ED0FE2BA9}"/>
          </ac:spMkLst>
        </pc:spChg>
        <pc:picChg chg="del">
          <ac:chgData name="Florian Nuxoll" userId="c112223b0a12bea3" providerId="LiveId" clId="{743E8ED4-537E-41AA-9DEB-81AB96D4EB00}" dt="2023-11-07T16:33:15.136" v="13" actId="478"/>
          <ac:picMkLst>
            <pc:docMk/>
            <pc:sldMk cId="676722133" sldId="868"/>
            <ac:picMk id="8" creationId="{7FD8D4BC-EDE2-4038-96DE-6A733F2E450F}"/>
          </ac:picMkLst>
        </pc:picChg>
      </pc:sldChg>
      <pc:sldChg chg="delSp mod">
        <pc:chgData name="Florian Nuxoll" userId="c112223b0a12bea3" providerId="LiveId" clId="{743E8ED4-537E-41AA-9DEB-81AB96D4EB00}" dt="2023-11-07T16:33:21.418" v="16" actId="478"/>
        <pc:sldMkLst>
          <pc:docMk/>
          <pc:sldMk cId="4246866518" sldId="970"/>
        </pc:sldMkLst>
        <pc:picChg chg="del">
          <ac:chgData name="Florian Nuxoll" userId="c112223b0a12bea3" providerId="LiveId" clId="{743E8ED4-537E-41AA-9DEB-81AB96D4EB00}" dt="2023-11-07T16:33:21.418" v="16" actId="478"/>
          <ac:picMkLst>
            <pc:docMk/>
            <pc:sldMk cId="4246866518" sldId="970"/>
            <ac:picMk id="8" creationId="{E30FD020-85BD-4240-9300-2EC0E83AC8F7}"/>
          </ac:picMkLst>
        </pc:picChg>
      </pc:sldChg>
      <pc:sldChg chg="delSp mod delAnim">
        <pc:chgData name="Florian Nuxoll" userId="c112223b0a12bea3" providerId="LiveId" clId="{743E8ED4-537E-41AA-9DEB-81AB96D4EB00}" dt="2023-11-07T16:33:06.481" v="6" actId="478"/>
        <pc:sldMkLst>
          <pc:docMk/>
          <pc:sldMk cId="2454923135" sldId="981"/>
        </pc:sldMkLst>
        <pc:picChg chg="del">
          <ac:chgData name="Florian Nuxoll" userId="c112223b0a12bea3" providerId="LiveId" clId="{743E8ED4-537E-41AA-9DEB-81AB96D4EB00}" dt="2023-11-07T16:33:06.481" v="6" actId="478"/>
          <ac:picMkLst>
            <pc:docMk/>
            <pc:sldMk cId="2454923135" sldId="981"/>
            <ac:picMk id="3" creationId="{78342F59-44C8-4B95-8AE4-1265C3EFA504}"/>
          </ac:picMkLst>
        </pc:picChg>
      </pc:sldChg>
      <pc:sldChg chg="delSp mod delAnim">
        <pc:chgData name="Florian Nuxoll" userId="c112223b0a12bea3" providerId="LiveId" clId="{743E8ED4-537E-41AA-9DEB-81AB96D4EB00}" dt="2023-11-07T16:33:07.689" v="7" actId="478"/>
        <pc:sldMkLst>
          <pc:docMk/>
          <pc:sldMk cId="400866240" sldId="982"/>
        </pc:sldMkLst>
        <pc:picChg chg="del">
          <ac:chgData name="Florian Nuxoll" userId="c112223b0a12bea3" providerId="LiveId" clId="{743E8ED4-537E-41AA-9DEB-81AB96D4EB00}" dt="2023-11-07T16:33:07.689" v="7" actId="478"/>
          <ac:picMkLst>
            <pc:docMk/>
            <pc:sldMk cId="400866240" sldId="982"/>
            <ac:picMk id="4" creationId="{2019770B-55D1-4F07-B4BA-853DF4FA5C2C}"/>
          </ac:picMkLst>
        </pc:picChg>
      </pc:sldChg>
      <pc:sldChg chg="delSp mod delAnim">
        <pc:chgData name="Florian Nuxoll" userId="c112223b0a12bea3" providerId="LiveId" clId="{743E8ED4-537E-41AA-9DEB-81AB96D4EB00}" dt="2023-11-07T16:33:04.226" v="5" actId="478"/>
        <pc:sldMkLst>
          <pc:docMk/>
          <pc:sldMk cId="2449501631" sldId="983"/>
        </pc:sldMkLst>
        <pc:picChg chg="del">
          <ac:chgData name="Florian Nuxoll" userId="c112223b0a12bea3" providerId="LiveId" clId="{743E8ED4-537E-41AA-9DEB-81AB96D4EB00}" dt="2023-11-07T16:33:04.226" v="5" actId="478"/>
          <ac:picMkLst>
            <pc:docMk/>
            <pc:sldMk cId="2449501631" sldId="983"/>
            <ac:picMk id="3" creationId="{66474F66-52D5-4BB2-97B5-9AD500537B26}"/>
          </ac:picMkLst>
        </pc:picChg>
      </pc:sldChg>
      <pc:sldChg chg="delSp mod delAnim">
        <pc:chgData name="Florian Nuxoll" userId="c112223b0a12bea3" providerId="LiveId" clId="{743E8ED4-537E-41AA-9DEB-81AB96D4EB00}" dt="2023-11-07T16:33:12.269" v="11" actId="478"/>
        <pc:sldMkLst>
          <pc:docMk/>
          <pc:sldMk cId="999945153" sldId="984"/>
        </pc:sldMkLst>
        <pc:picChg chg="del">
          <ac:chgData name="Florian Nuxoll" userId="c112223b0a12bea3" providerId="LiveId" clId="{743E8ED4-537E-41AA-9DEB-81AB96D4EB00}" dt="2023-11-07T16:33:12.269" v="11" actId="478"/>
          <ac:picMkLst>
            <pc:docMk/>
            <pc:sldMk cId="999945153" sldId="984"/>
            <ac:picMk id="3" creationId="{717F4D9A-BD45-4984-AED7-8EC008151F4F}"/>
          </ac:picMkLst>
        </pc:picChg>
      </pc:sldChg>
      <pc:sldChg chg="delSp mod delAnim">
        <pc:chgData name="Florian Nuxoll" userId="c112223b0a12bea3" providerId="LiveId" clId="{743E8ED4-537E-41AA-9DEB-81AB96D4EB00}" dt="2023-11-07T16:33:10.875" v="10" actId="478"/>
        <pc:sldMkLst>
          <pc:docMk/>
          <pc:sldMk cId="3463433928" sldId="985"/>
        </pc:sldMkLst>
        <pc:picChg chg="del">
          <ac:chgData name="Florian Nuxoll" userId="c112223b0a12bea3" providerId="LiveId" clId="{743E8ED4-537E-41AA-9DEB-81AB96D4EB00}" dt="2023-11-07T16:33:10.875" v="10" actId="478"/>
          <ac:picMkLst>
            <pc:docMk/>
            <pc:sldMk cId="3463433928" sldId="985"/>
            <ac:picMk id="3" creationId="{A05B5CC0-3E0C-445F-947C-FBC385891105}"/>
          </ac:picMkLst>
        </pc:picChg>
      </pc:sldChg>
      <pc:sldChg chg="delSp mod delAnim">
        <pc:chgData name="Florian Nuxoll" userId="c112223b0a12bea3" providerId="LiveId" clId="{743E8ED4-537E-41AA-9DEB-81AB96D4EB00}" dt="2023-11-07T16:33:17.805" v="14" actId="478"/>
        <pc:sldMkLst>
          <pc:docMk/>
          <pc:sldMk cId="885420069" sldId="986"/>
        </pc:sldMkLst>
        <pc:picChg chg="del">
          <ac:chgData name="Florian Nuxoll" userId="c112223b0a12bea3" providerId="LiveId" clId="{743E8ED4-537E-41AA-9DEB-81AB96D4EB00}" dt="2023-11-07T16:33:17.805" v="14" actId="478"/>
          <ac:picMkLst>
            <pc:docMk/>
            <pc:sldMk cId="885420069" sldId="986"/>
            <ac:picMk id="3" creationId="{61D7CBB9-6604-41D7-8EFD-DDCE49CC63BF}"/>
          </ac:picMkLst>
        </pc:picChg>
      </pc:sldChg>
      <pc:sldChg chg="delSp mod delAnim">
        <pc:chgData name="Florian Nuxoll" userId="c112223b0a12bea3" providerId="LiveId" clId="{743E8ED4-537E-41AA-9DEB-81AB96D4EB00}" dt="2023-11-07T16:33:19.041" v="15" actId="478"/>
        <pc:sldMkLst>
          <pc:docMk/>
          <pc:sldMk cId="1691044719" sldId="987"/>
        </pc:sldMkLst>
        <pc:picChg chg="del">
          <ac:chgData name="Florian Nuxoll" userId="c112223b0a12bea3" providerId="LiveId" clId="{743E8ED4-537E-41AA-9DEB-81AB96D4EB00}" dt="2023-11-07T16:33:19.041" v="15" actId="478"/>
          <ac:picMkLst>
            <pc:docMk/>
            <pc:sldMk cId="1691044719" sldId="987"/>
            <ac:picMk id="4" creationId="{A0CD2159-C053-4DE2-8661-47CAC4AF33FB}"/>
          </ac:picMkLst>
        </pc:picChg>
      </pc:sldChg>
      <pc:sldChg chg="del">
        <pc:chgData name="Florian Nuxoll" userId="c112223b0a12bea3" providerId="LiveId" clId="{743E8ED4-537E-41AA-9DEB-81AB96D4EB00}" dt="2023-11-07T16:32:50.771" v="1" actId="47"/>
        <pc:sldMkLst>
          <pc:docMk/>
          <pc:sldMk cId="4209732544" sldId="1017"/>
        </pc:sldMkLst>
      </pc:sldChg>
      <pc:sldChg chg="delSp mod delAnim">
        <pc:chgData name="Florian Nuxoll" userId="c112223b0a12bea3" providerId="LiveId" clId="{743E8ED4-537E-41AA-9DEB-81AB96D4EB00}" dt="2023-11-07T16:33:25.074" v="17" actId="478"/>
        <pc:sldMkLst>
          <pc:docMk/>
          <pc:sldMk cId="1790861563" sldId="1020"/>
        </pc:sldMkLst>
        <pc:picChg chg="del">
          <ac:chgData name="Florian Nuxoll" userId="c112223b0a12bea3" providerId="LiveId" clId="{743E8ED4-537E-41AA-9DEB-81AB96D4EB00}" dt="2023-11-07T16:33:25.074" v="17" actId="478"/>
          <ac:picMkLst>
            <pc:docMk/>
            <pc:sldMk cId="1790861563" sldId="1020"/>
            <ac:picMk id="5" creationId="{6D462CBD-8C39-6BF3-F055-92C3DDAFA6EC}"/>
          </ac:picMkLst>
        </pc:picChg>
      </pc:sldChg>
      <pc:sldChg chg="del">
        <pc:chgData name="Florian Nuxoll" userId="c112223b0a12bea3" providerId="LiveId" clId="{743E8ED4-537E-41AA-9DEB-81AB96D4EB00}" dt="2023-11-07T16:32:46.648" v="0" actId="47"/>
        <pc:sldMkLst>
          <pc:docMk/>
          <pc:sldMk cId="2270718793" sldId="102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07.11.2023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07.11.2023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89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6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622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26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050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782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33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427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039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223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99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236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252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39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66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07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706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916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94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05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31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8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89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7483560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5"/>
            <a:ext cx="6801612" cy="123989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87399"/>
            <a:ext cx="7729728" cy="118872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3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91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5"/>
            <a:ext cx="4271771" cy="31019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5"/>
            <a:ext cx="4270247" cy="31019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3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4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1"/>
            <a:ext cx="4270248" cy="25967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1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4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95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2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6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9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9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11/7/2023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4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9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5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08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1" y="662869"/>
            <a:ext cx="11094277" cy="609343"/>
          </a:xfrm>
        </p:spPr>
        <p:txBody>
          <a:bodyPr anchor="t"/>
          <a:lstStyle>
            <a:lvl1pPr marL="721749" indent="-721749">
              <a:tabLst>
                <a:tab pos="721749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4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5" y="1494848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70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70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81" marR="0" lvl="0" indent="-380981" algn="l" defTabSz="6095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81" marR="0" lvl="0" indent="-380981" algn="l" defTabSz="609570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81" marR="0" lvl="0" indent="-380981" algn="l" defTabSz="609570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81" marR="0" lvl="0" indent="-380981" algn="l" defTabSz="609570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81" marR="0" lvl="0" indent="-380981" algn="l" defTabSz="609570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2" y="6332678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2" y="106261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28" marR="0" lvl="4" indent="0" algn="l" defTabSz="609570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7710286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502392" y="1822398"/>
            <a:ext cx="11080008" cy="1512433"/>
          </a:xfrm>
        </p:spPr>
        <p:txBody>
          <a:bodyPr anchor="t"/>
          <a:lstStyle>
            <a:lvl1pPr marL="721749" indent="-721749">
              <a:defRPr/>
            </a:lvl1pPr>
          </a:lstStyle>
          <a:p>
            <a:r>
              <a:rPr lang="de-DE"/>
              <a:t>1.	Das ist eine kurze Überschrift. </a:t>
            </a:r>
            <a:br>
              <a:rPr lang="de-DE"/>
            </a:br>
            <a:r>
              <a:rPr lang="de-DE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4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1159993" y="6332678"/>
            <a:ext cx="6640521" cy="366183"/>
          </a:xfrm>
        </p:spPr>
        <p:txBody>
          <a:bodyPr/>
          <a:lstStyle/>
          <a:p>
            <a:pPr algn="l"/>
            <a:r>
              <a:rPr lang="de-DE" err="1"/>
              <a:t>Camden</a:t>
            </a:r>
            <a:r>
              <a:rPr lang="de-DE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355895531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4365982"/>
            <a:ext cx="10820400" cy="908049"/>
          </a:xfrm>
        </p:spPr>
        <p:txBody>
          <a:bodyPr/>
          <a:lstStyle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de-DE" dirty="0"/>
              <a:t>Dies ist eine Unterüberschrift mit zwei Zeilen und </a:t>
            </a:r>
            <a:br>
              <a:rPr lang="de-DE" dirty="0"/>
            </a:br>
            <a:r>
              <a:rPr lang="de-DE" dirty="0"/>
              <a:t>solange kann die dann auch sein.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>
          <a:xfrm>
            <a:off x="763445" y="3480083"/>
            <a:ext cx="10818955" cy="615353"/>
          </a:xfrm>
        </p:spPr>
        <p:txBody>
          <a:bodyPr/>
          <a:lstStyle>
            <a:lvl1pPr>
              <a:defRPr sz="3733"/>
            </a:lvl1pPr>
            <a:lvl4pPr marL="0" marR="0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tabLst/>
              <a:defRPr/>
            </a:lvl4pPr>
          </a:lstStyle>
          <a:p>
            <a:pPr marL="0" marR="0" lvl="3" indent="0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tabLst/>
              <a:defRPr/>
            </a:pPr>
            <a:r>
              <a:rPr kumimoji="0" lang="de-DE" sz="3733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  <a:sym typeface="Calibri"/>
              </a:rPr>
              <a:t>Dies ist eine kurze Überschrift.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4474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53227" y="1917578"/>
            <a:ext cx="10329173" cy="4024543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457189" marR="0" lvl="0" indent="-457189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In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83862"/>
            <a:ext cx="451200" cy="45755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254712" y="671926"/>
            <a:ext cx="10327688" cy="64196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351177897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502392" y="1822397"/>
            <a:ext cx="11080008" cy="1512433"/>
          </a:xfrm>
        </p:spPr>
        <p:txBody>
          <a:bodyPr anchor="t"/>
          <a:lstStyle>
            <a:lvl1pPr marL="721766" indent="-721766">
              <a:defRPr/>
            </a:lvl1pPr>
          </a:lstStyle>
          <a:p>
            <a:r>
              <a:rPr lang="de-DE" dirty="0"/>
              <a:t>1.	Das ist eine kurze Überschrift. </a:t>
            </a:r>
            <a:br>
              <a:rPr lang="de-DE" dirty="0"/>
            </a:br>
            <a:r>
              <a:rPr lang="de-DE" dirty="0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1159992" y="6332677"/>
            <a:ext cx="6640521" cy="366183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32177039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312660" y="1929517"/>
            <a:ext cx="10361624" cy="4049351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179" algn="l"/>
              </a:tabLst>
              <a:defRPr>
                <a:latin typeface="+mn-lt"/>
              </a:defRPr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179" algn="l"/>
              </a:tabLst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et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179" algn="l"/>
              </a:tabLst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179" algn="l"/>
              </a:tabLst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591844" y="656895"/>
            <a:ext cx="11082441" cy="1071291"/>
          </a:xfrm>
        </p:spPr>
        <p:txBody>
          <a:bodyPr anchor="t"/>
          <a:lstStyle>
            <a:lvl1pPr marL="721766" indent="-721766" algn="l">
              <a:spcBef>
                <a:spcPts val="0"/>
              </a:spcBef>
              <a:tabLst>
                <a:tab pos="721766" algn="l"/>
              </a:tabLst>
              <a:defRPr sz="3200">
                <a:latin typeface="+mj-lt"/>
              </a:defRPr>
            </a:lvl1pPr>
          </a:lstStyle>
          <a:p>
            <a:r>
              <a:rPr lang="de-DE" dirty="0"/>
              <a:t>1.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1159992" y="6332677"/>
            <a:ext cx="6640521" cy="366183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35762816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860981" y="1955880"/>
            <a:ext cx="4813305" cy="40099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312660" y="1955880"/>
            <a:ext cx="5012120" cy="4009915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179" algn="l"/>
              </a:tabLst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179" algn="l"/>
              </a:tabLst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consectetuerk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arcu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591845" y="662868"/>
            <a:ext cx="11082441" cy="1088992"/>
          </a:xfrm>
        </p:spPr>
        <p:txBody>
          <a:bodyPr anchor="t"/>
          <a:lstStyle>
            <a:lvl1pPr marL="721766" marR="0" indent="-721766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721766" algn="l"/>
              </a:tabLst>
              <a:defRPr lang="de-DE" sz="32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2" y="106261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90899194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fik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591845" y="1505447"/>
            <a:ext cx="11082439" cy="446034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591845" y="662870"/>
            <a:ext cx="11082441" cy="609341"/>
          </a:xfrm>
        </p:spPr>
        <p:txBody>
          <a:bodyPr anchor="t"/>
          <a:lstStyle>
            <a:lvl1pPr marL="721766" marR="0" indent="-721766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721766" algn="l"/>
              </a:tabLst>
              <a:defRPr lang="de-DE" sz="32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1159992" y="6332677"/>
            <a:ext cx="6640521" cy="366183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60428906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3519589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590610" y="1484245"/>
            <a:ext cx="11115420" cy="44815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7715693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8"/>
            <a:ext cx="11094277" cy="108899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 dirty="0"/>
              <a:t>1.1	Dies ist eine Unterüberschrift mit bis zu zwei Zeilen Inhalt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5" y="1955881"/>
            <a:ext cx="5036547" cy="4034103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6860981" y="1955880"/>
            <a:ext cx="4845049" cy="40099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35001969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0" descr="Westermann_Gruppe_grey_rgb_99-99-9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25" y="446174"/>
            <a:ext cx="4077808" cy="336425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681796" y="3255145"/>
            <a:ext cx="10948313" cy="2432176"/>
          </a:xfrm>
        </p:spPr>
        <p:txBody>
          <a:bodyPr anchor="t"/>
          <a:lstStyle>
            <a:lvl1pPr>
              <a:tabLst>
                <a:tab pos="355591" algn="l"/>
                <a:tab pos="721766" algn="l"/>
              </a:tabLst>
              <a:defRPr sz="1600" baseline="0"/>
            </a:lvl1pPr>
          </a:lstStyle>
          <a:p>
            <a:r>
              <a:rPr lang="de-DE" dirty="0"/>
              <a:t>Vorname / Name</a:t>
            </a:r>
            <a:br>
              <a:rPr lang="de-DE" dirty="0"/>
            </a:br>
            <a:r>
              <a:rPr lang="de-DE" dirty="0"/>
              <a:t>Position Funktion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M.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vorname.name@westermanngruppe.de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Firma</a:t>
            </a:r>
            <a:br>
              <a:rPr lang="de-DE" dirty="0"/>
            </a:br>
            <a:r>
              <a:rPr lang="de-DE" dirty="0"/>
              <a:t>Adresse </a:t>
            </a:r>
            <a:r>
              <a:rPr lang="de-DE" dirty="0" err="1"/>
              <a:t>Geog</a:t>
            </a:r>
            <a:r>
              <a:rPr lang="de-DE" dirty="0"/>
              <a:t>-Westermann-Allee 66 | 38104 Braunschweig | Germany</a:t>
            </a:r>
          </a:p>
        </p:txBody>
      </p:sp>
    </p:spTree>
    <p:extLst>
      <p:ext uri="{BB962C8B-B14F-4D97-AF65-F5344CB8AC3E}">
        <p14:creationId xmlns:p14="http://schemas.microsoft.com/office/powerpoint/2010/main" val="2387275538"/>
      </p:ext>
    </p:extLst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81" y="802299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1" y="329309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7" y="798973"/>
            <a:ext cx="914400" cy="50357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3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356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855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5" cy="1887951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7"/>
            <a:ext cx="8630447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21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90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9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20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2" y="804165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50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70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3" y="2023004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3" y="2821492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96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420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8896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2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3"/>
            <a:ext cx="6012471" cy="4658827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2" y="3205492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051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8" y="482171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7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3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30" y="3145993"/>
            <a:ext cx="5524404" cy="200374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3" y="5469857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3" y="318641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3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08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361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4"/>
            <a:ext cx="1615743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3" y="798974"/>
            <a:ext cx="7828831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66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07.11.2023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18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377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2971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30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276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0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28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8"/>
          <p:cNvGrpSpPr/>
          <p:nvPr userDrawn="1"/>
        </p:nvGrpSpPr>
        <p:grpSpPr>
          <a:xfrm>
            <a:off x="-1" y="6097355"/>
            <a:ext cx="12204604" cy="768000"/>
            <a:chOff x="-1" y="4569458"/>
            <a:chExt cx="9153453" cy="576000"/>
          </a:xfrm>
        </p:grpSpPr>
        <p:sp>
          <p:nvSpPr>
            <p:cNvPr id="3" name="Shape 164"/>
            <p:cNvSpPr/>
            <p:nvPr/>
          </p:nvSpPr>
          <p:spPr>
            <a:xfrm>
              <a:off x="-1" y="4569458"/>
              <a:ext cx="6188659" cy="576000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E4E2DC"/>
                  </a:solidFill>
                </a:defRPr>
              </a:pPr>
              <a:endParaRPr sz="2400" dirty="0">
                <a:solidFill>
                  <a:schemeClr val="bg2"/>
                </a:solidFill>
              </a:endParaRPr>
            </a:p>
          </p:txBody>
        </p:sp>
        <p:sp>
          <p:nvSpPr>
            <p:cNvPr id="4" name="Shape 165"/>
            <p:cNvSpPr/>
            <p:nvPr/>
          </p:nvSpPr>
          <p:spPr>
            <a:xfrm>
              <a:off x="8746158" y="4569458"/>
              <a:ext cx="407294" cy="576000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646464"/>
                  </a:solidFill>
                </a:defRPr>
              </a:pPr>
              <a:endParaRPr sz="2400" dirty="0">
                <a:solidFill>
                  <a:schemeClr val="tx1"/>
                </a:solidFill>
              </a:endParaRPr>
            </a:p>
          </p:txBody>
        </p:sp>
        <p:sp>
          <p:nvSpPr>
            <p:cNvPr id="5" name="Shape 166"/>
            <p:cNvSpPr/>
            <p:nvPr/>
          </p:nvSpPr>
          <p:spPr>
            <a:xfrm>
              <a:off x="6188658" y="4569458"/>
              <a:ext cx="2557500" cy="576000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itelplatzhalter 10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1.	Titelmasterformat durch Klicken 	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117776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775531" y="6356351"/>
            <a:ext cx="602498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080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ransition spd="med"/>
  <p:hf sldNum="0" hdr="0" dt="0"/>
  <p:txStyles>
    <p:titleStyle>
      <a:lvl1pPr marL="0" marR="0" indent="0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None/>
        <a:tabLst>
          <a:tab pos="721766" algn="l"/>
        </a:tabLst>
        <a:defRPr sz="4800" b="0" i="0" u="none" strike="noStrike" cap="none" spc="0" baseline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None/>
        <a:tabLst/>
        <a:defRPr sz="20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667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3200" b="0" i="0" u="none" strike="noStrike" cap="none" spc="0" baseline="0" dirty="0" smtClean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609585" rtl="0" eaLnBrk="1" fontAlgn="auto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3733" b="0" i="0" u="none" strike="noStrike" cap="none" spc="0" baseline="0" dirty="0" smtClean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609585" rtl="0" eaLnBrk="1" fontAlgn="auto" latinLnBrk="0" hangingPunct="0">
        <a:lnSpc>
          <a:spcPct val="80000"/>
        </a:lnSpc>
        <a:spcBef>
          <a:spcPts val="933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kumimoji="0" lang="de-DE" sz="4267" b="0" i="0" u="none" strike="noStrike" cap="none" spc="0" normalizeH="0" baseline="0" dirty="0">
          <a:ln>
            <a:noFill/>
          </a:ln>
          <a:solidFill>
            <a:srgbClr val="646464"/>
          </a:solidFill>
          <a:effectLst/>
          <a:uFillTx/>
          <a:latin typeface="bs Thomas Sans 1"/>
          <a:ea typeface="+mj-ea"/>
          <a:cs typeface="+mj-cs"/>
          <a:sym typeface="Calibri"/>
        </a:defRPr>
      </a:lvl5pPr>
      <a:lvl6pPr marL="3535592" marR="0" indent="-487668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4145176" marR="0" indent="-487668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4754760" marR="0" indent="-487666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5364345" marR="0" indent="-487666" algn="l" defTabSz="609585" rtl="0" eaLnBrk="1" latinLnBrk="0" hangingPunct="1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09585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219170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828754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438339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047924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657509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267093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876678" algn="r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1"/>
            <a:ext cx="12192000" cy="74295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80" y="804520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80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9" y="330372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13.05.2023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9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4" y="798973"/>
            <a:ext cx="914007" cy="5035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74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slide" Target="slide50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slide" Target="slide5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slide" Target="slide5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slide" Target="slide5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slide" Target="slide610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slide" Target="slide6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hyperlink" Target="https://doppelstunde.letscast.f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1833" y="1219199"/>
            <a:ext cx="4850167" cy="3015080"/>
          </a:xfrm>
        </p:spPr>
        <p:txBody>
          <a:bodyPr rtlCol="0" anchor="b">
            <a:normAutofit/>
          </a:bodyPr>
          <a:lstStyle/>
          <a:p>
            <a:pPr algn="l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Gewusst wie – </a:t>
            </a:r>
            <a:b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Einfache Videoproduktion im Englischunterricht der SI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B2B097-0B38-4082-B1FE-469D2F0A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671"/>
            <a:ext cx="7268836" cy="2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9" y="1936826"/>
            <a:ext cx="5780542" cy="430202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CFC648D-3E55-379F-C469-4991F9EB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A7A43DD-8A1C-4126-49B1-1CE9ABDDB793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135AA3C5-B7C5-02E6-CBD5-DF262876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7D54FF0-2E1D-39F4-D9B2-75B8B2386D62}"/>
              </a:ext>
            </a:extLst>
          </p:cNvPr>
          <p:cNvSpPr txBox="1"/>
          <p:nvPr/>
        </p:nvSpPr>
        <p:spPr>
          <a:xfrm>
            <a:off x="2172673" y="3411481"/>
            <a:ext cx="2776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Fokus steht der Sprach- </a:t>
            </a:r>
          </a:p>
          <a:p>
            <a:r>
              <a:rPr lang="de-DE" dirty="0" err="1"/>
              <a:t>erwerb</a:t>
            </a:r>
            <a:r>
              <a:rPr lang="de-DE" dirty="0"/>
              <a:t> nicht die</a:t>
            </a:r>
          </a:p>
          <a:p>
            <a:r>
              <a:rPr lang="de-DE" dirty="0"/>
              <a:t>Videoproduktion.</a:t>
            </a:r>
          </a:p>
        </p:txBody>
      </p:sp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D89E5-0EBB-2236-E000-A32F9E5B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Legofilm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958096A-4B95-CF0B-68DD-8BB433A84A89}"/>
              </a:ext>
            </a:extLst>
          </p:cNvPr>
          <p:cNvSpPr/>
          <p:nvPr/>
        </p:nvSpPr>
        <p:spPr>
          <a:xfrm>
            <a:off x="338566" y="2641319"/>
            <a:ext cx="5622617" cy="190140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138B58C-CB9E-44F1-9179-2D5E92C6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4" y="2494968"/>
            <a:ext cx="1533981" cy="204775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6E9E4F-120B-389F-C597-1AEF6A805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943" y="3128735"/>
            <a:ext cx="3413250" cy="114949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Nicht alle </a:t>
            </a:r>
            <a:r>
              <a:rPr lang="de-DE" dirty="0" err="1"/>
              <a:t>Schüler:innen</a:t>
            </a:r>
            <a:r>
              <a:rPr lang="de-DE" dirty="0"/>
              <a:t> zeigen </a:t>
            </a:r>
          </a:p>
          <a:p>
            <a:pPr marL="0" indent="0">
              <a:buNone/>
            </a:pPr>
            <a:r>
              <a:rPr lang="de-DE" dirty="0"/>
              <a:t>sich gerne vor der Kamera.</a:t>
            </a:r>
          </a:p>
        </p:txBody>
      </p:sp>
    </p:spTree>
    <p:extLst>
      <p:ext uri="{BB962C8B-B14F-4D97-AF65-F5344CB8AC3E}">
        <p14:creationId xmlns:p14="http://schemas.microsoft.com/office/powerpoint/2010/main" val="12129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396590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5246339" y="1321406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</p:spTree>
    <p:extLst>
      <p:ext uri="{BB962C8B-B14F-4D97-AF65-F5344CB8AC3E}">
        <p14:creationId xmlns:p14="http://schemas.microsoft.com/office/powerpoint/2010/main" val="274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" y="2255396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1606067" y="1250809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3EC32F-152C-404E-B4D1-79D2FDD16F18}"/>
              </a:ext>
            </a:extLst>
          </p:cNvPr>
          <p:cNvSpPr/>
          <p:nvPr/>
        </p:nvSpPr>
        <p:spPr>
          <a:xfrm>
            <a:off x="3640148" y="2331056"/>
            <a:ext cx="8018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Doppelstunde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Vorbereitung (Szenen</a:t>
            </a:r>
            <a:r>
              <a:rPr lang="de-DE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auswahl</a:t>
            </a:r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Skript…)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D34D81-8A4C-4249-95C5-91E1938932E9}"/>
              </a:ext>
            </a:extLst>
          </p:cNvPr>
          <p:cNvSpPr/>
          <p:nvPr/>
        </p:nvSpPr>
        <p:spPr>
          <a:xfrm>
            <a:off x="4601374" y="41603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Doppelstunde 2:</a:t>
            </a:r>
          </a:p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Filmen</a:t>
            </a:r>
          </a:p>
        </p:txBody>
      </p:sp>
    </p:spTree>
    <p:extLst>
      <p:ext uri="{BB962C8B-B14F-4D97-AF65-F5344CB8AC3E}">
        <p14:creationId xmlns:p14="http://schemas.microsoft.com/office/powerpoint/2010/main" val="34865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455187-F029-4FB2-8D02-95A3471B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1" y="1806284"/>
            <a:ext cx="444023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0C3602C-0595-4A3E-A0D0-3DF28CF7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34" y="2954741"/>
            <a:ext cx="476885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3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E8F6E2B-D75B-10E0-8FE6-255B3B9CA5D4}"/>
              </a:ext>
            </a:extLst>
          </p:cNvPr>
          <p:cNvSpPr/>
          <p:nvPr/>
        </p:nvSpPr>
        <p:spPr>
          <a:xfrm>
            <a:off x="1124014" y="4458733"/>
            <a:ext cx="6191186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5490327-193B-D88C-E5A0-5DC0374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33" y="4326650"/>
            <a:ext cx="1533981" cy="20477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60AF195-AC60-1805-CC13-BA135505EB4F}"/>
              </a:ext>
            </a:extLst>
          </p:cNvPr>
          <p:cNvSpPr txBox="1"/>
          <p:nvPr/>
        </p:nvSpPr>
        <p:spPr>
          <a:xfrm>
            <a:off x="2779714" y="4777241"/>
            <a:ext cx="390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Klare Zeitvorgaben geben!</a:t>
            </a:r>
          </a:p>
          <a:p>
            <a:endParaRPr lang="de-DE" dirty="0"/>
          </a:p>
          <a:p>
            <a:r>
              <a:rPr lang="de-DE" dirty="0"/>
              <a:t>z.B.  Das Video muss nach der nächsten </a:t>
            </a:r>
          </a:p>
          <a:p>
            <a:r>
              <a:rPr lang="de-DE" dirty="0"/>
              <a:t>Doppelstunde fertig sein.</a:t>
            </a:r>
          </a:p>
        </p:txBody>
      </p:sp>
    </p:spTree>
    <p:extLst>
      <p:ext uri="{BB962C8B-B14F-4D97-AF65-F5344CB8AC3E}">
        <p14:creationId xmlns:p14="http://schemas.microsoft.com/office/powerpoint/2010/main" val="11673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7379F-CE8F-6545-60B9-1D5FB9B8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61719"/>
            <a:ext cx="9603275" cy="1049235"/>
          </a:xfrm>
        </p:spPr>
        <p:txBody>
          <a:bodyPr/>
          <a:lstStyle/>
          <a:p>
            <a:r>
              <a:rPr lang="de-DE" dirty="0"/>
              <a:t>Der Videoaustausch</a:t>
            </a:r>
          </a:p>
        </p:txBody>
      </p:sp>
    </p:spTree>
    <p:extLst>
      <p:ext uri="{BB962C8B-B14F-4D97-AF65-F5344CB8AC3E}">
        <p14:creationId xmlns:p14="http://schemas.microsoft.com/office/powerpoint/2010/main" val="1794456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413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A947D37-B7D8-40B8-A67D-E4597CD513AB}"/>
              </a:ext>
            </a:extLst>
          </p:cNvPr>
          <p:cNvSpPr txBox="1">
            <a:spLocks/>
          </p:cNvSpPr>
          <p:nvPr/>
        </p:nvSpPr>
        <p:spPr>
          <a:xfrm>
            <a:off x="0" y="5394846"/>
            <a:ext cx="12192000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			Inhalt  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challenging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50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413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717025-7123-4170-94D2-94A26E40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F1ECAC4-E0ED-4DA4-B022-3350AB3BEFF0}"/>
              </a:ext>
            </a:extLst>
          </p:cNvPr>
          <p:cNvSpPr txBox="1">
            <a:spLocks/>
          </p:cNvSpPr>
          <p:nvPr/>
        </p:nvSpPr>
        <p:spPr>
          <a:xfrm>
            <a:off x="0" y="5394846"/>
            <a:ext cx="12192000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			Inhalt   -   Sprache   	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authentic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  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challenging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141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413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6CCAA2-8CF6-44EE-909C-1B4EE0D7CDC4}"/>
              </a:ext>
            </a:extLst>
          </p:cNvPr>
          <p:cNvSpPr txBox="1">
            <a:spLocks/>
          </p:cNvSpPr>
          <p:nvPr/>
        </p:nvSpPr>
        <p:spPr>
          <a:xfrm>
            <a:off x="0" y="5394846"/>
            <a:ext cx="12192000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			Inhalt   -   Sprache   -    Aufgabe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	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authentic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  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challenging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78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" y="1364857"/>
            <a:ext cx="1747500" cy="24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10" y="1364857"/>
            <a:ext cx="175234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2" y="1364857"/>
            <a:ext cx="174294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381973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2982546"/>
            <a:ext cx="176170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8" y="2982546"/>
            <a:ext cx="1748176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160268" y="2982546"/>
            <a:ext cx="181848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918807" y="2982546"/>
            <a:ext cx="179025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567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94846"/>
            <a:ext cx="12192000" cy="3101983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/>
              <a:t>			Inhalt   -   Sprache   -    Aufgabe</a:t>
            </a:r>
          </a:p>
          <a:p>
            <a:pPr marL="0" indent="0">
              <a:buNone/>
            </a:pPr>
            <a:r>
              <a:rPr lang="de-DE" sz="4000" dirty="0"/>
              <a:t>	         </a:t>
            </a:r>
            <a:r>
              <a:rPr lang="de-DE" sz="4000" dirty="0" err="1"/>
              <a:t>meaningful</a:t>
            </a:r>
            <a:r>
              <a:rPr lang="de-DE" sz="4000" dirty="0"/>
              <a:t>   </a:t>
            </a:r>
            <a:r>
              <a:rPr lang="de-DE" sz="4000" dirty="0" err="1">
                <a:solidFill>
                  <a:srgbClr val="F2F2F2"/>
                </a:solidFill>
              </a:rPr>
              <a:t>authentic</a:t>
            </a:r>
            <a:r>
              <a:rPr lang="de-DE" sz="4000" dirty="0">
                <a:solidFill>
                  <a:srgbClr val="F2F2F2"/>
                </a:solidFill>
              </a:rPr>
              <a:t>    </a:t>
            </a:r>
            <a:r>
              <a:rPr lang="de-DE" sz="4000" dirty="0" err="1">
                <a:solidFill>
                  <a:srgbClr val="F2F2F2"/>
                </a:solidFill>
              </a:rPr>
              <a:t>challenging</a:t>
            </a:r>
            <a:endParaRPr lang="de-DE" sz="4000" dirty="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40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413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395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94846"/>
            <a:ext cx="12192000" cy="3101983"/>
          </a:xfrm>
        </p:spPr>
        <p:txBody>
          <a:bodyPr/>
          <a:lstStyle/>
          <a:p>
            <a:pPr marL="0" indent="0">
              <a:buNone/>
            </a:pPr>
            <a:r>
              <a:rPr lang="de-DE" sz="4000"/>
              <a:t>			Inhalt   -   Sprache   -    Aufgabe</a:t>
            </a:r>
          </a:p>
          <a:p>
            <a:pPr marL="0" indent="0">
              <a:buNone/>
            </a:pPr>
            <a:r>
              <a:rPr lang="de-DE" sz="4000"/>
              <a:t>	         </a:t>
            </a:r>
            <a:r>
              <a:rPr lang="de-DE" sz="4000" err="1"/>
              <a:t>meaningful</a:t>
            </a:r>
            <a:r>
              <a:rPr lang="de-DE" sz="4000"/>
              <a:t>   </a:t>
            </a:r>
            <a:r>
              <a:rPr lang="de-DE" sz="4000" err="1"/>
              <a:t>authentic</a:t>
            </a:r>
            <a:r>
              <a:rPr lang="de-DE" sz="4000"/>
              <a:t>    </a:t>
            </a:r>
            <a:r>
              <a:rPr lang="de-DE" sz="4000" err="1">
                <a:solidFill>
                  <a:srgbClr val="F2F2F2"/>
                </a:solidFill>
              </a:rPr>
              <a:t>challenging</a:t>
            </a:r>
            <a:endParaRPr lang="de-DE" sz="400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4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413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64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94846"/>
            <a:ext cx="12192000" cy="3101983"/>
          </a:xfrm>
        </p:spPr>
        <p:txBody>
          <a:bodyPr/>
          <a:lstStyle/>
          <a:p>
            <a:pPr marL="0" indent="0">
              <a:buNone/>
            </a:pPr>
            <a:r>
              <a:rPr lang="de-DE" sz="4000"/>
              <a:t>			Inhalt   -   Sprache   -    Aufgabe</a:t>
            </a:r>
          </a:p>
          <a:p>
            <a:pPr marL="0" indent="0">
              <a:buNone/>
            </a:pPr>
            <a:r>
              <a:rPr lang="de-DE" sz="4000"/>
              <a:t>	         </a:t>
            </a:r>
            <a:r>
              <a:rPr lang="de-DE" sz="4000" err="1"/>
              <a:t>meaningful</a:t>
            </a:r>
            <a:r>
              <a:rPr lang="de-DE" sz="4000"/>
              <a:t>   </a:t>
            </a:r>
            <a:r>
              <a:rPr lang="de-DE" sz="4000" err="1"/>
              <a:t>authentic</a:t>
            </a:r>
            <a:r>
              <a:rPr lang="de-DE" sz="4000"/>
              <a:t>    </a:t>
            </a:r>
            <a:r>
              <a:rPr lang="de-DE" sz="4000" err="1"/>
              <a:t>challenging</a:t>
            </a:r>
            <a:endParaRPr lang="de-DE" sz="4000"/>
          </a:p>
          <a:p>
            <a:pPr marL="0" indent="0" algn="ctr">
              <a:buNone/>
            </a:pPr>
            <a:endParaRPr lang="de-DE" sz="4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413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4829"/>
            <a:ext cx="2409955" cy="330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17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655706-8360-42F6-A651-9834DE85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384" y="1416921"/>
            <a:ext cx="6333232" cy="48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8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4795933" y="1772981"/>
            <a:ext cx="260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9711E4-ED9A-4F58-95E0-E6AEC011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95" y="2260108"/>
            <a:ext cx="6143211" cy="40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8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4795931" y="1395295"/>
            <a:ext cx="260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9AB79F-D0E0-4833-B572-5655CF2D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23" y="2046103"/>
            <a:ext cx="4741155" cy="472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035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142851" y="2338250"/>
            <a:ext cx="2641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 New in Camden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191C9A-2E6E-42A7-A096-AD04DBA26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99" y="1600199"/>
            <a:ext cx="4010651" cy="482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80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142851" y="2338249"/>
            <a:ext cx="26411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 New in Camden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2:  At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school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71F0E8-7926-48B0-B956-FA7DE1E5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848" y="1847042"/>
            <a:ext cx="5828265" cy="430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24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142851" y="2338249"/>
            <a:ext cx="264117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 New in Camden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2:  At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school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3: Hobbies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3E6997-4A7E-4BF7-B00E-18D672FF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914" y="1481122"/>
            <a:ext cx="6484663" cy="5289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635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142851" y="2338248"/>
            <a:ext cx="264117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 New in Camden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2:  At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school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3: Hobbies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4: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Birthdays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159A07-8512-474F-B8A5-DF2FB8998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70" y="1478457"/>
            <a:ext cx="6026220" cy="495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490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F3CC20-108B-9191-A672-7CB8721F6471}"/>
              </a:ext>
            </a:extLst>
          </p:cNvPr>
          <p:cNvSpPr/>
          <p:nvPr/>
        </p:nvSpPr>
        <p:spPr>
          <a:xfrm>
            <a:off x="5565164" y="119471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E5C52EB3-4110-8D53-453D-519FFCB7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53" y="1048368"/>
            <a:ext cx="1533981" cy="20477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4D6274F-53E3-5383-49BF-5049388D4E0A}"/>
              </a:ext>
            </a:extLst>
          </p:cNvPr>
          <p:cNvSpPr txBox="1"/>
          <p:nvPr/>
        </p:nvSpPr>
        <p:spPr>
          <a:xfrm>
            <a:off x="1375267" y="2571365"/>
            <a:ext cx="408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Meine Aha-Momente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1B09FE4-0145-9E72-9DDD-BE8669505F96}"/>
              </a:ext>
            </a:extLst>
          </p:cNvPr>
          <p:cNvSpPr/>
          <p:nvPr/>
        </p:nvSpPr>
        <p:spPr>
          <a:xfrm>
            <a:off x="6468149" y="2014761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0A2B3ED-D542-CBC5-B73C-5358BBFD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38" y="1868410"/>
            <a:ext cx="1533981" cy="2047756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CED87F5-1025-F562-9938-BEEFC4C0FFD5}"/>
              </a:ext>
            </a:extLst>
          </p:cNvPr>
          <p:cNvSpPr/>
          <p:nvPr/>
        </p:nvSpPr>
        <p:spPr>
          <a:xfrm>
            <a:off x="7371134" y="2796002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F8E9F927-CFCB-A946-5C8C-1BE4E836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123" y="2649651"/>
            <a:ext cx="1533981" cy="2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142851" y="2338248"/>
            <a:ext cx="264117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 New in Camden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2:  At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school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3: Hobbies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4: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Birthdays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5: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Pets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animals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2B8E42-8958-4B5B-B70C-2F8BE828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33" y="1657431"/>
            <a:ext cx="6696075" cy="486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05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142851" y="2338249"/>
            <a:ext cx="281173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1: New in Camden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2:  At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school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3: Hobbies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4: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Birthdays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5: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Pets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animals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6: Holidays in Britain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68E019-7E7C-4E73-A1C1-77C64190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457" y="1540203"/>
            <a:ext cx="5365595" cy="52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Schülerband im Überblick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3407026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10" y="662867"/>
            <a:ext cx="7209903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499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dirty="0"/>
                        <a:t>Part A</a:t>
                      </a:r>
                    </a:p>
                    <a:p>
                      <a:pPr algn="r"/>
                      <a:r>
                        <a:rPr lang="de-DE" sz="2100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dirty="0"/>
                        <a:t> </a:t>
                      </a:r>
                      <a:r>
                        <a:rPr lang="de-DE" sz="2100" b="0" baseline="0" dirty="0"/>
                        <a:t>Target </a:t>
                      </a:r>
                      <a:r>
                        <a:rPr lang="de-DE" sz="2100" b="0" baseline="0" dirty="0" err="1"/>
                        <a:t>task</a:t>
                      </a:r>
                      <a:endParaRPr lang="de-DE" sz="2100" b="1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dirty="0"/>
                        <a:t>Part B</a:t>
                      </a:r>
                    </a:p>
                    <a:p>
                      <a:pPr algn="r"/>
                      <a:r>
                        <a:rPr lang="de-DE" sz="2100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dirty="0"/>
                        <a:t> </a:t>
                      </a:r>
                      <a:r>
                        <a:rPr lang="de-DE" sz="2100" b="0" baseline="0" dirty="0"/>
                        <a:t>Target </a:t>
                      </a:r>
                      <a:r>
                        <a:rPr lang="de-DE" sz="2100" b="0" baseline="0" dirty="0" err="1"/>
                        <a:t>task</a:t>
                      </a:r>
                      <a:endParaRPr lang="de-DE" sz="2100" b="1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b="1" dirty="0">
                        <a:solidFill>
                          <a:srgbClr val="6699FF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92" y="1195201"/>
            <a:ext cx="3360000" cy="459679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92" y="1195201"/>
            <a:ext cx="3360000" cy="459679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7406641" y="839893"/>
            <a:ext cx="4243452" cy="25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Intro: 2 Seiten</a:t>
            </a:r>
          </a:p>
        </p:txBody>
      </p:sp>
    </p:spTree>
    <p:extLst>
      <p:ext uri="{BB962C8B-B14F-4D97-AF65-F5344CB8AC3E}">
        <p14:creationId xmlns:p14="http://schemas.microsoft.com/office/powerpoint/2010/main" val="3323514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499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A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B</a:t>
                      </a:r>
                    </a:p>
                    <a:p>
                      <a:pPr algn="r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4924071" y="1197193"/>
            <a:ext cx="6720000" cy="4601747"/>
            <a:chOff x="3693053" y="897895"/>
            <a:chExt cx="5040000" cy="345131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>
          <a:xfrm>
            <a:off x="5161571" y="1434693"/>
            <a:ext cx="6720000" cy="4596791"/>
            <a:chOff x="3693053" y="897895"/>
            <a:chExt cx="5040000" cy="344759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7406641" y="839893"/>
            <a:ext cx="4243452" cy="25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Part A: 4 Seiten</a:t>
            </a:r>
          </a:p>
        </p:txBody>
      </p:sp>
    </p:spTree>
    <p:extLst>
      <p:ext uri="{BB962C8B-B14F-4D97-AF65-F5344CB8AC3E}">
        <p14:creationId xmlns:p14="http://schemas.microsoft.com/office/powerpoint/2010/main" val="2327566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532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A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A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B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4896736" y="1193591"/>
            <a:ext cx="6748064" cy="4598400"/>
            <a:chOff x="3672552" y="895193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7406641" y="839893"/>
            <a:ext cx="4243452" cy="25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Target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task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tools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4012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81AAA-248B-4223-8C45-4432E60C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15E5F5-DA71-43D1-896F-C90B5F942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1BB9DF-24CA-42A2-A46C-E79B151DAD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DBEB957-C6D8-4938-BC41-9F52E7EC0A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8569" y="1"/>
          <a:ext cx="7805335" cy="6957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473000" imgH="11987280" progId="">
                  <p:embed/>
                </p:oleObj>
              </mc:Choice>
              <mc:Fallback>
                <p:oleObj r:id="rId3" imgW="13473000" imgH="1198728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DBEB957-C6D8-4938-BC41-9F52E7EC0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8569" y="1"/>
                        <a:ext cx="7805335" cy="6957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61931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532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A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A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B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4924311" y="1194061"/>
            <a:ext cx="6720000" cy="4598289"/>
            <a:chOff x="3693233" y="895545"/>
            <a:chExt cx="5040000" cy="344871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5161811" y="1432701"/>
            <a:ext cx="6720000" cy="4596791"/>
            <a:chOff x="2992193" y="300001"/>
            <a:chExt cx="5040000" cy="344759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7406641" y="839893"/>
            <a:ext cx="4243452" cy="25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Part B: 4 Seiten</a:t>
            </a:r>
          </a:p>
        </p:txBody>
      </p:sp>
    </p:spTree>
    <p:extLst>
      <p:ext uri="{BB962C8B-B14F-4D97-AF65-F5344CB8AC3E}">
        <p14:creationId xmlns:p14="http://schemas.microsoft.com/office/powerpoint/2010/main" val="233712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564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A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A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B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B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4896736" y="1195200"/>
            <a:ext cx="6748064" cy="4598400"/>
            <a:chOff x="3672552" y="896400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7406641" y="839893"/>
            <a:ext cx="4243452" cy="25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Target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task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tools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9542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597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A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A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B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B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 err="1"/>
                        <a:t>Photo</a:t>
                      </a:r>
                      <a:r>
                        <a:rPr lang="de-DE" sz="2100" i="0" dirty="0"/>
                        <a:t> tour oder Reading tour</a:t>
                      </a:r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00" y="1195201"/>
            <a:ext cx="3360000" cy="459679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00" y="1193702"/>
            <a:ext cx="3360000" cy="459828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7406641" y="839893"/>
            <a:ext cx="4243452" cy="25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Photo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tour/Reading tour: 2 Seiten</a:t>
            </a:r>
          </a:p>
        </p:txBody>
      </p:sp>
    </p:spTree>
    <p:extLst>
      <p:ext uri="{BB962C8B-B14F-4D97-AF65-F5344CB8AC3E}">
        <p14:creationId xmlns:p14="http://schemas.microsoft.com/office/powerpoint/2010/main" val="19313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8198B6-1AD7-F2EB-F5FC-181F9669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05" y="1333849"/>
            <a:ext cx="6581534" cy="29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A8F0032-114B-E473-DD02-56DE3AFE2441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B6397B40-905E-D5B1-C8E2-DF2B186B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E77EDF-45CA-0529-542C-AFF0FEA3F42C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</p:spTree>
    <p:extLst>
      <p:ext uri="{BB962C8B-B14F-4D97-AF65-F5344CB8AC3E}">
        <p14:creationId xmlns:p14="http://schemas.microsoft.com/office/powerpoint/2010/main" val="23691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s Thomas Sans 1"/>
                <a:ea typeface="Calibri"/>
                <a:cs typeface="Calibri"/>
                <a:sym typeface="Calibri"/>
              </a:rPr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741680" y="1465507"/>
          <a:ext cx="6207760" cy="597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l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obligatorisch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fakultativ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i="0" dirty="0"/>
                        <a:t>Auftaktseite</a:t>
                      </a:r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1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Intro</a:t>
                      </a:r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A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A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de-DE" sz="2100" b="1" i="0" dirty="0"/>
                        <a:t>Part B</a:t>
                      </a:r>
                    </a:p>
                    <a:p>
                      <a:pPr lvl="1" algn="l"/>
                      <a:r>
                        <a:rPr lang="de-DE" sz="2100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100" b="0" i="0" dirty="0"/>
                        <a:t> </a:t>
                      </a:r>
                      <a:r>
                        <a:rPr lang="de-DE" sz="2100" b="0" i="0" baseline="0" dirty="0"/>
                        <a:t>Target </a:t>
                      </a:r>
                      <a:r>
                        <a:rPr lang="de-DE" sz="2100" b="0" i="0" baseline="0" dirty="0" err="1"/>
                        <a:t>task</a:t>
                      </a:r>
                      <a:endParaRPr lang="de-DE" sz="2100" b="1" i="0" dirty="0"/>
                    </a:p>
                  </a:txBody>
                  <a:tcPr marL="121920" marR="121920" marT="60960" marB="6096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4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/>
                        <a:t>Target </a:t>
                      </a:r>
                      <a:r>
                        <a:rPr lang="de-DE" sz="2100" i="0" dirty="0" err="1"/>
                        <a:t>task</a:t>
                      </a:r>
                      <a:r>
                        <a:rPr lang="de-DE" sz="2100" i="0" dirty="0"/>
                        <a:t> </a:t>
                      </a:r>
                      <a:r>
                        <a:rPr lang="de-DE" sz="2100" i="0" dirty="0" err="1"/>
                        <a:t>tools</a:t>
                      </a:r>
                      <a:r>
                        <a:rPr lang="de-DE" sz="2100" i="0" baseline="0" dirty="0"/>
                        <a:t> B</a:t>
                      </a:r>
                      <a:endParaRPr lang="de-DE" sz="2100" i="0" dirty="0"/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i="0" dirty="0" err="1"/>
                        <a:t>Photo</a:t>
                      </a:r>
                      <a:r>
                        <a:rPr lang="de-DE" sz="2100" i="0" dirty="0"/>
                        <a:t> tour oder Reading tour</a:t>
                      </a:r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2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/>
                      <a:r>
                        <a:rPr lang="de-DE" sz="2100" i="0" dirty="0"/>
                        <a:t>Selbsteinschätzung</a:t>
                      </a:r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100" i="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i="0" dirty="0"/>
                        <a:t>1</a:t>
                      </a: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5"/>
          <a:stretch/>
        </p:blipFill>
        <p:spPr>
          <a:xfrm>
            <a:off x="4366777" y="1752045"/>
            <a:ext cx="7513323" cy="364044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534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1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0" y="3528543"/>
            <a:ext cx="28239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6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559381" y="2946800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Intro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BFFDE667-5394-4F3B-BF28-44F7F5BBB4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79210" y="1210983"/>
              <a:ext cx="6607780" cy="3716876"/>
            </p:xfrm>
            <a:graphic>
              <a:graphicData uri="http://schemas.microsoft.com/office/powerpoint/2016/slidezoom">
                <pslz:sldZm>
                  <pslz:sldZmObj sldId="1041" cId="3823881322">
                    <pslz:zmPr id="{7C9D42EC-3BC6-48A6-A7E9-3187AD60CAF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07780" cy="371687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Folienzoom 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FFDE667-5394-4F3B-BF28-44F7F5BBB4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9210" y="1210983"/>
                <a:ext cx="6607780" cy="371687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462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5" y="10016"/>
            <a:ext cx="10437385" cy="68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DBEE7C-C7CA-44E8-B498-05AC0DE6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5328"/>
          <a:stretch/>
        </p:blipFill>
        <p:spPr>
          <a:xfrm>
            <a:off x="547871" y="-81764"/>
            <a:ext cx="11410691" cy="702152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881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1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0" y="3528543"/>
            <a:ext cx="28239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6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570950" y="196940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Intro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560523" y="2612271"/>
            <a:ext cx="3000620" cy="830997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A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-&gt;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target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task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7D9D08B6-D143-449C-90FB-AB202CF96B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4887" y="1278460"/>
              <a:ext cx="6582903" cy="3702883"/>
            </p:xfrm>
            <a:graphic>
              <a:graphicData uri="http://schemas.microsoft.com/office/powerpoint/2016/slidezoom">
                <pslz:sldZm>
                  <pslz:sldZmObj sldId="1043" cId="2232706361">
                    <pslz:zmPr id="{F947CAAF-90E2-44A1-A2CA-3C85A9B53DB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82903" cy="37028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D9D08B6-D143-449C-90FB-AB202CF96B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4887" y="1278460"/>
                <a:ext cx="6582903" cy="37028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902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5" y="10016"/>
            <a:ext cx="10437385" cy="68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2706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5939D6-8607-4CA5-A834-B56BB2C0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1" y="-12427"/>
            <a:ext cx="10477191" cy="687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988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2" y="43797"/>
            <a:ext cx="10413541" cy="681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6273801" y="-863600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964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1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0" y="3528543"/>
            <a:ext cx="28239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6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172321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Intro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2203988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A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B5858F53-814A-4C31-9726-E3A5C09E15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81500" y="1183192"/>
              <a:ext cx="6656725" cy="3744408"/>
            </p:xfrm>
            <a:graphic>
              <a:graphicData uri="http://schemas.microsoft.com/office/powerpoint/2016/slidezoom">
                <pslz:sldZm>
                  <pslz:sldZmObj sldId="1025" cId="1978325403">
                    <pslz:zmPr id="{BC0A1921-85B9-4133-8D83-0DD5EB93764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56725" cy="37444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5858F53-814A-4C31-9726-E3A5C09E15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1500" y="1183192"/>
                <a:ext cx="6656725" cy="37444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2738696"/>
            <a:ext cx="3000620" cy="707886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 Target Task Tool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(1-2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862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2" y="43797"/>
            <a:ext cx="10413541" cy="681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325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1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0" y="3528543"/>
            <a:ext cx="28239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6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699956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Intro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1180733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A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671900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 Target Task Tool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(1-2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4" y="2625339"/>
            <a:ext cx="3000620" cy="830997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B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-&gt;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target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task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4C24AEE4-4792-4BA0-86F9-FF7199F9463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44312" y="1056640"/>
              <a:ext cx="6756987" cy="3800805"/>
            </p:xfrm>
            <a:graphic>
              <a:graphicData uri="http://schemas.microsoft.com/office/powerpoint/2016/slidezoom">
                <pslz:sldZm>
                  <pslz:sldZmObj sldId="1027" cId="2496549175">
                    <pslz:zmPr id="{5C0CC85A-0E19-455A-8DAF-03456BD7558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56987" cy="38008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24AEE4-4792-4BA0-86F9-FF7199F946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4312" y="1056640"/>
                <a:ext cx="6756987" cy="38008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698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  <p:pic>
        <p:nvPicPr>
          <p:cNvPr id="13" name="Grafik 12" descr="Ein Bild, das Elektronik, Kamera, Projektor enthält.&#10;&#10;Automatisch generierte Beschreibung">
            <a:extLst>
              <a:ext uri="{FF2B5EF4-FFF2-40B4-BE49-F238E27FC236}">
                <a16:creationId xmlns:a16="http://schemas.microsoft.com/office/drawing/2014/main" id="{4054A8AB-953C-0741-D454-4C0350E8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249" y="1072085"/>
            <a:ext cx="2938808" cy="2058874"/>
          </a:xfrm>
          <a:prstGeom prst="rect">
            <a:avLst/>
          </a:prstGeom>
        </p:spPr>
      </p:pic>
      <p:pic>
        <p:nvPicPr>
          <p:cNvPr id="14" name="Grafik 13" descr="Ein Bild, das Text, Elektronik, Bildschirm enthält.&#10;&#10;Automatisch generierte Beschreibung">
            <a:extLst>
              <a:ext uri="{FF2B5EF4-FFF2-40B4-BE49-F238E27FC236}">
                <a16:creationId xmlns:a16="http://schemas.microsoft.com/office/drawing/2014/main" id="{50057B28-5AC2-124B-194B-FB9CA87A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39" y="3130959"/>
            <a:ext cx="4368254" cy="3060317"/>
          </a:xfrm>
          <a:prstGeom prst="rect">
            <a:avLst/>
          </a:prstGeom>
        </p:spPr>
      </p:pic>
      <p:pic>
        <p:nvPicPr>
          <p:cNvPr id="15" name="Grafik 14" descr="Ein Bild, das Text, iPod, Elektronik, Monitor enthält.&#10;&#10;Automatisch generierte Beschreibung">
            <a:extLst>
              <a:ext uri="{FF2B5EF4-FFF2-40B4-BE49-F238E27FC236}">
                <a16:creationId xmlns:a16="http://schemas.microsoft.com/office/drawing/2014/main" id="{C56051FF-54DE-F57F-D68A-8FC45F09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81" y="1386692"/>
            <a:ext cx="956293" cy="215005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06BD850-C0AA-F1CF-7CE0-77B556BE724C}"/>
              </a:ext>
            </a:extLst>
          </p:cNvPr>
          <p:cNvCxnSpPr/>
          <p:nvPr/>
        </p:nvCxnSpPr>
        <p:spPr>
          <a:xfrm>
            <a:off x="5301762" y="993531"/>
            <a:ext cx="3666392" cy="22947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AE2F245-FB72-0E28-7D6F-81B22594363F}"/>
              </a:ext>
            </a:extLst>
          </p:cNvPr>
          <p:cNvCxnSpPr>
            <a:cxnSpLocks/>
          </p:cNvCxnSpPr>
          <p:nvPr/>
        </p:nvCxnSpPr>
        <p:spPr>
          <a:xfrm flipV="1">
            <a:off x="5387765" y="1068426"/>
            <a:ext cx="3683977" cy="2066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97E87E-27C6-44BC-A347-4BE83DDF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7" y="-1717"/>
            <a:ext cx="10555376" cy="703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6549175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5" y="10016"/>
            <a:ext cx="10437385" cy="68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DBEE7C-C7CA-44E8-B498-05AC0DE6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5328"/>
          <a:stretch/>
        </p:blipFill>
        <p:spPr>
          <a:xfrm>
            <a:off x="547871" y="-81764"/>
            <a:ext cx="11410691" cy="702152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881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BDD20E-7487-4C47-8BA3-F0E8B4D8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6" y="0"/>
            <a:ext cx="10555377" cy="701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9545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1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0" y="3528543"/>
            <a:ext cx="28239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6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90342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Intro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A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 Target Task Tool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(1-2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10922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B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-&gt;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target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task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38696"/>
            <a:ext cx="3000620" cy="707886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B Target Task Tool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(1-2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59F4C2CD-28E2-444B-AF43-34A3A7FA2B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43662" y="1248575"/>
              <a:ext cx="6592759" cy="3708427"/>
            </p:xfrm>
            <a:graphic>
              <a:graphicData uri="http://schemas.microsoft.com/office/powerpoint/2016/slidezoom">
                <pslz:sldZm>
                  <pslz:sldZmObj sldId="1031" cId="54850251">
                    <pslz:zmPr id="{ED793F19-BFCF-480A-9686-D3D218540C0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92759" cy="37084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9F4C2CD-28E2-444B-AF43-34A3A7FA2B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3662" y="1248575"/>
                <a:ext cx="6592759" cy="37084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2905564"/>
      </p:ext>
    </p:extLst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5" y="10016"/>
            <a:ext cx="10437385" cy="68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2706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419FE1-F75F-4E25-BE0B-F48C7E39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43" y="0"/>
            <a:ext cx="1052682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850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1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0" y="3528543"/>
            <a:ext cx="28239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6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49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4221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Intro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A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A Target Task Tool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(1-2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43007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Part B 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(4-6 Seiten)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-&gt;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target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task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06611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B Target Task Tool</a:t>
            </a:r>
          </a:p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(1-2 Seiten)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652494" y="3705013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Photo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rPr>
              <a:t>/Reading Tour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CBBCD25D-CC69-43BA-84DA-E9E1BDA377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1848" y="1354011"/>
              <a:ext cx="6462369" cy="3635083"/>
            </p:xfrm>
            <a:graphic>
              <a:graphicData uri="http://schemas.microsoft.com/office/powerpoint/2016/slidezoom">
                <pslz:sldZm>
                  <pslz:sldZmObj sldId="1033" cId="3780831865">
                    <pslz:zmPr id="{3F778C57-0CF8-4AE8-8570-5AE8F5FAFCB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462369" cy="3635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BBCD25D-CC69-43BA-84DA-E9E1BDA377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1848" y="1354011"/>
                <a:ext cx="6462369" cy="36350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1524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9A2360-9065-4343-8A29-0FD928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7" y="-1"/>
            <a:ext cx="10555376" cy="7112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0831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D19E9B1-93E1-0AF3-9694-EB73A82E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1220837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4029"/>
      </p:ext>
    </p:extLst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2" y="43797"/>
            <a:ext cx="10413541" cy="681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325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126C91-10C4-3980-FA30-42AC8E45B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388"/>
            <a:ext cx="12192000" cy="62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87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609" y="662867"/>
            <a:ext cx="11248851" cy="60934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Medienkompetenz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128222" y="1715387"/>
            <a:ext cx="7344577" cy="395462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380990" indent="-380990" defTabSz="609585" hangingPunct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Verstärkte Einbindung von Aufgaben zur Medienkompetenz</a:t>
            </a:r>
          </a:p>
          <a:p>
            <a:pPr marL="380990" indent="-380990" defTabSz="609585" hangingPunct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Kennzeichnung von Medienkompetenz-Aufgaben im Schülerband</a:t>
            </a:r>
          </a:p>
          <a:p>
            <a:pPr marL="380990" indent="-380990" defTabSz="609585" hangingPunct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Zusatzangebote: per </a:t>
            </a:r>
            <a:r>
              <a:rPr lang="de-DE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Webcode</a:t>
            </a: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, </a:t>
            </a:r>
            <a:b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</a:b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in Lehrer-</a:t>
            </a:r>
            <a:r>
              <a:rPr lang="de-DE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BiBox</a:t>
            </a: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, im Workbook</a:t>
            </a:r>
          </a:p>
          <a:p>
            <a:pPr marL="380990" indent="-380990" defTabSz="609585" hangingPunct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weiterführende methodisch-didaktische Hinweise in Materialien für Lehrkräfte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3032970" y="2350265"/>
            <a:ext cx="2820319" cy="2717495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hangingPunct="0"/>
            <a:r>
              <a:rPr lang="de-DE" sz="2400" i="1" kern="0" dirty="0">
                <a:solidFill>
                  <a:srgbClr val="000000"/>
                </a:solidFill>
                <a:latin typeface="bs Thomas Sans 1"/>
                <a:ea typeface="Calibri"/>
                <a:cs typeface="Calibri"/>
                <a:sym typeface="Calibri"/>
              </a:rPr>
              <a:t>Medien-bildung in </a:t>
            </a:r>
            <a:r>
              <a:rPr lang="de-DE" sz="2400" i="1" kern="0" dirty="0" err="1">
                <a:solidFill>
                  <a:srgbClr val="000000"/>
                </a:solidFill>
                <a:latin typeface="bs Thomas Sans 1"/>
                <a:ea typeface="Calibri"/>
                <a:cs typeface="Calibri"/>
                <a:sym typeface="Calibri"/>
              </a:rPr>
              <a:t>Camden</a:t>
            </a:r>
            <a:r>
              <a:rPr lang="de-DE" sz="2400" i="1" kern="0" dirty="0">
                <a:solidFill>
                  <a:srgbClr val="000000"/>
                </a:solidFill>
                <a:latin typeface="bs Thomas Sans 1"/>
                <a:ea typeface="Calibri"/>
                <a:cs typeface="Calibri"/>
                <a:sym typeface="Calibri"/>
              </a:rPr>
              <a:t> Town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159992" y="6332677"/>
            <a:ext cx="6640521" cy="36618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bs Thomas Sans 1"/>
                <a:ea typeface="Calibri"/>
                <a:cs typeface="Calibri"/>
              </a:rPr>
              <a:t>Camden</a:t>
            </a:r>
            <a:r>
              <a:rPr lang="de-DE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bs Thomas Sans 1"/>
                <a:ea typeface="Calibri"/>
                <a:cs typeface="Calibri"/>
              </a:rPr>
              <a:t> Town 2020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4" y="1899919"/>
            <a:ext cx="1438656" cy="143865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639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97E87E-27C6-44BC-A347-4BE83DDF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7" y="-1717"/>
            <a:ext cx="10555376" cy="703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6549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78A9-DC00-4D0D-B015-D4EC455F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Austausche im schulischen Kontext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525BA30-8CAE-4E31-B25F-4EAB9CD7A7A8}"/>
              </a:ext>
            </a:extLst>
          </p:cNvPr>
          <p:cNvSpPr/>
          <p:nvPr/>
        </p:nvSpPr>
        <p:spPr>
          <a:xfrm>
            <a:off x="2773377" y="2195352"/>
            <a:ext cx="2520076" cy="1168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Individualaustausch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CCA35C-6BCF-4686-96EA-E6FEF09E51B8}"/>
              </a:ext>
            </a:extLst>
          </p:cNvPr>
          <p:cNvSpPr/>
          <p:nvPr/>
        </p:nvSpPr>
        <p:spPr>
          <a:xfrm>
            <a:off x="6096000" y="2195352"/>
            <a:ext cx="2520076" cy="1168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Gruppenaustausch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1E624D-BB30-4771-BE24-5E379B353B18}"/>
              </a:ext>
            </a:extLst>
          </p:cNvPr>
          <p:cNvSpPr txBox="1"/>
          <p:nvPr/>
        </p:nvSpPr>
        <p:spPr>
          <a:xfrm>
            <a:off x="2773377" y="3363985"/>
            <a:ext cx="492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Auslandssschuljahr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4-16 wöchige Austausche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193740-9206-4605-A47F-0CD5507B8813}"/>
              </a:ext>
            </a:extLst>
          </p:cNvPr>
          <p:cNvSpPr txBox="1"/>
          <p:nvPr/>
        </p:nvSpPr>
        <p:spPr>
          <a:xfrm>
            <a:off x="6096000" y="3363985"/>
            <a:ext cx="4927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Englandaustausch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Frankreichaustausch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Spanienaustuasch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Erasmus+ Austausche</a:t>
            </a:r>
          </a:p>
        </p:txBody>
      </p:sp>
    </p:spTree>
    <p:extLst>
      <p:ext uri="{BB962C8B-B14F-4D97-AF65-F5344CB8AC3E}">
        <p14:creationId xmlns:p14="http://schemas.microsoft.com/office/powerpoint/2010/main" val="37034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434131" y="2281616"/>
            <a:ext cx="6102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Wichtiger als das Bild </a:t>
            </a:r>
          </a:p>
          <a:p>
            <a:pPr algn="ctr"/>
            <a:r>
              <a:rPr lang="de-DE" sz="2400" dirty="0"/>
              <a:t>ist der Ton.</a:t>
            </a:r>
          </a:p>
          <a:p>
            <a:pPr algn="ctr"/>
            <a:r>
              <a:rPr lang="de-DE" sz="1400" dirty="0"/>
              <a:t>(Aber auch der Ton muss nicht perfekt sein)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B61059B-EAD1-1C1A-02E8-2814A2E31B5A}"/>
              </a:ext>
            </a:extLst>
          </p:cNvPr>
          <p:cNvSpPr/>
          <p:nvPr/>
        </p:nvSpPr>
        <p:spPr>
          <a:xfrm>
            <a:off x="6096000" y="777737"/>
            <a:ext cx="4261607" cy="4337108"/>
          </a:xfrm>
          <a:prstGeom prst="roundRect">
            <a:avLst/>
          </a:prstGeom>
          <a:solidFill>
            <a:srgbClr val="C3D3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Gleichzeitige Aufnahme im Klassenzimmer eher nicht möglichst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Man sollte nicht zu weit entfernt vom Mikrofon sein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Bei Außenaufnahmen auf Nebengeräusche und Wind achten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Kurze Probeaufnahme -&gt; Anschauen und Ton checken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2066-B8EC-4B31-B752-A5ED2F5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mit Austauschen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CBBC-23CC-4513-8DA8-B99B453C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2012-2016 	Klasse 8 Englandaustausch	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B45006-9560-41BC-BB0A-1B8364C982A5}"/>
              </a:ext>
            </a:extLst>
          </p:cNvPr>
          <p:cNvSpPr txBox="1"/>
          <p:nvPr/>
        </p:nvSpPr>
        <p:spPr>
          <a:xfrm>
            <a:off x="2423886" y="3033486"/>
            <a:ext cx="52125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Die SuS haben bei den Austauschpartnern gelebt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„Land und Leute“ wurden unvermittelt kennengelernt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Die engl. SuS durften nur wenig Unterricht verpassen</a:t>
            </a:r>
          </a:p>
        </p:txBody>
      </p:sp>
      <p:pic>
        <p:nvPicPr>
          <p:cNvPr id="8" name="Picture 2" descr="Birkenhead School – Let&amp;#39;s Go! Magazine">
            <a:extLst>
              <a:ext uri="{FF2B5EF4-FFF2-40B4-BE49-F238E27FC236}">
                <a16:creationId xmlns:a16="http://schemas.microsoft.com/office/drawing/2014/main" id="{D0E846D7-14B1-433B-9A8A-E97EDA05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70" y="2839752"/>
            <a:ext cx="3847991" cy="21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2066-B8EC-4B31-B752-A5ED2F5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mit virtuellen Austauschen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CBBC-23CC-4513-8DA8-B99B453C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2006 		Klasse 10			D/USA</a:t>
            </a:r>
          </a:p>
          <a:p>
            <a:r>
              <a:rPr lang="de-DE" dirty="0"/>
              <a:t>2016 		Lehramtsstudenten		D/USA</a:t>
            </a:r>
          </a:p>
          <a:p>
            <a:r>
              <a:rPr lang="de-DE" dirty="0"/>
              <a:t>20012 – 2020	Klasse 11/12			Erasmus+ Projekte GB/E/D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F0F954E-6248-45A1-94B9-D41C9B03C4A1}"/>
              </a:ext>
            </a:extLst>
          </p:cNvPr>
          <p:cNvSpPr/>
          <p:nvPr/>
        </p:nvSpPr>
        <p:spPr>
          <a:xfrm>
            <a:off x="4686300" y="3534508"/>
            <a:ext cx="2901462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Präsensphase (eine Woche)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4710720-C6BB-4737-B793-31815A39C340}"/>
              </a:ext>
            </a:extLst>
          </p:cNvPr>
          <p:cNvSpPr/>
          <p:nvPr/>
        </p:nvSpPr>
        <p:spPr>
          <a:xfrm>
            <a:off x="4686300" y="4072534"/>
            <a:ext cx="2901462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Virtuelle Phase(eine Woche)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7EC596-AF7E-4CA8-936F-D98E4273083B}"/>
              </a:ext>
            </a:extLst>
          </p:cNvPr>
          <p:cNvSpPr/>
          <p:nvPr/>
        </p:nvSpPr>
        <p:spPr>
          <a:xfrm>
            <a:off x="4686300" y="4621048"/>
            <a:ext cx="2901462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Präsensphase (eine Woche)</a:t>
            </a:r>
          </a:p>
        </p:txBody>
      </p:sp>
    </p:spTree>
    <p:extLst>
      <p:ext uri="{BB962C8B-B14F-4D97-AF65-F5344CB8AC3E}">
        <p14:creationId xmlns:p14="http://schemas.microsoft.com/office/powerpoint/2010/main" val="10687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419FE1-F75F-4E25-BE0B-F48C7E39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43" y="0"/>
            <a:ext cx="1052682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850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2066-B8EC-4B31-B752-A5ED2F5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mit virtuellen Austauschen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CBBC-23CC-4513-8DA8-B99B453C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2006 		Klasse 10			D/USA</a:t>
            </a:r>
          </a:p>
          <a:p>
            <a:r>
              <a:rPr lang="de-DE" dirty="0"/>
              <a:t>2016 		Lehramtsstudenten		D/USA</a:t>
            </a:r>
          </a:p>
          <a:p>
            <a:r>
              <a:rPr lang="de-DE" dirty="0"/>
              <a:t>20012 – 2020	Klasse 11/12			Erasmus+ Projekte GB/E/D</a:t>
            </a:r>
          </a:p>
          <a:p>
            <a:r>
              <a:rPr lang="de-DE" dirty="0"/>
              <a:t>2021		Klasse 6				E/D    </a:t>
            </a:r>
            <a:r>
              <a:rPr lang="de-DE" sz="1600" dirty="0"/>
              <a:t>(andere Zielkultur)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4659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hangingPunct="0">
              <a:defRPr/>
            </a:pPr>
            <a:endParaRPr lang="de-DE" sz="2400" kern="0">
              <a:solidFill>
                <a:prstClr val="black"/>
              </a:solidFill>
              <a:latin typeface="Gill Sans MT" panose="020B0502020104020203"/>
              <a:sym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9A2360-9065-4343-8A29-0FD928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7" y="-1"/>
            <a:ext cx="10555376" cy="7112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08318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1260828" y="1084867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>
                <a:latin typeface="Century Schoolbook" panose="02040604050505020304" pitchFamily="18" charset="0"/>
              </a:rPr>
              <a:t>Speaking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953852" y="2173001"/>
            <a:ext cx="6569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Interkulturelle 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3252579" y="3193859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Sprachbewußtheit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EE2A331-D9BC-48BE-8184-C90D5D95DD0F}"/>
              </a:ext>
            </a:extLst>
          </p:cNvPr>
          <p:cNvSpPr txBox="1"/>
          <p:nvPr/>
        </p:nvSpPr>
        <p:spPr>
          <a:xfrm>
            <a:off x="1429212" y="4298548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Medienkompetenz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3403" y="2224903"/>
            <a:ext cx="4903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you</a:t>
            </a:r>
            <a:r>
              <a:rPr lang="de-DE" sz="4000" dirty="0">
                <a:latin typeface="Century Schoolbook" panose="02040604050505020304" pitchFamily="18" charset="0"/>
              </a:rPr>
              <a:t> and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school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143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6444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Introduce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yourself</a:t>
            </a:r>
            <a:r>
              <a:rPr lang="de-DE" sz="4000" dirty="0">
                <a:latin typeface="Century Schoolbook" panose="02040604050505020304" pitchFamily="18" charset="0"/>
              </a:rPr>
              <a:t> (30 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1260828" y="3021089"/>
            <a:ext cx="595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Show and </a:t>
            </a:r>
            <a:r>
              <a:rPr lang="de-DE" sz="4000" dirty="0" err="1">
                <a:latin typeface="Century Schoolbook" panose="02040604050505020304" pitchFamily="18" charset="0"/>
              </a:rPr>
              <a:t>tell</a:t>
            </a:r>
            <a:r>
              <a:rPr lang="de-DE" sz="4000" dirty="0">
                <a:latin typeface="Century Schoolbook" panose="02040604050505020304" pitchFamily="18" charset="0"/>
              </a:rPr>
              <a:t> (30-60sec)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5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3" grpId="0" animBg="1"/>
      <p:bldP spid="34" grpId="0" animBg="1"/>
      <p:bldP spid="15" grpId="0" animBg="1"/>
      <p:bldP spid="41" grpId="0" animBg="1"/>
      <p:bldP spid="46" grpId="0" animBg="1"/>
      <p:bldP spid="4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A88BBD0-C4A6-442A-8699-0938FD367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053" y="3413760"/>
            <a:ext cx="882323" cy="5928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CB76FB-7436-4ADD-BB1D-3B9AC1B97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687" y="4193761"/>
            <a:ext cx="887190" cy="5909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6C7E45-252A-462A-9F73-4F843F5A8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29" y="4193762"/>
            <a:ext cx="896158" cy="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77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4F89A-245A-4F3D-8D64-0E00DAC3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Arten  von  </a:t>
            </a:r>
            <a:r>
              <a:rPr lang="de-DE" dirty="0" err="1"/>
              <a:t>videoproduktion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E77B4-AB56-449E-B04A-D2425D9AC7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1: </a:t>
            </a:r>
          </a:p>
          <a:p>
            <a:pPr marL="0" indent="0">
              <a:buNone/>
            </a:pPr>
            <a:r>
              <a:rPr lang="de-DE" b="1" dirty="0"/>
              <a:t>Ohne Schnitt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D57FBA-D434-4B22-BB41-ED190A228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2: </a:t>
            </a:r>
          </a:p>
          <a:p>
            <a:pPr marL="0" indent="0">
              <a:buNone/>
            </a:pPr>
            <a:r>
              <a:rPr lang="de-DE" b="1" dirty="0"/>
              <a:t>Mit Schnitt</a:t>
            </a:r>
          </a:p>
        </p:txBody>
      </p:sp>
    </p:spTree>
    <p:extLst>
      <p:ext uri="{BB962C8B-B14F-4D97-AF65-F5344CB8AC3E}">
        <p14:creationId xmlns:p14="http://schemas.microsoft.com/office/powerpoint/2010/main" val="25767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70">
            <a:extLst>
              <a:ext uri="{FF2B5EF4-FFF2-40B4-BE49-F238E27FC236}">
                <a16:creationId xmlns:a16="http://schemas.microsoft.com/office/drawing/2014/main" id="{13E0836B-0181-4136-AAB7-0504CFED7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72">
            <a:extLst>
              <a:ext uri="{FF2B5EF4-FFF2-40B4-BE49-F238E27FC236}">
                <a16:creationId xmlns:a16="http://schemas.microsoft.com/office/drawing/2014/main" id="{937A4590-41A2-42FE-A36F-B7E203FA9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80" y="1426927"/>
            <a:ext cx="2830940" cy="1049235"/>
          </a:xfrm>
        </p:spPr>
        <p:txBody>
          <a:bodyPr>
            <a:normAutofit/>
          </a:bodyPr>
          <a:lstStyle/>
          <a:p>
            <a:r>
              <a:rPr lang="de-DE" sz="2200" dirty="0"/>
              <a:t>Greenscreen</a:t>
            </a:r>
          </a:p>
        </p:txBody>
      </p:sp>
      <p:sp>
        <p:nvSpPr>
          <p:cNvPr id="2063" name="Rectangle 74">
            <a:extLst>
              <a:ext uri="{FF2B5EF4-FFF2-40B4-BE49-F238E27FC236}">
                <a16:creationId xmlns:a16="http://schemas.microsoft.com/office/drawing/2014/main" id="{457CBE1A-FFC1-437A-9C4F-81A95AA7E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0D52F-DB2C-437E-AB5E-D7FD3454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grpSp>
        <p:nvGrpSpPr>
          <p:cNvPr id="2064" name="Group 76">
            <a:extLst>
              <a:ext uri="{FF2B5EF4-FFF2-40B4-BE49-F238E27FC236}">
                <a16:creationId xmlns:a16="http://schemas.microsoft.com/office/drawing/2014/main" id="{4A9E3941-E855-4A43-B613-3B0A5D37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065" name="Rectangle 77">
              <a:extLst>
                <a:ext uri="{FF2B5EF4-FFF2-40B4-BE49-F238E27FC236}">
                  <a16:creationId xmlns:a16="http://schemas.microsoft.com/office/drawing/2014/main" id="{509FE070-5DD6-4671-A7A2-91D255BB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Rectangle 78">
              <a:extLst>
                <a:ext uri="{FF2B5EF4-FFF2-40B4-BE49-F238E27FC236}">
                  <a16:creationId xmlns:a16="http://schemas.microsoft.com/office/drawing/2014/main" id="{EA77A395-788F-4913-A014-5D1B3E25B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AA73A94A-5B51-4328-A30F-CD3328DEB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" r="16893" b="-1"/>
          <a:stretch/>
        </p:blipFill>
        <p:spPr>
          <a:xfrm>
            <a:off x="4615683" y="1122808"/>
            <a:ext cx="3880765" cy="3858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B9A713-0D80-43E3-B535-775075795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13021"/>
          <a:stretch/>
        </p:blipFill>
        <p:spPr>
          <a:xfrm>
            <a:off x="8730936" y="2183446"/>
            <a:ext cx="2255303" cy="1476069"/>
          </a:xfrm>
          <a:prstGeom prst="rect">
            <a:avLst/>
          </a:prstGeom>
        </p:spPr>
      </p:pic>
      <p:pic>
        <p:nvPicPr>
          <p:cNvPr id="2067" name="Picture 80">
            <a:extLst>
              <a:ext uri="{FF2B5EF4-FFF2-40B4-BE49-F238E27FC236}">
                <a16:creationId xmlns:a16="http://schemas.microsoft.com/office/drawing/2014/main" id="{C0861CB2-E220-4FB7-A994-A1CCE9AB1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8" name="Straight Connector 82">
            <a:extLst>
              <a:ext uri="{FF2B5EF4-FFF2-40B4-BE49-F238E27FC236}">
                <a16:creationId xmlns:a16="http://schemas.microsoft.com/office/drawing/2014/main" id="{BD9629C9-C99F-47E2-B01E-6773B5DD8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9349764-352E-5665-B4E8-B6917892A5F7}"/>
              </a:ext>
            </a:extLst>
          </p:cNvPr>
          <p:cNvSpPr/>
          <p:nvPr/>
        </p:nvSpPr>
        <p:spPr>
          <a:xfrm>
            <a:off x="652496" y="2747100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Grafik 32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FA672AB-008E-7578-3054-EF14E532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85" y="2600749"/>
            <a:ext cx="1533981" cy="20477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00293-BB3F-6ED5-1637-63E5776B9695}"/>
              </a:ext>
            </a:extLst>
          </p:cNvPr>
          <p:cNvSpPr txBox="1"/>
          <p:nvPr/>
        </p:nvSpPr>
        <p:spPr>
          <a:xfrm>
            <a:off x="2594546" y="2970511"/>
            <a:ext cx="2426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Greenscreen:</a:t>
            </a:r>
          </a:p>
          <a:p>
            <a:r>
              <a:rPr lang="de-DE" dirty="0"/>
              <a:t>+ super Endergebnis</a:t>
            </a:r>
          </a:p>
          <a:p>
            <a:r>
              <a:rPr lang="de-DE" dirty="0"/>
              <a:t>+ Apps </a:t>
            </a:r>
          </a:p>
          <a:p>
            <a:r>
              <a:rPr lang="de-DE" dirty="0"/>
              <a:t>- Für denn Alltag nicht   </a:t>
            </a:r>
          </a:p>
          <a:p>
            <a:r>
              <a:rPr lang="de-DE" dirty="0"/>
              <a:t>  geeignet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8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23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62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01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55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33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45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12D2C-BF5D-451E-92B6-26F8B1D6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C188C9-8F61-F9B9-4D46-811C87A64D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461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12D2C-BF5D-451E-92B6-26F8B1D6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414C30-C869-433E-8BBA-C4F3905253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58B44AB-CDDC-854B-7B00-F09ED0FE2B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7221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E8C7-B9D5-4C4D-A121-198156AF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Aha-Momente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D911BB7-E650-6271-F2C4-B4D77C75201C}"/>
              </a:ext>
            </a:extLst>
          </p:cNvPr>
          <p:cNvSpPr/>
          <p:nvPr/>
        </p:nvSpPr>
        <p:spPr>
          <a:xfrm>
            <a:off x="1701835" y="2145810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87E6F56D-F924-CE91-95F4-81933DED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24" y="2012159"/>
            <a:ext cx="1533981" cy="2047756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63775C2-343D-447B-2846-45D9CB3183BE}"/>
              </a:ext>
            </a:extLst>
          </p:cNvPr>
          <p:cNvSpPr/>
          <p:nvPr/>
        </p:nvSpPr>
        <p:spPr>
          <a:xfrm>
            <a:off x="6508877" y="2130324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F7DEF22B-8ECE-F3BD-F5E1-CD05CD2D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66" y="1983973"/>
            <a:ext cx="1533981" cy="2047756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1AC1275-C414-39F3-ABE8-4726763B5403}"/>
              </a:ext>
            </a:extLst>
          </p:cNvPr>
          <p:cNvSpPr/>
          <p:nvPr/>
        </p:nvSpPr>
        <p:spPr>
          <a:xfrm>
            <a:off x="236047" y="4194195"/>
            <a:ext cx="6000842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246A3292-6180-240C-2696-CF4E2237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6" y="4074301"/>
            <a:ext cx="1533981" cy="20477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BC80CF-0156-9684-01DD-AAB662341917}"/>
              </a:ext>
            </a:extLst>
          </p:cNvPr>
          <p:cNvSpPr txBox="1"/>
          <p:nvPr/>
        </p:nvSpPr>
        <p:spPr>
          <a:xfrm>
            <a:off x="3654875" y="2743649"/>
            <a:ext cx="226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Ton, Ton, Ton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CDE33E-D6EB-A785-5713-2546C5C9995C}"/>
              </a:ext>
            </a:extLst>
          </p:cNvPr>
          <p:cNvSpPr txBox="1"/>
          <p:nvPr/>
        </p:nvSpPr>
        <p:spPr>
          <a:xfrm>
            <a:off x="8164617" y="2497428"/>
            <a:ext cx="2879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Vorgaben </a:t>
            </a:r>
          </a:p>
          <a:p>
            <a:r>
              <a:rPr lang="de-DE" sz="3200" dirty="0"/>
              <a:t>was zu sehen ist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284F27-1D7A-C636-B279-F6F4318EEB9E}"/>
              </a:ext>
            </a:extLst>
          </p:cNvPr>
          <p:cNvSpPr txBox="1"/>
          <p:nvPr/>
        </p:nvSpPr>
        <p:spPr>
          <a:xfrm>
            <a:off x="2186966" y="4631255"/>
            <a:ext cx="3878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Absprachen mit </a:t>
            </a:r>
          </a:p>
          <a:p>
            <a:r>
              <a:rPr lang="de-DE" sz="3200" dirty="0"/>
              <a:t>der anderen Lehrkraft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C35BFF3-D27A-5385-85B6-E454ACF81177}"/>
              </a:ext>
            </a:extLst>
          </p:cNvPr>
          <p:cNvSpPr/>
          <p:nvPr/>
        </p:nvSpPr>
        <p:spPr>
          <a:xfrm>
            <a:off x="6574749" y="4187194"/>
            <a:ext cx="4535054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1016ACC-4FD2-2D99-170B-C4E00E61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468" y="4055111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0F1CBCC-D832-A905-393F-9474D3F8F02C}"/>
              </a:ext>
            </a:extLst>
          </p:cNvPr>
          <p:cNvSpPr txBox="1"/>
          <p:nvPr/>
        </p:nvSpPr>
        <p:spPr>
          <a:xfrm>
            <a:off x="8352168" y="4230603"/>
            <a:ext cx="2691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Wenn möglich </a:t>
            </a:r>
          </a:p>
          <a:p>
            <a:r>
              <a:rPr lang="de-DE" sz="3200" dirty="0"/>
              <a:t>Beispielvideos </a:t>
            </a:r>
          </a:p>
          <a:p>
            <a:r>
              <a:rPr lang="de-DE" sz="3200" dirty="0"/>
              <a:t>zeigen</a:t>
            </a:r>
          </a:p>
        </p:txBody>
      </p:sp>
    </p:spTree>
    <p:extLst>
      <p:ext uri="{BB962C8B-B14F-4D97-AF65-F5344CB8AC3E}">
        <p14:creationId xmlns:p14="http://schemas.microsoft.com/office/powerpoint/2010/main" val="2534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/>
      <p:bldP spid="15" grpId="0"/>
      <p:bldP spid="16" grpId="0"/>
      <p:bldP spid="17" grpId="0" animBg="1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4790" y="2173784"/>
            <a:ext cx="4982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a </a:t>
            </a:r>
            <a:r>
              <a:rPr lang="de-DE" sz="4000" dirty="0" err="1">
                <a:latin typeface="Century Schoolbook" panose="02040604050505020304" pitchFamily="18" charset="0"/>
              </a:rPr>
              <a:t>place</a:t>
            </a:r>
            <a:r>
              <a:rPr lang="de-DE" sz="4000" dirty="0">
                <a:latin typeface="Century Schoolbook" panose="02040604050505020304" pitchFamily="18" charset="0"/>
              </a:rPr>
              <a:t> in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town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4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2EF191-D71F-41DF-BDF3-9F6D4544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79" y="2512369"/>
            <a:ext cx="4322064" cy="3230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29E42-A20F-489F-A9F1-427E256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8" y="2207895"/>
            <a:ext cx="4241698" cy="3845586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D0292D-16DE-4559-9614-929B8B475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9790" y="2207895"/>
            <a:ext cx="2935609" cy="3839692"/>
          </a:xfrm>
        </p:spPr>
      </p:pic>
    </p:spTree>
    <p:extLst>
      <p:ext uri="{BB962C8B-B14F-4D97-AF65-F5344CB8AC3E}">
        <p14:creationId xmlns:p14="http://schemas.microsoft.com/office/powerpoint/2010/main" val="22687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71764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Erst Video ohne Ton</a:t>
            </a:r>
          </a:p>
          <a:p>
            <a:endParaRPr lang="de-DE" sz="4400" dirty="0">
              <a:latin typeface="Century Schoolbook" panose="02040604050505020304" pitchFamily="18" charset="0"/>
            </a:endParaRPr>
          </a:p>
          <a:p>
            <a:r>
              <a:rPr lang="de-DE" sz="4400" dirty="0">
                <a:latin typeface="Century Schoolbook" panose="02040604050505020304" pitchFamily="18" charset="0"/>
              </a:rPr>
              <a:t>Dann Tonspur aufnehmen </a:t>
            </a:r>
          </a:p>
        </p:txBody>
      </p:sp>
    </p:spTree>
    <p:extLst>
      <p:ext uri="{BB962C8B-B14F-4D97-AF65-F5344CB8AC3E}">
        <p14:creationId xmlns:p14="http://schemas.microsoft.com/office/powerpoint/2010/main" val="33917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200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</p:spTree>
    <p:extLst>
      <p:ext uri="{BB962C8B-B14F-4D97-AF65-F5344CB8AC3E}">
        <p14:creationId xmlns:p14="http://schemas.microsoft.com/office/powerpoint/2010/main" val="16910447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3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178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Alltag</a:t>
            </a:r>
          </a:p>
        </p:txBody>
      </p:sp>
    </p:spTree>
    <p:extLst>
      <p:ext uri="{BB962C8B-B14F-4D97-AF65-F5344CB8AC3E}">
        <p14:creationId xmlns:p14="http://schemas.microsoft.com/office/powerpoint/2010/main" val="34789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4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336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Festivitäten</a:t>
            </a:r>
          </a:p>
        </p:txBody>
      </p:sp>
    </p:spTree>
    <p:extLst>
      <p:ext uri="{BB962C8B-B14F-4D97-AF65-F5344CB8AC3E}">
        <p14:creationId xmlns:p14="http://schemas.microsoft.com/office/powerpoint/2010/main" val="38331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A02D01A-D46B-42EC-BCA2-715104914F82}"/>
              </a:ext>
            </a:extLst>
          </p:cNvPr>
          <p:cNvSpPr/>
          <p:nvPr/>
        </p:nvSpPr>
        <p:spPr>
          <a:xfrm>
            <a:off x="413267" y="215053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 Typ 1:</a:t>
            </a:r>
          </a:p>
          <a:p>
            <a:pPr algn="ctr"/>
            <a:r>
              <a:rPr lang="de-DE" dirty="0"/>
              <a:t> SuS steht vor der Kamera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E6F1E16-D785-4E3B-93BC-A80879D60C8C}"/>
              </a:ext>
            </a:extLst>
          </p:cNvPr>
          <p:cNvSpPr/>
          <p:nvPr/>
        </p:nvSpPr>
        <p:spPr>
          <a:xfrm>
            <a:off x="3000235" y="215053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 Typ I1:</a:t>
            </a:r>
          </a:p>
          <a:p>
            <a:pPr algn="ctr"/>
            <a:r>
              <a:rPr lang="de-DE" dirty="0"/>
              <a:t> SuS spricht Tonspur über ein Video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B6232B0-E7EE-4958-9ED9-FC5CB0835098}"/>
              </a:ext>
            </a:extLst>
          </p:cNvPr>
          <p:cNvSpPr/>
          <p:nvPr/>
        </p:nvSpPr>
        <p:spPr>
          <a:xfrm>
            <a:off x="413267" y="341545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Posterpräsentation</a:t>
            </a:r>
          </a:p>
          <a:p>
            <a:pPr algn="ctr"/>
            <a:r>
              <a:rPr lang="de-DE" dirty="0"/>
              <a:t>Bild + Audiospur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DAA1733-E4F2-4F8C-B706-83AF9E86BEC6}"/>
              </a:ext>
            </a:extLst>
          </p:cNvPr>
          <p:cNvSpPr/>
          <p:nvPr/>
        </p:nvSpPr>
        <p:spPr>
          <a:xfrm>
            <a:off x="3000235" y="3422954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Audioaufnahmen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45000F-18AF-427F-9441-245E72570681}"/>
              </a:ext>
            </a:extLst>
          </p:cNvPr>
          <p:cNvSpPr/>
          <p:nvPr/>
        </p:nvSpPr>
        <p:spPr>
          <a:xfrm>
            <a:off x="6917816" y="2150538"/>
            <a:ext cx="2265680" cy="105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Videokonferenz im Plenum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DEFA6E8-D0CF-4EB0-8221-5434F81C7325}"/>
              </a:ext>
            </a:extLst>
          </p:cNvPr>
          <p:cNvSpPr/>
          <p:nvPr/>
        </p:nvSpPr>
        <p:spPr>
          <a:xfrm>
            <a:off x="6917816" y="3422954"/>
            <a:ext cx="2265680" cy="105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Videokonferenz in EA oder GA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Kollaboration ….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82273D-175F-4F47-AC87-AF9D6E20300B}"/>
              </a:ext>
            </a:extLst>
          </p:cNvPr>
          <p:cNvSpPr/>
          <p:nvPr/>
        </p:nvSpPr>
        <p:spPr>
          <a:xfrm>
            <a:off x="9429214" y="2150538"/>
            <a:ext cx="2265680" cy="105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Messengernachrichten</a:t>
            </a:r>
            <a:endParaRPr lang="de-DE" dirty="0"/>
          </a:p>
          <a:p>
            <a:pPr algn="ctr"/>
            <a:r>
              <a:rPr lang="de-DE" dirty="0"/>
              <a:t>(Audio/Text)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420B7B3-18FB-4822-B3A8-DBD9FF733EE5}"/>
              </a:ext>
            </a:extLst>
          </p:cNvPr>
          <p:cNvSpPr/>
          <p:nvPr/>
        </p:nvSpPr>
        <p:spPr>
          <a:xfrm>
            <a:off x="413267" y="468037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E-mail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74E53D5-0222-409B-971C-18D964DD8743}"/>
              </a:ext>
            </a:extLst>
          </p:cNvPr>
          <p:cNvSpPr/>
          <p:nvPr/>
        </p:nvSpPr>
        <p:spPr>
          <a:xfrm>
            <a:off x="1165107" y="214811"/>
            <a:ext cx="3027680" cy="1432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asynchron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3923A3D-C957-45CE-A769-03FC7F8F2D2A}"/>
              </a:ext>
            </a:extLst>
          </p:cNvPr>
          <p:cNvSpPr/>
          <p:nvPr/>
        </p:nvSpPr>
        <p:spPr>
          <a:xfrm>
            <a:off x="7915374" y="214811"/>
            <a:ext cx="3027680" cy="14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synchron</a:t>
            </a:r>
          </a:p>
        </p:txBody>
      </p:sp>
    </p:spTree>
    <p:extLst>
      <p:ext uri="{BB962C8B-B14F-4D97-AF65-F5344CB8AC3E}">
        <p14:creationId xmlns:p14="http://schemas.microsoft.com/office/powerpoint/2010/main" val="968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BFA03-9D4F-40C5-BD37-51AE0B72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67B7D9-0CB7-4C82-B670-7CFE96D309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685541-C5D3-4497-A73C-A2A3181202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8665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F77C13-C85A-4301-808F-1321BE81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70" y="828900"/>
            <a:ext cx="9801225" cy="38576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1742318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9A7D41-9C4B-466B-8D43-BDDCCF5C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90" y="804889"/>
            <a:ext cx="5629275" cy="47339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36737450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F6DFCF0-9998-418C-A7F0-B57D05DF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57" y="804889"/>
            <a:ext cx="9620250" cy="3848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135599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8" y="2010560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90" y="2593731"/>
            <a:ext cx="4188837" cy="251460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4674" y="4101672"/>
            <a:ext cx="4175722" cy="23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1242A-C20F-6FBC-07E1-E62F742D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64C99D-1992-3393-214F-17AB8640BF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69BDA3-5250-6A43-5E4A-6C12D5EEB6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8615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7F1B1A4-F064-D0D8-BFB3-491C5C81CEE0}"/>
              </a:ext>
            </a:extLst>
          </p:cNvPr>
          <p:cNvSpPr/>
          <p:nvPr/>
        </p:nvSpPr>
        <p:spPr>
          <a:xfrm>
            <a:off x="5975414" y="424496"/>
            <a:ext cx="5227640" cy="17550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C7CC397-DCED-597D-EEDA-76CDEF3E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33" y="292413"/>
            <a:ext cx="1533981" cy="2047756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D78F720-A6BF-204E-4622-1CB0A2B9EA58}"/>
              </a:ext>
            </a:extLst>
          </p:cNvPr>
          <p:cNvSpPr/>
          <p:nvPr/>
        </p:nvSpPr>
        <p:spPr>
          <a:xfrm>
            <a:off x="5975414" y="2385153"/>
            <a:ext cx="5227640" cy="17550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ADC08EC4-43E7-9F05-399B-5BEAC8EF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2238802"/>
            <a:ext cx="1533981" cy="20477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4D6274F-53E3-5383-49BF-5049388D4E0A}"/>
              </a:ext>
            </a:extLst>
          </p:cNvPr>
          <p:cNvSpPr txBox="1"/>
          <p:nvPr/>
        </p:nvSpPr>
        <p:spPr>
          <a:xfrm>
            <a:off x="1171112" y="2571365"/>
            <a:ext cx="394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Probieren Sie es aus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7AC0D3-4415-3C04-7085-B73A36E1792C}"/>
              </a:ext>
            </a:extLst>
          </p:cNvPr>
          <p:cNvSpPr txBox="1"/>
          <p:nvPr/>
        </p:nvSpPr>
        <p:spPr>
          <a:xfrm>
            <a:off x="7631114" y="750669"/>
            <a:ext cx="357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Gedichte, Kurzgeschichten </a:t>
            </a:r>
          </a:p>
          <a:p>
            <a:r>
              <a:rPr lang="de-DE" sz="2400" dirty="0"/>
              <a:t>Szenen verfilmen.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746BD8-B722-D6E6-7042-6BE2E6815D81}"/>
              </a:ext>
            </a:extLst>
          </p:cNvPr>
          <p:cNvSpPr txBox="1"/>
          <p:nvPr/>
        </p:nvSpPr>
        <p:spPr>
          <a:xfrm>
            <a:off x="7739751" y="3031847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Orte vorstellen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14AEEC9-8965-7E51-F363-07A18EF4EF4A}"/>
              </a:ext>
            </a:extLst>
          </p:cNvPr>
          <p:cNvSpPr/>
          <p:nvPr/>
        </p:nvSpPr>
        <p:spPr>
          <a:xfrm>
            <a:off x="5975414" y="4286558"/>
            <a:ext cx="5227640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0B0A17B-B413-B69C-E3DE-4E39EAE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4140207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EE68D17-4311-2D44-8B5B-1AADAF0D3A9A}"/>
              </a:ext>
            </a:extLst>
          </p:cNvPr>
          <p:cNvSpPr txBox="1"/>
          <p:nvPr/>
        </p:nvSpPr>
        <p:spPr>
          <a:xfrm>
            <a:off x="7739751" y="4933252"/>
            <a:ext cx="297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Erklärvideos erstellen </a:t>
            </a:r>
          </a:p>
          <a:p>
            <a:r>
              <a:rPr lang="de-DE" sz="2400" dirty="0"/>
              <a:t>lassen</a:t>
            </a:r>
          </a:p>
        </p:txBody>
      </p:sp>
    </p:spTree>
    <p:extLst>
      <p:ext uri="{BB962C8B-B14F-4D97-AF65-F5344CB8AC3E}">
        <p14:creationId xmlns:p14="http://schemas.microsoft.com/office/powerpoint/2010/main" val="24553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" grpId="0"/>
      <p:bldP spid="15" grpId="0"/>
      <p:bldP spid="17" grpId="0" animBg="1"/>
      <p:bldP spid="1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8E9EF57-F1EC-8EE8-018C-AEC0A9CAC49C}"/>
              </a:ext>
            </a:extLst>
          </p:cNvPr>
          <p:cNvSpPr/>
          <p:nvPr/>
        </p:nvSpPr>
        <p:spPr>
          <a:xfrm>
            <a:off x="815364" y="205831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18A90BC-DC09-21CD-4ADF-C4DED719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53" y="1911968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FCFB3F5-DFCB-2A03-C846-68BE04D5007D}"/>
              </a:ext>
            </a:extLst>
          </p:cNvPr>
          <p:cNvSpPr txBox="1"/>
          <p:nvPr/>
        </p:nvSpPr>
        <p:spPr>
          <a:xfrm>
            <a:off x="2519734" y="2674236"/>
            <a:ext cx="2833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Das Viewing Diary</a:t>
            </a:r>
          </a:p>
        </p:txBody>
      </p:sp>
      <p:pic>
        <p:nvPicPr>
          <p:cNvPr id="4098" name="Picture 2" descr="Bild">
            <a:extLst>
              <a:ext uri="{FF2B5EF4-FFF2-40B4-BE49-F238E27FC236}">
                <a16:creationId xmlns:a16="http://schemas.microsoft.com/office/drawing/2014/main" id="{9F13BDF3-1F6B-FAEC-BFDA-EBF0E22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55" y="1334495"/>
            <a:ext cx="5843845" cy="320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" y="1364857"/>
            <a:ext cx="1747500" cy="24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10" y="1364857"/>
            <a:ext cx="175234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2" y="1364857"/>
            <a:ext cx="174294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381973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2982546"/>
            <a:ext cx="176170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8" y="2982546"/>
            <a:ext cx="1748176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160268" y="2982546"/>
            <a:ext cx="181848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918807" y="2982546"/>
            <a:ext cx="179025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5" y="1117502"/>
            <a:ext cx="3270742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Kontaktdaten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7F7B73A8-0B42-4B01-B130-92C7CFA4DA0D}"/>
              </a:ext>
            </a:extLst>
          </p:cNvPr>
          <p:cNvSpPr txBox="1"/>
          <p:nvPr/>
        </p:nvSpPr>
        <p:spPr>
          <a:xfrm>
            <a:off x="1948001" y="1750997"/>
            <a:ext cx="6103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florian.nuxoll@gmx.net</a:t>
            </a:r>
          </a:p>
          <a:p>
            <a:endParaRPr lang="de-DE" sz="1800" b="1" dirty="0"/>
          </a:p>
          <a:p>
            <a:r>
              <a:rPr lang="de-DE" sz="1800" b="1" dirty="0" err="1"/>
              <a:t>medienwelten.schule</a:t>
            </a:r>
            <a:endParaRPr lang="de-DE" sz="1800" b="1" dirty="0"/>
          </a:p>
          <a:p>
            <a:endParaRPr lang="de-DE" sz="1800" b="1" dirty="0"/>
          </a:p>
          <a:p>
            <a:r>
              <a:rPr lang="de-DE" sz="1800" b="1" dirty="0">
                <a:hlinkClick r:id="rId4"/>
              </a:rPr>
              <a:t>https://doppelstunde.letscast.fm/</a:t>
            </a:r>
            <a:endParaRPr lang="de-DE" sz="1800" b="1" dirty="0"/>
          </a:p>
          <a:p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1BBEA-BFF4-3F96-D68C-C2B2256C4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335" y="3624731"/>
            <a:ext cx="2857899" cy="27721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37C54EB-AE50-357E-623B-602AA4619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439" y="2385864"/>
            <a:ext cx="2838846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10650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WGR_PPT_Corporate">
  <a:themeElements>
    <a:clrScheme name="WMG 7">
      <a:dk1>
        <a:srgbClr val="FFFFFF"/>
      </a:dk1>
      <a:lt1>
        <a:srgbClr val="000000"/>
      </a:lt1>
      <a:dk2>
        <a:srgbClr val="FFFFFF"/>
      </a:dk2>
      <a:lt2>
        <a:srgbClr val="555555"/>
      </a:lt2>
      <a:accent1>
        <a:srgbClr val="D6001C"/>
      </a:accent1>
      <a:accent2>
        <a:srgbClr val="555555"/>
      </a:accent2>
      <a:accent3>
        <a:srgbClr val="999999"/>
      </a:accent3>
      <a:accent4>
        <a:srgbClr val="E4E2DC"/>
      </a:accent4>
      <a:accent5>
        <a:srgbClr val="FFFFFF"/>
      </a:accent5>
      <a:accent6>
        <a:srgbClr val="71A85D"/>
      </a:accent6>
      <a:hlink>
        <a:srgbClr val="3B84B2"/>
      </a:hlink>
      <a:folHlink>
        <a:srgbClr val="005687"/>
      </a:folHlink>
    </a:clrScheme>
    <a:fontScheme name="Benutzerdefiniert 1">
      <a:majorFont>
        <a:latin typeface="bs Thomas Sans 1"/>
        <a:ea typeface="Calibri"/>
        <a:cs typeface="Calibri"/>
      </a:majorFont>
      <a:minorFont>
        <a:latin typeface="bs Thomas Sans 1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lIns="0" tIns="0" rIns="0" bIns="0" anchor="t" anchorCtr="0"/>
      <a:lstStyle>
        <a:defPPr>
          <a:lnSpc>
            <a:spcPct val="100000"/>
          </a:lnSpc>
          <a:tabLst>
            <a:tab pos="442913" algn="l"/>
          </a:tabLst>
          <a:defRPr sz="2400" dirty="0" smtClean="0">
            <a:solidFill>
              <a:srgbClr val="646464"/>
            </a:solidFill>
            <a:latin typeface="bs Thomas Sans 1"/>
          </a:defRPr>
        </a:defPPr>
      </a:lst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91440" tIns="45720" rIns="91440" bIns="45720" rtlCol="0" anchor="t">
        <a:noAutofit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1_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1213</Words>
  <Application>Microsoft Office PowerPoint</Application>
  <PresentationFormat>Breitbild</PresentationFormat>
  <Paragraphs>398</Paragraphs>
  <Slides>94</Slides>
  <Notes>36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94</vt:i4>
      </vt:variant>
    </vt:vector>
  </HeadingPairs>
  <TitlesOfParts>
    <vt:vector size="105" baseType="lpstr">
      <vt:lpstr>Arial</vt:lpstr>
      <vt:lpstr>bs Thomas Sans 1</vt:lpstr>
      <vt:lpstr>Calibri</vt:lpstr>
      <vt:lpstr>Century Schoolbook</vt:lpstr>
      <vt:lpstr>Gill Sans MT</vt:lpstr>
      <vt:lpstr>Lato</vt:lpstr>
      <vt:lpstr>Trebuchet MS</vt:lpstr>
      <vt:lpstr>Wingdings</vt:lpstr>
      <vt:lpstr>Galerie</vt:lpstr>
      <vt:lpstr>Paket</vt:lpstr>
      <vt:lpstr>WGR_PPT_Corporate</vt:lpstr>
      <vt:lpstr>Gewusst wie –  Einfache Videoproduktion im Englischunterricht der SI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Greenscreen</vt:lpstr>
      <vt:lpstr> Quick and easy</vt:lpstr>
      <vt:lpstr> Quick and easy</vt:lpstr>
      <vt:lpstr> Quick and easy</vt:lpstr>
      <vt:lpstr> Der Legofilm</vt:lpstr>
      <vt:lpstr>PowerPoint-Präsentation</vt:lpstr>
      <vt:lpstr>PowerPoint-Präsentation</vt:lpstr>
      <vt:lpstr>PowerPoint-Präsentation</vt:lpstr>
      <vt:lpstr>PowerPoint-Präsentation</vt:lpstr>
      <vt:lpstr>Der Videoaustausch</vt:lpstr>
      <vt:lpstr>Englischunterricht 2023</vt:lpstr>
      <vt:lpstr>Englischunterricht 2023</vt:lpstr>
      <vt:lpstr>Englischunterricht 2023</vt:lpstr>
      <vt:lpstr>Englischunterricht 2023</vt:lpstr>
      <vt:lpstr>Englischunterricht 2023</vt:lpstr>
      <vt:lpstr>Englischunterricht 2023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2. Camden Town 2020:   Der Schülerband im Überblick</vt:lpstr>
      <vt:lpstr>Aufbau eines Kapitels</vt:lpstr>
      <vt:lpstr>Aufbau eines Kapitels</vt:lpstr>
      <vt:lpstr>Aufbau eines Kapitels</vt:lpstr>
      <vt:lpstr>PowerPoint-Präsentation</vt:lpstr>
      <vt:lpstr>Aufbau eines Kapitels</vt:lpstr>
      <vt:lpstr>Aufbau eines Kapitels</vt:lpstr>
      <vt:lpstr>Aufbau eines Kapitels</vt:lpstr>
      <vt:lpstr>Aufbau eines Kapitels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Medienkompetenz</vt:lpstr>
      <vt:lpstr>Austausche im schulischen Kontext</vt:lpstr>
      <vt:lpstr>Erfahrungen mit Austauschen</vt:lpstr>
      <vt:lpstr>Erfahrungen mit virtuellen Austauschen</vt:lpstr>
      <vt:lpstr>Erfahrungen mit virtuellen Austauschen</vt:lpstr>
      <vt:lpstr>Virtueller Austausch</vt:lpstr>
      <vt:lpstr>Virtueller Austausch</vt:lpstr>
      <vt:lpstr>Virtueller Austausch</vt:lpstr>
      <vt:lpstr>Virtueller Austausch</vt:lpstr>
      <vt:lpstr>Virtueller Austausch</vt:lpstr>
      <vt:lpstr>Virtueller Austausch</vt:lpstr>
      <vt:lpstr>Arten  von  videoproduktion</vt:lpstr>
      <vt:lpstr>Virtueller Austausch</vt:lpstr>
      <vt:lpstr>Virtueller Austausch</vt:lpstr>
      <vt:lpstr>Virtueller Austausch</vt:lpstr>
      <vt:lpstr>Virtueller Austausch</vt:lpstr>
      <vt:lpstr>Virtueller Austausch</vt:lpstr>
      <vt:lpstr>Virtueller Austausch</vt:lpstr>
      <vt:lpstr>PowerPoint-Präsentation</vt:lpstr>
      <vt:lpstr>PowerPoint-Präsentation</vt:lpstr>
      <vt:lpstr>Aha-Momente</vt:lpstr>
      <vt:lpstr>Virtueller Austausch</vt:lpstr>
      <vt:lpstr>Virtueller Austausch</vt:lpstr>
      <vt:lpstr>Virtueller Austausch</vt:lpstr>
      <vt:lpstr>Virtueller Austausch</vt:lpstr>
      <vt:lpstr>Virtueller Austausch</vt:lpstr>
      <vt:lpstr>Virtueller Austausch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Kontaktdaten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Galeriedesign „Maker“</dc:title>
  <dc:creator>Florian Nuxoll</dc:creator>
  <cp:lastModifiedBy>Florian Nuxoll</cp:lastModifiedBy>
  <cp:revision>15</cp:revision>
  <dcterms:created xsi:type="dcterms:W3CDTF">2021-11-05T15:54:24Z</dcterms:created>
  <dcterms:modified xsi:type="dcterms:W3CDTF">2023-11-07T16:33:25Z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