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8" r:id="rId4"/>
  </p:sldMasterIdLst>
  <p:notesMasterIdLst>
    <p:notesMasterId r:id="rId36"/>
  </p:notesMasterIdLst>
  <p:handoutMasterIdLst>
    <p:handoutMasterId r:id="rId37"/>
  </p:handoutMasterIdLst>
  <p:sldIdLst>
    <p:sldId id="319" r:id="rId5"/>
    <p:sldId id="993" r:id="rId6"/>
    <p:sldId id="994" r:id="rId7"/>
    <p:sldId id="995" r:id="rId8"/>
    <p:sldId id="996" r:id="rId9"/>
    <p:sldId id="997" r:id="rId10"/>
    <p:sldId id="1000" r:id="rId11"/>
    <p:sldId id="1001" r:id="rId12"/>
    <p:sldId id="998" r:id="rId13"/>
    <p:sldId id="1002" r:id="rId14"/>
    <p:sldId id="1004" r:id="rId15"/>
    <p:sldId id="1003" r:id="rId16"/>
    <p:sldId id="1005" r:id="rId17"/>
    <p:sldId id="1006" r:id="rId18"/>
    <p:sldId id="1007" r:id="rId19"/>
    <p:sldId id="1008" r:id="rId20"/>
    <p:sldId id="1009" r:id="rId21"/>
    <p:sldId id="327" r:id="rId22"/>
    <p:sldId id="328" r:id="rId23"/>
    <p:sldId id="332" r:id="rId24"/>
    <p:sldId id="1012" r:id="rId25"/>
    <p:sldId id="1013" r:id="rId26"/>
    <p:sldId id="1016" r:id="rId27"/>
    <p:sldId id="1015" r:id="rId28"/>
    <p:sldId id="1017" r:id="rId29"/>
    <p:sldId id="1018" r:id="rId30"/>
    <p:sldId id="1019" r:id="rId31"/>
    <p:sldId id="1020" r:id="rId32"/>
    <p:sldId id="1021" r:id="rId33"/>
    <p:sldId id="1010" r:id="rId34"/>
    <p:sldId id="308" r:id="rId35"/>
  </p:sldIdLst>
  <p:sldSz cx="12192000" cy="6858000"/>
  <p:notesSz cx="6858000" cy="9144000"/>
  <p:defaultTextStyle>
    <a:defPPr rtl="0"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7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AE91"/>
    <a:srgbClr val="54877E"/>
    <a:srgbClr val="B6B835"/>
    <a:srgbClr val="174C4F"/>
    <a:srgbClr val="A0DEE7"/>
    <a:srgbClr val="EAE7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75" autoAdjust="0"/>
    <p:restoredTop sz="94660"/>
  </p:normalViewPr>
  <p:slideViewPr>
    <p:cSldViewPr snapToGrid="0">
      <p:cViewPr varScale="1">
        <p:scale>
          <a:sx n="62" d="100"/>
          <a:sy n="62" d="100"/>
        </p:scale>
        <p:origin x="1020" y="5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D44161E4-888E-40FC-BC86-245750608A1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4CE69D4-A583-4FB4-862D-7D2AE84D656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EAFED6-B449-413F-9022-5E7BB5781194}" type="datetime1">
              <a:rPr lang="de-DE" smtClean="0"/>
              <a:t>07.04.2024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CA0B40D-49D9-420B-871A-DEA47438E45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F7D8F6B-C109-45B7-84B5-9A345AF33C6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2C252-D5FD-4A7E-8923-A4B5A82346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40563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63F462-0CAB-48D1-A3D8-6DC37F8948D5}" type="datetime1">
              <a:rPr lang="de-DE" smtClean="0"/>
              <a:pPr/>
              <a:t>06.04.2024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Textmasterformate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E2CBB3-1755-49E4-8B50-FCC2B99F2D53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063792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375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3806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417779" y="802298"/>
            <a:ext cx="8637073" cy="2541431"/>
          </a:xfrm>
        </p:spPr>
        <p:txBody>
          <a:bodyPr bIns="0" rtlCol="0" anchor="b">
            <a:normAutofit/>
          </a:bodyPr>
          <a:lstStyle>
            <a:lvl1pPr algn="l">
              <a:defRPr sz="66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417780" y="3531204"/>
            <a:ext cx="8637072" cy="977621"/>
          </a:xfrm>
        </p:spPr>
        <p:txBody>
          <a:bodyPr tIns="91440" bIns="91440" rtlCol="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D897CC9-9224-4535-BC80-BA4B4B991D12}" type="datetime1">
              <a:rPr lang="de-DE" noProof="0" smtClean="0"/>
              <a:t>06.04.2024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338606" y="798973"/>
            <a:ext cx="914400" cy="503578"/>
          </a:xfrm>
        </p:spPr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15" name="Gerader Verbinde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4700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78A260-95D8-4C16-8AF1-A3279A2A8958}" type="datetime1">
              <a:rPr lang="de-DE" noProof="0" smtClean="0"/>
              <a:t>06.04.2024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26" name="Gerader Verbinde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0375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 hasCustomPrompt="1"/>
          </p:nvPr>
        </p:nvSpPr>
        <p:spPr>
          <a:xfrm>
            <a:off x="9439111" y="798973"/>
            <a:ext cx="1615742" cy="4659889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444672" y="798973"/>
            <a:ext cx="7828830" cy="4659889"/>
          </a:xfrm>
        </p:spPr>
        <p:txBody>
          <a:bodyPr vert="eaVert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840F182-DC1C-41BE-9AE6-289634FE06CB}" type="datetime1">
              <a:rPr lang="de-DE" noProof="0" smtClean="0"/>
              <a:t>06.04.2024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15" name="Gerader Verbinde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6077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 rtlCol="0" anchor="t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A8EDA4D-AE24-4054-8182-C1F45AE7B280}" type="datetime1">
              <a:rPr lang="de-DE" noProof="0" smtClean="0"/>
              <a:t>06.04.2024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33" name="Gerader Verbinde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6758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54239" y="1756130"/>
            <a:ext cx="8643154" cy="1887950"/>
          </a:xfrm>
        </p:spPr>
        <p:txBody>
          <a:bodyPr rtlCol="0" anchor="b">
            <a:normAutofit/>
          </a:bodyPr>
          <a:lstStyle>
            <a:lvl1pPr algn="l">
              <a:defRPr sz="36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454239" y="3806195"/>
            <a:ext cx="8630446" cy="1012929"/>
          </a:xfrm>
        </p:spPr>
        <p:txBody>
          <a:bodyPr tIns="91440" rtlCol="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1CF7C8B-2447-41A2-BE13-0B8FAB389016}" type="datetime1">
              <a:rPr lang="de-DE" noProof="0" smtClean="0"/>
              <a:t>06.04.2024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15" name="Gerader Verbinde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9977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49217" y="804889"/>
            <a:ext cx="9605635" cy="1059305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1447331" y="2010878"/>
            <a:ext cx="4645152" cy="3448595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413771" y="2017343"/>
            <a:ext cx="4645152" cy="344152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F29408B-E132-4B70-BA54-DEFA65A21A84}" type="datetime1">
              <a:rPr lang="de-DE" noProof="0" smtClean="0"/>
              <a:t>06.04.2024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35" name="Gerader Verbinde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664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47191" y="804163"/>
            <a:ext cx="9607661" cy="1056319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447191" y="2019549"/>
            <a:ext cx="4645152" cy="801943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1447191" y="2824269"/>
            <a:ext cx="4645152" cy="2644457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12362" y="2023003"/>
            <a:ext cx="4645152" cy="802237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6412362" y="2821491"/>
            <a:ext cx="4645152" cy="263737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5061C31-E6BA-4653-AFBF-66D1572732D7}" type="datetime1">
              <a:rPr lang="de-DE" noProof="0" smtClean="0"/>
              <a:t>06.04.2024</a:t>
            </a:fld>
            <a:endParaRPr lang="de-DE" noProof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29" name="Gerader Verbinde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411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D6EBA3-C0D8-4D35-A3E0-420A347EA609}" type="datetime1">
              <a:rPr lang="de-DE" noProof="0" smtClean="0"/>
              <a:t>06.04.2024</a:t>
            </a:fld>
            <a:endParaRPr lang="de-DE" noProof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25" name="Gerader Verbinde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890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55D72CA-0F91-46F3-BA88-CB9FDC632ED1}" type="datetime1">
              <a:rPr lang="de-DE" noProof="0" smtClean="0"/>
              <a:t>06.04.2024</a:t>
            </a:fld>
            <a:endParaRPr lang="de-DE" noProof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10310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44671" y="798973"/>
            <a:ext cx="3273099" cy="2247117"/>
          </a:xfrm>
        </p:spPr>
        <p:txBody>
          <a:bodyPr rtlCol="0" anchor="b">
            <a:normAutofit/>
          </a:bodyPr>
          <a:lstStyle>
            <a:lvl1pPr algn="l">
              <a:defRPr sz="24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043714" y="798974"/>
            <a:ext cx="6012470" cy="4658826"/>
          </a:xfrm>
        </p:spPr>
        <p:txBody>
          <a:bodyPr rtlCol="0" anchor="ctr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444671" y="3205491"/>
            <a:ext cx="3275013" cy="2248181"/>
          </a:xfrm>
        </p:spPr>
        <p:txBody>
          <a:bodyPr rtlCol="0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95918C-CB46-438A-A656-3A84151FD4EA}" type="datetime1">
              <a:rPr lang="de-DE" noProof="0" smtClean="0"/>
              <a:t>06.04.2024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17" name="Gerader Verbinde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1563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e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hteck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hteck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51206" y="1129513"/>
            <a:ext cx="5532328" cy="1830584"/>
          </a:xfrm>
        </p:spPr>
        <p:txBody>
          <a:bodyPr rtlCol="0" anchor="b">
            <a:normAutofit/>
          </a:bodyPr>
          <a:lstStyle>
            <a:lvl1pPr>
              <a:defRPr sz="32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450329" y="3145992"/>
            <a:ext cx="5524404" cy="2003742"/>
          </a:xfrm>
        </p:spPr>
        <p:txBody>
          <a:bodyPr rtlCol="0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F9403C24-036C-4863-B341-1C0BAAE15C60}" type="datetime1">
              <a:rPr lang="de-DE" noProof="0" smtClean="0"/>
              <a:t>06.04.2024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31" name="Gerader Verbinde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9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Bild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E758017-E439-4E27-ACE2-F978BFA73774}" type="datetime1">
              <a:rPr lang="de-DE" noProof="0" smtClean="0"/>
              <a:t>06.04.2024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77072" y="798973"/>
            <a:ext cx="914007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 rtl="0"/>
            <a:fld id="{6D22F896-40B5-4ADD-8801-0D06FADFA095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cxnSp>
        <p:nvCxnSpPr>
          <p:cNvPr id="10" name="Gerader Verbinde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2035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florian.nuxoll@gmx.ne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hyperlink" Target="http://medienwelten.schule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ctangle 34">
            <a:extLst>
              <a:ext uri="{FF2B5EF4-FFF2-40B4-BE49-F238E27FC236}">
                <a16:creationId xmlns:a16="http://schemas.microsoft.com/office/drawing/2014/main" id="{C63C853E-3842-4594-86A9-051FFAF4D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pic>
        <p:nvPicPr>
          <p:cNvPr id="109" name="Picture 36">
            <a:extLst>
              <a:ext uri="{FF2B5EF4-FFF2-40B4-BE49-F238E27FC236}">
                <a16:creationId xmlns:a16="http://schemas.microsoft.com/office/drawing/2014/main" id="{B591CDC5-6B61-4116-B3B5-0FF42B6E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0" name="Straight Connector 38">
            <a:extLst>
              <a:ext uri="{FF2B5EF4-FFF2-40B4-BE49-F238E27FC236}">
                <a16:creationId xmlns:a16="http://schemas.microsoft.com/office/drawing/2014/main" id="{25B08984-5BEB-422F-A364-2B41E6A51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40">
            <a:extLst>
              <a:ext uri="{FF2B5EF4-FFF2-40B4-BE49-F238E27FC236}">
                <a16:creationId xmlns:a16="http://schemas.microsoft.com/office/drawing/2014/main" id="{A8F413B1-54E0-4B16-92AB-1CC5C7D64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3" name="Grafik 82">
            <a:extLst>
              <a:ext uri="{FF2B5EF4-FFF2-40B4-BE49-F238E27FC236}">
                <a16:creationId xmlns:a16="http://schemas.microsoft.com/office/drawing/2014/main" id="{54748FFB-E4A2-4FB0-AE9D-2F283CBD7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5345073" cy="6858000"/>
          </a:xfrm>
          <a:prstGeom prst="rect">
            <a:avLst/>
          </a:prstGeom>
        </p:spPr>
      </p:pic>
      <p:sp>
        <p:nvSpPr>
          <p:cNvPr id="112" name="Rectangle 42">
            <a:extLst>
              <a:ext uri="{FF2B5EF4-FFF2-40B4-BE49-F238E27FC236}">
                <a16:creationId xmlns:a16="http://schemas.microsoft.com/office/drawing/2014/main" id="{95633E59-CFCD-4CB3-AB4B-F13B8BA43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5" y="4907589"/>
            <a:ext cx="8295215" cy="1452929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00BDFDC-6C60-4F66-9A93-EF1E84AAE820}"/>
              </a:ext>
            </a:extLst>
          </p:cNvPr>
          <p:cNvSpPr txBox="1"/>
          <p:nvPr/>
        </p:nvSpPr>
        <p:spPr>
          <a:xfrm>
            <a:off x="4060512" y="5241371"/>
            <a:ext cx="6835556" cy="95455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marR="0" lvl="0" indent="0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de-DE" altLang="de-DE" sz="2500" u="none" strike="noStrike" cap="all" normalizeH="0" baseline="0" dirty="0">
                <a:ln>
                  <a:noFill/>
                </a:ln>
                <a:solidFill>
                  <a:srgbClr val="FFFFFE"/>
                </a:solidFill>
                <a:latin typeface="+mj-lt"/>
                <a:ea typeface="+mj-ea"/>
                <a:cs typeface="+mj-cs"/>
              </a:rPr>
              <a:t>Podcast-Einsatz in der gymnasialen Oberstufe: Ein Tor zur Welt der englischen Sprache</a:t>
            </a:r>
            <a:endParaRPr kumimoji="0" lang="en-US" altLang="de-DE" sz="2500" u="none" strike="noStrike" cap="all" normalizeH="0" baseline="0" dirty="0">
              <a:ln>
                <a:noFill/>
              </a:ln>
              <a:solidFill>
                <a:srgbClr val="FFFFFE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13" name="Straight Connector 44">
            <a:extLst>
              <a:ext uri="{FF2B5EF4-FFF2-40B4-BE49-F238E27FC236}">
                <a16:creationId xmlns:a16="http://schemas.microsoft.com/office/drawing/2014/main" id="{7FFB1710-F59A-4B72-91E4-53C2300B7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509" y="5075836"/>
            <a:ext cx="6832499" cy="0"/>
          </a:xfrm>
          <a:prstGeom prst="line">
            <a:avLst/>
          </a:prstGeom>
          <a:ln w="31750">
            <a:solidFill>
              <a:srgbClr val="94BDF7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0177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1E0C910-6AFF-D76B-ECBD-C5608A02C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911" y="71920"/>
            <a:ext cx="8603707" cy="583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250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A1E367E-5C6C-946B-1166-C7A023DE8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911" y="71919"/>
            <a:ext cx="8673117" cy="583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342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3FD1570-7AA7-8D2A-B084-8AC780484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912" y="71919"/>
            <a:ext cx="8680146" cy="580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44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E308272-5249-7421-B99E-97B695B2F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911" y="71919"/>
            <a:ext cx="8696605" cy="583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21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4F52321-72B4-0019-D02A-A500978EB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943" y="71919"/>
            <a:ext cx="8650520" cy="583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745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08CFA4E-DADC-B403-DE47-003C48B05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911" y="71919"/>
            <a:ext cx="8680146" cy="583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5615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08CFA4E-DADC-B403-DE47-003C48B05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911" y="71919"/>
            <a:ext cx="8680146" cy="583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582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08CFA4E-DADC-B403-DE47-003C48B05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911" y="71919"/>
            <a:ext cx="8680146" cy="583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1606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CE8325-C31C-42D1-B54E-A6C600436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73389"/>
            <a:ext cx="12192000" cy="680365"/>
          </a:xfrm>
        </p:spPr>
        <p:txBody>
          <a:bodyPr>
            <a:normAutofit fontScale="90000"/>
          </a:bodyPr>
          <a:lstStyle/>
          <a:p>
            <a:pPr algn="ctr"/>
            <a:r>
              <a:rPr lang="de-DE" err="1"/>
              <a:t>Let‘s</a:t>
            </a:r>
            <a:r>
              <a:rPr lang="de-DE"/>
              <a:t> listen – </a:t>
            </a:r>
            <a:r>
              <a:rPr lang="de-DE" sz="3200"/>
              <a:t>Podcasts – Find </a:t>
            </a:r>
            <a:r>
              <a:rPr lang="de-DE" sz="3200" err="1"/>
              <a:t>your</a:t>
            </a:r>
            <a:r>
              <a:rPr lang="de-DE" sz="3200"/>
              <a:t> </a:t>
            </a:r>
            <a:r>
              <a:rPr lang="de-DE" sz="3200" err="1"/>
              <a:t>favourite</a:t>
            </a:r>
            <a:r>
              <a:rPr lang="de-DE" sz="3200"/>
              <a:t> Podcast</a:t>
            </a:r>
            <a:br>
              <a:rPr lang="de-DE" sz="3200"/>
            </a:br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CCBE84-FBF5-4A58-88EA-7D3067C9E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0451" y="1975680"/>
            <a:ext cx="1615839" cy="361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237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230888-0CE0-42C2-8B97-5DE7064DC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Podcast  </a:t>
            </a:r>
            <a:r>
              <a:rPr lang="de-DE" err="1"/>
              <a:t>Tasting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E76FDD5-7DC9-4379-9DA3-F7EAC041D4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8EF5F2C-F6EC-41C4-AA65-E572E5CED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79" y="2033177"/>
            <a:ext cx="4647998" cy="3322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87440DF-97C7-40E2-9783-8BA7045AE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1215" y="2033176"/>
            <a:ext cx="4731619" cy="3322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45940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02A5B16-5430-D198-3539-8F62F73F1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94" y="776079"/>
            <a:ext cx="2813975" cy="400945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FB33CE4-4F69-29FC-59F2-6714795E1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779" y="981562"/>
            <a:ext cx="2899185" cy="399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230888-0CE0-42C2-8B97-5DE7064DC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E76FDD5-7DC9-4379-9DA3-F7EAC041D4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CC32BFD-788B-489A-B9E1-9F5D60732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082" y="2251676"/>
            <a:ext cx="7991475" cy="35885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092040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B99BA9DE-B2D6-23AF-A6AA-A125D837C0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1725477"/>
              </p:ext>
            </p:extLst>
          </p:nvPr>
        </p:nvGraphicFramePr>
        <p:xfrm>
          <a:off x="3816588" y="208757"/>
          <a:ext cx="4558824" cy="6440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3784496" imgH="5346331" progId="Acrobat.Document.DC">
                  <p:embed/>
                </p:oleObj>
              </mc:Choice>
              <mc:Fallback>
                <p:oleObj name="Acrobat Document" r:id="rId2" imgW="3784496" imgH="534633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16588" y="208757"/>
                        <a:ext cx="4558824" cy="64404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66272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EFCA3D22-53A3-E053-3DF8-7EFC49DF0B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3932221"/>
              </p:ext>
            </p:extLst>
          </p:nvPr>
        </p:nvGraphicFramePr>
        <p:xfrm>
          <a:off x="3852043" y="258846"/>
          <a:ext cx="4487913" cy="6340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3784496" imgH="5346331" progId="Acrobat.Document.DC">
                  <p:embed/>
                </p:oleObj>
              </mc:Choice>
              <mc:Fallback>
                <p:oleObj name="Acrobat Document" r:id="rId2" imgW="3784496" imgH="534633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52043" y="258846"/>
                        <a:ext cx="4487913" cy="63403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159982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01FE4611-8503-3051-122F-429B10C2B1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986976"/>
              </p:ext>
            </p:extLst>
          </p:nvPr>
        </p:nvGraphicFramePr>
        <p:xfrm>
          <a:off x="4081709" y="311251"/>
          <a:ext cx="4028581" cy="5691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3784496" imgH="5346331" progId="Acrobat.Document.DC">
                  <p:embed/>
                </p:oleObj>
              </mc:Choice>
              <mc:Fallback>
                <p:oleObj name="Acrobat Document" r:id="rId2" imgW="3784496" imgH="5346331" progId="Acrobat.Document.DC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01FE4611-8503-3051-122F-429B10C2B1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81709" y="311251"/>
                        <a:ext cx="4028581" cy="56913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723750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8F8AD41-D3F4-A625-8A48-17DAF17E2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210" y="308225"/>
            <a:ext cx="7915580" cy="557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9191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 illustration of a woman sitting at a chessboard with chess pieces wearing hijabs. A red one bears the words “Sharia Law”; a green one says “Inequality,” and a purple one says “Oppression.” The drawing also features: a map with three figures walking hand in hand; men in green uniforms pointing; a woman in red robe reminiscent of “The Handmaid’s Tale” series; and a drawing of Mahsa Amini, who died in police custody.">
            <a:extLst>
              <a:ext uri="{FF2B5EF4-FFF2-40B4-BE49-F238E27FC236}">
                <a16:creationId xmlns:a16="http://schemas.microsoft.com/office/drawing/2014/main" id="{BD6F84C7-4EA3-A993-E16D-BCB15E76E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433512"/>
            <a:ext cx="5715000" cy="399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 this illustration, a person wearing a shirt with the words “pro-choice” faces and touches hands with a person wearing a shirt with the words “pro-life.” At their feet are small figures holding signs. Surrounding them are signs with questions and comments. ">
            <a:extLst>
              <a:ext uri="{FF2B5EF4-FFF2-40B4-BE49-F238E27FC236}">
                <a16:creationId xmlns:a16="http://schemas.microsoft.com/office/drawing/2014/main" id="{FFED2E88-340D-CEFB-153A-F33E552BF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204913"/>
            <a:ext cx="5715000" cy="4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96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n this illustration about our reliance on meat, images of a hamburger and a packaged steak are juxtaposed with an image of a farm and cows. ">
            <a:extLst>
              <a:ext uri="{FF2B5EF4-FFF2-40B4-BE49-F238E27FC236}">
                <a16:creationId xmlns:a16="http://schemas.microsoft.com/office/drawing/2014/main" id="{9721FC57-20AE-8E5C-4670-758AE4094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555" y="596766"/>
            <a:ext cx="8708456" cy="522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50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In the center of this illustration is a young woman’s head, half of which is covered in a spider web. Additional images include a castle, a bloody knife, a cello and a handprint.">
            <a:extLst>
              <a:ext uri="{FF2B5EF4-FFF2-40B4-BE49-F238E27FC236}">
                <a16:creationId xmlns:a16="http://schemas.microsoft.com/office/drawing/2014/main" id="{AE601383-E4B1-5BAF-FF29-1614C2CB4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876" y="284046"/>
            <a:ext cx="7360519" cy="571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01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A drawing shows hands holds a phone that says “social media,” while the wrists are bound in broken chains. Additional images include a computer, a book, a phone in a drawer, and a phone inside a red circle with a slash through it.">
            <a:extLst>
              <a:ext uri="{FF2B5EF4-FFF2-40B4-BE49-F238E27FC236}">
                <a16:creationId xmlns:a16="http://schemas.microsoft.com/office/drawing/2014/main" id="{2DFEE429-5476-68F6-5CFB-705CCD890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721" y="267452"/>
            <a:ext cx="7599546" cy="569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10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 six-panel graphic shows an A.I. program responding to the prompt, “human art and artificial intelligence,” with images like an artist’s palette and a human head.">
            <a:extLst>
              <a:ext uri="{FF2B5EF4-FFF2-40B4-BE49-F238E27FC236}">
                <a16:creationId xmlns:a16="http://schemas.microsoft.com/office/drawing/2014/main" id="{44F1A9CA-302A-45F9-CA2B-CAE99EBDB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623" y="308611"/>
            <a:ext cx="6473391" cy="582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733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DDD574C-2E97-122E-43AE-FC4A7C4A52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5" t="1183" r="144" b="1232"/>
          <a:stretch/>
        </p:blipFill>
        <p:spPr>
          <a:xfrm>
            <a:off x="4513779" y="981561"/>
            <a:ext cx="2899185" cy="397765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02A5B16-5430-D198-3539-8F62F73F1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94" y="776079"/>
            <a:ext cx="2813975" cy="4009455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F6581608-141E-EE63-F2C6-2A01C5542E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2" t="242" r="1127" b="753"/>
          <a:stretch/>
        </p:blipFill>
        <p:spPr>
          <a:xfrm>
            <a:off x="2944106" y="776079"/>
            <a:ext cx="2899185" cy="395403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84781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548076E-3AFA-EB50-081D-71DEDC090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966" y="30822"/>
            <a:ext cx="4335502" cy="604634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A8382DB-1F32-6168-BECF-8AFAC24C9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468" y="30822"/>
            <a:ext cx="4462118" cy="60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778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24BED5A-B2DB-4E42-8F8E-1ADF2473B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550" y="1298005"/>
            <a:ext cx="9603275" cy="1049235"/>
          </a:xfrm>
        </p:spPr>
        <p:txBody>
          <a:bodyPr/>
          <a:lstStyle/>
          <a:p>
            <a:r>
              <a:rPr lang="de-DE"/>
              <a:t>Kontaktdaten / Weitere Infos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8D720B7-761B-428C-8AC7-7A36C5C07CAA}"/>
              </a:ext>
            </a:extLst>
          </p:cNvPr>
          <p:cNvSpPr txBox="1"/>
          <p:nvPr/>
        </p:nvSpPr>
        <p:spPr>
          <a:xfrm>
            <a:off x="1683657" y="3004457"/>
            <a:ext cx="2378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hlinkClick r:id="rId3"/>
              </a:rPr>
              <a:t>florian.nuxoll@gmx.net</a:t>
            </a:r>
            <a:endParaRPr lang="de-DE"/>
          </a:p>
          <a:p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EFAB941-47BF-407E-8FB9-A91274EB64F6}"/>
              </a:ext>
            </a:extLst>
          </p:cNvPr>
          <p:cNvSpPr txBox="1"/>
          <p:nvPr/>
        </p:nvSpPr>
        <p:spPr>
          <a:xfrm>
            <a:off x="1683657" y="3466122"/>
            <a:ext cx="61032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err="1">
                <a:hlinkClick r:id="rId4"/>
              </a:rPr>
              <a:t>medienwelten.schule</a:t>
            </a:r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1DC9E79-C4A6-43E7-AAB4-075994FAB868}"/>
              </a:ext>
            </a:extLst>
          </p:cNvPr>
          <p:cNvSpPr txBox="1"/>
          <p:nvPr/>
        </p:nvSpPr>
        <p:spPr>
          <a:xfrm>
            <a:off x="1683657" y="4422555"/>
            <a:ext cx="61029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0" i="0">
                <a:solidFill>
                  <a:srgbClr val="536471"/>
                </a:solidFill>
                <a:effectLst/>
                <a:latin typeface="TwitterChirp"/>
              </a:rPr>
              <a:t>Twitter: @Herr_Nuxoll</a:t>
            </a:r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E9600C2-AA34-4523-9A39-C2A96D3F64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7921" y="2334898"/>
            <a:ext cx="6482410" cy="289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2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4">
            <a:extLst>
              <a:ext uri="{FF2B5EF4-FFF2-40B4-BE49-F238E27FC236}">
                <a16:creationId xmlns:a16="http://schemas.microsoft.com/office/drawing/2014/main" id="{946BC03D-20CA-ABB0-074C-23D9695FEF0C}"/>
              </a:ext>
            </a:extLst>
          </p:cNvPr>
          <p:cNvSpPr>
            <a:spLocks noGrp="1"/>
          </p:cNvSpPr>
          <p:nvPr/>
        </p:nvSpPr>
        <p:spPr>
          <a:xfrm>
            <a:off x="7547268" y="1354942"/>
            <a:ext cx="3966638" cy="37144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tabLst/>
              <a:defRPr sz="2100" b="0" i="0" kern="1200">
                <a:solidFill>
                  <a:srgbClr val="636363"/>
                </a:solidFill>
                <a:latin typeface="bs Thomas Sans 1 Light" charset="0"/>
                <a:ea typeface="bs Thomas Sans 1 Light" charset="0"/>
                <a:cs typeface="bs Thomas Sans 1 Light" charset="0"/>
              </a:defRPr>
            </a:lvl1pPr>
            <a:lvl2pPr marL="22542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2100" b="0" i="0" kern="1200">
                <a:solidFill>
                  <a:srgbClr val="636363"/>
                </a:solidFill>
                <a:latin typeface="bs Thomas Sans 1 Light" charset="0"/>
                <a:ea typeface="bs Thomas Sans 1 Light" charset="0"/>
                <a:cs typeface="bs Thomas Sans 1 Light" charset="0"/>
              </a:defRPr>
            </a:lvl2pPr>
            <a:lvl3pPr marL="45085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800" b="0" i="0" kern="1200">
                <a:solidFill>
                  <a:srgbClr val="636363"/>
                </a:solidFill>
                <a:latin typeface="bs Thomas Sans 1 Light" charset="0"/>
                <a:ea typeface="bs Thomas Sans 1 Light" charset="0"/>
                <a:cs typeface="bs Thomas Sans 1 Light" charset="0"/>
              </a:defRPr>
            </a:lvl3pPr>
            <a:lvl4pPr marL="668337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800" b="0" i="0" kern="1200">
                <a:solidFill>
                  <a:srgbClr val="636363"/>
                </a:solidFill>
                <a:latin typeface="bs Thomas Sans 1 Light" charset="0"/>
                <a:ea typeface="bs Thomas Sans 1 Light" charset="0"/>
                <a:cs typeface="bs Thomas Sans 1 Light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rgbClr val="636363"/>
                </a:solidFill>
                <a:latin typeface="bs Thomas Sans 1 Light" charset="0"/>
                <a:ea typeface="bs Thomas Sans 1 Light" charset="0"/>
                <a:cs typeface="bs Thomas Sans 1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200" dirty="0"/>
              <a:t>Kleinschrittiges und umfangreiches Kompetenztraining</a:t>
            </a:r>
          </a:p>
          <a:p>
            <a:pPr marL="342900" indent="-342900">
              <a:buFontTx/>
              <a:buChar char="-"/>
            </a:pPr>
            <a:r>
              <a:rPr lang="de-DE" sz="3200" dirty="0"/>
              <a:t>8 Workshops</a:t>
            </a:r>
          </a:p>
          <a:p>
            <a:pPr marL="342900" indent="-342900">
              <a:buFontTx/>
              <a:buChar char="-"/>
            </a:pPr>
            <a:r>
              <a:rPr lang="de-DE" sz="3200" dirty="0"/>
              <a:t>Training zentraler Kompetenzen und Analysefähigkeiten</a:t>
            </a:r>
          </a:p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EBB8391-E0F7-B2FE-14FB-58487FFA57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658" t="-383" r="1658" b="12729"/>
          <a:stretch/>
        </p:blipFill>
        <p:spPr>
          <a:xfrm>
            <a:off x="678094" y="-20298"/>
            <a:ext cx="5950700" cy="5363526"/>
          </a:xfrm>
          <a:prstGeom prst="rect">
            <a:avLst/>
          </a:prstGeom>
          <a:noFill/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0E10A9C0-5ACE-4D4E-B979-8D52DF1A0BE5}"/>
              </a:ext>
            </a:extLst>
          </p:cNvPr>
          <p:cNvSpPr/>
          <p:nvPr/>
        </p:nvSpPr>
        <p:spPr>
          <a:xfrm>
            <a:off x="159894" y="1354942"/>
            <a:ext cx="7309418" cy="14787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ctr"/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46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B03DE5C-BC44-1A65-03A5-74636F53CC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11430"/>
          <a:stretch/>
        </p:blipFill>
        <p:spPr>
          <a:xfrm rot="176388">
            <a:off x="6176543" y="2224172"/>
            <a:ext cx="4918134" cy="326709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3" name="Inhaltsplatzhalter 4">
            <a:extLst>
              <a:ext uri="{FF2B5EF4-FFF2-40B4-BE49-F238E27FC236}">
                <a16:creationId xmlns:a16="http://schemas.microsoft.com/office/drawing/2014/main" id="{FF945817-7B31-7080-8408-6F67C545EED6}"/>
              </a:ext>
            </a:extLst>
          </p:cNvPr>
          <p:cNvSpPr txBox="1">
            <a:spLocks/>
          </p:cNvSpPr>
          <p:nvPr/>
        </p:nvSpPr>
        <p:spPr>
          <a:xfrm>
            <a:off x="5206072" y="1371413"/>
            <a:ext cx="4330559" cy="124922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Aufbau eines thematischen Wortschatzes im </a:t>
            </a:r>
            <a:r>
              <a:rPr lang="de-DE" i="1"/>
              <a:t>WordPool</a:t>
            </a:r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BA62267-4A1F-AD7E-0699-3B7F4F7C1E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8"/>
          <a:stretch/>
        </p:blipFill>
        <p:spPr>
          <a:xfrm>
            <a:off x="700241" y="353278"/>
            <a:ext cx="4385466" cy="4685226"/>
          </a:xfrm>
          <a:prstGeom prst="rect">
            <a:avLst/>
          </a:prstGeom>
          <a:noFill/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8AC7746C-E716-D4E3-8971-AC980FCE124E}"/>
              </a:ext>
            </a:extLst>
          </p:cNvPr>
          <p:cNvSpPr/>
          <p:nvPr/>
        </p:nvSpPr>
        <p:spPr>
          <a:xfrm>
            <a:off x="700240" y="3760384"/>
            <a:ext cx="1215133" cy="9292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5816A71-CF0D-CE70-EA23-5736AD4C03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311"/>
          <a:stretch/>
        </p:blipFill>
        <p:spPr>
          <a:xfrm>
            <a:off x="5804899" y="2382165"/>
            <a:ext cx="5207712" cy="323307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4701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4">
            <a:extLst>
              <a:ext uri="{FF2B5EF4-FFF2-40B4-BE49-F238E27FC236}">
                <a16:creationId xmlns:a16="http://schemas.microsoft.com/office/drawing/2014/main" id="{7DD12282-6420-C887-2E1D-C96C68AF3BEE}"/>
              </a:ext>
            </a:extLst>
          </p:cNvPr>
          <p:cNvSpPr>
            <a:spLocks noGrp="1"/>
          </p:cNvSpPr>
          <p:nvPr/>
        </p:nvSpPr>
        <p:spPr>
          <a:xfrm>
            <a:off x="7053459" y="2181793"/>
            <a:ext cx="3660520" cy="3798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tabLst/>
              <a:defRPr sz="2100" b="0" i="0" kern="1200">
                <a:solidFill>
                  <a:srgbClr val="636363"/>
                </a:solidFill>
                <a:latin typeface="bs Thomas Sans 1 Light" charset="0"/>
                <a:ea typeface="bs Thomas Sans 1 Light" charset="0"/>
                <a:cs typeface="bs Thomas Sans 1 Light" charset="0"/>
              </a:defRPr>
            </a:lvl1pPr>
            <a:lvl2pPr marL="450850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tabLst/>
              <a:defRPr sz="2100" b="0" i="0" kern="1200">
                <a:solidFill>
                  <a:srgbClr val="636363"/>
                </a:solidFill>
                <a:latin typeface="bs Thomas Sans 1 Light" charset="0"/>
                <a:ea typeface="bs Thomas Sans 1 Light" charset="0"/>
                <a:cs typeface="bs Thomas Sans 1 Light" charset="0"/>
              </a:defRPr>
            </a:lvl2pPr>
            <a:lvl3pPr marL="668338" indent="-2174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tabLst/>
              <a:defRPr sz="1800" b="0" i="0" kern="1200">
                <a:solidFill>
                  <a:srgbClr val="636363"/>
                </a:solidFill>
                <a:latin typeface="bs Thomas Sans 1 Light" charset="0"/>
                <a:ea typeface="bs Thomas Sans 1 Light" charset="0"/>
                <a:cs typeface="bs Thomas Sans 1 Light" charset="0"/>
              </a:defRPr>
            </a:lvl3pPr>
            <a:lvl4pPr marL="847725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tabLst/>
              <a:defRPr sz="1800" b="0" i="0" kern="1200">
                <a:solidFill>
                  <a:srgbClr val="636363"/>
                </a:solidFill>
                <a:latin typeface="bs Thomas Sans 1 Light" charset="0"/>
                <a:ea typeface="bs Thomas Sans 1 Light" charset="0"/>
                <a:cs typeface="bs Thomas Sans 1 Light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rgbClr val="636363"/>
                </a:solidFill>
                <a:latin typeface="bs Thomas Sans 1 Light" charset="0"/>
                <a:ea typeface="bs Thomas Sans 1 Light" charset="0"/>
                <a:cs typeface="bs Thomas Sans 1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Passgenaue differenzierende Materialien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6743414-72A1-51A9-B58B-369515026B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37"/>
          <a:stretch/>
        </p:blipFill>
        <p:spPr>
          <a:xfrm>
            <a:off x="256854" y="359735"/>
            <a:ext cx="6444703" cy="475356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E112370-D5B5-0D4F-7245-5DAD0B162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3459" y="3222608"/>
            <a:ext cx="4893181" cy="146908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91674151-0B6C-21D8-F26A-C6A85FB4777E}"/>
              </a:ext>
            </a:extLst>
          </p:cNvPr>
          <p:cNvSpPr/>
          <p:nvPr/>
        </p:nvSpPr>
        <p:spPr>
          <a:xfrm>
            <a:off x="7150262" y="3108956"/>
            <a:ext cx="1231436" cy="11125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3575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44B64A9-EB56-60AA-1EFC-7D067EF33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911" y="113447"/>
            <a:ext cx="8654178" cy="583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770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44B64A9-EB56-60AA-1EFC-7D067EF33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911" y="113447"/>
            <a:ext cx="8654178" cy="5835616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A63CBFF3-ABA9-0ED4-1430-EA7CC6615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911" y="113447"/>
            <a:ext cx="8654178" cy="588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71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5A27CD83-A9EE-4A49-8A33-27000C447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943" y="49265"/>
            <a:ext cx="8670849" cy="588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07280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e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96CF9D2-F3E0-450F-B184-8D2A0EB8B18B}">
  <ds:schemaRefs>
    <ds:schemaRef ds:uri="16c05727-aa75-4e4a-9b5f-8a80a1165891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DAABB37-1599-4AE8-818C-82E84CA93DF4}">
  <ds:schemaRefs>
    <ds:schemaRef ds:uri="71af3243-3dd4-4a8d-8c0d-dd76da1f02a5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CF9EC99-89FF-486C-9E02-31E13FD72E1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Design „Galerie“ für Coworking Spaces</Template>
  <TotalTime>0</TotalTime>
  <Words>69</Words>
  <Application>Microsoft Office PowerPoint</Application>
  <PresentationFormat>Breitbild</PresentationFormat>
  <Paragraphs>14</Paragraphs>
  <Slides>31</Slides>
  <Notes>2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37" baseType="lpstr">
      <vt:lpstr>Arial</vt:lpstr>
      <vt:lpstr>Calibri</vt:lpstr>
      <vt:lpstr>Gill Sans MT</vt:lpstr>
      <vt:lpstr>TwitterChirp</vt:lpstr>
      <vt:lpstr>Galerie</vt:lpstr>
      <vt:lpstr>Acrobat Document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Let‘s listen – Podcasts – Find your favourite Podcast </vt:lpstr>
      <vt:lpstr>Podcast  Tasting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Kontaktdaten / Weitere Infos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Florian Nuxoll</dc:creator>
  <cp:lastModifiedBy>Florian Nuxoll</cp:lastModifiedBy>
  <cp:revision>4</cp:revision>
  <dcterms:created xsi:type="dcterms:W3CDTF">2021-11-21T14:48:15Z</dcterms:created>
  <dcterms:modified xsi:type="dcterms:W3CDTF">2024-04-07T06:27:43Z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