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1" r:id="rId3"/>
    <p:sldId id="292" r:id="rId4"/>
    <p:sldId id="289" r:id="rId5"/>
    <p:sldId id="293" r:id="rId6"/>
    <p:sldId id="294" r:id="rId7"/>
    <p:sldId id="295" r:id="rId8"/>
    <p:sldId id="296" r:id="rId9"/>
    <p:sldId id="297" r:id="rId10"/>
    <p:sldId id="299" r:id="rId11"/>
    <p:sldId id="257" r:id="rId12"/>
    <p:sldId id="304" r:id="rId13"/>
    <p:sldId id="271" r:id="rId14"/>
    <p:sldId id="258" r:id="rId15"/>
    <p:sldId id="313" r:id="rId16"/>
    <p:sldId id="314" r:id="rId17"/>
    <p:sldId id="303" r:id="rId18"/>
    <p:sldId id="301" r:id="rId19"/>
    <p:sldId id="305" r:id="rId20"/>
    <p:sldId id="306" r:id="rId21"/>
    <p:sldId id="307" r:id="rId22"/>
    <p:sldId id="308" r:id="rId23"/>
    <p:sldId id="309" r:id="rId24"/>
    <p:sldId id="315" r:id="rId25"/>
    <p:sldId id="310" r:id="rId26"/>
    <p:sldId id="274" r:id="rId27"/>
    <p:sldId id="317" r:id="rId28"/>
    <p:sldId id="318" r:id="rId29"/>
    <p:sldId id="312" r:id="rId30"/>
    <p:sldId id="316" r:id="rId31"/>
    <p:sldId id="319" r:id="rId32"/>
  </p:sldIdLst>
  <p:sldSz cx="18288000" cy="10287000"/>
  <p:notesSz cx="6858000" cy="9144000"/>
  <p:embeddedFontLst>
    <p:embeddedFont>
      <p:font typeface="Gotham" panose="020B0604020202020204" charset="0"/>
      <p:regular r:id="rId33"/>
    </p:embeddedFont>
    <p:embeddedFont>
      <p:font typeface="Gotham Bold" panose="020B0604020202020204" charset="0"/>
      <p:regular r:id="rId34"/>
    </p:embeddedFont>
    <p:embeddedFont>
      <p:font typeface="Intro Rust"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E227CE9-4240-478B-9498-4CE5A42C16A1}">
          <p14:sldIdLst>
            <p14:sldId id="256"/>
            <p14:sldId id="291"/>
            <p14:sldId id="292"/>
            <p14:sldId id="289"/>
            <p14:sldId id="293"/>
            <p14:sldId id="294"/>
            <p14:sldId id="295"/>
            <p14:sldId id="296"/>
            <p14:sldId id="297"/>
            <p14:sldId id="299"/>
            <p14:sldId id="257"/>
            <p14:sldId id="304"/>
            <p14:sldId id="271"/>
          </p14:sldIdLst>
        </p14:section>
        <p14:section name="Abschnitt ohne Titel" id="{70675826-14A7-4938-87F8-31EFF0268024}">
          <p14:sldIdLst>
            <p14:sldId id="258"/>
            <p14:sldId id="313"/>
            <p14:sldId id="314"/>
            <p14:sldId id="303"/>
            <p14:sldId id="301"/>
            <p14:sldId id="305"/>
            <p14:sldId id="306"/>
            <p14:sldId id="307"/>
            <p14:sldId id="308"/>
            <p14:sldId id="309"/>
            <p14:sldId id="315"/>
            <p14:sldId id="310"/>
            <p14:sldId id="274"/>
            <p14:sldId id="317"/>
            <p14:sldId id="318"/>
            <p14:sldId id="312"/>
            <p14:sldId id="316"/>
            <p14:sldId id="3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FE5DD-E7E0-4E76-88E6-7085DE79E93F}" v="1" dt="2026-03-02T21:03:59.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6" d="100"/>
          <a:sy n="96" d="100"/>
        </p:scale>
        <p:origin x="3126"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6.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sv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46.sv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image" Target="../media/image6.sv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slideLayout" Target="../slideLayouts/slideLayout7.xml"/><Relationship Id="rId7" Type="http://schemas.openxmlformats.org/officeDocument/2006/relationships/image" Target="../media/image50.png"/><Relationship Id="rId12"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2.jpe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png"/><Relationship Id="rId4" Type="http://schemas.openxmlformats.org/officeDocument/2006/relationships/image" Target="../media/image46.sv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7.png"/><Relationship Id="rId3" Type="http://schemas.openxmlformats.org/officeDocument/2006/relationships/image" Target="../media/image45.png"/><Relationship Id="rId7" Type="http://schemas.openxmlformats.org/officeDocument/2006/relationships/image" Target="../media/image48.svg"/><Relationship Id="rId12"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5.png"/><Relationship Id="rId5" Type="http://schemas.openxmlformats.org/officeDocument/2006/relationships/image" Target="../media/image1.png"/><Relationship Id="rId10" Type="http://schemas.openxmlformats.org/officeDocument/2006/relationships/image" Target="../media/image54.png"/><Relationship Id="rId4" Type="http://schemas.openxmlformats.org/officeDocument/2006/relationships/image" Target="../media/image46.sv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004D6D01-8977-0FF1-A98B-9B1BA321E958}"/>
              </a:ext>
            </a:extLst>
          </p:cNvPr>
          <p:cNvSpPr/>
          <p:nvPr/>
        </p:nvSpPr>
        <p:spPr>
          <a:xfrm rot="5400000">
            <a:off x="4680608" y="-159056"/>
            <a:ext cx="8065521" cy="10605111"/>
          </a:xfrm>
          <a:custGeom>
            <a:avLst/>
            <a:gdLst/>
            <a:ahLst/>
            <a:cxnLst/>
            <a:rect l="l" t="t" r="r" b="b"/>
            <a:pathLst>
              <a:path w="8065521" h="10605111">
                <a:moveTo>
                  <a:pt x="0" y="0"/>
                </a:moveTo>
                <a:lnTo>
                  <a:pt x="8065522" y="0"/>
                </a:lnTo>
                <a:lnTo>
                  <a:pt x="8065522" y="10605112"/>
                </a:lnTo>
                <a:lnTo>
                  <a:pt x="0" y="10605112"/>
                </a:lnTo>
                <a:lnTo>
                  <a:pt x="0" y="0"/>
                </a:lnTo>
                <a:close/>
              </a:path>
            </a:pathLst>
          </a:custGeom>
          <a:blipFill>
            <a:blip r:embed="rId2"/>
            <a:stretch>
              <a:fillRect r="-3710"/>
            </a:stretch>
          </a:blipFill>
        </p:spPr>
        <p:txBody>
          <a:bodyPr/>
          <a:lstStyle/>
          <a:p>
            <a:endParaRPr lang="de-DE"/>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111" b="-13111"/>
            </a:stretch>
          </a:blipFill>
        </p:spPr>
        <p:txBody>
          <a:bodyPr/>
          <a:lstStyle/>
          <a:p>
            <a:endParaRPr lang="de-DE" dirty="0"/>
          </a:p>
        </p:txBody>
      </p:sp>
      <p:sp>
        <p:nvSpPr>
          <p:cNvPr id="3" name="Freeform 3"/>
          <p:cNvSpPr/>
          <p:nvPr/>
        </p:nvSpPr>
        <p:spPr>
          <a:xfrm>
            <a:off x="0" y="3653661"/>
            <a:ext cx="7438805" cy="7438805"/>
          </a:xfrm>
          <a:custGeom>
            <a:avLst/>
            <a:gdLst/>
            <a:ahLst/>
            <a:cxnLst/>
            <a:rect l="l" t="t" r="r" b="b"/>
            <a:pathLst>
              <a:path w="7438805" h="7438805">
                <a:moveTo>
                  <a:pt x="0" y="0"/>
                </a:moveTo>
                <a:lnTo>
                  <a:pt x="7438805" y="0"/>
                </a:lnTo>
                <a:lnTo>
                  <a:pt x="7438805" y="7438806"/>
                </a:lnTo>
                <a:lnTo>
                  <a:pt x="0" y="7438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4" name="Freeform 4"/>
          <p:cNvSpPr/>
          <p:nvPr/>
        </p:nvSpPr>
        <p:spPr>
          <a:xfrm rot="-10800000">
            <a:off x="11059450" y="-1443387"/>
            <a:ext cx="7553023" cy="7898586"/>
          </a:xfrm>
          <a:custGeom>
            <a:avLst/>
            <a:gdLst/>
            <a:ahLst/>
            <a:cxnLst/>
            <a:rect l="l" t="t" r="r" b="b"/>
            <a:pathLst>
              <a:path w="7553023" h="7898586">
                <a:moveTo>
                  <a:pt x="0" y="0"/>
                </a:moveTo>
                <a:lnTo>
                  <a:pt x="7553023" y="0"/>
                </a:lnTo>
                <a:lnTo>
                  <a:pt x="7553023" y="7898587"/>
                </a:lnTo>
                <a:lnTo>
                  <a:pt x="0" y="78985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5" name="Freeform 5"/>
          <p:cNvSpPr/>
          <p:nvPr/>
        </p:nvSpPr>
        <p:spPr>
          <a:xfrm rot="5400000">
            <a:off x="4680608" y="-129623"/>
            <a:ext cx="8065521" cy="10605111"/>
          </a:xfrm>
          <a:custGeom>
            <a:avLst/>
            <a:gdLst/>
            <a:ahLst/>
            <a:cxnLst/>
            <a:rect l="l" t="t" r="r" b="b"/>
            <a:pathLst>
              <a:path w="8065521" h="10605111">
                <a:moveTo>
                  <a:pt x="0" y="0"/>
                </a:moveTo>
                <a:lnTo>
                  <a:pt x="8065522" y="0"/>
                </a:lnTo>
                <a:lnTo>
                  <a:pt x="8065522" y="10605112"/>
                </a:lnTo>
                <a:lnTo>
                  <a:pt x="0" y="10605112"/>
                </a:lnTo>
                <a:lnTo>
                  <a:pt x="0" y="0"/>
                </a:lnTo>
                <a:close/>
              </a:path>
            </a:pathLst>
          </a:custGeom>
          <a:blipFill>
            <a:blip r:embed="rId2"/>
            <a:stretch>
              <a:fillRect r="-3710"/>
            </a:stretch>
          </a:blipFill>
        </p:spPr>
        <p:txBody>
          <a:bodyPr/>
          <a:lstStyle/>
          <a:p>
            <a:endParaRPr lang="de-DE"/>
          </a:p>
        </p:txBody>
      </p:sp>
      <p:sp>
        <p:nvSpPr>
          <p:cNvPr id="6" name="TextBox 6"/>
          <p:cNvSpPr txBox="1"/>
          <p:nvPr/>
        </p:nvSpPr>
        <p:spPr>
          <a:xfrm rot="1273520">
            <a:off x="13989839" y="6030119"/>
            <a:ext cx="4626786" cy="1651635"/>
          </a:xfrm>
          <a:prstGeom prst="rect">
            <a:avLst/>
          </a:prstGeom>
        </p:spPr>
        <p:txBody>
          <a:bodyPr lIns="0" tIns="0" rIns="0" bIns="0" rtlCol="0" anchor="t">
            <a:spAutoFit/>
          </a:bodyPr>
          <a:lstStyle/>
          <a:p>
            <a:pPr algn="ctr">
              <a:lnSpc>
                <a:spcPts val="13439"/>
              </a:lnSpc>
              <a:spcBef>
                <a:spcPct val="0"/>
              </a:spcBef>
            </a:pPr>
            <a:r>
              <a:rPr lang="en-US" sz="9600" dirty="0">
                <a:solidFill>
                  <a:srgbClr val="FFFFFF"/>
                </a:solidFill>
                <a:latin typeface="Intro Rust"/>
                <a:ea typeface="Intro Rust"/>
                <a:cs typeface="Intro Rust"/>
                <a:sym typeface="Intro Rust"/>
              </a:rPr>
              <a:t>bias</a:t>
            </a:r>
          </a:p>
        </p:txBody>
      </p:sp>
      <p:sp>
        <p:nvSpPr>
          <p:cNvPr id="7" name="Freeform 7"/>
          <p:cNvSpPr/>
          <p:nvPr/>
        </p:nvSpPr>
        <p:spPr>
          <a:xfrm rot="-1203436">
            <a:off x="92676" y="5994224"/>
            <a:ext cx="2744710" cy="4481160"/>
          </a:xfrm>
          <a:custGeom>
            <a:avLst/>
            <a:gdLst/>
            <a:ahLst/>
            <a:cxnLst/>
            <a:rect l="l" t="t" r="r" b="b"/>
            <a:pathLst>
              <a:path w="2744710" h="4481160">
                <a:moveTo>
                  <a:pt x="0" y="0"/>
                </a:moveTo>
                <a:lnTo>
                  <a:pt x="2744710" y="0"/>
                </a:lnTo>
                <a:lnTo>
                  <a:pt x="2744710" y="4481160"/>
                </a:lnTo>
                <a:lnTo>
                  <a:pt x="0" y="4481160"/>
                </a:lnTo>
                <a:lnTo>
                  <a:pt x="0" y="0"/>
                </a:lnTo>
                <a:close/>
              </a:path>
            </a:pathLst>
          </a:custGeom>
          <a:blipFill>
            <a:blip r:embed="rId8"/>
            <a:stretch>
              <a:fillRect/>
            </a:stretch>
          </a:blipFill>
        </p:spPr>
        <p:txBody>
          <a:bodyPr/>
          <a:lstStyle/>
          <a:p>
            <a:endParaRPr lang="de-DE"/>
          </a:p>
        </p:txBody>
      </p:sp>
      <p:sp>
        <p:nvSpPr>
          <p:cNvPr id="9" name="Freeform 9"/>
          <p:cNvSpPr/>
          <p:nvPr/>
        </p:nvSpPr>
        <p:spPr>
          <a:xfrm rot="1464710">
            <a:off x="14837481" y="7640450"/>
            <a:ext cx="3561299" cy="3071620"/>
          </a:xfrm>
          <a:custGeom>
            <a:avLst/>
            <a:gdLst/>
            <a:ahLst/>
            <a:cxnLst/>
            <a:rect l="l" t="t" r="r" b="b"/>
            <a:pathLst>
              <a:path w="3561299" h="3071620">
                <a:moveTo>
                  <a:pt x="0" y="0"/>
                </a:moveTo>
                <a:lnTo>
                  <a:pt x="3561299" y="0"/>
                </a:lnTo>
                <a:lnTo>
                  <a:pt x="3561299" y="3071621"/>
                </a:lnTo>
                <a:lnTo>
                  <a:pt x="0" y="3071621"/>
                </a:lnTo>
                <a:lnTo>
                  <a:pt x="0" y="0"/>
                </a:lnTo>
                <a:close/>
              </a:path>
            </a:pathLst>
          </a:custGeom>
          <a:blipFill>
            <a:blip r:embed="rId9"/>
            <a:stretch>
              <a:fillRect/>
            </a:stretch>
          </a:blipFill>
        </p:spPr>
        <p:txBody>
          <a:bodyPr/>
          <a:lstStyle/>
          <a:p>
            <a:endParaRPr lang="de-DE"/>
          </a:p>
        </p:txBody>
      </p:sp>
      <p:sp>
        <p:nvSpPr>
          <p:cNvPr id="10" name="Freeform 10"/>
          <p:cNvSpPr/>
          <p:nvPr/>
        </p:nvSpPr>
        <p:spPr>
          <a:xfrm rot="1945153">
            <a:off x="-376369" y="-89552"/>
            <a:ext cx="3570462" cy="3928982"/>
          </a:xfrm>
          <a:custGeom>
            <a:avLst/>
            <a:gdLst/>
            <a:ahLst/>
            <a:cxnLst/>
            <a:rect l="l" t="t" r="r" b="b"/>
            <a:pathLst>
              <a:path w="3570462" h="3928982">
                <a:moveTo>
                  <a:pt x="0" y="0"/>
                </a:moveTo>
                <a:lnTo>
                  <a:pt x="3570462" y="0"/>
                </a:lnTo>
                <a:lnTo>
                  <a:pt x="3570462" y="3928981"/>
                </a:lnTo>
                <a:lnTo>
                  <a:pt x="0" y="3928981"/>
                </a:lnTo>
                <a:lnTo>
                  <a:pt x="0" y="0"/>
                </a:lnTo>
                <a:close/>
              </a:path>
            </a:pathLst>
          </a:custGeom>
          <a:blipFill>
            <a:blip r:embed="rId10"/>
            <a:stretch>
              <a:fillRect/>
            </a:stretch>
          </a:blipFill>
        </p:spPr>
        <p:txBody>
          <a:bodyPr/>
          <a:lstStyle/>
          <a:p>
            <a:endParaRPr lang="de-DE"/>
          </a:p>
        </p:txBody>
      </p:sp>
      <p:sp>
        <p:nvSpPr>
          <p:cNvPr id="11" name="Freeform 11"/>
          <p:cNvSpPr/>
          <p:nvPr/>
        </p:nvSpPr>
        <p:spPr>
          <a:xfrm rot="5877386">
            <a:off x="9605104" y="7974440"/>
            <a:ext cx="2747271" cy="3139738"/>
          </a:xfrm>
          <a:custGeom>
            <a:avLst/>
            <a:gdLst/>
            <a:ahLst/>
            <a:cxnLst/>
            <a:rect l="l" t="t" r="r" b="b"/>
            <a:pathLst>
              <a:path w="2747271" h="3139738">
                <a:moveTo>
                  <a:pt x="0" y="0"/>
                </a:moveTo>
                <a:lnTo>
                  <a:pt x="2747271" y="0"/>
                </a:lnTo>
                <a:lnTo>
                  <a:pt x="2747271" y="3139738"/>
                </a:lnTo>
                <a:lnTo>
                  <a:pt x="0" y="3139738"/>
                </a:lnTo>
                <a:lnTo>
                  <a:pt x="0" y="0"/>
                </a:lnTo>
                <a:close/>
              </a:path>
            </a:pathLst>
          </a:custGeom>
          <a:blipFill>
            <a:blip r:embed="rId11"/>
            <a:stretch>
              <a:fillRect/>
            </a:stretch>
          </a:blipFill>
        </p:spPr>
        <p:txBody>
          <a:bodyPr/>
          <a:lstStyle/>
          <a:p>
            <a:endParaRPr lang="de-DE"/>
          </a:p>
        </p:txBody>
      </p:sp>
      <p:sp>
        <p:nvSpPr>
          <p:cNvPr id="12" name="Freeform 12"/>
          <p:cNvSpPr/>
          <p:nvPr/>
        </p:nvSpPr>
        <p:spPr>
          <a:xfrm rot="-2700000">
            <a:off x="5183188" y="-1429074"/>
            <a:ext cx="5022272" cy="4915549"/>
          </a:xfrm>
          <a:custGeom>
            <a:avLst/>
            <a:gdLst/>
            <a:ahLst/>
            <a:cxnLst/>
            <a:rect l="l" t="t" r="r" b="b"/>
            <a:pathLst>
              <a:path w="5022272" h="4915549">
                <a:moveTo>
                  <a:pt x="0" y="0"/>
                </a:moveTo>
                <a:lnTo>
                  <a:pt x="5022272" y="0"/>
                </a:lnTo>
                <a:lnTo>
                  <a:pt x="5022272" y="4915548"/>
                </a:lnTo>
                <a:lnTo>
                  <a:pt x="0" y="4915548"/>
                </a:lnTo>
                <a:lnTo>
                  <a:pt x="0" y="0"/>
                </a:lnTo>
                <a:close/>
              </a:path>
            </a:pathLst>
          </a:custGeom>
          <a:blipFill>
            <a:blip r:embed="rId12"/>
            <a:stretch>
              <a:fillRect/>
            </a:stretch>
          </a:blipFill>
        </p:spPr>
        <p:txBody>
          <a:bodyPr/>
          <a:lstStyle/>
          <a:p>
            <a:endParaRPr lang="de-DE"/>
          </a:p>
        </p:txBody>
      </p:sp>
      <p:sp>
        <p:nvSpPr>
          <p:cNvPr id="13" name="Freeform 13"/>
          <p:cNvSpPr/>
          <p:nvPr/>
        </p:nvSpPr>
        <p:spPr>
          <a:xfrm rot="-836329" flipH="1">
            <a:off x="13708503" y="-487509"/>
            <a:ext cx="4281868" cy="4041012"/>
          </a:xfrm>
          <a:custGeom>
            <a:avLst/>
            <a:gdLst/>
            <a:ahLst/>
            <a:cxnLst/>
            <a:rect l="l" t="t" r="r" b="b"/>
            <a:pathLst>
              <a:path w="4281868" h="4041012">
                <a:moveTo>
                  <a:pt x="4281868" y="0"/>
                </a:moveTo>
                <a:lnTo>
                  <a:pt x="0" y="0"/>
                </a:lnTo>
                <a:lnTo>
                  <a:pt x="0" y="4041013"/>
                </a:lnTo>
                <a:lnTo>
                  <a:pt x="4281868" y="4041013"/>
                </a:lnTo>
                <a:lnTo>
                  <a:pt x="4281868" y="0"/>
                </a:lnTo>
                <a:close/>
              </a:path>
            </a:pathLst>
          </a:custGeom>
          <a:blipFill>
            <a:blip r:embed="rId13"/>
            <a:stretch>
              <a:fillRect/>
            </a:stretch>
          </a:blipFill>
        </p:spPr>
        <p:txBody>
          <a:bodyPr/>
          <a:lstStyle/>
          <a:p>
            <a:endParaRPr lang="de-DE"/>
          </a:p>
        </p:txBody>
      </p:sp>
      <p:sp>
        <p:nvSpPr>
          <p:cNvPr id="14" name="TextBox 14"/>
          <p:cNvSpPr txBox="1"/>
          <p:nvPr/>
        </p:nvSpPr>
        <p:spPr>
          <a:xfrm rot="-1414709">
            <a:off x="2299507" y="8497444"/>
            <a:ext cx="4626786" cy="1651635"/>
          </a:xfrm>
          <a:prstGeom prst="rect">
            <a:avLst/>
          </a:prstGeom>
        </p:spPr>
        <p:txBody>
          <a:bodyPr lIns="0" tIns="0" rIns="0" bIns="0" rtlCol="0" anchor="t">
            <a:spAutoFit/>
          </a:bodyPr>
          <a:lstStyle/>
          <a:p>
            <a:pPr algn="ctr">
              <a:lnSpc>
                <a:spcPts val="13439"/>
              </a:lnSpc>
              <a:spcBef>
                <a:spcPct val="0"/>
              </a:spcBef>
            </a:pPr>
            <a:r>
              <a:rPr lang="en-US" sz="9600" dirty="0">
                <a:solidFill>
                  <a:srgbClr val="FFFFFF"/>
                </a:solidFill>
                <a:latin typeface="Intro Rust"/>
                <a:ea typeface="Intro Rust"/>
                <a:cs typeface="Intro Rust"/>
                <a:sym typeface="Intro Rust"/>
              </a:rPr>
              <a:t>Fact</a:t>
            </a:r>
          </a:p>
        </p:txBody>
      </p:sp>
      <p:sp>
        <p:nvSpPr>
          <p:cNvPr id="15" name="TextBox 15"/>
          <p:cNvSpPr txBox="1"/>
          <p:nvPr/>
        </p:nvSpPr>
        <p:spPr>
          <a:xfrm>
            <a:off x="8529124" y="8468705"/>
            <a:ext cx="6908646" cy="1651635"/>
          </a:xfrm>
          <a:prstGeom prst="rect">
            <a:avLst/>
          </a:prstGeom>
        </p:spPr>
        <p:txBody>
          <a:bodyPr lIns="0" tIns="0" rIns="0" bIns="0" rtlCol="0" anchor="t">
            <a:spAutoFit/>
          </a:bodyPr>
          <a:lstStyle/>
          <a:p>
            <a:pPr algn="ctr">
              <a:lnSpc>
                <a:spcPts val="13439"/>
              </a:lnSpc>
              <a:spcBef>
                <a:spcPct val="0"/>
              </a:spcBef>
            </a:pPr>
            <a:r>
              <a:rPr lang="en-US" sz="9600" dirty="0">
                <a:solidFill>
                  <a:srgbClr val="000000"/>
                </a:solidFill>
                <a:latin typeface="Intro Rust"/>
                <a:ea typeface="Intro Rust"/>
                <a:cs typeface="Intro Rust"/>
                <a:sym typeface="Intro Rust"/>
              </a:rPr>
              <a:t>opinion</a:t>
            </a:r>
          </a:p>
        </p:txBody>
      </p:sp>
      <p:sp>
        <p:nvSpPr>
          <p:cNvPr id="16" name="Freeform 16"/>
          <p:cNvSpPr/>
          <p:nvPr/>
        </p:nvSpPr>
        <p:spPr>
          <a:xfrm>
            <a:off x="6258366" y="7924510"/>
            <a:ext cx="2304597" cy="2413190"/>
          </a:xfrm>
          <a:custGeom>
            <a:avLst/>
            <a:gdLst/>
            <a:ahLst/>
            <a:cxnLst/>
            <a:rect l="l" t="t" r="r" b="b"/>
            <a:pathLst>
              <a:path w="2304597" h="2413190">
                <a:moveTo>
                  <a:pt x="0" y="0"/>
                </a:moveTo>
                <a:lnTo>
                  <a:pt x="2304597" y="0"/>
                </a:lnTo>
                <a:lnTo>
                  <a:pt x="2304597" y="2413190"/>
                </a:lnTo>
                <a:lnTo>
                  <a:pt x="0" y="24131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de-DE"/>
          </a:p>
        </p:txBody>
      </p:sp>
      <p:sp>
        <p:nvSpPr>
          <p:cNvPr id="18" name="TextBox 8">
            <a:extLst>
              <a:ext uri="{FF2B5EF4-FFF2-40B4-BE49-F238E27FC236}">
                <a16:creationId xmlns:a16="http://schemas.microsoft.com/office/drawing/2014/main" id="{51869A7E-D4FF-5A9E-E2B7-0BF4AE8A167F}"/>
              </a:ext>
            </a:extLst>
          </p:cNvPr>
          <p:cNvSpPr txBox="1"/>
          <p:nvPr/>
        </p:nvSpPr>
        <p:spPr>
          <a:xfrm rot="835385">
            <a:off x="4554018" y="2530324"/>
            <a:ext cx="8378292" cy="4985980"/>
          </a:xfrm>
          <a:prstGeom prst="rect">
            <a:avLst/>
          </a:prstGeom>
        </p:spPr>
        <p:txBody>
          <a:bodyPr lIns="0" tIns="0" rIns="0" bIns="0" rtlCol="0" anchor="t">
            <a:spAutoFit/>
          </a:bodyPr>
          <a:lstStyle/>
          <a:p>
            <a:pPr algn="ctr">
              <a:spcBef>
                <a:spcPct val="0"/>
              </a:spcBef>
            </a:pPr>
            <a:r>
              <a:rPr lang="de-DE" sz="5400" b="1" dirty="0">
                <a:latin typeface="Gotham" panose="020B0604020202020204" charset="0"/>
                <a:cs typeface="Gotham" panose="020B0604020202020204" charset="0"/>
              </a:rPr>
              <a:t>Die algorithmische Zentrifuge: Medienbildung im Spannungsfeld zwischen Befähigung und neuem Bewahren</a:t>
            </a:r>
            <a:endParaRPr lang="en-US" sz="64200" b="1" dirty="0">
              <a:solidFill>
                <a:srgbClr val="FFFFFF"/>
              </a:solidFill>
              <a:latin typeface="Gotham" panose="020B0604020202020204" charset="0"/>
              <a:ea typeface="Intro Rust"/>
              <a:cs typeface="Gotham" panose="020B0604020202020204" charset="0"/>
              <a:sym typeface="Intro Rust"/>
            </a:endParaRPr>
          </a:p>
        </p:txBody>
      </p:sp>
      <p:sp>
        <p:nvSpPr>
          <p:cNvPr id="8" name="TextBox 8"/>
          <p:cNvSpPr txBox="1"/>
          <p:nvPr/>
        </p:nvSpPr>
        <p:spPr>
          <a:xfrm>
            <a:off x="143557" y="181131"/>
            <a:ext cx="7133091" cy="1651635"/>
          </a:xfrm>
          <a:prstGeom prst="rect">
            <a:avLst/>
          </a:prstGeom>
        </p:spPr>
        <p:txBody>
          <a:bodyPr lIns="0" tIns="0" rIns="0" bIns="0" rtlCol="0" anchor="t">
            <a:spAutoFit/>
          </a:bodyPr>
          <a:lstStyle/>
          <a:p>
            <a:pPr algn="ctr">
              <a:lnSpc>
                <a:spcPts val="13439"/>
              </a:lnSpc>
              <a:spcBef>
                <a:spcPct val="0"/>
              </a:spcBef>
            </a:pPr>
            <a:r>
              <a:rPr lang="en-US" sz="9600" dirty="0">
                <a:solidFill>
                  <a:srgbClr val="FFCB5A"/>
                </a:solidFill>
                <a:latin typeface="Intro Rust"/>
                <a:ea typeface="Intro Rust"/>
                <a:cs typeface="Intro Rust"/>
                <a:sym typeface="Intro Rust"/>
              </a:rPr>
              <a:t>evidence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3C5FB-9490-563C-1CDB-1BBA4E922BE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BC612F7-D138-55DF-47E9-CEB0B9255883}"/>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42BB3341-5C18-E9D8-B337-EAC7C8874456}"/>
              </a:ext>
            </a:extLst>
          </p:cNvPr>
          <p:cNvSpPr/>
          <p:nvPr/>
        </p:nvSpPr>
        <p:spPr>
          <a:xfrm rot="5400000" flipH="1">
            <a:off x="-30490" y="3229954"/>
            <a:ext cx="7553023" cy="7898586"/>
          </a:xfrm>
          <a:custGeom>
            <a:avLst/>
            <a:gdLst/>
            <a:ahLst/>
            <a:cxnLst/>
            <a:rect l="l" t="t" r="r" b="b"/>
            <a:pathLst>
              <a:path w="7553023" h="7898586">
                <a:moveTo>
                  <a:pt x="7553023" y="0"/>
                </a:moveTo>
                <a:lnTo>
                  <a:pt x="0" y="0"/>
                </a:lnTo>
                <a:lnTo>
                  <a:pt x="0" y="7898586"/>
                </a:lnTo>
                <a:lnTo>
                  <a:pt x="7553023" y="7898586"/>
                </a:lnTo>
                <a:lnTo>
                  <a:pt x="755302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D2342DFA-140E-5E29-710E-7EED83544F1C}"/>
              </a:ext>
            </a:extLst>
          </p:cNvPr>
          <p:cNvSpPr/>
          <p:nvPr/>
        </p:nvSpPr>
        <p:spPr>
          <a:xfrm rot="-10800000">
            <a:off x="9501888" y="-649421"/>
            <a:ext cx="8786112" cy="7885536"/>
          </a:xfrm>
          <a:custGeom>
            <a:avLst/>
            <a:gdLst/>
            <a:ahLst/>
            <a:cxnLst/>
            <a:rect l="l" t="t" r="r" b="b"/>
            <a:pathLst>
              <a:path w="8786112" h="7885536">
                <a:moveTo>
                  <a:pt x="0" y="0"/>
                </a:moveTo>
                <a:lnTo>
                  <a:pt x="8786112" y="0"/>
                </a:lnTo>
                <a:lnTo>
                  <a:pt x="8786112" y="7885536"/>
                </a:lnTo>
                <a:lnTo>
                  <a:pt x="0" y="78855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281018D4-5537-2633-8FC8-07AFEF3F9A6B}"/>
              </a:ext>
            </a:extLst>
          </p:cNvPr>
          <p:cNvSpPr/>
          <p:nvPr/>
        </p:nvSpPr>
        <p:spPr>
          <a:xfrm>
            <a:off x="15609529" y="-236543"/>
            <a:ext cx="1618476" cy="2489963"/>
          </a:xfrm>
          <a:custGeom>
            <a:avLst/>
            <a:gdLst/>
            <a:ahLst/>
            <a:cxnLst/>
            <a:rect l="l" t="t" r="r" b="b"/>
            <a:pathLst>
              <a:path w="1618476" h="2489963">
                <a:moveTo>
                  <a:pt x="0" y="0"/>
                </a:moveTo>
                <a:lnTo>
                  <a:pt x="1618476" y="0"/>
                </a:lnTo>
                <a:lnTo>
                  <a:pt x="1618476" y="2489962"/>
                </a:lnTo>
                <a:lnTo>
                  <a:pt x="0" y="2489962"/>
                </a:lnTo>
                <a:lnTo>
                  <a:pt x="0" y="0"/>
                </a:lnTo>
                <a:close/>
              </a:path>
            </a:pathLst>
          </a:custGeom>
          <a:blipFill>
            <a:blip r:embed="rId7"/>
            <a:stretch>
              <a:fillRect/>
            </a:stretch>
          </a:blipFill>
        </p:spPr>
        <p:txBody>
          <a:bodyPr/>
          <a:lstStyle/>
          <a:p>
            <a:endParaRPr lang="de-DE"/>
          </a:p>
        </p:txBody>
      </p:sp>
      <p:sp>
        <p:nvSpPr>
          <p:cNvPr id="7" name="Freeform 7">
            <a:extLst>
              <a:ext uri="{FF2B5EF4-FFF2-40B4-BE49-F238E27FC236}">
                <a16:creationId xmlns:a16="http://schemas.microsoft.com/office/drawing/2014/main" id="{68EA1598-8863-9D08-56D6-9840142AE86E}"/>
              </a:ext>
            </a:extLst>
          </p:cNvPr>
          <p:cNvSpPr/>
          <p:nvPr/>
        </p:nvSpPr>
        <p:spPr>
          <a:xfrm>
            <a:off x="4737083" y="2199015"/>
            <a:ext cx="8704019" cy="5382886"/>
          </a:xfrm>
          <a:custGeom>
            <a:avLst/>
            <a:gdLst/>
            <a:ahLst/>
            <a:cxnLst/>
            <a:rect l="l" t="t" r="r" b="b"/>
            <a:pathLst>
              <a:path w="8704019" h="11444653">
                <a:moveTo>
                  <a:pt x="0" y="0"/>
                </a:moveTo>
                <a:lnTo>
                  <a:pt x="8704020" y="0"/>
                </a:lnTo>
                <a:lnTo>
                  <a:pt x="8704020" y="11444654"/>
                </a:lnTo>
                <a:lnTo>
                  <a:pt x="0" y="11444654"/>
                </a:lnTo>
                <a:lnTo>
                  <a:pt x="0" y="0"/>
                </a:lnTo>
                <a:close/>
              </a:path>
            </a:pathLst>
          </a:custGeom>
          <a:blipFill>
            <a:blip r:embed="rId8"/>
            <a:stretch>
              <a:fillRect r="-3710"/>
            </a:stretch>
          </a:blipFill>
        </p:spPr>
        <p:txBody>
          <a:bodyPr/>
          <a:lstStyle/>
          <a:p>
            <a:endParaRPr lang="de-DE" dirty="0"/>
          </a:p>
        </p:txBody>
      </p:sp>
      <p:sp>
        <p:nvSpPr>
          <p:cNvPr id="11" name="TextBox 11">
            <a:extLst>
              <a:ext uri="{FF2B5EF4-FFF2-40B4-BE49-F238E27FC236}">
                <a16:creationId xmlns:a16="http://schemas.microsoft.com/office/drawing/2014/main" id="{17D322A9-79AE-D324-49A2-33D4412AE909}"/>
              </a:ext>
            </a:extLst>
          </p:cNvPr>
          <p:cNvSpPr txBox="1"/>
          <p:nvPr/>
        </p:nvSpPr>
        <p:spPr>
          <a:xfrm>
            <a:off x="12725400" y="9236325"/>
            <a:ext cx="5393055" cy="677108"/>
          </a:xfrm>
          <a:prstGeom prst="rect">
            <a:avLst/>
          </a:prstGeom>
        </p:spPr>
        <p:txBody>
          <a:bodyPr lIns="0" tIns="0" rIns="0" bIns="0" rtlCol="0" anchor="t">
            <a:spAutoFit/>
          </a:bodyPr>
          <a:lstStyle/>
          <a:p>
            <a:pPr algn="ctr"/>
            <a:r>
              <a:rPr lang="de-DE" sz="1100" dirty="0" err="1"/>
              <a:t>Alatassi</a:t>
            </a:r>
            <a:r>
              <a:rPr lang="de-DE" sz="1100" dirty="0"/>
              <a:t>, L., </a:t>
            </a:r>
            <a:r>
              <a:rPr lang="de-DE" sz="1100" dirty="0" err="1"/>
              <a:t>Hölig</a:t>
            </a:r>
            <a:r>
              <a:rPr lang="de-DE" sz="1100" dirty="0"/>
              <a:t>, S., &amp; </a:t>
            </a:r>
            <a:r>
              <a:rPr lang="de-DE" sz="1100" dirty="0" err="1"/>
              <a:t>Kessling</a:t>
            </a:r>
            <a:r>
              <a:rPr lang="de-DE" sz="1100" dirty="0"/>
              <a:t>, P. (2025). Zwischen Wertschätzung und Widerstand: Algorithmische Kompetenz junger Menschen am Beispiel der Kurzvideoplattform TikTok. (Arbeitspapiere des Hans-Bredow-Instituts, 79). Hamburg: Verlag Hans-Bredow-Institut. https://doi.org/10.21241/ssoar.106121</a:t>
            </a:r>
            <a:endParaRPr lang="en-US" sz="1100" dirty="0">
              <a:solidFill>
                <a:srgbClr val="000000"/>
              </a:solidFill>
              <a:latin typeface="Gotham"/>
              <a:ea typeface="Gotham"/>
              <a:cs typeface="Gotham"/>
              <a:sym typeface="Gotham"/>
            </a:endParaRPr>
          </a:p>
        </p:txBody>
      </p:sp>
      <p:sp>
        <p:nvSpPr>
          <p:cNvPr id="12" name="Freeform 12">
            <a:extLst>
              <a:ext uri="{FF2B5EF4-FFF2-40B4-BE49-F238E27FC236}">
                <a16:creationId xmlns:a16="http://schemas.microsoft.com/office/drawing/2014/main" id="{118AF0E7-BA33-3028-27B6-4A789F94594A}"/>
              </a:ext>
            </a:extLst>
          </p:cNvPr>
          <p:cNvSpPr/>
          <p:nvPr/>
        </p:nvSpPr>
        <p:spPr>
          <a:xfrm rot="-5400000">
            <a:off x="-928715" y="-217142"/>
            <a:ext cx="6230857" cy="5210554"/>
          </a:xfrm>
          <a:custGeom>
            <a:avLst/>
            <a:gdLst/>
            <a:ahLst/>
            <a:cxnLst/>
            <a:rect l="l" t="t" r="r" b="b"/>
            <a:pathLst>
              <a:path w="6230857" h="5210554">
                <a:moveTo>
                  <a:pt x="0" y="0"/>
                </a:moveTo>
                <a:lnTo>
                  <a:pt x="6230857" y="0"/>
                </a:lnTo>
                <a:lnTo>
                  <a:pt x="6230857" y="5210554"/>
                </a:lnTo>
                <a:lnTo>
                  <a:pt x="0" y="5210554"/>
                </a:lnTo>
                <a:lnTo>
                  <a:pt x="0" y="0"/>
                </a:lnTo>
                <a:close/>
              </a:path>
            </a:pathLst>
          </a:custGeom>
          <a:blipFill>
            <a:blip r:embed="rId9"/>
            <a:stretch>
              <a:fillRect/>
            </a:stretch>
          </a:blipFill>
        </p:spPr>
        <p:txBody>
          <a:bodyPr/>
          <a:lstStyle/>
          <a:p>
            <a:endParaRPr lang="de-DE"/>
          </a:p>
        </p:txBody>
      </p:sp>
      <p:sp>
        <p:nvSpPr>
          <p:cNvPr id="13" name="Freeform 13">
            <a:extLst>
              <a:ext uri="{FF2B5EF4-FFF2-40B4-BE49-F238E27FC236}">
                <a16:creationId xmlns:a16="http://schemas.microsoft.com/office/drawing/2014/main" id="{79AFBC51-6653-AD22-85E0-96FD5612F9FE}"/>
              </a:ext>
            </a:extLst>
          </p:cNvPr>
          <p:cNvSpPr/>
          <p:nvPr/>
        </p:nvSpPr>
        <p:spPr>
          <a:xfrm rot="4746630">
            <a:off x="1550176" y="7770187"/>
            <a:ext cx="1363553" cy="1951417"/>
          </a:xfrm>
          <a:custGeom>
            <a:avLst/>
            <a:gdLst/>
            <a:ahLst/>
            <a:cxnLst/>
            <a:rect l="l" t="t" r="r" b="b"/>
            <a:pathLst>
              <a:path w="1363553" h="1951417">
                <a:moveTo>
                  <a:pt x="0" y="0"/>
                </a:moveTo>
                <a:lnTo>
                  <a:pt x="1363553" y="0"/>
                </a:lnTo>
                <a:lnTo>
                  <a:pt x="1363553" y="1951417"/>
                </a:lnTo>
                <a:lnTo>
                  <a:pt x="0" y="1951417"/>
                </a:lnTo>
                <a:lnTo>
                  <a:pt x="0" y="0"/>
                </a:lnTo>
                <a:close/>
              </a:path>
            </a:pathLst>
          </a:custGeom>
          <a:blipFill>
            <a:blip r:embed="rId10"/>
            <a:stretch>
              <a:fillRect/>
            </a:stretch>
          </a:blipFill>
        </p:spPr>
        <p:txBody>
          <a:bodyPr/>
          <a:lstStyle/>
          <a:p>
            <a:endParaRPr lang="de-DE"/>
          </a:p>
        </p:txBody>
      </p:sp>
      <p:pic>
        <p:nvPicPr>
          <p:cNvPr id="15" name="Grafik 14" descr="Ein Bild, das Text, Screenshot, Quadrat, Rechteck enthält.&#10;&#10;KI-generierte Inhalte können fehlerhaft sein.">
            <a:extLst>
              <a:ext uri="{FF2B5EF4-FFF2-40B4-BE49-F238E27FC236}">
                <a16:creationId xmlns:a16="http://schemas.microsoft.com/office/drawing/2014/main" id="{8F683E4B-7DF0-D4EA-89ED-0AA34C071505}"/>
              </a:ext>
            </a:extLst>
          </p:cNvPr>
          <p:cNvPicPr>
            <a:picLocks noChangeAspect="1"/>
          </p:cNvPicPr>
          <p:nvPr/>
        </p:nvPicPr>
        <p:blipFill>
          <a:blip r:embed="rId11"/>
          <a:stretch>
            <a:fillRect/>
          </a:stretch>
        </p:blipFill>
        <p:spPr>
          <a:xfrm>
            <a:off x="14478000" y="4533900"/>
            <a:ext cx="3191792" cy="4465882"/>
          </a:xfrm>
          <a:prstGeom prst="rect">
            <a:avLst/>
          </a:prstGeom>
        </p:spPr>
      </p:pic>
      <p:sp>
        <p:nvSpPr>
          <p:cNvPr id="17" name="TextBox 18">
            <a:extLst>
              <a:ext uri="{FF2B5EF4-FFF2-40B4-BE49-F238E27FC236}">
                <a16:creationId xmlns:a16="http://schemas.microsoft.com/office/drawing/2014/main" id="{878F0106-7CBD-FAE5-A112-D73EE5743D65}"/>
              </a:ext>
            </a:extLst>
          </p:cNvPr>
          <p:cNvSpPr txBox="1"/>
          <p:nvPr/>
        </p:nvSpPr>
        <p:spPr>
          <a:xfrm>
            <a:off x="5376285" y="2285686"/>
            <a:ext cx="7105067" cy="5843138"/>
          </a:xfrm>
          <a:prstGeom prst="rect">
            <a:avLst/>
          </a:prstGeom>
        </p:spPr>
        <p:txBody>
          <a:bodyPr wrap="square" lIns="0" tIns="0" rIns="0" bIns="0" rtlCol="0" anchor="t">
            <a:spAutoFit/>
          </a:bodyPr>
          <a:lstStyle/>
          <a:p>
            <a:pPr algn="ctr">
              <a:lnSpc>
                <a:spcPts val="4200"/>
              </a:lnSpc>
            </a:pPr>
            <a:r>
              <a:rPr lang="de-DE" sz="3200" dirty="0"/>
              <a:t>„Zwar ist mittlerweile belegt, dass soziale Medien für die meisten Menschen nicht zu Polarisierung führen (</a:t>
            </a:r>
            <a:r>
              <a:rPr lang="de-DE" sz="3200" dirty="0" err="1"/>
              <a:t>Arguedas</a:t>
            </a:r>
            <a:r>
              <a:rPr lang="de-DE" sz="3200" dirty="0"/>
              <a:t> et al., 2022). Allerdings ergeben sich potenzielle Risiken digitaler Plattformen wie YouTube oder TikTok vor allem für Personen, die bereits stark ausgeprägte (radikale) Meinungen haben (Guess, 2021), da algorithmischen Empfehlungssysteme diese verstärken können (Chen, 2023).“ </a:t>
            </a:r>
          </a:p>
          <a:p>
            <a:pPr algn="r">
              <a:lnSpc>
                <a:spcPts val="4200"/>
              </a:lnSpc>
            </a:pPr>
            <a:r>
              <a:rPr lang="de-DE" sz="1600" dirty="0"/>
              <a:t>(</a:t>
            </a:r>
            <a:r>
              <a:rPr lang="de-DE" sz="1600" dirty="0" err="1"/>
              <a:t>Alatassi</a:t>
            </a:r>
            <a:r>
              <a:rPr lang="de-DE" sz="1600" dirty="0"/>
              <a:t> et al. S. 7) </a:t>
            </a:r>
            <a:endParaRPr lang="en-US" sz="1600" b="1" dirty="0">
              <a:solidFill>
                <a:srgbClr val="000000"/>
              </a:solidFill>
              <a:latin typeface="Gotham Bold"/>
              <a:ea typeface="Gotham Bold"/>
              <a:cs typeface="Gotham Bold"/>
              <a:sym typeface="Gotham Bold"/>
            </a:endParaRPr>
          </a:p>
        </p:txBody>
      </p:sp>
    </p:spTree>
    <p:extLst>
      <p:ext uri="{BB962C8B-B14F-4D97-AF65-F5344CB8AC3E}">
        <p14:creationId xmlns:p14="http://schemas.microsoft.com/office/powerpoint/2010/main" val="1393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5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p:cNvSpPr/>
          <p:nvPr/>
        </p:nvSpPr>
        <p:spPr>
          <a:xfrm>
            <a:off x="-396954" y="6227640"/>
            <a:ext cx="6991281" cy="5418243"/>
          </a:xfrm>
          <a:custGeom>
            <a:avLst/>
            <a:gdLst/>
            <a:ahLst/>
            <a:cxnLst/>
            <a:rect l="l" t="t" r="r" b="b"/>
            <a:pathLst>
              <a:path w="6991281" h="5418243">
                <a:moveTo>
                  <a:pt x="0" y="0"/>
                </a:moveTo>
                <a:lnTo>
                  <a:pt x="6991281" y="0"/>
                </a:lnTo>
                <a:lnTo>
                  <a:pt x="6991281" y="5418243"/>
                </a:lnTo>
                <a:lnTo>
                  <a:pt x="0" y="54182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a:off x="6594327" y="6227640"/>
            <a:ext cx="6991281" cy="5418243"/>
          </a:xfrm>
          <a:custGeom>
            <a:avLst/>
            <a:gdLst/>
            <a:ahLst/>
            <a:cxnLst/>
            <a:rect l="l" t="t" r="r" b="b"/>
            <a:pathLst>
              <a:path w="6991281" h="5418243">
                <a:moveTo>
                  <a:pt x="0" y="0"/>
                </a:moveTo>
                <a:lnTo>
                  <a:pt x="6991281" y="0"/>
                </a:lnTo>
                <a:lnTo>
                  <a:pt x="6991281" y="5418243"/>
                </a:lnTo>
                <a:lnTo>
                  <a:pt x="0" y="54182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5"/>
          <p:cNvSpPr/>
          <p:nvPr/>
        </p:nvSpPr>
        <p:spPr>
          <a:xfrm>
            <a:off x="2020405" y="4798981"/>
            <a:ext cx="4606006" cy="4979466"/>
          </a:xfrm>
          <a:custGeom>
            <a:avLst/>
            <a:gdLst/>
            <a:ahLst/>
            <a:cxnLst/>
            <a:rect l="l" t="t" r="r" b="b"/>
            <a:pathLst>
              <a:path w="4606006" h="4979466">
                <a:moveTo>
                  <a:pt x="0" y="0"/>
                </a:moveTo>
                <a:lnTo>
                  <a:pt x="4606006" y="0"/>
                </a:lnTo>
                <a:lnTo>
                  <a:pt x="4606006" y="4979466"/>
                </a:lnTo>
                <a:lnTo>
                  <a:pt x="0" y="4979466"/>
                </a:lnTo>
                <a:lnTo>
                  <a:pt x="0" y="0"/>
                </a:lnTo>
                <a:close/>
              </a:path>
            </a:pathLst>
          </a:custGeom>
          <a:blipFill>
            <a:blip r:embed="rId5"/>
            <a:stretch>
              <a:fillRect/>
            </a:stretch>
          </a:blipFill>
        </p:spPr>
        <p:txBody>
          <a:bodyPr/>
          <a:lstStyle/>
          <a:p>
            <a:endParaRPr lang="de-DE"/>
          </a:p>
        </p:txBody>
      </p:sp>
      <p:grpSp>
        <p:nvGrpSpPr>
          <p:cNvPr id="6" name="Group 6"/>
          <p:cNvGrpSpPr/>
          <p:nvPr/>
        </p:nvGrpSpPr>
        <p:grpSpPr>
          <a:xfrm>
            <a:off x="0" y="-3118308"/>
            <a:ext cx="18288000" cy="6961341"/>
            <a:chOff x="0" y="0"/>
            <a:chExt cx="24384000" cy="9281789"/>
          </a:xfrm>
        </p:grpSpPr>
        <p:sp>
          <p:nvSpPr>
            <p:cNvPr id="7" name="Freeform 7"/>
            <p:cNvSpPr/>
            <p:nvPr/>
          </p:nvSpPr>
          <p:spPr>
            <a:xfrm rot="5400000">
              <a:off x="1461278" y="-1461278"/>
              <a:ext cx="9281789" cy="12204345"/>
            </a:xfrm>
            <a:custGeom>
              <a:avLst/>
              <a:gdLst/>
              <a:ahLst/>
              <a:cxnLst/>
              <a:rect l="l" t="t" r="r" b="b"/>
              <a:pathLst>
                <a:path w="9281789" h="12204345">
                  <a:moveTo>
                    <a:pt x="0" y="0"/>
                  </a:moveTo>
                  <a:lnTo>
                    <a:pt x="9281789" y="0"/>
                  </a:lnTo>
                  <a:lnTo>
                    <a:pt x="9281789" y="12204345"/>
                  </a:lnTo>
                  <a:lnTo>
                    <a:pt x="0" y="12204345"/>
                  </a:lnTo>
                  <a:lnTo>
                    <a:pt x="0" y="0"/>
                  </a:lnTo>
                  <a:close/>
                </a:path>
              </a:pathLst>
            </a:custGeom>
            <a:blipFill>
              <a:blip r:embed="rId6"/>
              <a:stretch>
                <a:fillRect r="-3710"/>
              </a:stretch>
            </a:blipFill>
          </p:spPr>
          <p:txBody>
            <a:bodyPr/>
            <a:lstStyle/>
            <a:p>
              <a:endParaRPr lang="de-DE"/>
            </a:p>
          </p:txBody>
        </p:sp>
        <p:sp>
          <p:nvSpPr>
            <p:cNvPr id="8" name="Freeform 8"/>
            <p:cNvSpPr/>
            <p:nvPr/>
          </p:nvSpPr>
          <p:spPr>
            <a:xfrm rot="5400000" flipV="1">
              <a:off x="13640933" y="-1461278"/>
              <a:ext cx="9281789" cy="12204345"/>
            </a:xfrm>
            <a:custGeom>
              <a:avLst/>
              <a:gdLst/>
              <a:ahLst/>
              <a:cxnLst/>
              <a:rect l="l" t="t" r="r" b="b"/>
              <a:pathLst>
                <a:path w="9281789" h="12204345">
                  <a:moveTo>
                    <a:pt x="0" y="12204345"/>
                  </a:moveTo>
                  <a:lnTo>
                    <a:pt x="9281789" y="12204345"/>
                  </a:lnTo>
                  <a:lnTo>
                    <a:pt x="9281789" y="0"/>
                  </a:lnTo>
                  <a:lnTo>
                    <a:pt x="0" y="0"/>
                  </a:lnTo>
                  <a:lnTo>
                    <a:pt x="0" y="12204345"/>
                  </a:lnTo>
                  <a:close/>
                </a:path>
              </a:pathLst>
            </a:custGeom>
            <a:blipFill>
              <a:blip r:embed="rId6"/>
              <a:stretch>
                <a:fillRect r="-3710"/>
              </a:stretch>
            </a:blipFill>
          </p:spPr>
          <p:txBody>
            <a:bodyPr/>
            <a:lstStyle/>
            <a:p>
              <a:endParaRPr lang="de-DE"/>
            </a:p>
          </p:txBody>
        </p:sp>
      </p:grpSp>
      <p:sp>
        <p:nvSpPr>
          <p:cNvPr id="9" name="Freeform 9"/>
          <p:cNvSpPr/>
          <p:nvPr/>
        </p:nvSpPr>
        <p:spPr>
          <a:xfrm>
            <a:off x="6950261" y="4798981"/>
            <a:ext cx="4606006" cy="4979466"/>
          </a:xfrm>
          <a:custGeom>
            <a:avLst/>
            <a:gdLst/>
            <a:ahLst/>
            <a:cxnLst/>
            <a:rect l="l" t="t" r="r" b="b"/>
            <a:pathLst>
              <a:path w="4606006" h="4979466">
                <a:moveTo>
                  <a:pt x="0" y="0"/>
                </a:moveTo>
                <a:lnTo>
                  <a:pt x="4606006" y="0"/>
                </a:lnTo>
                <a:lnTo>
                  <a:pt x="4606006" y="4979466"/>
                </a:lnTo>
                <a:lnTo>
                  <a:pt x="0" y="4979466"/>
                </a:lnTo>
                <a:lnTo>
                  <a:pt x="0" y="0"/>
                </a:lnTo>
                <a:close/>
              </a:path>
            </a:pathLst>
          </a:custGeom>
          <a:blipFill>
            <a:blip r:embed="rId5"/>
            <a:stretch>
              <a:fillRect/>
            </a:stretch>
          </a:blipFill>
        </p:spPr>
        <p:txBody>
          <a:bodyPr/>
          <a:lstStyle/>
          <a:p>
            <a:endParaRPr lang="de-DE"/>
          </a:p>
        </p:txBody>
      </p:sp>
      <p:sp>
        <p:nvSpPr>
          <p:cNvPr id="10" name="Freeform 10"/>
          <p:cNvSpPr/>
          <p:nvPr/>
        </p:nvSpPr>
        <p:spPr>
          <a:xfrm>
            <a:off x="13585608" y="6227640"/>
            <a:ext cx="6991281" cy="5418243"/>
          </a:xfrm>
          <a:custGeom>
            <a:avLst/>
            <a:gdLst/>
            <a:ahLst/>
            <a:cxnLst/>
            <a:rect l="l" t="t" r="r" b="b"/>
            <a:pathLst>
              <a:path w="6991281" h="5418243">
                <a:moveTo>
                  <a:pt x="0" y="0"/>
                </a:moveTo>
                <a:lnTo>
                  <a:pt x="6991280" y="0"/>
                </a:lnTo>
                <a:lnTo>
                  <a:pt x="6991280" y="5418243"/>
                </a:lnTo>
                <a:lnTo>
                  <a:pt x="0" y="54182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1" name="Freeform 11"/>
          <p:cNvSpPr/>
          <p:nvPr/>
        </p:nvSpPr>
        <p:spPr>
          <a:xfrm>
            <a:off x="11875628" y="4798981"/>
            <a:ext cx="4606006" cy="4979466"/>
          </a:xfrm>
          <a:custGeom>
            <a:avLst/>
            <a:gdLst/>
            <a:ahLst/>
            <a:cxnLst/>
            <a:rect l="l" t="t" r="r" b="b"/>
            <a:pathLst>
              <a:path w="4606006" h="4979466">
                <a:moveTo>
                  <a:pt x="0" y="0"/>
                </a:moveTo>
                <a:lnTo>
                  <a:pt x="4606006" y="0"/>
                </a:lnTo>
                <a:lnTo>
                  <a:pt x="4606006" y="4979466"/>
                </a:lnTo>
                <a:lnTo>
                  <a:pt x="0" y="4979466"/>
                </a:lnTo>
                <a:lnTo>
                  <a:pt x="0" y="0"/>
                </a:lnTo>
                <a:close/>
              </a:path>
            </a:pathLst>
          </a:custGeom>
          <a:blipFill>
            <a:blip r:embed="rId5"/>
            <a:stretch>
              <a:fillRect/>
            </a:stretch>
          </a:blipFill>
        </p:spPr>
        <p:txBody>
          <a:bodyPr/>
          <a:lstStyle/>
          <a:p>
            <a:endParaRPr lang="de-DE"/>
          </a:p>
        </p:txBody>
      </p:sp>
      <p:sp>
        <p:nvSpPr>
          <p:cNvPr id="12" name="Freeform 12"/>
          <p:cNvSpPr/>
          <p:nvPr/>
        </p:nvSpPr>
        <p:spPr>
          <a:xfrm>
            <a:off x="14555358" y="3144652"/>
            <a:ext cx="2954175" cy="2333798"/>
          </a:xfrm>
          <a:custGeom>
            <a:avLst/>
            <a:gdLst/>
            <a:ahLst/>
            <a:cxnLst/>
            <a:rect l="l" t="t" r="r" b="b"/>
            <a:pathLst>
              <a:path w="2954175" h="2333798">
                <a:moveTo>
                  <a:pt x="0" y="0"/>
                </a:moveTo>
                <a:lnTo>
                  <a:pt x="2954175" y="0"/>
                </a:lnTo>
                <a:lnTo>
                  <a:pt x="2954175" y="2333798"/>
                </a:lnTo>
                <a:lnTo>
                  <a:pt x="0" y="2333798"/>
                </a:lnTo>
                <a:lnTo>
                  <a:pt x="0" y="0"/>
                </a:lnTo>
                <a:close/>
              </a:path>
            </a:pathLst>
          </a:custGeom>
          <a:blipFill>
            <a:blip r:embed="rId7"/>
            <a:stretch>
              <a:fillRect/>
            </a:stretch>
          </a:blipFill>
        </p:spPr>
        <p:txBody>
          <a:bodyPr/>
          <a:lstStyle/>
          <a:p>
            <a:endParaRPr lang="de-DE"/>
          </a:p>
        </p:txBody>
      </p:sp>
      <p:sp>
        <p:nvSpPr>
          <p:cNvPr id="13" name="Freeform 13"/>
          <p:cNvSpPr/>
          <p:nvPr/>
        </p:nvSpPr>
        <p:spPr>
          <a:xfrm rot="552762">
            <a:off x="-1242552" y="6619113"/>
            <a:ext cx="4244733" cy="4582708"/>
          </a:xfrm>
          <a:custGeom>
            <a:avLst/>
            <a:gdLst/>
            <a:ahLst/>
            <a:cxnLst/>
            <a:rect l="l" t="t" r="r" b="b"/>
            <a:pathLst>
              <a:path w="4244733" h="4582708">
                <a:moveTo>
                  <a:pt x="0" y="0"/>
                </a:moveTo>
                <a:lnTo>
                  <a:pt x="4244734" y="0"/>
                </a:lnTo>
                <a:lnTo>
                  <a:pt x="4244734" y="4582708"/>
                </a:lnTo>
                <a:lnTo>
                  <a:pt x="0" y="4582708"/>
                </a:lnTo>
                <a:lnTo>
                  <a:pt x="0" y="0"/>
                </a:lnTo>
                <a:close/>
              </a:path>
            </a:pathLst>
          </a:custGeom>
          <a:blipFill>
            <a:blip r:embed="rId8"/>
            <a:stretch>
              <a:fillRect/>
            </a:stretch>
          </a:blipFill>
        </p:spPr>
        <p:txBody>
          <a:bodyPr/>
          <a:lstStyle/>
          <a:p>
            <a:endParaRPr lang="de-DE"/>
          </a:p>
        </p:txBody>
      </p:sp>
      <p:sp>
        <p:nvSpPr>
          <p:cNvPr id="14" name="TextBox 14"/>
          <p:cNvSpPr txBox="1"/>
          <p:nvPr/>
        </p:nvSpPr>
        <p:spPr>
          <a:xfrm>
            <a:off x="11477319" y="1174725"/>
            <a:ext cx="5004315" cy="1034899"/>
          </a:xfrm>
          <a:prstGeom prst="rect">
            <a:avLst/>
          </a:prstGeom>
        </p:spPr>
        <p:txBody>
          <a:bodyPr lIns="0" tIns="0" rIns="0" bIns="0" rtlCol="0" anchor="t">
            <a:spAutoFit/>
          </a:bodyPr>
          <a:lstStyle/>
          <a:p>
            <a:pPr algn="l">
              <a:lnSpc>
                <a:spcPts val="4199"/>
              </a:lnSpc>
              <a:spcBef>
                <a:spcPct val="0"/>
              </a:spcBef>
            </a:pPr>
            <a:r>
              <a:rPr lang="en-US" sz="2999" b="1" dirty="0">
                <a:solidFill>
                  <a:srgbClr val="000000"/>
                </a:solidFill>
                <a:latin typeface="Gotham Bold"/>
                <a:ea typeface="Gotham Bold"/>
                <a:cs typeface="Gotham Bold"/>
                <a:sym typeface="Gotham Bold"/>
              </a:rPr>
              <a:t>Was ich in der Schule </a:t>
            </a:r>
            <a:r>
              <a:rPr lang="en-US" sz="2999" b="1" dirty="0" err="1">
                <a:solidFill>
                  <a:srgbClr val="000000"/>
                </a:solidFill>
                <a:latin typeface="Gotham Bold"/>
                <a:ea typeface="Gotham Bold"/>
                <a:cs typeface="Gotham Bold"/>
                <a:sym typeface="Gotham Bold"/>
              </a:rPr>
              <a:t>mitbekommen</a:t>
            </a:r>
            <a:r>
              <a:rPr lang="en-US" sz="2999" b="1" dirty="0">
                <a:solidFill>
                  <a:srgbClr val="000000"/>
                </a:solidFill>
                <a:latin typeface="Gotham Bold"/>
                <a:ea typeface="Gotham Bold"/>
                <a:cs typeface="Gotham Bold"/>
                <a:sym typeface="Gotham Bold"/>
              </a:rPr>
              <a:t> </a:t>
            </a:r>
            <a:r>
              <a:rPr lang="en-US" sz="2999" b="1" dirty="0" err="1">
                <a:solidFill>
                  <a:srgbClr val="000000"/>
                </a:solidFill>
                <a:latin typeface="Gotham Bold"/>
                <a:ea typeface="Gotham Bold"/>
                <a:cs typeface="Gotham Bold"/>
                <a:sym typeface="Gotham Bold"/>
              </a:rPr>
              <a:t>habe</a:t>
            </a:r>
            <a:r>
              <a:rPr lang="en-US" sz="2999" b="1" dirty="0">
                <a:solidFill>
                  <a:srgbClr val="000000"/>
                </a:solidFill>
                <a:latin typeface="Gotham Bold"/>
                <a:ea typeface="Gotham Bold"/>
                <a:cs typeface="Gotham Bold"/>
                <a:sym typeface="Gotham Bold"/>
              </a:rPr>
              <a:t>.</a:t>
            </a:r>
          </a:p>
        </p:txBody>
      </p:sp>
      <p:sp>
        <p:nvSpPr>
          <p:cNvPr id="15" name="TextBox 15"/>
          <p:cNvSpPr txBox="1"/>
          <p:nvPr/>
        </p:nvSpPr>
        <p:spPr>
          <a:xfrm>
            <a:off x="-199042" y="1847000"/>
            <a:ext cx="11831894" cy="1203215"/>
          </a:xfrm>
          <a:prstGeom prst="rect">
            <a:avLst/>
          </a:prstGeom>
        </p:spPr>
        <p:txBody>
          <a:bodyPr wrap="square" lIns="0" tIns="0" rIns="0" bIns="0" rtlCol="0" anchor="t">
            <a:spAutoFit/>
          </a:bodyPr>
          <a:lstStyle/>
          <a:p>
            <a:pPr algn="ctr">
              <a:lnSpc>
                <a:spcPts val="10122"/>
              </a:lnSpc>
              <a:spcBef>
                <a:spcPct val="0"/>
              </a:spcBef>
            </a:pPr>
            <a:r>
              <a:rPr lang="en-US" sz="7230" dirty="0" err="1">
                <a:solidFill>
                  <a:srgbClr val="191818"/>
                </a:solidFill>
                <a:latin typeface="Intro Rust"/>
                <a:ea typeface="Intro Rust"/>
                <a:cs typeface="Intro Rust"/>
                <a:sym typeface="Intro Rust"/>
              </a:rPr>
              <a:t>Subjektive</a:t>
            </a:r>
            <a:r>
              <a:rPr lang="en-US" sz="7230" dirty="0">
                <a:solidFill>
                  <a:srgbClr val="191818"/>
                </a:solidFill>
                <a:latin typeface="Intro Rust"/>
                <a:ea typeface="Intro Rust"/>
                <a:cs typeface="Intro Rust"/>
                <a:sym typeface="Intro Rust"/>
              </a:rPr>
              <a:t> </a:t>
            </a:r>
            <a:r>
              <a:rPr lang="en-US" sz="7230" dirty="0" err="1">
                <a:solidFill>
                  <a:srgbClr val="191818"/>
                </a:solidFill>
                <a:latin typeface="Intro Rust"/>
                <a:ea typeface="Intro Rust"/>
                <a:cs typeface="Intro Rust"/>
                <a:sym typeface="Intro Rust"/>
              </a:rPr>
              <a:t>Theorien</a:t>
            </a:r>
            <a:endParaRPr lang="en-US" sz="7230" dirty="0">
              <a:solidFill>
                <a:srgbClr val="191818"/>
              </a:solidFill>
              <a:latin typeface="Intro Rust"/>
              <a:ea typeface="Intro Rust"/>
              <a:cs typeface="Intro Rust"/>
              <a:sym typeface="Intro Rust"/>
            </a:endParaRPr>
          </a:p>
        </p:txBody>
      </p:sp>
      <p:sp>
        <p:nvSpPr>
          <p:cNvPr id="17" name="TextBox 17"/>
          <p:cNvSpPr txBox="1"/>
          <p:nvPr/>
        </p:nvSpPr>
        <p:spPr>
          <a:xfrm>
            <a:off x="2520040" y="4849508"/>
            <a:ext cx="3215073" cy="3189335"/>
          </a:xfrm>
          <a:prstGeom prst="rect">
            <a:avLst/>
          </a:prstGeom>
        </p:spPr>
        <p:txBody>
          <a:bodyPr lIns="0" tIns="0" rIns="0" bIns="0" rtlCol="0" anchor="t">
            <a:spAutoFit/>
          </a:bodyPr>
          <a:lstStyle/>
          <a:p>
            <a:pPr algn="ctr">
              <a:lnSpc>
                <a:spcPts val="4200"/>
              </a:lnSpc>
            </a:pPr>
            <a:r>
              <a:rPr lang="en-US" sz="3000" dirty="0" err="1">
                <a:solidFill>
                  <a:srgbClr val="000000"/>
                </a:solidFill>
                <a:latin typeface="Gotham"/>
                <a:ea typeface="Gotham"/>
                <a:cs typeface="Gotham"/>
                <a:sym typeface="Gotham"/>
              </a:rPr>
              <a:t>Schülerinnen</a:t>
            </a:r>
            <a:r>
              <a:rPr lang="en-US" sz="3000" dirty="0">
                <a:solidFill>
                  <a:srgbClr val="000000"/>
                </a:solidFill>
                <a:latin typeface="Gotham"/>
                <a:ea typeface="Gotham"/>
                <a:cs typeface="Gotham"/>
                <a:sym typeface="Gotham"/>
              </a:rPr>
              <a:t> und </a:t>
            </a:r>
            <a:r>
              <a:rPr lang="en-US" sz="3000" dirty="0" err="1">
                <a:solidFill>
                  <a:srgbClr val="000000"/>
                </a:solidFill>
                <a:latin typeface="Gotham"/>
                <a:ea typeface="Gotham"/>
                <a:cs typeface="Gotham"/>
                <a:sym typeface="Gotham"/>
              </a:rPr>
              <a:t>Schülern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fällt</a:t>
            </a:r>
            <a:r>
              <a:rPr lang="en-US" sz="3000" dirty="0">
                <a:solidFill>
                  <a:srgbClr val="000000"/>
                </a:solidFill>
                <a:latin typeface="Gotham"/>
                <a:ea typeface="Gotham"/>
                <a:cs typeface="Gotham"/>
                <a:sym typeface="Gotham"/>
              </a:rPr>
              <a:t> es </a:t>
            </a:r>
            <a:r>
              <a:rPr lang="en-US" sz="3000" dirty="0" err="1">
                <a:solidFill>
                  <a:srgbClr val="000000"/>
                </a:solidFill>
                <a:latin typeface="Gotham"/>
                <a:ea typeface="Gotham"/>
                <a:cs typeface="Gotham"/>
                <a:sym typeface="Gotham"/>
              </a:rPr>
              <a:t>schwer</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ihren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Medienkonsum</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zu</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regulieren</a:t>
            </a:r>
            <a:r>
              <a:rPr lang="en-US" sz="3000" dirty="0">
                <a:solidFill>
                  <a:srgbClr val="000000"/>
                </a:solidFill>
                <a:latin typeface="Gotham"/>
                <a:ea typeface="Gotham"/>
                <a:cs typeface="Gotham"/>
                <a:sym typeface="Gotham"/>
              </a:rPr>
              <a:t>.</a:t>
            </a:r>
          </a:p>
        </p:txBody>
      </p:sp>
      <p:sp>
        <p:nvSpPr>
          <p:cNvPr id="18" name="TextBox 18"/>
          <p:cNvSpPr txBox="1"/>
          <p:nvPr/>
        </p:nvSpPr>
        <p:spPr>
          <a:xfrm>
            <a:off x="7487290" y="4849508"/>
            <a:ext cx="3215073" cy="3709477"/>
          </a:xfrm>
          <a:prstGeom prst="rect">
            <a:avLst/>
          </a:prstGeom>
        </p:spPr>
        <p:txBody>
          <a:bodyPr lIns="0" tIns="0" rIns="0" bIns="0" rtlCol="0" anchor="t">
            <a:spAutoFit/>
          </a:bodyPr>
          <a:lstStyle/>
          <a:p>
            <a:pPr algn="ctr">
              <a:lnSpc>
                <a:spcPts val="4200"/>
              </a:lnSpc>
            </a:pPr>
            <a:r>
              <a:rPr lang="en-US" sz="3000" dirty="0" err="1">
                <a:solidFill>
                  <a:srgbClr val="000000"/>
                </a:solidFill>
                <a:latin typeface="Gotham"/>
                <a:ea typeface="Gotham"/>
                <a:cs typeface="Gotham"/>
                <a:sym typeface="Gotham"/>
              </a:rPr>
              <a:t>Schülerinnen</a:t>
            </a:r>
            <a:r>
              <a:rPr lang="en-US" sz="3000" dirty="0">
                <a:solidFill>
                  <a:srgbClr val="000000"/>
                </a:solidFill>
                <a:latin typeface="Gotham"/>
                <a:ea typeface="Gotham"/>
                <a:cs typeface="Gotham"/>
                <a:sym typeface="Gotham"/>
              </a:rPr>
              <a:t> und Schüler </a:t>
            </a:r>
            <a:r>
              <a:rPr lang="en-US" sz="3000" dirty="0" err="1">
                <a:solidFill>
                  <a:srgbClr val="000000"/>
                </a:solidFill>
                <a:latin typeface="Gotham"/>
                <a:ea typeface="Gotham"/>
                <a:cs typeface="Gotham"/>
                <a:sym typeface="Gotham"/>
              </a:rPr>
              <a:t>sind</a:t>
            </a:r>
            <a:r>
              <a:rPr lang="en-US" sz="3000" dirty="0">
                <a:solidFill>
                  <a:srgbClr val="000000"/>
                </a:solidFill>
                <a:latin typeface="Gotham"/>
                <a:ea typeface="Gotham"/>
                <a:cs typeface="Gotham"/>
                <a:sym typeface="Gotham"/>
              </a:rPr>
              <a:t> von Inhalten </a:t>
            </a:r>
            <a:r>
              <a:rPr lang="en-US" sz="3000" dirty="0" err="1">
                <a:solidFill>
                  <a:srgbClr val="000000"/>
                </a:solidFill>
                <a:latin typeface="Gotham"/>
                <a:ea typeface="Gotham"/>
                <a:cs typeface="Gotham"/>
                <a:sym typeface="Gotham"/>
              </a:rPr>
              <a:t>überfordert</a:t>
            </a:r>
            <a:r>
              <a:rPr lang="en-US" sz="3000" dirty="0">
                <a:solidFill>
                  <a:srgbClr val="000000"/>
                </a:solidFill>
                <a:latin typeface="Gotham"/>
                <a:ea typeface="Gotham"/>
                <a:cs typeface="Gotham"/>
                <a:sym typeface="Gotham"/>
              </a:rPr>
              <a:t> / </a:t>
            </a:r>
            <a:r>
              <a:rPr lang="en-US" sz="3000" dirty="0" err="1">
                <a:solidFill>
                  <a:srgbClr val="000000"/>
                </a:solidFill>
                <a:latin typeface="Gotham"/>
                <a:ea typeface="Gotham"/>
                <a:cs typeface="Gotham"/>
                <a:sym typeface="Gotham"/>
              </a:rPr>
              <a:t>stumpfen</a:t>
            </a:r>
            <a:r>
              <a:rPr lang="en-US" sz="3000" dirty="0">
                <a:solidFill>
                  <a:srgbClr val="000000"/>
                </a:solidFill>
                <a:latin typeface="Gotham"/>
                <a:ea typeface="Gotham"/>
                <a:cs typeface="Gotham"/>
                <a:sym typeface="Gotham"/>
              </a:rPr>
              <a:t> ab</a:t>
            </a:r>
          </a:p>
          <a:p>
            <a:pPr algn="ctr">
              <a:lnSpc>
                <a:spcPts val="4200"/>
              </a:lnSpc>
            </a:pPr>
            <a:r>
              <a:rPr lang="en-US" sz="1400" b="1" dirty="0">
                <a:solidFill>
                  <a:srgbClr val="000000"/>
                </a:solidFill>
                <a:latin typeface="Gotham"/>
                <a:ea typeface="Gotham Bold"/>
                <a:cs typeface="Gotham"/>
                <a:sym typeface="Gotham"/>
              </a:rPr>
              <a:t>(</a:t>
            </a:r>
            <a:r>
              <a:rPr lang="en-US" sz="1400" b="1" dirty="0" err="1">
                <a:solidFill>
                  <a:srgbClr val="000000"/>
                </a:solidFill>
                <a:latin typeface="Gotham"/>
                <a:ea typeface="Gotham Bold"/>
                <a:cs typeface="Gotham"/>
                <a:sym typeface="Gotham"/>
              </a:rPr>
              <a:t>Gewalt</a:t>
            </a:r>
            <a:r>
              <a:rPr lang="en-US" sz="1400" b="1" dirty="0">
                <a:solidFill>
                  <a:srgbClr val="000000"/>
                </a:solidFill>
                <a:latin typeface="Gotham"/>
                <a:ea typeface="Gotham Bold"/>
                <a:cs typeface="Gotham"/>
                <a:sym typeface="Gotham"/>
              </a:rPr>
              <a:t>, </a:t>
            </a:r>
            <a:r>
              <a:rPr lang="en-US" sz="1400" b="1" dirty="0" err="1">
                <a:solidFill>
                  <a:srgbClr val="000000"/>
                </a:solidFill>
                <a:latin typeface="Gotham"/>
                <a:ea typeface="Gotham Bold"/>
                <a:cs typeface="Gotham"/>
                <a:sym typeface="Gotham"/>
              </a:rPr>
              <a:t>Pornografie</a:t>
            </a:r>
            <a:r>
              <a:rPr lang="en-US" sz="1400" b="1" dirty="0">
                <a:solidFill>
                  <a:srgbClr val="000000"/>
                </a:solidFill>
                <a:latin typeface="Gotham"/>
                <a:ea typeface="Gotham Bold"/>
                <a:cs typeface="Gotham"/>
                <a:sym typeface="Gotham"/>
              </a:rPr>
              <a:t>, </a:t>
            </a:r>
            <a:r>
              <a:rPr lang="en-US" sz="1400" b="1" dirty="0" err="1">
                <a:solidFill>
                  <a:srgbClr val="000000"/>
                </a:solidFill>
                <a:latin typeface="Gotham"/>
                <a:ea typeface="Gotham Bold"/>
                <a:cs typeface="Gotham"/>
                <a:sym typeface="Gotham"/>
              </a:rPr>
              <a:t>emotionale</a:t>
            </a:r>
            <a:r>
              <a:rPr lang="en-US" sz="1400" b="1" dirty="0">
                <a:solidFill>
                  <a:srgbClr val="000000"/>
                </a:solidFill>
                <a:latin typeface="Gotham"/>
                <a:ea typeface="Gotham Bold"/>
                <a:cs typeface="Gotham"/>
                <a:sym typeface="Gotham"/>
              </a:rPr>
              <a:t> </a:t>
            </a:r>
            <a:r>
              <a:rPr lang="en-US" sz="1400" b="1" dirty="0" err="1">
                <a:solidFill>
                  <a:srgbClr val="000000"/>
                </a:solidFill>
                <a:latin typeface="Gotham"/>
                <a:ea typeface="Gotham Bold"/>
                <a:cs typeface="Gotham"/>
                <a:sym typeface="Gotham"/>
              </a:rPr>
              <a:t>Inhalte</a:t>
            </a:r>
            <a:r>
              <a:rPr lang="en-US" sz="1400" b="1" dirty="0">
                <a:solidFill>
                  <a:srgbClr val="000000"/>
                </a:solidFill>
                <a:latin typeface="Gotham"/>
                <a:ea typeface="Gotham Bold"/>
                <a:cs typeface="Gotham"/>
                <a:sym typeface="Gotham"/>
              </a:rPr>
              <a:t> …)</a:t>
            </a:r>
            <a:endParaRPr lang="en-US" sz="1400" b="1" dirty="0">
              <a:solidFill>
                <a:srgbClr val="000000"/>
              </a:solidFill>
              <a:latin typeface="Gotham Bold"/>
              <a:ea typeface="Gotham Bold"/>
              <a:cs typeface="Gotham Bold"/>
              <a:sym typeface="Gotham Bold"/>
            </a:endParaRPr>
          </a:p>
        </p:txBody>
      </p:sp>
      <p:sp>
        <p:nvSpPr>
          <p:cNvPr id="19" name="TextBox 19"/>
          <p:cNvSpPr txBox="1"/>
          <p:nvPr/>
        </p:nvSpPr>
        <p:spPr>
          <a:xfrm>
            <a:off x="12412343" y="4875568"/>
            <a:ext cx="3437257" cy="3727944"/>
          </a:xfrm>
          <a:prstGeom prst="rect">
            <a:avLst/>
          </a:prstGeom>
        </p:spPr>
        <p:txBody>
          <a:bodyPr wrap="square" lIns="0" tIns="0" rIns="0" bIns="0" rtlCol="0" anchor="t">
            <a:spAutoFit/>
          </a:bodyPr>
          <a:lstStyle/>
          <a:p>
            <a:pPr algn="ctr">
              <a:lnSpc>
                <a:spcPts val="4200"/>
              </a:lnSpc>
            </a:pPr>
            <a:r>
              <a:rPr lang="en-US" sz="3000" dirty="0" err="1">
                <a:solidFill>
                  <a:srgbClr val="000000"/>
                </a:solidFill>
                <a:latin typeface="Gotham"/>
                <a:ea typeface="Gotham"/>
                <a:cs typeface="Gotham"/>
                <a:sym typeface="Gotham"/>
              </a:rPr>
              <a:t>Schülerinnen</a:t>
            </a:r>
            <a:r>
              <a:rPr lang="en-US" sz="3000" dirty="0">
                <a:solidFill>
                  <a:srgbClr val="000000"/>
                </a:solidFill>
                <a:latin typeface="Gotham"/>
                <a:ea typeface="Gotham"/>
                <a:cs typeface="Gotham"/>
                <a:sym typeface="Gotham"/>
              </a:rPr>
              <a:t> und Schüler </a:t>
            </a:r>
            <a:r>
              <a:rPr lang="en-US" sz="3000" dirty="0" err="1">
                <a:solidFill>
                  <a:srgbClr val="000000"/>
                </a:solidFill>
                <a:latin typeface="Gotham"/>
                <a:ea typeface="Gotham"/>
                <a:cs typeface="Gotham"/>
                <a:sym typeface="Gotham"/>
              </a:rPr>
              <a:t>werden</a:t>
            </a:r>
            <a:r>
              <a:rPr lang="en-US" sz="3000" dirty="0">
                <a:solidFill>
                  <a:srgbClr val="000000"/>
                </a:solidFill>
                <a:latin typeface="Gotham"/>
                <a:ea typeface="Gotham"/>
                <a:cs typeface="Gotham"/>
                <a:sym typeface="Gotham"/>
              </a:rPr>
              <a:t> extremer und </a:t>
            </a:r>
            <a:r>
              <a:rPr lang="en-US" sz="3000" dirty="0" err="1">
                <a:solidFill>
                  <a:srgbClr val="000000"/>
                </a:solidFill>
                <a:latin typeface="Gotham"/>
                <a:ea typeface="Gotham"/>
                <a:cs typeface="Gotham"/>
                <a:sym typeface="Gotham"/>
              </a:rPr>
              <a:t>haben</a:t>
            </a:r>
            <a:r>
              <a:rPr lang="en-US" sz="3000" dirty="0">
                <a:solidFill>
                  <a:srgbClr val="000000"/>
                </a:solidFill>
                <a:latin typeface="Gotham"/>
                <a:ea typeface="Gotham"/>
                <a:cs typeface="Gotham"/>
                <a:sym typeface="Gotham"/>
              </a:rPr>
              <a:t> in </a:t>
            </a:r>
            <a:r>
              <a:rPr lang="en-US" sz="3000" dirty="0" err="1">
                <a:solidFill>
                  <a:srgbClr val="000000"/>
                </a:solidFill>
                <a:latin typeface="Gotham"/>
                <a:ea typeface="Gotham"/>
                <a:cs typeface="Gotham"/>
                <a:sym typeface="Gotham"/>
              </a:rPr>
              <a:t>einzelnen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Bereichen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viel</a:t>
            </a:r>
            <a:r>
              <a:rPr lang="en-US" sz="3000" dirty="0">
                <a:solidFill>
                  <a:srgbClr val="000000"/>
                </a:solidFill>
                <a:latin typeface="Gotham"/>
                <a:ea typeface="Gotham"/>
                <a:cs typeface="Gotham"/>
                <a:sym typeface="Gotham"/>
              </a:rPr>
              <a:t> (Halb-) Wissen.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3C282-F7F1-52CF-1D7B-A221E36B0A6D}"/>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CE0524CC-7C47-72AD-7008-E5D3E609D079}"/>
              </a:ext>
            </a:extLst>
          </p:cNvPr>
          <p:cNvSpPr/>
          <p:nvPr/>
        </p:nvSpPr>
        <p:spPr>
          <a:xfrm>
            <a:off x="2020405" y="4798981"/>
            <a:ext cx="4606006" cy="4979466"/>
          </a:xfrm>
          <a:custGeom>
            <a:avLst/>
            <a:gdLst/>
            <a:ahLst/>
            <a:cxnLst/>
            <a:rect l="l" t="t" r="r" b="b"/>
            <a:pathLst>
              <a:path w="4606006" h="4979466">
                <a:moveTo>
                  <a:pt x="0" y="0"/>
                </a:moveTo>
                <a:lnTo>
                  <a:pt x="4606006" y="0"/>
                </a:lnTo>
                <a:lnTo>
                  <a:pt x="4606006" y="4979466"/>
                </a:lnTo>
                <a:lnTo>
                  <a:pt x="0" y="4979466"/>
                </a:lnTo>
                <a:lnTo>
                  <a:pt x="0" y="0"/>
                </a:lnTo>
                <a:close/>
              </a:path>
            </a:pathLst>
          </a:custGeom>
          <a:blipFill>
            <a:blip r:embed="rId2"/>
            <a:stretch>
              <a:fillRect/>
            </a:stretch>
          </a:blipFill>
        </p:spPr>
        <p:txBody>
          <a:bodyPr/>
          <a:lstStyle/>
          <a:p>
            <a:endParaRPr lang="de-DE"/>
          </a:p>
        </p:txBody>
      </p:sp>
      <p:sp>
        <p:nvSpPr>
          <p:cNvPr id="9" name="Freeform 9">
            <a:extLst>
              <a:ext uri="{FF2B5EF4-FFF2-40B4-BE49-F238E27FC236}">
                <a16:creationId xmlns:a16="http://schemas.microsoft.com/office/drawing/2014/main" id="{6499A59B-A057-49E4-C7D6-3023DB8BB47E}"/>
              </a:ext>
            </a:extLst>
          </p:cNvPr>
          <p:cNvSpPr/>
          <p:nvPr/>
        </p:nvSpPr>
        <p:spPr>
          <a:xfrm>
            <a:off x="6950261" y="4798981"/>
            <a:ext cx="4606006" cy="4979466"/>
          </a:xfrm>
          <a:custGeom>
            <a:avLst/>
            <a:gdLst/>
            <a:ahLst/>
            <a:cxnLst/>
            <a:rect l="l" t="t" r="r" b="b"/>
            <a:pathLst>
              <a:path w="4606006" h="4979466">
                <a:moveTo>
                  <a:pt x="0" y="0"/>
                </a:moveTo>
                <a:lnTo>
                  <a:pt x="4606006" y="0"/>
                </a:lnTo>
                <a:lnTo>
                  <a:pt x="4606006" y="4979466"/>
                </a:lnTo>
                <a:lnTo>
                  <a:pt x="0" y="4979466"/>
                </a:lnTo>
                <a:lnTo>
                  <a:pt x="0" y="0"/>
                </a:lnTo>
                <a:close/>
              </a:path>
            </a:pathLst>
          </a:custGeom>
          <a:blipFill>
            <a:blip r:embed="rId2"/>
            <a:stretch>
              <a:fillRect/>
            </a:stretch>
          </a:blipFill>
        </p:spPr>
        <p:txBody>
          <a:bodyPr/>
          <a:lstStyle/>
          <a:p>
            <a:endParaRPr lang="de-DE"/>
          </a:p>
        </p:txBody>
      </p:sp>
      <p:sp>
        <p:nvSpPr>
          <p:cNvPr id="11" name="Freeform 11">
            <a:extLst>
              <a:ext uri="{FF2B5EF4-FFF2-40B4-BE49-F238E27FC236}">
                <a16:creationId xmlns:a16="http://schemas.microsoft.com/office/drawing/2014/main" id="{5BD9DCAD-FECF-6542-B62B-FED3F820CA96}"/>
              </a:ext>
            </a:extLst>
          </p:cNvPr>
          <p:cNvSpPr/>
          <p:nvPr/>
        </p:nvSpPr>
        <p:spPr>
          <a:xfrm>
            <a:off x="11875628" y="4798981"/>
            <a:ext cx="4606006" cy="4979466"/>
          </a:xfrm>
          <a:custGeom>
            <a:avLst/>
            <a:gdLst/>
            <a:ahLst/>
            <a:cxnLst/>
            <a:rect l="l" t="t" r="r" b="b"/>
            <a:pathLst>
              <a:path w="4606006" h="4979466">
                <a:moveTo>
                  <a:pt x="0" y="0"/>
                </a:moveTo>
                <a:lnTo>
                  <a:pt x="4606006" y="0"/>
                </a:lnTo>
                <a:lnTo>
                  <a:pt x="4606006" y="4979466"/>
                </a:lnTo>
                <a:lnTo>
                  <a:pt x="0" y="4979466"/>
                </a:lnTo>
                <a:lnTo>
                  <a:pt x="0" y="0"/>
                </a:lnTo>
                <a:close/>
              </a:path>
            </a:pathLst>
          </a:custGeom>
          <a:blipFill>
            <a:blip r:embed="rId2"/>
            <a:stretch>
              <a:fillRect/>
            </a:stretch>
          </a:blipFill>
        </p:spPr>
        <p:txBody>
          <a:bodyPr/>
          <a:lstStyle/>
          <a:p>
            <a:endParaRPr lang="de-DE"/>
          </a:p>
        </p:txBody>
      </p:sp>
      <p:sp>
        <p:nvSpPr>
          <p:cNvPr id="12" name="Freeform 12">
            <a:extLst>
              <a:ext uri="{FF2B5EF4-FFF2-40B4-BE49-F238E27FC236}">
                <a16:creationId xmlns:a16="http://schemas.microsoft.com/office/drawing/2014/main" id="{BFC79050-550C-77D9-7752-E34505A6AAFE}"/>
              </a:ext>
            </a:extLst>
          </p:cNvPr>
          <p:cNvSpPr/>
          <p:nvPr/>
        </p:nvSpPr>
        <p:spPr>
          <a:xfrm>
            <a:off x="14555358" y="3144652"/>
            <a:ext cx="2954175" cy="2333798"/>
          </a:xfrm>
          <a:custGeom>
            <a:avLst/>
            <a:gdLst/>
            <a:ahLst/>
            <a:cxnLst/>
            <a:rect l="l" t="t" r="r" b="b"/>
            <a:pathLst>
              <a:path w="2954175" h="2333798">
                <a:moveTo>
                  <a:pt x="0" y="0"/>
                </a:moveTo>
                <a:lnTo>
                  <a:pt x="2954175" y="0"/>
                </a:lnTo>
                <a:lnTo>
                  <a:pt x="2954175" y="2333798"/>
                </a:lnTo>
                <a:lnTo>
                  <a:pt x="0" y="2333798"/>
                </a:lnTo>
                <a:lnTo>
                  <a:pt x="0" y="0"/>
                </a:lnTo>
                <a:close/>
              </a:path>
            </a:pathLst>
          </a:custGeom>
          <a:blipFill>
            <a:blip r:embed="rId3"/>
            <a:stretch>
              <a:fillRect/>
            </a:stretch>
          </a:blipFill>
        </p:spPr>
        <p:txBody>
          <a:bodyPr/>
          <a:lstStyle/>
          <a:p>
            <a:endParaRPr lang="de-DE"/>
          </a:p>
        </p:txBody>
      </p:sp>
      <p:sp>
        <p:nvSpPr>
          <p:cNvPr id="14" name="TextBox 14">
            <a:extLst>
              <a:ext uri="{FF2B5EF4-FFF2-40B4-BE49-F238E27FC236}">
                <a16:creationId xmlns:a16="http://schemas.microsoft.com/office/drawing/2014/main" id="{DE37B1E1-B3EB-2B61-DDCF-EF4342B16678}"/>
              </a:ext>
            </a:extLst>
          </p:cNvPr>
          <p:cNvSpPr txBox="1"/>
          <p:nvPr/>
        </p:nvSpPr>
        <p:spPr>
          <a:xfrm>
            <a:off x="11477319" y="1174725"/>
            <a:ext cx="5004315" cy="1034899"/>
          </a:xfrm>
          <a:prstGeom prst="rect">
            <a:avLst/>
          </a:prstGeom>
        </p:spPr>
        <p:txBody>
          <a:bodyPr lIns="0" tIns="0" rIns="0" bIns="0" rtlCol="0" anchor="t">
            <a:spAutoFit/>
          </a:bodyPr>
          <a:lstStyle/>
          <a:p>
            <a:pPr algn="l">
              <a:lnSpc>
                <a:spcPts val="4199"/>
              </a:lnSpc>
              <a:spcBef>
                <a:spcPct val="0"/>
              </a:spcBef>
            </a:pPr>
            <a:r>
              <a:rPr lang="en-US" sz="2999" b="1" dirty="0">
                <a:solidFill>
                  <a:srgbClr val="000000"/>
                </a:solidFill>
                <a:latin typeface="Gotham Bold"/>
                <a:ea typeface="Gotham Bold"/>
                <a:cs typeface="Gotham Bold"/>
                <a:sym typeface="Gotham Bold"/>
              </a:rPr>
              <a:t>Was ich in der Schule </a:t>
            </a:r>
            <a:r>
              <a:rPr lang="en-US" sz="2999" b="1" dirty="0" err="1">
                <a:solidFill>
                  <a:srgbClr val="000000"/>
                </a:solidFill>
                <a:latin typeface="Gotham Bold"/>
                <a:ea typeface="Gotham Bold"/>
                <a:cs typeface="Gotham Bold"/>
                <a:sym typeface="Gotham Bold"/>
              </a:rPr>
              <a:t>mitbekommen</a:t>
            </a:r>
            <a:r>
              <a:rPr lang="en-US" sz="2999" b="1" dirty="0">
                <a:solidFill>
                  <a:srgbClr val="000000"/>
                </a:solidFill>
                <a:latin typeface="Gotham Bold"/>
                <a:ea typeface="Gotham Bold"/>
                <a:cs typeface="Gotham Bold"/>
                <a:sym typeface="Gotham Bold"/>
              </a:rPr>
              <a:t> </a:t>
            </a:r>
            <a:r>
              <a:rPr lang="en-US" sz="2999" b="1" dirty="0" err="1">
                <a:solidFill>
                  <a:srgbClr val="000000"/>
                </a:solidFill>
                <a:latin typeface="Gotham Bold"/>
                <a:ea typeface="Gotham Bold"/>
                <a:cs typeface="Gotham Bold"/>
                <a:sym typeface="Gotham Bold"/>
              </a:rPr>
              <a:t>habe</a:t>
            </a:r>
            <a:r>
              <a:rPr lang="en-US" sz="2999" b="1" dirty="0">
                <a:solidFill>
                  <a:srgbClr val="000000"/>
                </a:solidFill>
                <a:latin typeface="Gotham Bold"/>
                <a:ea typeface="Gotham Bold"/>
                <a:cs typeface="Gotham Bold"/>
                <a:sym typeface="Gotham Bold"/>
              </a:rPr>
              <a:t>.</a:t>
            </a:r>
          </a:p>
        </p:txBody>
      </p:sp>
      <p:sp>
        <p:nvSpPr>
          <p:cNvPr id="15" name="TextBox 15">
            <a:extLst>
              <a:ext uri="{FF2B5EF4-FFF2-40B4-BE49-F238E27FC236}">
                <a16:creationId xmlns:a16="http://schemas.microsoft.com/office/drawing/2014/main" id="{15AD26CF-3647-0993-3BE2-941C3CBCA787}"/>
              </a:ext>
            </a:extLst>
          </p:cNvPr>
          <p:cNvSpPr txBox="1"/>
          <p:nvPr/>
        </p:nvSpPr>
        <p:spPr>
          <a:xfrm>
            <a:off x="-199042" y="1847000"/>
            <a:ext cx="11831894" cy="1203215"/>
          </a:xfrm>
          <a:prstGeom prst="rect">
            <a:avLst/>
          </a:prstGeom>
        </p:spPr>
        <p:txBody>
          <a:bodyPr wrap="square" lIns="0" tIns="0" rIns="0" bIns="0" rtlCol="0" anchor="t">
            <a:spAutoFit/>
          </a:bodyPr>
          <a:lstStyle/>
          <a:p>
            <a:pPr algn="ctr">
              <a:lnSpc>
                <a:spcPts val="10122"/>
              </a:lnSpc>
              <a:spcBef>
                <a:spcPct val="0"/>
              </a:spcBef>
            </a:pPr>
            <a:r>
              <a:rPr lang="en-US" sz="7230" dirty="0" err="1">
                <a:solidFill>
                  <a:srgbClr val="191818"/>
                </a:solidFill>
                <a:latin typeface="Intro Rust"/>
                <a:ea typeface="Intro Rust"/>
                <a:cs typeface="Intro Rust"/>
                <a:sym typeface="Intro Rust"/>
              </a:rPr>
              <a:t>Subjektive</a:t>
            </a:r>
            <a:r>
              <a:rPr lang="en-US" sz="7230" dirty="0">
                <a:solidFill>
                  <a:srgbClr val="191818"/>
                </a:solidFill>
                <a:latin typeface="Intro Rust"/>
                <a:ea typeface="Intro Rust"/>
                <a:cs typeface="Intro Rust"/>
                <a:sym typeface="Intro Rust"/>
              </a:rPr>
              <a:t> </a:t>
            </a:r>
            <a:r>
              <a:rPr lang="en-US" sz="7230" dirty="0" err="1">
                <a:solidFill>
                  <a:srgbClr val="191818"/>
                </a:solidFill>
                <a:latin typeface="Intro Rust"/>
                <a:ea typeface="Intro Rust"/>
                <a:cs typeface="Intro Rust"/>
                <a:sym typeface="Intro Rust"/>
              </a:rPr>
              <a:t>Theorien</a:t>
            </a:r>
            <a:endParaRPr lang="en-US" sz="7230" dirty="0">
              <a:solidFill>
                <a:srgbClr val="191818"/>
              </a:solidFill>
              <a:latin typeface="Intro Rust"/>
              <a:ea typeface="Intro Rust"/>
              <a:cs typeface="Intro Rust"/>
              <a:sym typeface="Intro Rust"/>
            </a:endParaRPr>
          </a:p>
        </p:txBody>
      </p:sp>
      <p:sp>
        <p:nvSpPr>
          <p:cNvPr id="17" name="TextBox 17">
            <a:extLst>
              <a:ext uri="{FF2B5EF4-FFF2-40B4-BE49-F238E27FC236}">
                <a16:creationId xmlns:a16="http://schemas.microsoft.com/office/drawing/2014/main" id="{B91038CB-8413-CA7B-2AC4-07DD70125C46}"/>
              </a:ext>
            </a:extLst>
          </p:cNvPr>
          <p:cNvSpPr txBox="1"/>
          <p:nvPr/>
        </p:nvSpPr>
        <p:spPr>
          <a:xfrm>
            <a:off x="2520040" y="4849508"/>
            <a:ext cx="3215073" cy="3189335"/>
          </a:xfrm>
          <a:prstGeom prst="rect">
            <a:avLst/>
          </a:prstGeom>
        </p:spPr>
        <p:txBody>
          <a:bodyPr lIns="0" tIns="0" rIns="0" bIns="0" rtlCol="0" anchor="t">
            <a:spAutoFit/>
          </a:bodyPr>
          <a:lstStyle/>
          <a:p>
            <a:pPr algn="ctr">
              <a:lnSpc>
                <a:spcPts val="4200"/>
              </a:lnSpc>
            </a:pPr>
            <a:r>
              <a:rPr lang="en-US" sz="3000" dirty="0" err="1">
                <a:solidFill>
                  <a:srgbClr val="000000"/>
                </a:solidFill>
                <a:latin typeface="Gotham"/>
                <a:ea typeface="Gotham"/>
                <a:cs typeface="Gotham"/>
                <a:sym typeface="Gotham"/>
              </a:rPr>
              <a:t>Schülerinnen</a:t>
            </a:r>
            <a:r>
              <a:rPr lang="en-US" sz="3000" dirty="0">
                <a:solidFill>
                  <a:srgbClr val="000000"/>
                </a:solidFill>
                <a:latin typeface="Gotham"/>
                <a:ea typeface="Gotham"/>
                <a:cs typeface="Gotham"/>
                <a:sym typeface="Gotham"/>
              </a:rPr>
              <a:t> und </a:t>
            </a:r>
            <a:r>
              <a:rPr lang="en-US" sz="3000" dirty="0" err="1">
                <a:solidFill>
                  <a:srgbClr val="000000"/>
                </a:solidFill>
                <a:latin typeface="Gotham"/>
                <a:ea typeface="Gotham"/>
                <a:cs typeface="Gotham"/>
                <a:sym typeface="Gotham"/>
              </a:rPr>
              <a:t>Schülern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fällt</a:t>
            </a:r>
            <a:r>
              <a:rPr lang="en-US" sz="3000" dirty="0">
                <a:solidFill>
                  <a:srgbClr val="000000"/>
                </a:solidFill>
                <a:latin typeface="Gotham"/>
                <a:ea typeface="Gotham"/>
                <a:cs typeface="Gotham"/>
                <a:sym typeface="Gotham"/>
              </a:rPr>
              <a:t> es </a:t>
            </a:r>
            <a:r>
              <a:rPr lang="en-US" sz="3000" dirty="0" err="1">
                <a:solidFill>
                  <a:srgbClr val="000000"/>
                </a:solidFill>
                <a:latin typeface="Gotham"/>
                <a:ea typeface="Gotham"/>
                <a:cs typeface="Gotham"/>
                <a:sym typeface="Gotham"/>
              </a:rPr>
              <a:t>schwer</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ihren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Medienkonsum</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zu</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regulieren</a:t>
            </a:r>
            <a:r>
              <a:rPr lang="en-US" sz="3000" dirty="0">
                <a:solidFill>
                  <a:srgbClr val="000000"/>
                </a:solidFill>
                <a:latin typeface="Gotham"/>
                <a:ea typeface="Gotham"/>
                <a:cs typeface="Gotham"/>
                <a:sym typeface="Gotham"/>
              </a:rPr>
              <a:t>.</a:t>
            </a:r>
          </a:p>
        </p:txBody>
      </p:sp>
      <p:sp>
        <p:nvSpPr>
          <p:cNvPr id="18" name="TextBox 18">
            <a:extLst>
              <a:ext uri="{FF2B5EF4-FFF2-40B4-BE49-F238E27FC236}">
                <a16:creationId xmlns:a16="http://schemas.microsoft.com/office/drawing/2014/main" id="{A56DB800-52D5-89D3-BABD-AE984362B986}"/>
              </a:ext>
            </a:extLst>
          </p:cNvPr>
          <p:cNvSpPr txBox="1"/>
          <p:nvPr/>
        </p:nvSpPr>
        <p:spPr>
          <a:xfrm>
            <a:off x="7487290" y="4849508"/>
            <a:ext cx="3215073" cy="3709477"/>
          </a:xfrm>
          <a:prstGeom prst="rect">
            <a:avLst/>
          </a:prstGeom>
        </p:spPr>
        <p:txBody>
          <a:bodyPr lIns="0" tIns="0" rIns="0" bIns="0" rtlCol="0" anchor="t">
            <a:spAutoFit/>
          </a:bodyPr>
          <a:lstStyle/>
          <a:p>
            <a:pPr algn="ctr">
              <a:lnSpc>
                <a:spcPts val="4200"/>
              </a:lnSpc>
            </a:pPr>
            <a:r>
              <a:rPr lang="en-US" sz="3000" dirty="0" err="1">
                <a:solidFill>
                  <a:srgbClr val="000000"/>
                </a:solidFill>
                <a:latin typeface="Gotham"/>
                <a:ea typeface="Gotham"/>
                <a:cs typeface="Gotham"/>
                <a:sym typeface="Gotham"/>
              </a:rPr>
              <a:t>Schülerinnen</a:t>
            </a:r>
            <a:r>
              <a:rPr lang="en-US" sz="3000" dirty="0">
                <a:solidFill>
                  <a:srgbClr val="000000"/>
                </a:solidFill>
                <a:latin typeface="Gotham"/>
                <a:ea typeface="Gotham"/>
                <a:cs typeface="Gotham"/>
                <a:sym typeface="Gotham"/>
              </a:rPr>
              <a:t> und Schüler </a:t>
            </a:r>
            <a:r>
              <a:rPr lang="en-US" sz="3000" dirty="0" err="1">
                <a:solidFill>
                  <a:srgbClr val="000000"/>
                </a:solidFill>
                <a:latin typeface="Gotham"/>
                <a:ea typeface="Gotham"/>
                <a:cs typeface="Gotham"/>
                <a:sym typeface="Gotham"/>
              </a:rPr>
              <a:t>sind</a:t>
            </a:r>
            <a:r>
              <a:rPr lang="en-US" sz="3000" dirty="0">
                <a:solidFill>
                  <a:srgbClr val="000000"/>
                </a:solidFill>
                <a:latin typeface="Gotham"/>
                <a:ea typeface="Gotham"/>
                <a:cs typeface="Gotham"/>
                <a:sym typeface="Gotham"/>
              </a:rPr>
              <a:t> von Inhalten </a:t>
            </a:r>
            <a:r>
              <a:rPr lang="en-US" sz="3000" dirty="0" err="1">
                <a:solidFill>
                  <a:srgbClr val="000000"/>
                </a:solidFill>
                <a:latin typeface="Gotham"/>
                <a:ea typeface="Gotham"/>
                <a:cs typeface="Gotham"/>
                <a:sym typeface="Gotham"/>
              </a:rPr>
              <a:t>überfordert</a:t>
            </a:r>
            <a:r>
              <a:rPr lang="en-US" sz="3000" dirty="0">
                <a:solidFill>
                  <a:srgbClr val="000000"/>
                </a:solidFill>
                <a:latin typeface="Gotham"/>
                <a:ea typeface="Gotham"/>
                <a:cs typeface="Gotham"/>
                <a:sym typeface="Gotham"/>
              </a:rPr>
              <a:t> / </a:t>
            </a:r>
            <a:r>
              <a:rPr lang="en-US" sz="3000" dirty="0" err="1">
                <a:solidFill>
                  <a:srgbClr val="000000"/>
                </a:solidFill>
                <a:latin typeface="Gotham"/>
                <a:ea typeface="Gotham"/>
                <a:cs typeface="Gotham"/>
                <a:sym typeface="Gotham"/>
              </a:rPr>
              <a:t>stumpfen</a:t>
            </a:r>
            <a:r>
              <a:rPr lang="en-US" sz="3000" dirty="0">
                <a:solidFill>
                  <a:srgbClr val="000000"/>
                </a:solidFill>
                <a:latin typeface="Gotham"/>
                <a:ea typeface="Gotham"/>
                <a:cs typeface="Gotham"/>
                <a:sym typeface="Gotham"/>
              </a:rPr>
              <a:t> ab</a:t>
            </a:r>
          </a:p>
          <a:p>
            <a:pPr algn="ctr">
              <a:lnSpc>
                <a:spcPts val="4200"/>
              </a:lnSpc>
            </a:pPr>
            <a:r>
              <a:rPr lang="en-US" sz="1400" b="1" dirty="0">
                <a:solidFill>
                  <a:srgbClr val="000000"/>
                </a:solidFill>
                <a:latin typeface="Gotham"/>
                <a:ea typeface="Gotham Bold"/>
                <a:cs typeface="Gotham"/>
                <a:sym typeface="Gotham"/>
              </a:rPr>
              <a:t>(</a:t>
            </a:r>
            <a:r>
              <a:rPr lang="en-US" sz="1400" b="1" dirty="0" err="1">
                <a:solidFill>
                  <a:srgbClr val="000000"/>
                </a:solidFill>
                <a:latin typeface="Gotham"/>
                <a:ea typeface="Gotham Bold"/>
                <a:cs typeface="Gotham"/>
                <a:sym typeface="Gotham"/>
              </a:rPr>
              <a:t>Gewalt</a:t>
            </a:r>
            <a:r>
              <a:rPr lang="en-US" sz="1400" b="1" dirty="0">
                <a:solidFill>
                  <a:srgbClr val="000000"/>
                </a:solidFill>
                <a:latin typeface="Gotham"/>
                <a:ea typeface="Gotham Bold"/>
                <a:cs typeface="Gotham"/>
                <a:sym typeface="Gotham"/>
              </a:rPr>
              <a:t>, </a:t>
            </a:r>
            <a:r>
              <a:rPr lang="en-US" sz="1400" b="1" dirty="0" err="1">
                <a:solidFill>
                  <a:srgbClr val="000000"/>
                </a:solidFill>
                <a:latin typeface="Gotham"/>
                <a:ea typeface="Gotham Bold"/>
                <a:cs typeface="Gotham"/>
                <a:sym typeface="Gotham"/>
              </a:rPr>
              <a:t>Pornografie</a:t>
            </a:r>
            <a:r>
              <a:rPr lang="en-US" sz="1400" b="1" dirty="0">
                <a:solidFill>
                  <a:srgbClr val="000000"/>
                </a:solidFill>
                <a:latin typeface="Gotham"/>
                <a:ea typeface="Gotham Bold"/>
                <a:cs typeface="Gotham"/>
                <a:sym typeface="Gotham"/>
              </a:rPr>
              <a:t>, </a:t>
            </a:r>
            <a:r>
              <a:rPr lang="en-US" sz="1400" b="1" dirty="0" err="1">
                <a:solidFill>
                  <a:srgbClr val="000000"/>
                </a:solidFill>
                <a:latin typeface="Gotham"/>
                <a:ea typeface="Gotham Bold"/>
                <a:cs typeface="Gotham"/>
                <a:sym typeface="Gotham"/>
              </a:rPr>
              <a:t>emotionale</a:t>
            </a:r>
            <a:r>
              <a:rPr lang="en-US" sz="1400" b="1" dirty="0">
                <a:solidFill>
                  <a:srgbClr val="000000"/>
                </a:solidFill>
                <a:latin typeface="Gotham"/>
                <a:ea typeface="Gotham Bold"/>
                <a:cs typeface="Gotham"/>
                <a:sym typeface="Gotham"/>
              </a:rPr>
              <a:t> </a:t>
            </a:r>
            <a:r>
              <a:rPr lang="en-US" sz="1400" b="1" dirty="0" err="1">
                <a:solidFill>
                  <a:srgbClr val="000000"/>
                </a:solidFill>
                <a:latin typeface="Gotham"/>
                <a:ea typeface="Gotham Bold"/>
                <a:cs typeface="Gotham"/>
                <a:sym typeface="Gotham"/>
              </a:rPr>
              <a:t>Inhalte</a:t>
            </a:r>
            <a:r>
              <a:rPr lang="en-US" sz="1400" b="1" dirty="0">
                <a:solidFill>
                  <a:srgbClr val="000000"/>
                </a:solidFill>
                <a:latin typeface="Gotham"/>
                <a:ea typeface="Gotham Bold"/>
                <a:cs typeface="Gotham"/>
                <a:sym typeface="Gotham"/>
              </a:rPr>
              <a:t> …)</a:t>
            </a:r>
            <a:endParaRPr lang="en-US" sz="1400" b="1" dirty="0">
              <a:solidFill>
                <a:srgbClr val="000000"/>
              </a:solidFill>
              <a:latin typeface="Gotham Bold"/>
              <a:ea typeface="Gotham Bold"/>
              <a:cs typeface="Gotham Bold"/>
              <a:sym typeface="Gotham Bold"/>
            </a:endParaRPr>
          </a:p>
        </p:txBody>
      </p:sp>
      <p:sp>
        <p:nvSpPr>
          <p:cNvPr id="19" name="TextBox 19">
            <a:extLst>
              <a:ext uri="{FF2B5EF4-FFF2-40B4-BE49-F238E27FC236}">
                <a16:creationId xmlns:a16="http://schemas.microsoft.com/office/drawing/2014/main" id="{EDAF05D6-B257-16E6-57F2-68F7E15BE94E}"/>
              </a:ext>
            </a:extLst>
          </p:cNvPr>
          <p:cNvSpPr txBox="1"/>
          <p:nvPr/>
        </p:nvSpPr>
        <p:spPr>
          <a:xfrm>
            <a:off x="12412343" y="4875568"/>
            <a:ext cx="3437257" cy="3727944"/>
          </a:xfrm>
          <a:prstGeom prst="rect">
            <a:avLst/>
          </a:prstGeom>
        </p:spPr>
        <p:txBody>
          <a:bodyPr wrap="square" lIns="0" tIns="0" rIns="0" bIns="0" rtlCol="0" anchor="t">
            <a:spAutoFit/>
          </a:bodyPr>
          <a:lstStyle/>
          <a:p>
            <a:pPr algn="ctr">
              <a:lnSpc>
                <a:spcPts val="4200"/>
              </a:lnSpc>
            </a:pPr>
            <a:r>
              <a:rPr lang="en-US" sz="3000" dirty="0" err="1">
                <a:solidFill>
                  <a:srgbClr val="000000"/>
                </a:solidFill>
                <a:latin typeface="Gotham"/>
                <a:ea typeface="Gotham"/>
                <a:cs typeface="Gotham"/>
                <a:sym typeface="Gotham"/>
              </a:rPr>
              <a:t>Schülerinnen</a:t>
            </a:r>
            <a:r>
              <a:rPr lang="en-US" sz="3000" dirty="0">
                <a:solidFill>
                  <a:srgbClr val="000000"/>
                </a:solidFill>
                <a:latin typeface="Gotham"/>
                <a:ea typeface="Gotham"/>
                <a:cs typeface="Gotham"/>
                <a:sym typeface="Gotham"/>
              </a:rPr>
              <a:t> und Schüler </a:t>
            </a:r>
            <a:r>
              <a:rPr lang="en-US" sz="3000" dirty="0" err="1">
                <a:solidFill>
                  <a:srgbClr val="000000"/>
                </a:solidFill>
                <a:latin typeface="Gotham"/>
                <a:ea typeface="Gotham"/>
                <a:cs typeface="Gotham"/>
                <a:sym typeface="Gotham"/>
              </a:rPr>
              <a:t>werden</a:t>
            </a:r>
            <a:r>
              <a:rPr lang="en-US" sz="3000" dirty="0">
                <a:solidFill>
                  <a:srgbClr val="000000"/>
                </a:solidFill>
                <a:latin typeface="Gotham"/>
                <a:ea typeface="Gotham"/>
                <a:cs typeface="Gotham"/>
                <a:sym typeface="Gotham"/>
              </a:rPr>
              <a:t> extremer und </a:t>
            </a:r>
            <a:r>
              <a:rPr lang="en-US" sz="3000" dirty="0" err="1">
                <a:solidFill>
                  <a:srgbClr val="000000"/>
                </a:solidFill>
                <a:latin typeface="Gotham"/>
                <a:ea typeface="Gotham"/>
                <a:cs typeface="Gotham"/>
                <a:sym typeface="Gotham"/>
              </a:rPr>
              <a:t>haben</a:t>
            </a:r>
            <a:r>
              <a:rPr lang="en-US" sz="3000" dirty="0">
                <a:solidFill>
                  <a:srgbClr val="000000"/>
                </a:solidFill>
                <a:latin typeface="Gotham"/>
                <a:ea typeface="Gotham"/>
                <a:cs typeface="Gotham"/>
                <a:sym typeface="Gotham"/>
              </a:rPr>
              <a:t> in </a:t>
            </a:r>
            <a:r>
              <a:rPr lang="en-US" sz="3000" dirty="0" err="1">
                <a:solidFill>
                  <a:srgbClr val="000000"/>
                </a:solidFill>
                <a:latin typeface="Gotham"/>
                <a:ea typeface="Gotham"/>
                <a:cs typeface="Gotham"/>
                <a:sym typeface="Gotham"/>
              </a:rPr>
              <a:t>einzelnen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Bereichen</a:t>
            </a:r>
            <a:r>
              <a:rPr lang="en-US" sz="3000" dirty="0">
                <a:solidFill>
                  <a:srgbClr val="000000"/>
                </a:solidFill>
                <a:latin typeface="Gotham"/>
                <a:ea typeface="Gotham"/>
                <a:cs typeface="Gotham"/>
                <a:sym typeface="Gotham"/>
              </a:rPr>
              <a:t> </a:t>
            </a:r>
            <a:r>
              <a:rPr lang="en-US" sz="3000" dirty="0" err="1">
                <a:solidFill>
                  <a:srgbClr val="000000"/>
                </a:solidFill>
                <a:latin typeface="Gotham"/>
                <a:ea typeface="Gotham"/>
                <a:cs typeface="Gotham"/>
                <a:sym typeface="Gotham"/>
              </a:rPr>
              <a:t>viel</a:t>
            </a:r>
            <a:r>
              <a:rPr lang="en-US" sz="3000" dirty="0">
                <a:solidFill>
                  <a:srgbClr val="000000"/>
                </a:solidFill>
                <a:latin typeface="Gotham"/>
                <a:ea typeface="Gotham"/>
                <a:cs typeface="Gotham"/>
                <a:sym typeface="Gotham"/>
              </a:rPr>
              <a:t> (Halb-) Wissen. </a:t>
            </a:r>
          </a:p>
        </p:txBody>
      </p:sp>
      <p:pic>
        <p:nvPicPr>
          <p:cNvPr id="16" name="Grafik 15" descr="Ein Bild, das Text, Cartoon, Brief, Papier enthält.&#10;&#10;KI-generierte Inhalte können fehlerhaft sein.">
            <a:extLst>
              <a:ext uri="{FF2B5EF4-FFF2-40B4-BE49-F238E27FC236}">
                <a16:creationId xmlns:a16="http://schemas.microsoft.com/office/drawing/2014/main" id="{D6667A7A-BD1D-5D00-4D67-54A244D01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9899"/>
            <a:ext cx="18288000" cy="10726899"/>
          </a:xfrm>
          <a:prstGeom prst="rect">
            <a:avLst/>
          </a:prstGeom>
        </p:spPr>
      </p:pic>
    </p:spTree>
    <p:extLst>
      <p:ext uri="{BB962C8B-B14F-4D97-AF65-F5344CB8AC3E}">
        <p14:creationId xmlns:p14="http://schemas.microsoft.com/office/powerpoint/2010/main" val="371860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p:cNvSpPr/>
          <p:nvPr/>
        </p:nvSpPr>
        <p:spPr>
          <a:xfrm rot="-10800000">
            <a:off x="11059450" y="-1443387"/>
            <a:ext cx="7553023" cy="7898586"/>
          </a:xfrm>
          <a:custGeom>
            <a:avLst/>
            <a:gdLst/>
            <a:ahLst/>
            <a:cxnLst/>
            <a:rect l="l" t="t" r="r" b="b"/>
            <a:pathLst>
              <a:path w="7553023" h="7898586">
                <a:moveTo>
                  <a:pt x="0" y="0"/>
                </a:moveTo>
                <a:lnTo>
                  <a:pt x="7553023" y="0"/>
                </a:lnTo>
                <a:lnTo>
                  <a:pt x="7553023" y="7898587"/>
                </a:lnTo>
                <a:lnTo>
                  <a:pt x="0" y="7898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a:off x="0" y="3653661"/>
            <a:ext cx="7438805" cy="7438805"/>
          </a:xfrm>
          <a:custGeom>
            <a:avLst/>
            <a:gdLst/>
            <a:ahLst/>
            <a:cxnLst/>
            <a:rect l="l" t="t" r="r" b="b"/>
            <a:pathLst>
              <a:path w="7438805" h="7438805">
                <a:moveTo>
                  <a:pt x="0" y="0"/>
                </a:moveTo>
                <a:lnTo>
                  <a:pt x="7438805" y="0"/>
                </a:lnTo>
                <a:lnTo>
                  <a:pt x="7438805" y="7438806"/>
                </a:lnTo>
                <a:lnTo>
                  <a:pt x="0" y="7438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p:cNvSpPr/>
          <p:nvPr/>
        </p:nvSpPr>
        <p:spPr>
          <a:xfrm rot="5400000">
            <a:off x="5111239" y="-159056"/>
            <a:ext cx="8065521" cy="10605111"/>
          </a:xfrm>
          <a:custGeom>
            <a:avLst/>
            <a:gdLst/>
            <a:ahLst/>
            <a:cxnLst/>
            <a:rect l="l" t="t" r="r" b="b"/>
            <a:pathLst>
              <a:path w="8065521" h="10605111">
                <a:moveTo>
                  <a:pt x="0" y="0"/>
                </a:moveTo>
                <a:lnTo>
                  <a:pt x="8065522" y="0"/>
                </a:lnTo>
                <a:lnTo>
                  <a:pt x="8065522" y="10605112"/>
                </a:lnTo>
                <a:lnTo>
                  <a:pt x="0" y="10605112"/>
                </a:lnTo>
                <a:lnTo>
                  <a:pt x="0" y="0"/>
                </a:lnTo>
                <a:close/>
              </a:path>
            </a:pathLst>
          </a:custGeom>
          <a:blipFill>
            <a:blip r:embed="rId7"/>
            <a:stretch>
              <a:fillRect r="-3710"/>
            </a:stretch>
          </a:blipFill>
        </p:spPr>
        <p:txBody>
          <a:bodyPr/>
          <a:lstStyle/>
          <a:p>
            <a:endParaRPr lang="de-DE"/>
          </a:p>
        </p:txBody>
      </p:sp>
      <p:sp>
        <p:nvSpPr>
          <p:cNvPr id="6" name="Freeform 6"/>
          <p:cNvSpPr/>
          <p:nvPr/>
        </p:nvSpPr>
        <p:spPr>
          <a:xfrm>
            <a:off x="13415860" y="6663065"/>
            <a:ext cx="2840203" cy="2595235"/>
          </a:xfrm>
          <a:custGeom>
            <a:avLst/>
            <a:gdLst/>
            <a:ahLst/>
            <a:cxnLst/>
            <a:rect l="l" t="t" r="r" b="b"/>
            <a:pathLst>
              <a:path w="2840203" h="2595235">
                <a:moveTo>
                  <a:pt x="0" y="0"/>
                </a:moveTo>
                <a:lnTo>
                  <a:pt x="2840203" y="0"/>
                </a:lnTo>
                <a:lnTo>
                  <a:pt x="2840203" y="2595235"/>
                </a:lnTo>
                <a:lnTo>
                  <a:pt x="0" y="2595235"/>
                </a:lnTo>
                <a:lnTo>
                  <a:pt x="0" y="0"/>
                </a:lnTo>
                <a:close/>
              </a:path>
            </a:pathLst>
          </a:custGeom>
          <a:blipFill>
            <a:blip r:embed="rId8"/>
            <a:stretch>
              <a:fillRect/>
            </a:stretch>
          </a:blipFill>
        </p:spPr>
        <p:txBody>
          <a:bodyPr/>
          <a:lstStyle/>
          <a:p>
            <a:endParaRPr lang="de-DE"/>
          </a:p>
        </p:txBody>
      </p:sp>
      <p:sp>
        <p:nvSpPr>
          <p:cNvPr id="7" name="Freeform 7"/>
          <p:cNvSpPr/>
          <p:nvPr/>
        </p:nvSpPr>
        <p:spPr>
          <a:xfrm>
            <a:off x="1028700" y="1028700"/>
            <a:ext cx="4697654" cy="2266618"/>
          </a:xfrm>
          <a:custGeom>
            <a:avLst/>
            <a:gdLst/>
            <a:ahLst/>
            <a:cxnLst/>
            <a:rect l="l" t="t" r="r" b="b"/>
            <a:pathLst>
              <a:path w="4697654" h="2266618">
                <a:moveTo>
                  <a:pt x="0" y="0"/>
                </a:moveTo>
                <a:lnTo>
                  <a:pt x="4697654" y="0"/>
                </a:lnTo>
                <a:lnTo>
                  <a:pt x="4697654" y="2266618"/>
                </a:lnTo>
                <a:lnTo>
                  <a:pt x="0" y="2266618"/>
                </a:lnTo>
                <a:lnTo>
                  <a:pt x="0" y="0"/>
                </a:lnTo>
                <a:close/>
              </a:path>
            </a:pathLst>
          </a:custGeom>
          <a:blipFill>
            <a:blip r:embed="rId9"/>
            <a:stretch>
              <a:fillRect/>
            </a:stretch>
          </a:blipFill>
        </p:spPr>
        <p:txBody>
          <a:bodyPr/>
          <a:lstStyle/>
          <a:p>
            <a:endParaRPr lang="de-DE"/>
          </a:p>
        </p:txBody>
      </p:sp>
      <p:sp>
        <p:nvSpPr>
          <p:cNvPr id="8" name="TextBox 8"/>
          <p:cNvSpPr txBox="1"/>
          <p:nvPr/>
        </p:nvSpPr>
        <p:spPr>
          <a:xfrm rot="-482622">
            <a:off x="4937527" y="3954410"/>
            <a:ext cx="8378292" cy="2132966"/>
          </a:xfrm>
          <a:prstGeom prst="rect">
            <a:avLst/>
          </a:prstGeom>
        </p:spPr>
        <p:txBody>
          <a:bodyPr lIns="0" tIns="0" rIns="0" bIns="0" rtlCol="0" anchor="t">
            <a:spAutoFit/>
          </a:bodyPr>
          <a:lstStyle/>
          <a:p>
            <a:pPr algn="ctr">
              <a:lnSpc>
                <a:spcPts val="17359"/>
              </a:lnSpc>
              <a:spcBef>
                <a:spcPct val="0"/>
              </a:spcBef>
            </a:pPr>
            <a:r>
              <a:rPr lang="en-US" sz="12399" dirty="0" err="1">
                <a:solidFill>
                  <a:srgbClr val="FFCB5A"/>
                </a:solidFill>
                <a:latin typeface="Intro Rust"/>
                <a:ea typeface="Intro Rust"/>
                <a:cs typeface="Intro Rust"/>
                <a:sym typeface="Intro Rust"/>
              </a:rPr>
              <a:t>evidenz</a:t>
            </a:r>
            <a:endParaRPr lang="en-US" sz="12399" dirty="0">
              <a:solidFill>
                <a:srgbClr val="FFCB5A"/>
              </a:solidFill>
              <a:latin typeface="Intro Rust"/>
              <a:ea typeface="Intro Rust"/>
              <a:cs typeface="Intro Rust"/>
              <a:sym typeface="Intro Ru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p:cNvGrpSpPr/>
          <p:nvPr/>
        </p:nvGrpSpPr>
        <p:grpSpPr>
          <a:xfrm>
            <a:off x="-1802667" y="1440896"/>
            <a:ext cx="21893334" cy="8333715"/>
            <a:chOff x="0" y="0"/>
            <a:chExt cx="29191112" cy="11111620"/>
          </a:xfrm>
        </p:grpSpPr>
        <p:sp>
          <p:nvSpPr>
            <p:cNvPr id="6" name="Freeform 6"/>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p:cNvSpPr txBox="1"/>
          <p:nvPr/>
        </p:nvSpPr>
        <p:spPr>
          <a:xfrm rot="-245795">
            <a:off x="2660310" y="6522"/>
            <a:ext cx="13805706" cy="2439770"/>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1</a:t>
            </a:r>
          </a:p>
          <a:p>
            <a:pPr algn="ctr">
              <a:lnSpc>
                <a:spcPts val="10080"/>
              </a:lnSpc>
              <a:spcBef>
                <a:spcPct val="0"/>
              </a:spcBef>
            </a:pPr>
            <a:r>
              <a:rPr lang="en-US" sz="4400" dirty="0">
                <a:latin typeface="Intro Rust"/>
                <a:ea typeface="Intro Rust"/>
                <a:cs typeface="Intro Rust"/>
                <a:sym typeface="Intro Rust"/>
              </a:rPr>
              <a:t>Der </a:t>
            </a:r>
            <a:r>
              <a:rPr lang="en-US" sz="4400" dirty="0" err="1">
                <a:latin typeface="Intro Rust"/>
                <a:ea typeface="Intro Rust"/>
                <a:cs typeface="Intro Rust"/>
                <a:sym typeface="Intro Rust"/>
              </a:rPr>
              <a:t>Algoritmus</a:t>
            </a:r>
            <a:r>
              <a:rPr lang="en-US" sz="4400" dirty="0">
                <a:latin typeface="Intro Rust"/>
                <a:ea typeface="Intro Rust"/>
                <a:cs typeface="Intro Rust"/>
                <a:sym typeface="Intro Rust"/>
              </a:rPr>
              <a:t> </a:t>
            </a:r>
            <a:r>
              <a:rPr lang="en-US" sz="4400" dirty="0" err="1">
                <a:latin typeface="Intro Rust"/>
                <a:ea typeface="Intro Rust"/>
                <a:cs typeface="Intro Rust"/>
                <a:sym typeface="Intro Rust"/>
              </a:rPr>
              <a:t>lenkt</a:t>
            </a:r>
            <a:r>
              <a:rPr lang="en-US" sz="4400" dirty="0">
                <a:latin typeface="Intro Rust"/>
                <a:ea typeface="Intro Rust"/>
                <a:cs typeface="Intro Rust"/>
                <a:sym typeface="Intro Rust"/>
              </a:rPr>
              <a:t> die </a:t>
            </a:r>
            <a:r>
              <a:rPr lang="en-US" sz="4400" dirty="0" err="1">
                <a:latin typeface="Intro Rust"/>
                <a:ea typeface="Intro Rust"/>
                <a:cs typeface="Intro Rust"/>
                <a:sym typeface="Intro Rust"/>
              </a:rPr>
              <a:t>GEfühle</a:t>
            </a:r>
            <a:endParaRPr lang="en-US" sz="4400" dirty="0">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00FBCA69-1189-4780-A474-49518B966394}"/>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E4934B78-F74D-7E06-20D3-76E9FA3C72D7}"/>
              </a:ext>
            </a:extLst>
          </p:cNvPr>
          <p:cNvSpPr>
            <a:spLocks noChangeArrowheads="1"/>
          </p:cNvSpPr>
          <p:nvPr/>
        </p:nvSpPr>
        <p:spPr bwMode="auto">
          <a:xfrm>
            <a:off x="36286" y="2986275"/>
            <a:ext cx="18903961"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Setting: </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Ein Feldexperiment auf der Plattform </a:t>
            </a: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X</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 mit N=1.256 Teilnehmenden während des US-Wahlkampfs 2024.</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3600" dirty="0">
              <a:latin typeface="Gotham" panose="020B0604020202020204" charset="0"/>
              <a:cs typeface="Gotham" panose="020B0604020202020204" charset="0"/>
            </a:endParaRPr>
          </a:p>
          <a:p>
            <a:pPr lvl="0" eaLnBrk="0" fontAlgn="base" hangingPunct="0">
              <a:spcBef>
                <a:spcPct val="0"/>
              </a:spcBef>
              <a:spcAft>
                <a:spcPct val="0"/>
              </a:spcAft>
            </a:pPr>
            <a:r>
              <a:rPr lang="de-DE" sz="3600" b="1" dirty="0">
                <a:latin typeface="Gotham" panose="020B0604020202020204" charset="0"/>
                <a:cs typeface="Gotham" panose="020B0604020202020204" charset="0"/>
              </a:rPr>
              <a:t>Die Methode:</a:t>
            </a:r>
            <a:r>
              <a:rPr lang="de-DE" sz="3600" dirty="0">
                <a:latin typeface="Gotham" panose="020B0604020202020204" charset="0"/>
                <a:cs typeface="Gotham" panose="020B0604020202020204" charset="0"/>
              </a:rPr>
              <a:t> Eine KI (LLM) analysierte den Feed in Echtzeit und filterte Inhalte basierend auf "Antidemokratischen Haltungen &amp; Parteipolitischer Feindseligkeit„ (AHPF) (z.B. emotionale, spaltende Sprache).</a:t>
            </a: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435C2DDC-3D7C-0A05-ECB0-4E4070F8013B}"/>
              </a:ext>
            </a:extLst>
          </p:cNvPr>
          <p:cNvSpPr txBox="1"/>
          <p:nvPr/>
        </p:nvSpPr>
        <p:spPr>
          <a:xfrm>
            <a:off x="7543800" y="8311741"/>
            <a:ext cx="10942982" cy="369332"/>
          </a:xfrm>
          <a:prstGeom prst="rect">
            <a:avLst/>
          </a:prstGeom>
          <a:noFill/>
        </p:spPr>
        <p:txBody>
          <a:bodyPr wrap="square">
            <a:spAutoFit/>
          </a:bodyPr>
          <a:lstStyle/>
          <a:p>
            <a:r>
              <a:rPr lang="de-DE" dirty="0"/>
              <a:t>Piccardi et al. (2025) – </a:t>
            </a:r>
            <a:r>
              <a:rPr lang="de-DE" i="1" dirty="0" err="1"/>
              <a:t>Reranking</a:t>
            </a:r>
            <a:r>
              <a:rPr lang="de-DE" i="1" dirty="0"/>
              <a:t> </a:t>
            </a:r>
            <a:r>
              <a:rPr lang="de-DE" i="1" dirty="0" err="1"/>
              <a:t>partisan</a:t>
            </a:r>
            <a:r>
              <a:rPr lang="de-DE" i="1" dirty="0"/>
              <a:t> </a:t>
            </a:r>
            <a:r>
              <a:rPr lang="de-DE" i="1" dirty="0" err="1"/>
              <a:t>animosity</a:t>
            </a:r>
            <a:r>
              <a:rPr lang="de-DE" i="1" dirty="0"/>
              <a:t> in </a:t>
            </a:r>
            <a:r>
              <a:rPr lang="de-DE" i="1" dirty="0" err="1"/>
              <a:t>algorithmic</a:t>
            </a:r>
            <a:r>
              <a:rPr lang="de-DE" i="1" dirty="0"/>
              <a:t> social </a:t>
            </a:r>
            <a:r>
              <a:rPr lang="de-DE" i="1" dirty="0" err="1"/>
              <a:t>media</a:t>
            </a:r>
            <a:r>
              <a:rPr lang="de-DE" i="1" dirty="0"/>
              <a:t> </a:t>
            </a:r>
            <a:r>
              <a:rPr lang="de-DE" i="1" dirty="0" err="1"/>
              <a:t>feeds</a:t>
            </a:r>
            <a:r>
              <a:rPr lang="de-DE" i="1" dirty="0"/>
              <a:t> alters </a:t>
            </a:r>
            <a:r>
              <a:rPr lang="de-DE" i="1" dirty="0" err="1"/>
              <a:t>affective</a:t>
            </a:r>
            <a:r>
              <a:rPr lang="de-DE" i="1" dirty="0"/>
              <a:t> </a:t>
            </a:r>
            <a:r>
              <a:rPr lang="de-DE" i="1" dirty="0" err="1"/>
              <a:t>polarization</a:t>
            </a:r>
            <a:r>
              <a:rPr lang="de-DE"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5DEC0-9BAB-ABE7-3A20-78106769A44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5E86E4A-BBCF-E769-EB05-2F3AC9DFB20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9AC54A38-A236-76B1-149D-A43CC27E738E}"/>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829BBBFC-2304-AC2A-78F2-CEC077303989}"/>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512CC864-56CD-ABC9-9787-20F46753DAE0}"/>
              </a:ext>
            </a:extLst>
          </p:cNvPr>
          <p:cNvGrpSpPr/>
          <p:nvPr/>
        </p:nvGrpSpPr>
        <p:grpSpPr>
          <a:xfrm>
            <a:off x="-1802667" y="1440896"/>
            <a:ext cx="21893334" cy="8333715"/>
            <a:chOff x="0" y="0"/>
            <a:chExt cx="29191112" cy="11111620"/>
          </a:xfrm>
        </p:grpSpPr>
        <p:sp>
          <p:nvSpPr>
            <p:cNvPr id="6" name="Freeform 6">
              <a:extLst>
                <a:ext uri="{FF2B5EF4-FFF2-40B4-BE49-F238E27FC236}">
                  <a16:creationId xmlns:a16="http://schemas.microsoft.com/office/drawing/2014/main" id="{8F7EA05D-126B-F334-A40C-D0CC4595F928}"/>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D61C8FBF-FDCC-6805-C4EC-497C186BB5FB}"/>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2822D2B1-6026-D424-AE5B-39B72BDCCC35}"/>
              </a:ext>
            </a:extLst>
          </p:cNvPr>
          <p:cNvSpPr/>
          <p:nvPr/>
        </p:nvSpPr>
        <p:spPr>
          <a:xfrm rot="1433084">
            <a:off x="-535434" y="8804639"/>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E7BDCB49-326C-2FA5-134C-E818845328DD}"/>
              </a:ext>
            </a:extLst>
          </p:cNvPr>
          <p:cNvSpPr txBox="1"/>
          <p:nvPr/>
        </p:nvSpPr>
        <p:spPr>
          <a:xfrm rot="-245795">
            <a:off x="2660310" y="6522"/>
            <a:ext cx="13805706" cy="2439770"/>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1</a:t>
            </a:r>
          </a:p>
          <a:p>
            <a:pPr algn="ctr">
              <a:lnSpc>
                <a:spcPts val="10080"/>
              </a:lnSpc>
              <a:spcBef>
                <a:spcPct val="0"/>
              </a:spcBef>
            </a:pPr>
            <a:r>
              <a:rPr lang="en-US" sz="4400" dirty="0">
                <a:latin typeface="Intro Rust"/>
                <a:ea typeface="Intro Rust"/>
                <a:cs typeface="Intro Rust"/>
                <a:sym typeface="Intro Rust"/>
              </a:rPr>
              <a:t>Der </a:t>
            </a:r>
            <a:r>
              <a:rPr lang="en-US" sz="4400" dirty="0" err="1">
                <a:latin typeface="Intro Rust"/>
                <a:ea typeface="Intro Rust"/>
                <a:cs typeface="Intro Rust"/>
                <a:sym typeface="Intro Rust"/>
              </a:rPr>
              <a:t>Algoritmus</a:t>
            </a:r>
            <a:r>
              <a:rPr lang="en-US" sz="4400" dirty="0">
                <a:latin typeface="Intro Rust"/>
                <a:ea typeface="Intro Rust"/>
                <a:cs typeface="Intro Rust"/>
                <a:sym typeface="Intro Rust"/>
              </a:rPr>
              <a:t> </a:t>
            </a:r>
            <a:r>
              <a:rPr lang="en-US" sz="4400" dirty="0" err="1">
                <a:latin typeface="Intro Rust"/>
                <a:ea typeface="Intro Rust"/>
                <a:cs typeface="Intro Rust"/>
                <a:sym typeface="Intro Rust"/>
              </a:rPr>
              <a:t>lenkt</a:t>
            </a:r>
            <a:r>
              <a:rPr lang="en-US" sz="4400" dirty="0">
                <a:latin typeface="Intro Rust"/>
                <a:ea typeface="Intro Rust"/>
                <a:cs typeface="Intro Rust"/>
                <a:sym typeface="Intro Rust"/>
              </a:rPr>
              <a:t> die </a:t>
            </a:r>
            <a:r>
              <a:rPr lang="en-US" sz="4400" dirty="0" err="1">
                <a:latin typeface="Intro Rust"/>
                <a:ea typeface="Intro Rust"/>
                <a:cs typeface="Intro Rust"/>
                <a:sym typeface="Intro Rust"/>
              </a:rPr>
              <a:t>GEfühle</a:t>
            </a:r>
            <a:endParaRPr lang="en-US" sz="4400" dirty="0">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18A3CC87-8837-43D3-D8C5-974DF9E8B837}"/>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8897721B-434E-8346-07DD-8348738092E1}"/>
              </a:ext>
            </a:extLst>
          </p:cNvPr>
          <p:cNvSpPr>
            <a:spLocks noChangeArrowheads="1"/>
          </p:cNvSpPr>
          <p:nvPr/>
        </p:nvSpPr>
        <p:spPr bwMode="auto">
          <a:xfrm>
            <a:off x="36286" y="4648268"/>
            <a:ext cx="18903961"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E3FFDBF6-542B-F904-3C20-8E0384AF8E3B}"/>
              </a:ext>
            </a:extLst>
          </p:cNvPr>
          <p:cNvSpPr txBox="1"/>
          <p:nvPr/>
        </p:nvSpPr>
        <p:spPr>
          <a:xfrm>
            <a:off x="7671142" y="8314171"/>
            <a:ext cx="10942982" cy="369332"/>
          </a:xfrm>
          <a:prstGeom prst="rect">
            <a:avLst/>
          </a:prstGeom>
          <a:noFill/>
        </p:spPr>
        <p:txBody>
          <a:bodyPr wrap="square">
            <a:spAutoFit/>
          </a:bodyPr>
          <a:lstStyle/>
          <a:p>
            <a:r>
              <a:rPr lang="de-DE" dirty="0"/>
              <a:t>Piccardi et al. (2025) – </a:t>
            </a:r>
            <a:r>
              <a:rPr lang="de-DE" i="1" dirty="0" err="1"/>
              <a:t>Reranking</a:t>
            </a:r>
            <a:r>
              <a:rPr lang="de-DE" i="1" dirty="0"/>
              <a:t> </a:t>
            </a:r>
            <a:r>
              <a:rPr lang="de-DE" i="1" dirty="0" err="1"/>
              <a:t>partisan</a:t>
            </a:r>
            <a:r>
              <a:rPr lang="de-DE" i="1" dirty="0"/>
              <a:t> </a:t>
            </a:r>
            <a:r>
              <a:rPr lang="de-DE" i="1" dirty="0" err="1"/>
              <a:t>animosity</a:t>
            </a:r>
            <a:r>
              <a:rPr lang="de-DE" i="1" dirty="0"/>
              <a:t> in </a:t>
            </a:r>
            <a:r>
              <a:rPr lang="de-DE" i="1" dirty="0" err="1"/>
              <a:t>algorithmic</a:t>
            </a:r>
            <a:r>
              <a:rPr lang="de-DE" i="1" dirty="0"/>
              <a:t> social </a:t>
            </a:r>
            <a:r>
              <a:rPr lang="de-DE" i="1" dirty="0" err="1"/>
              <a:t>media</a:t>
            </a:r>
            <a:r>
              <a:rPr lang="de-DE" i="1" dirty="0"/>
              <a:t> </a:t>
            </a:r>
            <a:r>
              <a:rPr lang="de-DE" i="1" dirty="0" err="1"/>
              <a:t>feeds</a:t>
            </a:r>
            <a:r>
              <a:rPr lang="de-DE" i="1" dirty="0"/>
              <a:t> alters </a:t>
            </a:r>
            <a:r>
              <a:rPr lang="de-DE" i="1" dirty="0" err="1"/>
              <a:t>affective</a:t>
            </a:r>
            <a:r>
              <a:rPr lang="de-DE" i="1" dirty="0"/>
              <a:t> </a:t>
            </a:r>
            <a:r>
              <a:rPr lang="de-DE" i="1" dirty="0" err="1"/>
              <a:t>polarization</a:t>
            </a:r>
            <a:r>
              <a:rPr lang="de-DE" dirty="0"/>
              <a:t>.</a:t>
            </a:r>
          </a:p>
        </p:txBody>
      </p:sp>
      <p:sp>
        <p:nvSpPr>
          <p:cNvPr id="11" name="Textfeld 10">
            <a:extLst>
              <a:ext uri="{FF2B5EF4-FFF2-40B4-BE49-F238E27FC236}">
                <a16:creationId xmlns:a16="http://schemas.microsoft.com/office/drawing/2014/main" id="{1A4500FC-C930-5736-92D9-95B64149D0EC}"/>
              </a:ext>
            </a:extLst>
          </p:cNvPr>
          <p:cNvSpPr txBox="1"/>
          <p:nvPr/>
        </p:nvSpPr>
        <p:spPr>
          <a:xfrm>
            <a:off x="228600" y="3032760"/>
            <a:ext cx="19340285" cy="4524315"/>
          </a:xfrm>
          <a:prstGeom prst="rect">
            <a:avLst/>
          </a:prstGeom>
          <a:noFill/>
        </p:spPr>
        <p:txBody>
          <a:bodyPr wrap="square">
            <a:spAutoFit/>
          </a:bodyPr>
          <a:lstStyle/>
          <a:p>
            <a:pPr>
              <a:buFont typeface="Arial" panose="020B0604020202020204" pitchFamily="34" charset="0"/>
              <a:buChar char="•"/>
            </a:pPr>
            <a:r>
              <a:rPr lang="de-DE" sz="3600" b="1" dirty="0">
                <a:latin typeface="Gotham" panose="020B0604020202020204" charset="0"/>
                <a:cs typeface="Gotham" panose="020B0604020202020204" charset="0"/>
              </a:rPr>
              <a:t> Manipulation:</a:t>
            </a:r>
            <a:r>
              <a:rPr lang="de-DE" sz="3600" dirty="0">
                <a:latin typeface="Gotham" panose="020B0604020202020204" charset="0"/>
                <a:cs typeface="Gotham" panose="020B0604020202020204" charset="0"/>
              </a:rPr>
              <a:t> Die Teilnehmenden sahen entweder </a:t>
            </a:r>
            <a:r>
              <a:rPr lang="de-DE" sz="3600" i="1" dirty="0">
                <a:latin typeface="Gotham" panose="020B0604020202020204" charset="0"/>
                <a:cs typeface="Gotham" panose="020B0604020202020204" charset="0"/>
              </a:rPr>
              <a:t>mehr</a:t>
            </a:r>
            <a:r>
              <a:rPr lang="de-DE" sz="3600" dirty="0">
                <a:latin typeface="Gotham" panose="020B0604020202020204" charset="0"/>
                <a:cs typeface="Gotham" panose="020B0604020202020204" charset="0"/>
              </a:rPr>
              <a:t> oder </a:t>
            </a:r>
            <a:r>
              <a:rPr lang="de-DE" sz="3600" i="1" dirty="0">
                <a:latin typeface="Gotham" panose="020B0604020202020204" charset="0"/>
                <a:cs typeface="Gotham" panose="020B0604020202020204" charset="0"/>
              </a:rPr>
              <a:t>weniger</a:t>
            </a:r>
            <a:r>
              <a:rPr lang="de-DE" sz="3600" dirty="0">
                <a:latin typeface="Gotham" panose="020B0604020202020204" charset="0"/>
                <a:cs typeface="Gotham" panose="020B0604020202020204" charset="0"/>
              </a:rPr>
              <a:t> dieser toxischen Inhalte als üblich.</a:t>
            </a:r>
          </a:p>
          <a:p>
            <a:pPr>
              <a:buFont typeface="Arial" panose="020B0604020202020204" pitchFamily="34" charset="0"/>
              <a:buChar char="•"/>
            </a:pPr>
            <a:endParaRPr lang="de-DE" sz="3600" dirty="0">
              <a:latin typeface="Gotham" panose="020B0604020202020204" charset="0"/>
              <a:cs typeface="Gotham" panose="020B0604020202020204" charset="0"/>
            </a:endParaRPr>
          </a:p>
          <a:p>
            <a:pPr>
              <a:buFont typeface="Arial" panose="020B0604020202020204" pitchFamily="34" charset="0"/>
              <a:buChar char="•"/>
            </a:pPr>
            <a:r>
              <a:rPr lang="de-DE" sz="3600" b="1" dirty="0">
                <a:latin typeface="Gotham" panose="020B0604020202020204" charset="0"/>
                <a:cs typeface="Gotham" panose="020B0604020202020204" charset="0"/>
              </a:rPr>
              <a:t> Effekt auf Polarisierung:</a:t>
            </a:r>
            <a:endParaRPr lang="de-DE" sz="3600" dirty="0">
              <a:latin typeface="Gotham" panose="020B0604020202020204" charset="0"/>
              <a:cs typeface="Gotham" panose="020B0604020202020204" charset="0"/>
            </a:endParaRPr>
          </a:p>
          <a:p>
            <a:pPr marL="742950" lvl="1" indent="-285750">
              <a:buFont typeface="Arial" panose="020B0604020202020204" pitchFamily="34" charset="0"/>
              <a:buChar char="•"/>
            </a:pPr>
            <a:r>
              <a:rPr lang="de-DE" sz="3600" b="1" dirty="0">
                <a:latin typeface="Gotham" panose="020B0604020202020204" charset="0"/>
                <a:cs typeface="Gotham" panose="020B0604020202020204" charset="0"/>
              </a:rPr>
              <a:t>Weniger AHPF :</a:t>
            </a:r>
            <a:r>
              <a:rPr lang="de-DE" sz="3600" dirty="0">
                <a:latin typeface="Gotham" panose="020B0604020202020204" charset="0"/>
                <a:cs typeface="Gotham" panose="020B0604020202020204" charset="0"/>
              </a:rPr>
              <a:t> Die Gefühle gegenüber der politischen Gegenseite wurden wärmer (+2,11 Punkte auf einer 100er-Skala) – </a:t>
            </a:r>
            <a:r>
              <a:rPr lang="de-DE" sz="3600" b="1" dirty="0">
                <a:latin typeface="Gotham" panose="020B0604020202020204" charset="0"/>
                <a:cs typeface="Gotham" panose="020B0604020202020204" charset="0"/>
              </a:rPr>
              <a:t>Depolarisierung</a:t>
            </a:r>
            <a:r>
              <a:rPr lang="de-DE" sz="3600" dirty="0">
                <a:latin typeface="Gotham" panose="020B0604020202020204" charset="0"/>
                <a:cs typeface="Gotham" panose="020B0604020202020204" charset="0"/>
              </a:rPr>
              <a:t>.</a:t>
            </a:r>
          </a:p>
          <a:p>
            <a:pPr marL="742950" lvl="1" indent="-285750">
              <a:buFont typeface="Arial" panose="020B0604020202020204" pitchFamily="34" charset="0"/>
              <a:buChar char="•"/>
            </a:pPr>
            <a:r>
              <a:rPr lang="de-DE" sz="3600" b="1" dirty="0">
                <a:latin typeface="Gotham" panose="020B0604020202020204" charset="0"/>
                <a:cs typeface="Gotham" panose="020B0604020202020204" charset="0"/>
              </a:rPr>
              <a:t>Mehr</a:t>
            </a:r>
            <a:r>
              <a:rPr lang="de-DE" sz="3600" dirty="0">
                <a:latin typeface="Gotham" panose="020B0604020202020204" charset="0"/>
                <a:cs typeface="Gotham" panose="020B0604020202020204" charset="0"/>
              </a:rPr>
              <a:t> </a:t>
            </a:r>
            <a:r>
              <a:rPr lang="de-DE" sz="3600" b="1" dirty="0">
                <a:latin typeface="Gotham" panose="020B0604020202020204" charset="0"/>
                <a:cs typeface="Gotham" panose="020B0604020202020204" charset="0"/>
              </a:rPr>
              <a:t>AHPF</a:t>
            </a:r>
            <a:r>
              <a:rPr lang="de-DE" sz="3600" dirty="0">
                <a:latin typeface="Gotham" panose="020B0604020202020204" charset="0"/>
                <a:cs typeface="Gotham" panose="020B0604020202020204" charset="0"/>
              </a:rPr>
              <a:t> </a:t>
            </a:r>
            <a:r>
              <a:rPr lang="de-DE" sz="3600" b="1" dirty="0">
                <a:latin typeface="Gotham" panose="020B0604020202020204" charset="0"/>
                <a:cs typeface="Gotham" panose="020B0604020202020204" charset="0"/>
              </a:rPr>
              <a:t>:</a:t>
            </a:r>
            <a:r>
              <a:rPr lang="de-DE" sz="3600" dirty="0">
                <a:latin typeface="Gotham" panose="020B0604020202020204" charset="0"/>
                <a:cs typeface="Gotham" panose="020B0604020202020204" charset="0"/>
              </a:rPr>
              <a:t> Die Gefühle kühlten deutlich ab (-2,48 Punkte) – </a:t>
            </a:r>
            <a:r>
              <a:rPr lang="de-DE" sz="3600" b="1" dirty="0">
                <a:latin typeface="Gotham" panose="020B0604020202020204" charset="0"/>
                <a:cs typeface="Gotham" panose="020B0604020202020204" charset="0"/>
              </a:rPr>
              <a:t>Polarisierung</a:t>
            </a:r>
            <a:r>
              <a:rPr lang="de-DE" sz="3600" dirty="0">
                <a:latin typeface="Gotham" panose="020B0604020202020204" charset="0"/>
                <a:cs typeface="Gotham" panose="020B0604020202020204" charset="0"/>
              </a:rPr>
              <a:t>.</a:t>
            </a:r>
          </a:p>
          <a:p>
            <a:pPr lvl="1"/>
            <a:endParaRPr lang="de-DE" sz="3600" dirty="0">
              <a:latin typeface="Gotham" panose="020B0604020202020204" charset="0"/>
              <a:cs typeface="Gotham" panose="020B0604020202020204" charset="0"/>
            </a:endParaRPr>
          </a:p>
        </p:txBody>
      </p:sp>
    </p:spTree>
    <p:extLst>
      <p:ext uri="{BB962C8B-B14F-4D97-AF65-F5344CB8AC3E}">
        <p14:creationId xmlns:p14="http://schemas.microsoft.com/office/powerpoint/2010/main" val="301478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38526-26A1-1DE7-F632-0BCED7C59D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DB85F14-684B-998D-C6E3-58DB81BA04A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31726A11-7EA8-E1FE-5474-683655AA8006}"/>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7E8E5B3D-68DE-2AC9-FC9F-293B22668943}"/>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6BADAFD6-4D15-DEF4-54CD-59100268EEF3}"/>
              </a:ext>
            </a:extLst>
          </p:cNvPr>
          <p:cNvGrpSpPr/>
          <p:nvPr/>
        </p:nvGrpSpPr>
        <p:grpSpPr>
          <a:xfrm>
            <a:off x="-1802667" y="1440896"/>
            <a:ext cx="21893334" cy="8333715"/>
            <a:chOff x="0" y="0"/>
            <a:chExt cx="29191112" cy="11111620"/>
          </a:xfrm>
        </p:grpSpPr>
        <p:sp>
          <p:nvSpPr>
            <p:cNvPr id="6" name="Freeform 6">
              <a:extLst>
                <a:ext uri="{FF2B5EF4-FFF2-40B4-BE49-F238E27FC236}">
                  <a16:creationId xmlns:a16="http://schemas.microsoft.com/office/drawing/2014/main" id="{314FF647-58B2-16AE-4271-FD256117F5AA}"/>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2C92E1CB-ADFA-3757-0005-ACC0205FC3D8}"/>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868434E9-4C99-C9FD-1D51-2F91B181C407}"/>
              </a:ext>
            </a:extLst>
          </p:cNvPr>
          <p:cNvSpPr/>
          <p:nvPr/>
        </p:nvSpPr>
        <p:spPr>
          <a:xfrm rot="1433084">
            <a:off x="-535434" y="8804639"/>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71888314-C0E5-6E8A-5AA3-E4962183FFCD}"/>
              </a:ext>
            </a:extLst>
          </p:cNvPr>
          <p:cNvSpPr txBox="1"/>
          <p:nvPr/>
        </p:nvSpPr>
        <p:spPr>
          <a:xfrm rot="-245795">
            <a:off x="2660310" y="6522"/>
            <a:ext cx="13805706" cy="2439770"/>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1</a:t>
            </a:r>
          </a:p>
          <a:p>
            <a:pPr algn="ctr">
              <a:lnSpc>
                <a:spcPts val="10080"/>
              </a:lnSpc>
              <a:spcBef>
                <a:spcPct val="0"/>
              </a:spcBef>
            </a:pPr>
            <a:r>
              <a:rPr lang="en-US" sz="4400" dirty="0">
                <a:latin typeface="Intro Rust"/>
                <a:ea typeface="Intro Rust"/>
                <a:cs typeface="Intro Rust"/>
                <a:sym typeface="Intro Rust"/>
              </a:rPr>
              <a:t>Der </a:t>
            </a:r>
            <a:r>
              <a:rPr lang="en-US" sz="4400" dirty="0" err="1">
                <a:latin typeface="Intro Rust"/>
                <a:ea typeface="Intro Rust"/>
                <a:cs typeface="Intro Rust"/>
                <a:sym typeface="Intro Rust"/>
              </a:rPr>
              <a:t>Algoritmus</a:t>
            </a:r>
            <a:r>
              <a:rPr lang="en-US" sz="4400" dirty="0">
                <a:latin typeface="Intro Rust"/>
                <a:ea typeface="Intro Rust"/>
                <a:cs typeface="Intro Rust"/>
                <a:sym typeface="Intro Rust"/>
              </a:rPr>
              <a:t> </a:t>
            </a:r>
            <a:r>
              <a:rPr lang="en-US" sz="4400" dirty="0" err="1">
                <a:latin typeface="Intro Rust"/>
                <a:ea typeface="Intro Rust"/>
                <a:cs typeface="Intro Rust"/>
                <a:sym typeface="Intro Rust"/>
              </a:rPr>
              <a:t>lenkt</a:t>
            </a:r>
            <a:r>
              <a:rPr lang="en-US" sz="4400" dirty="0">
                <a:latin typeface="Intro Rust"/>
                <a:ea typeface="Intro Rust"/>
                <a:cs typeface="Intro Rust"/>
                <a:sym typeface="Intro Rust"/>
              </a:rPr>
              <a:t> die </a:t>
            </a:r>
            <a:r>
              <a:rPr lang="en-US" sz="4400" dirty="0" err="1">
                <a:latin typeface="Intro Rust"/>
                <a:ea typeface="Intro Rust"/>
                <a:cs typeface="Intro Rust"/>
                <a:sym typeface="Intro Rust"/>
              </a:rPr>
              <a:t>GEfühle</a:t>
            </a:r>
            <a:endParaRPr lang="en-US" sz="4400" dirty="0">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A2B2FD69-F160-C4AA-8004-E996883ACB6A}"/>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DF1F3AB6-2C30-FBDC-DF3A-B0EFE1BFC2EC}"/>
              </a:ext>
            </a:extLst>
          </p:cNvPr>
          <p:cNvSpPr>
            <a:spLocks noChangeArrowheads="1"/>
          </p:cNvSpPr>
          <p:nvPr/>
        </p:nvSpPr>
        <p:spPr bwMode="auto">
          <a:xfrm>
            <a:off x="36286" y="4648268"/>
            <a:ext cx="18903961"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8FA5030A-ED9C-30EA-1AB4-AA0454AFE68B}"/>
              </a:ext>
            </a:extLst>
          </p:cNvPr>
          <p:cNvSpPr txBox="1"/>
          <p:nvPr/>
        </p:nvSpPr>
        <p:spPr>
          <a:xfrm>
            <a:off x="7671142" y="8267700"/>
            <a:ext cx="10942982" cy="369332"/>
          </a:xfrm>
          <a:prstGeom prst="rect">
            <a:avLst/>
          </a:prstGeom>
          <a:noFill/>
        </p:spPr>
        <p:txBody>
          <a:bodyPr wrap="square">
            <a:spAutoFit/>
          </a:bodyPr>
          <a:lstStyle/>
          <a:p>
            <a:r>
              <a:rPr lang="de-DE" dirty="0"/>
              <a:t>Piccardi et al. (2025) – </a:t>
            </a:r>
            <a:r>
              <a:rPr lang="de-DE" i="1" dirty="0" err="1"/>
              <a:t>Reranking</a:t>
            </a:r>
            <a:r>
              <a:rPr lang="de-DE" i="1" dirty="0"/>
              <a:t> </a:t>
            </a:r>
            <a:r>
              <a:rPr lang="de-DE" i="1" dirty="0" err="1"/>
              <a:t>partisan</a:t>
            </a:r>
            <a:r>
              <a:rPr lang="de-DE" i="1" dirty="0"/>
              <a:t> </a:t>
            </a:r>
            <a:r>
              <a:rPr lang="de-DE" i="1" dirty="0" err="1"/>
              <a:t>animosity</a:t>
            </a:r>
            <a:r>
              <a:rPr lang="de-DE" i="1" dirty="0"/>
              <a:t> in </a:t>
            </a:r>
            <a:r>
              <a:rPr lang="de-DE" i="1" dirty="0" err="1"/>
              <a:t>algorithmic</a:t>
            </a:r>
            <a:r>
              <a:rPr lang="de-DE" i="1" dirty="0"/>
              <a:t> social </a:t>
            </a:r>
            <a:r>
              <a:rPr lang="de-DE" i="1" dirty="0" err="1"/>
              <a:t>media</a:t>
            </a:r>
            <a:r>
              <a:rPr lang="de-DE" i="1" dirty="0"/>
              <a:t> </a:t>
            </a:r>
            <a:r>
              <a:rPr lang="de-DE" i="1" dirty="0" err="1"/>
              <a:t>feeds</a:t>
            </a:r>
            <a:r>
              <a:rPr lang="de-DE" i="1" dirty="0"/>
              <a:t> alters </a:t>
            </a:r>
            <a:r>
              <a:rPr lang="de-DE" i="1" dirty="0" err="1"/>
              <a:t>affective</a:t>
            </a:r>
            <a:r>
              <a:rPr lang="de-DE" i="1" dirty="0"/>
              <a:t> </a:t>
            </a:r>
            <a:r>
              <a:rPr lang="de-DE" i="1" dirty="0" err="1"/>
              <a:t>polarization</a:t>
            </a:r>
            <a:r>
              <a:rPr lang="de-DE" dirty="0"/>
              <a:t>.</a:t>
            </a:r>
          </a:p>
        </p:txBody>
      </p:sp>
      <p:sp>
        <p:nvSpPr>
          <p:cNvPr id="11" name="Textfeld 10">
            <a:extLst>
              <a:ext uri="{FF2B5EF4-FFF2-40B4-BE49-F238E27FC236}">
                <a16:creationId xmlns:a16="http://schemas.microsoft.com/office/drawing/2014/main" id="{11F985B9-D8EE-6D1E-DEAB-013D3F47F42A}"/>
              </a:ext>
            </a:extLst>
          </p:cNvPr>
          <p:cNvSpPr txBox="1"/>
          <p:nvPr/>
        </p:nvSpPr>
        <p:spPr>
          <a:xfrm>
            <a:off x="386275" y="2484547"/>
            <a:ext cx="19340285" cy="1754326"/>
          </a:xfrm>
          <a:prstGeom prst="rect">
            <a:avLst/>
          </a:prstGeom>
          <a:noFill/>
        </p:spPr>
        <p:txBody>
          <a:bodyPr wrap="square">
            <a:spAutoFit/>
          </a:bodyPr>
          <a:lstStyle/>
          <a:p>
            <a:pPr marL="742950" lvl="1" indent="-285750">
              <a:buFont typeface="Arial" panose="020B0604020202020204" pitchFamily="34" charset="0"/>
              <a:buChar char="•"/>
            </a:pPr>
            <a:endParaRPr lang="de-DE" sz="3600" dirty="0">
              <a:latin typeface="Gotham" panose="020B0604020202020204" charset="0"/>
              <a:cs typeface="Gotham" panose="020B0604020202020204" charset="0"/>
            </a:endParaRPr>
          </a:p>
          <a:p>
            <a:pPr>
              <a:buFont typeface="Arial" panose="020B0604020202020204" pitchFamily="34" charset="0"/>
              <a:buChar char="•"/>
            </a:pPr>
            <a:r>
              <a:rPr lang="de-DE" sz="3600" b="1" dirty="0">
                <a:latin typeface="Gotham" panose="020B0604020202020204" charset="0"/>
                <a:cs typeface="Gotham" panose="020B0604020202020204" charset="0"/>
              </a:rPr>
              <a:t> Effekt auf Emotionen:</a:t>
            </a:r>
            <a:r>
              <a:rPr lang="de-DE" sz="3600" dirty="0">
                <a:latin typeface="Gotham" panose="020B0604020202020204" charset="0"/>
                <a:cs typeface="Gotham" panose="020B0604020202020204" charset="0"/>
              </a:rPr>
              <a:t> Die Manipulation veränderte signifikant das </a:t>
            </a:r>
          </a:p>
          <a:p>
            <a:r>
              <a:rPr lang="de-DE" sz="3600" dirty="0">
                <a:latin typeface="Gotham" panose="020B0604020202020204" charset="0"/>
                <a:cs typeface="Gotham" panose="020B0604020202020204" charset="0"/>
              </a:rPr>
              <a:t>  Empfinden von </a:t>
            </a:r>
            <a:r>
              <a:rPr lang="de-DE" sz="3600" b="1" dirty="0">
                <a:latin typeface="Gotham" panose="020B0604020202020204" charset="0"/>
                <a:cs typeface="Gotham" panose="020B0604020202020204" charset="0"/>
              </a:rPr>
              <a:t>Wut</a:t>
            </a:r>
            <a:r>
              <a:rPr lang="de-DE" sz="3600" dirty="0">
                <a:latin typeface="Gotham" panose="020B0604020202020204" charset="0"/>
                <a:cs typeface="Gotham" panose="020B0604020202020204" charset="0"/>
              </a:rPr>
              <a:t> und </a:t>
            </a:r>
            <a:r>
              <a:rPr lang="de-DE" sz="3600" b="1" dirty="0">
                <a:latin typeface="Gotham" panose="020B0604020202020204" charset="0"/>
                <a:cs typeface="Gotham" panose="020B0604020202020204" charset="0"/>
              </a:rPr>
              <a:t>Traurigkeit</a:t>
            </a:r>
            <a:r>
              <a:rPr lang="de-DE" sz="3600" dirty="0">
                <a:latin typeface="Gotham" panose="020B0604020202020204" charset="0"/>
                <a:cs typeface="Gotham" panose="020B0604020202020204" charset="0"/>
              </a:rPr>
              <a:t> während der Nutzung.</a:t>
            </a:r>
          </a:p>
        </p:txBody>
      </p:sp>
    </p:spTree>
    <p:extLst>
      <p:ext uri="{BB962C8B-B14F-4D97-AF65-F5344CB8AC3E}">
        <p14:creationId xmlns:p14="http://schemas.microsoft.com/office/powerpoint/2010/main" val="3367934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097A8-EE2F-5936-5A4C-C60CC206037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934C0BF-B116-A8CC-E456-A64E7013848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0F798BED-B817-19E0-1831-C06D781D52D8}"/>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1C1DE940-2F7A-F0DD-B1FE-653199E17DFF}"/>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8A2AFFE2-D044-9726-F06D-6F2ACECB0340}"/>
              </a:ext>
            </a:extLst>
          </p:cNvPr>
          <p:cNvGrpSpPr/>
          <p:nvPr/>
        </p:nvGrpSpPr>
        <p:grpSpPr>
          <a:xfrm>
            <a:off x="-1802667" y="1440896"/>
            <a:ext cx="21893334" cy="8333715"/>
            <a:chOff x="0" y="0"/>
            <a:chExt cx="29191112" cy="11111620"/>
          </a:xfrm>
        </p:grpSpPr>
        <p:sp>
          <p:nvSpPr>
            <p:cNvPr id="6" name="Freeform 6">
              <a:extLst>
                <a:ext uri="{FF2B5EF4-FFF2-40B4-BE49-F238E27FC236}">
                  <a16:creationId xmlns:a16="http://schemas.microsoft.com/office/drawing/2014/main" id="{008D56AF-DDEC-FEA4-A68D-89AEE091B29A}"/>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30E1455C-F703-FC72-377C-72DF4AF90D09}"/>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DE25881D-85FA-0E30-68F1-114EB1D2350E}"/>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88A26C81-A68C-783B-B4F0-780C15C69F05}"/>
              </a:ext>
            </a:extLst>
          </p:cNvPr>
          <p:cNvSpPr txBox="1"/>
          <p:nvPr/>
        </p:nvSpPr>
        <p:spPr>
          <a:xfrm rot="-245795">
            <a:off x="2660310" y="6522"/>
            <a:ext cx="13805706" cy="2439770"/>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1</a:t>
            </a:r>
          </a:p>
          <a:p>
            <a:pPr algn="ctr">
              <a:lnSpc>
                <a:spcPts val="10080"/>
              </a:lnSpc>
              <a:spcBef>
                <a:spcPct val="0"/>
              </a:spcBef>
            </a:pPr>
            <a:r>
              <a:rPr lang="en-US" sz="4400" dirty="0">
                <a:latin typeface="Intro Rust"/>
                <a:ea typeface="Intro Rust"/>
                <a:cs typeface="Intro Rust"/>
                <a:sym typeface="Intro Rust"/>
              </a:rPr>
              <a:t>Der </a:t>
            </a:r>
            <a:r>
              <a:rPr lang="en-US" sz="4400" dirty="0" err="1">
                <a:latin typeface="Intro Rust"/>
                <a:ea typeface="Intro Rust"/>
                <a:cs typeface="Intro Rust"/>
                <a:sym typeface="Intro Rust"/>
              </a:rPr>
              <a:t>Algoritmus</a:t>
            </a:r>
            <a:r>
              <a:rPr lang="en-US" sz="4400" dirty="0">
                <a:latin typeface="Intro Rust"/>
                <a:ea typeface="Intro Rust"/>
                <a:cs typeface="Intro Rust"/>
                <a:sym typeface="Intro Rust"/>
              </a:rPr>
              <a:t> </a:t>
            </a:r>
            <a:r>
              <a:rPr lang="en-US" sz="4400" dirty="0" err="1">
                <a:latin typeface="Intro Rust"/>
                <a:ea typeface="Intro Rust"/>
                <a:cs typeface="Intro Rust"/>
                <a:sym typeface="Intro Rust"/>
              </a:rPr>
              <a:t>lenkt</a:t>
            </a:r>
            <a:r>
              <a:rPr lang="en-US" sz="4400" dirty="0">
                <a:latin typeface="Intro Rust"/>
                <a:ea typeface="Intro Rust"/>
                <a:cs typeface="Intro Rust"/>
                <a:sym typeface="Intro Rust"/>
              </a:rPr>
              <a:t> die </a:t>
            </a:r>
            <a:r>
              <a:rPr lang="en-US" sz="4400" dirty="0" err="1">
                <a:latin typeface="Intro Rust"/>
                <a:ea typeface="Intro Rust"/>
                <a:cs typeface="Intro Rust"/>
                <a:sym typeface="Intro Rust"/>
              </a:rPr>
              <a:t>GEfühle</a:t>
            </a:r>
            <a:endParaRPr lang="en-US" sz="4400" dirty="0">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7FAF2C78-1D93-B7B7-8D44-170DDB57957A}"/>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20" name="Textfeld 19">
            <a:extLst>
              <a:ext uri="{FF2B5EF4-FFF2-40B4-BE49-F238E27FC236}">
                <a16:creationId xmlns:a16="http://schemas.microsoft.com/office/drawing/2014/main" id="{07B88D56-BABB-84A1-FDE7-3607137E57F3}"/>
              </a:ext>
            </a:extLst>
          </p:cNvPr>
          <p:cNvSpPr txBox="1"/>
          <p:nvPr/>
        </p:nvSpPr>
        <p:spPr>
          <a:xfrm>
            <a:off x="7410100" y="8344772"/>
            <a:ext cx="10942982" cy="369332"/>
          </a:xfrm>
          <a:prstGeom prst="rect">
            <a:avLst/>
          </a:prstGeom>
          <a:noFill/>
        </p:spPr>
        <p:txBody>
          <a:bodyPr wrap="square">
            <a:spAutoFit/>
          </a:bodyPr>
          <a:lstStyle/>
          <a:p>
            <a:r>
              <a:rPr lang="de-DE" dirty="0"/>
              <a:t>Piccardi et al. (2025) – </a:t>
            </a:r>
            <a:r>
              <a:rPr lang="de-DE" i="1" dirty="0" err="1"/>
              <a:t>Reranking</a:t>
            </a:r>
            <a:r>
              <a:rPr lang="de-DE" i="1" dirty="0"/>
              <a:t> </a:t>
            </a:r>
            <a:r>
              <a:rPr lang="de-DE" i="1" dirty="0" err="1"/>
              <a:t>partisan</a:t>
            </a:r>
            <a:r>
              <a:rPr lang="de-DE" i="1" dirty="0"/>
              <a:t> </a:t>
            </a:r>
            <a:r>
              <a:rPr lang="de-DE" i="1" dirty="0" err="1"/>
              <a:t>animosity</a:t>
            </a:r>
            <a:r>
              <a:rPr lang="de-DE" i="1" dirty="0"/>
              <a:t> in </a:t>
            </a:r>
            <a:r>
              <a:rPr lang="de-DE" i="1" dirty="0" err="1"/>
              <a:t>algorithmic</a:t>
            </a:r>
            <a:r>
              <a:rPr lang="de-DE" i="1" dirty="0"/>
              <a:t> social </a:t>
            </a:r>
            <a:r>
              <a:rPr lang="de-DE" i="1" dirty="0" err="1"/>
              <a:t>media</a:t>
            </a:r>
            <a:r>
              <a:rPr lang="de-DE" i="1" dirty="0"/>
              <a:t> </a:t>
            </a:r>
            <a:r>
              <a:rPr lang="de-DE" i="1" dirty="0" err="1"/>
              <a:t>feeds</a:t>
            </a:r>
            <a:r>
              <a:rPr lang="de-DE" i="1" dirty="0"/>
              <a:t> alters </a:t>
            </a:r>
            <a:r>
              <a:rPr lang="de-DE" i="1" dirty="0" err="1"/>
              <a:t>affective</a:t>
            </a:r>
            <a:r>
              <a:rPr lang="de-DE" i="1" dirty="0"/>
              <a:t> </a:t>
            </a:r>
            <a:r>
              <a:rPr lang="de-DE" i="1" dirty="0" err="1"/>
              <a:t>polarization</a:t>
            </a:r>
            <a:r>
              <a:rPr lang="de-DE" dirty="0"/>
              <a:t>.</a:t>
            </a:r>
          </a:p>
        </p:txBody>
      </p:sp>
      <p:pic>
        <p:nvPicPr>
          <p:cNvPr id="12" name="Grafik 11" descr="Ein Bild, das Text, Schrift, Diagramm, Zahl enthält.&#10;&#10;KI-generierte Inhalte können fehlerhaft sein.">
            <a:extLst>
              <a:ext uri="{FF2B5EF4-FFF2-40B4-BE49-F238E27FC236}">
                <a16:creationId xmlns:a16="http://schemas.microsoft.com/office/drawing/2014/main" id="{E1BFE2ED-4D28-46EC-F831-A29E28F34D7F}"/>
              </a:ext>
            </a:extLst>
          </p:cNvPr>
          <p:cNvPicPr>
            <a:picLocks noChangeAspect="1"/>
          </p:cNvPicPr>
          <p:nvPr/>
        </p:nvPicPr>
        <p:blipFill>
          <a:blip r:embed="rId10"/>
          <a:stretch>
            <a:fillRect/>
          </a:stretch>
        </p:blipFill>
        <p:spPr>
          <a:xfrm>
            <a:off x="1556558" y="2867484"/>
            <a:ext cx="14935200" cy="5155446"/>
          </a:xfrm>
          <a:prstGeom prst="rect">
            <a:avLst/>
          </a:prstGeom>
        </p:spPr>
      </p:pic>
    </p:spTree>
    <p:extLst>
      <p:ext uri="{BB962C8B-B14F-4D97-AF65-F5344CB8AC3E}">
        <p14:creationId xmlns:p14="http://schemas.microsoft.com/office/powerpoint/2010/main" val="81602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47CD4-843F-489C-E5E2-8C2392C13BE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872147-67DE-79F7-793D-40C207F7FDC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EB319E4C-39E7-0123-DAB2-5FFBBBBDCECC}"/>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800595BC-C2DF-FAFE-12FB-E929AC6BBEB0}"/>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D6ADC5FB-D76F-1B2E-336A-CCA9F8A97947}"/>
              </a:ext>
            </a:extLst>
          </p:cNvPr>
          <p:cNvGrpSpPr/>
          <p:nvPr/>
        </p:nvGrpSpPr>
        <p:grpSpPr>
          <a:xfrm>
            <a:off x="-1802667" y="1204872"/>
            <a:ext cx="21893334" cy="8333715"/>
            <a:chOff x="0" y="0"/>
            <a:chExt cx="29191112" cy="11111620"/>
          </a:xfrm>
        </p:grpSpPr>
        <p:sp>
          <p:nvSpPr>
            <p:cNvPr id="6" name="Freeform 6">
              <a:extLst>
                <a:ext uri="{FF2B5EF4-FFF2-40B4-BE49-F238E27FC236}">
                  <a16:creationId xmlns:a16="http://schemas.microsoft.com/office/drawing/2014/main" id="{CA88427C-F271-A903-D7E5-FEFD9D98FA71}"/>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FF85EF63-AFE7-732B-979D-017926E420BF}"/>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7F1C75B5-CE6B-5CD5-F8AC-45A0FD82DC43}"/>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7745F240-2E47-29A2-B31A-D3EDA72448F1}"/>
              </a:ext>
            </a:extLst>
          </p:cNvPr>
          <p:cNvSpPr txBox="1"/>
          <p:nvPr/>
        </p:nvSpPr>
        <p:spPr>
          <a:xfrm rot="-245795">
            <a:off x="2660310" y="6522"/>
            <a:ext cx="13805706" cy="2439770"/>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1</a:t>
            </a:r>
          </a:p>
          <a:p>
            <a:pPr algn="ctr">
              <a:lnSpc>
                <a:spcPts val="10080"/>
              </a:lnSpc>
              <a:spcBef>
                <a:spcPct val="0"/>
              </a:spcBef>
            </a:pPr>
            <a:r>
              <a:rPr lang="en-US" sz="4400" dirty="0">
                <a:latin typeface="Intro Rust"/>
                <a:ea typeface="Intro Rust"/>
                <a:cs typeface="Intro Rust"/>
                <a:sym typeface="Intro Rust"/>
              </a:rPr>
              <a:t>Der </a:t>
            </a:r>
            <a:r>
              <a:rPr lang="en-US" sz="4400" dirty="0" err="1">
                <a:latin typeface="Intro Rust"/>
                <a:ea typeface="Intro Rust"/>
                <a:cs typeface="Intro Rust"/>
                <a:sym typeface="Intro Rust"/>
              </a:rPr>
              <a:t>Algoritmus</a:t>
            </a:r>
            <a:r>
              <a:rPr lang="en-US" sz="4400" dirty="0">
                <a:latin typeface="Intro Rust"/>
                <a:ea typeface="Intro Rust"/>
                <a:cs typeface="Intro Rust"/>
                <a:sym typeface="Intro Rust"/>
              </a:rPr>
              <a:t> </a:t>
            </a:r>
            <a:r>
              <a:rPr lang="en-US" sz="4400" dirty="0" err="1">
                <a:latin typeface="Intro Rust"/>
                <a:ea typeface="Intro Rust"/>
                <a:cs typeface="Intro Rust"/>
                <a:sym typeface="Intro Rust"/>
              </a:rPr>
              <a:t>lenkt</a:t>
            </a:r>
            <a:r>
              <a:rPr lang="en-US" sz="4400" dirty="0">
                <a:latin typeface="Intro Rust"/>
                <a:ea typeface="Intro Rust"/>
                <a:cs typeface="Intro Rust"/>
                <a:sym typeface="Intro Rust"/>
              </a:rPr>
              <a:t> die </a:t>
            </a:r>
            <a:r>
              <a:rPr lang="en-US" sz="4400" dirty="0" err="1">
                <a:latin typeface="Intro Rust"/>
                <a:ea typeface="Intro Rust"/>
                <a:cs typeface="Intro Rust"/>
                <a:sym typeface="Intro Rust"/>
              </a:rPr>
              <a:t>GEfühle</a:t>
            </a:r>
            <a:endParaRPr lang="en-US" sz="4400" dirty="0">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3200BF7A-6C1D-B168-D103-5113A486CC35}"/>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FED15316-7E58-0A12-275C-0878B2C93B90}"/>
              </a:ext>
            </a:extLst>
          </p:cNvPr>
          <p:cNvSpPr>
            <a:spLocks noChangeArrowheads="1"/>
          </p:cNvSpPr>
          <p:nvPr/>
        </p:nvSpPr>
        <p:spPr bwMode="auto">
          <a:xfrm>
            <a:off x="285372" y="4246659"/>
            <a:ext cx="18903961"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r>
              <a:rPr lang="de-DE" sz="4400" dirty="0">
                <a:latin typeface="Gotham" panose="020B0604020202020204" charset="0"/>
                <a:cs typeface="Gotham" panose="020B0604020202020204" charset="0"/>
              </a:rPr>
              <a:t>Der Algorithmus als Beschleuniger: Eine Woche vs. Drei Jahre</a:t>
            </a:r>
          </a:p>
          <a:p>
            <a:pPr lvl="0" eaLnBrk="0" fontAlgn="base" hangingPunct="0">
              <a:spcBef>
                <a:spcPct val="0"/>
              </a:spcBef>
              <a:spcAft>
                <a:spcPct val="0"/>
              </a:spcAft>
            </a:pPr>
            <a:endParaRPr kumimoji="0" lang="de-DE" altLang="de-DE" sz="66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Tree>
    <p:extLst>
      <p:ext uri="{BB962C8B-B14F-4D97-AF65-F5344CB8AC3E}">
        <p14:creationId xmlns:p14="http://schemas.microsoft.com/office/powerpoint/2010/main" val="3446830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70A08-1317-9EAE-A623-846FF9C7284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2B2A4F3-76EB-610D-0B09-CB3F6448F26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46B19C23-760D-D7DD-667C-DB86EC8CFA89}"/>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3C32A2DD-94AE-50C4-6C5A-376D96779031}"/>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DAA78F43-D974-C72C-BE59-915EE1C1DBCC}"/>
              </a:ext>
            </a:extLst>
          </p:cNvPr>
          <p:cNvGrpSpPr/>
          <p:nvPr/>
        </p:nvGrpSpPr>
        <p:grpSpPr>
          <a:xfrm>
            <a:off x="-1802667" y="1440896"/>
            <a:ext cx="21893334" cy="8333715"/>
            <a:chOff x="0" y="0"/>
            <a:chExt cx="29191112" cy="11111620"/>
          </a:xfrm>
        </p:grpSpPr>
        <p:sp>
          <p:nvSpPr>
            <p:cNvPr id="6" name="Freeform 6">
              <a:extLst>
                <a:ext uri="{FF2B5EF4-FFF2-40B4-BE49-F238E27FC236}">
                  <a16:creationId xmlns:a16="http://schemas.microsoft.com/office/drawing/2014/main" id="{4D7687AD-0BB3-5D44-FD90-09186C31DCE7}"/>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CFE9B8F5-57D5-E3E3-95D4-A70309FB1CBD}"/>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4761071D-CF35-F6CA-635D-9D06BD0915A3}"/>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818A5D9F-7EE2-3EA4-5997-EA9132FC1D7A}"/>
              </a:ext>
            </a:extLst>
          </p:cNvPr>
          <p:cNvSpPr txBox="1"/>
          <p:nvPr/>
        </p:nvSpPr>
        <p:spPr>
          <a:xfrm rot="-245795">
            <a:off x="2660310" y="-27366"/>
            <a:ext cx="13805706" cy="2507546"/>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2</a:t>
            </a:r>
          </a:p>
          <a:p>
            <a:pPr algn="ctr">
              <a:lnSpc>
                <a:spcPts val="10080"/>
              </a:lnSpc>
              <a:spcBef>
                <a:spcPct val="0"/>
              </a:spcBef>
            </a:pPr>
            <a:r>
              <a:rPr lang="de-DE" sz="7200" dirty="0"/>
              <a:t>Der Zerrspiegel-Effekt</a:t>
            </a:r>
            <a:endParaRPr lang="en-US" sz="7200" dirty="0">
              <a:solidFill>
                <a:srgbClr val="FFFFFF"/>
              </a:solidFill>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2DD4084C-3890-D23C-3649-399BBB9E8301}"/>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2417A3A6-FD48-5D0F-C904-115983EA1736}"/>
              </a:ext>
            </a:extLst>
          </p:cNvPr>
          <p:cNvSpPr>
            <a:spLocks noChangeArrowheads="1"/>
          </p:cNvSpPr>
          <p:nvPr/>
        </p:nvSpPr>
        <p:spPr bwMode="auto">
          <a:xfrm>
            <a:off x="304800" y="2463604"/>
            <a:ext cx="18903961" cy="589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r>
              <a:rPr lang="de-DE" sz="3600" b="1" dirty="0">
                <a:latin typeface="Gotham" panose="020B0604020202020204" charset="0"/>
                <a:cs typeface="Gotham" panose="020B0604020202020204" charset="0"/>
              </a:rPr>
              <a:t>Der "</a:t>
            </a:r>
            <a:r>
              <a:rPr lang="de-DE" sz="3600" b="1" dirty="0" err="1">
                <a:latin typeface="Gotham" panose="020B0604020202020204" charset="0"/>
                <a:cs typeface="Gotham" panose="020B0604020202020204" charset="0"/>
              </a:rPr>
              <a:t>Funhouse</a:t>
            </a:r>
            <a:r>
              <a:rPr lang="de-DE" sz="3600" b="1" dirty="0">
                <a:latin typeface="Gotham" panose="020B0604020202020204" charset="0"/>
                <a:cs typeface="Gotham" panose="020B0604020202020204" charset="0"/>
              </a:rPr>
              <a:t> Mirror„</a:t>
            </a:r>
          </a:p>
          <a:p>
            <a:endParaRPr lang="de-DE" sz="3600" dirty="0">
              <a:latin typeface="Gotham" panose="020B0604020202020204" charset="0"/>
              <a:cs typeface="Gotham" panose="020B0604020202020204" charset="0"/>
            </a:endParaRPr>
          </a:p>
          <a:p>
            <a:r>
              <a:rPr lang="de-DE" sz="3600" b="1" dirty="0">
                <a:latin typeface="Gotham" panose="020B0604020202020204" charset="0"/>
                <a:cs typeface="Gotham" panose="020B0604020202020204" charset="0"/>
              </a:rPr>
              <a:t>Die Täuschung:</a:t>
            </a:r>
            <a:r>
              <a:rPr lang="de-DE" sz="3600" dirty="0">
                <a:latin typeface="Gotham" panose="020B0604020202020204" charset="0"/>
                <a:cs typeface="Gotham" panose="020B0604020202020204" charset="0"/>
              </a:rPr>
              <a:t> Soziale Medien sind kein Fenster zur Welt, sondern ein Zerrspiegel. Sie blähen Extreme auf und lassen die Mitte schrumpfen.</a:t>
            </a:r>
          </a:p>
          <a:p>
            <a:endParaRPr lang="de-DE" sz="3600" dirty="0">
              <a:latin typeface="Gotham" panose="020B0604020202020204" charset="0"/>
              <a:cs typeface="Gotham" panose="020B0604020202020204" charset="0"/>
            </a:endParaRPr>
          </a:p>
          <a:p>
            <a:r>
              <a:rPr lang="de-DE" sz="3600" b="1" dirty="0">
                <a:latin typeface="Gotham" panose="020B0604020202020204" charset="0"/>
                <a:cs typeface="Gotham" panose="020B0604020202020204" charset="0"/>
              </a:rPr>
              <a:t>Realität:</a:t>
            </a:r>
            <a:r>
              <a:rPr lang="de-DE" sz="3600" dirty="0">
                <a:latin typeface="Gotham" panose="020B0604020202020204" charset="0"/>
                <a:cs typeface="Gotham" panose="020B0604020202020204" charset="0"/>
              </a:rPr>
              <a:t> Die Gesellschaft ist meist moderat (eine Glockenkurve).</a:t>
            </a:r>
          </a:p>
          <a:p>
            <a:endParaRPr lang="de-DE" sz="3600" dirty="0">
              <a:latin typeface="Gotham" panose="020B0604020202020204" charset="0"/>
              <a:cs typeface="Gotham" panose="020B0604020202020204" charset="0"/>
            </a:endParaRPr>
          </a:p>
          <a:p>
            <a:r>
              <a:rPr lang="de-DE" sz="3600" b="1" dirty="0">
                <a:latin typeface="Gotham" panose="020B0604020202020204" charset="0"/>
                <a:cs typeface="Gotham" panose="020B0604020202020204" charset="0"/>
              </a:rPr>
              <a:t>Wahrnehmung:</a:t>
            </a:r>
            <a:r>
              <a:rPr lang="de-DE" sz="3600" dirty="0">
                <a:latin typeface="Gotham" panose="020B0604020202020204" charset="0"/>
                <a:cs typeface="Gotham" panose="020B0604020202020204" charset="0"/>
              </a:rPr>
              <a:t> Algorithmen amplifizieren Wut („</a:t>
            </a:r>
            <a:r>
              <a:rPr lang="de-DE" sz="3600" dirty="0" err="1">
                <a:latin typeface="Gotham" panose="020B0604020202020204" charset="0"/>
                <a:cs typeface="Gotham" panose="020B0604020202020204" charset="0"/>
              </a:rPr>
              <a:t>Outrage</a:t>
            </a:r>
            <a:r>
              <a:rPr lang="de-DE" sz="3600" dirty="0">
                <a:latin typeface="Gotham" panose="020B0604020202020204" charset="0"/>
                <a:cs typeface="Gotham" panose="020B0604020202020204" charset="0"/>
              </a:rPr>
              <a:t>“), sodass wir</a:t>
            </a:r>
          </a:p>
          <a:p>
            <a:r>
              <a:rPr lang="de-DE" sz="3600" dirty="0">
                <a:latin typeface="Gotham" panose="020B0604020202020204" charset="0"/>
                <a:cs typeface="Gotham" panose="020B0604020202020204" charset="0"/>
              </a:rPr>
              <a:t> glauben, die Gesellschaft sei extrem gespalten.</a:t>
            </a: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07142334-BCDE-DC6A-FA28-7C4E6373F056}"/>
              </a:ext>
            </a:extLst>
          </p:cNvPr>
          <p:cNvSpPr txBox="1"/>
          <p:nvPr/>
        </p:nvSpPr>
        <p:spPr>
          <a:xfrm>
            <a:off x="8915400" y="8343900"/>
            <a:ext cx="11430000" cy="646331"/>
          </a:xfrm>
          <a:prstGeom prst="rect">
            <a:avLst/>
          </a:prstGeom>
          <a:noFill/>
        </p:spPr>
        <p:txBody>
          <a:bodyPr wrap="square">
            <a:spAutoFit/>
          </a:bodyPr>
          <a:lstStyle/>
          <a:p>
            <a:r>
              <a:rPr lang="en-US" dirty="0"/>
              <a:t>Van Bavel, A. Pereira, The partisan brain: an identity-based model of political belief</a:t>
            </a:r>
          </a:p>
          <a:p>
            <a:r>
              <a:rPr lang="en-US" dirty="0"/>
              <a:t>Trends </a:t>
            </a:r>
            <a:r>
              <a:rPr lang="en-US" dirty="0" err="1"/>
              <a:t>Cogn</a:t>
            </a:r>
            <a:r>
              <a:rPr lang="en-US" dirty="0"/>
              <a:t>. Sci., 22 (2018), pp. 213-224</a:t>
            </a:r>
          </a:p>
        </p:txBody>
      </p:sp>
    </p:spTree>
    <p:extLst>
      <p:ext uri="{BB962C8B-B14F-4D97-AF65-F5344CB8AC3E}">
        <p14:creationId xmlns:p14="http://schemas.microsoft.com/office/powerpoint/2010/main" val="19032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Text, Brief, Briefumschlag, Schrift enthält.&#10;&#10;KI-generierte Inhalte können fehlerhaft sein.">
            <a:extLst>
              <a:ext uri="{FF2B5EF4-FFF2-40B4-BE49-F238E27FC236}">
                <a16:creationId xmlns:a16="http://schemas.microsoft.com/office/drawing/2014/main" id="{C9679E55-A2B5-04A0-AA34-0349EF9E6C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83"/>
            <a:ext cx="18288000" cy="10287000"/>
          </a:xfrm>
          <a:prstGeom prst="rect">
            <a:avLst/>
          </a:prstGeom>
        </p:spPr>
      </p:pic>
    </p:spTree>
    <p:extLst>
      <p:ext uri="{BB962C8B-B14F-4D97-AF65-F5344CB8AC3E}">
        <p14:creationId xmlns:p14="http://schemas.microsoft.com/office/powerpoint/2010/main" val="550855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13C45-7AA4-3926-0A77-ED8D5073DB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D9533F-ADAD-8F46-F37B-66669F3D4BE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39C5FB9E-3CA1-6CBA-D1A6-3D49A32A74AC}"/>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D27AA6FD-02CF-A591-A92D-13910E10F8F4}"/>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E40D07CB-670F-03EB-EBED-AAC862C63C01}"/>
              </a:ext>
            </a:extLst>
          </p:cNvPr>
          <p:cNvGrpSpPr/>
          <p:nvPr/>
        </p:nvGrpSpPr>
        <p:grpSpPr>
          <a:xfrm>
            <a:off x="-1776534" y="1440896"/>
            <a:ext cx="21893334" cy="8333715"/>
            <a:chOff x="0" y="0"/>
            <a:chExt cx="29191112" cy="11111620"/>
          </a:xfrm>
        </p:grpSpPr>
        <p:sp>
          <p:nvSpPr>
            <p:cNvPr id="6" name="Freeform 6">
              <a:extLst>
                <a:ext uri="{FF2B5EF4-FFF2-40B4-BE49-F238E27FC236}">
                  <a16:creationId xmlns:a16="http://schemas.microsoft.com/office/drawing/2014/main" id="{C6BE6198-41A5-AC0A-4D85-73F7382123D5}"/>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FC7B82C7-FA97-003E-F4BF-EBCB359F4D2D}"/>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82B3695D-7C6B-D8FB-475C-117FD3F5A700}"/>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25748187-9B18-F553-44C8-3DB1F5D0FC15}"/>
              </a:ext>
            </a:extLst>
          </p:cNvPr>
          <p:cNvSpPr txBox="1"/>
          <p:nvPr/>
        </p:nvSpPr>
        <p:spPr>
          <a:xfrm rot="-245795">
            <a:off x="2660310" y="-27366"/>
            <a:ext cx="13805706" cy="2507546"/>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2</a:t>
            </a:r>
          </a:p>
          <a:p>
            <a:pPr algn="ctr">
              <a:lnSpc>
                <a:spcPts val="10080"/>
              </a:lnSpc>
              <a:spcBef>
                <a:spcPct val="0"/>
              </a:spcBef>
            </a:pPr>
            <a:r>
              <a:rPr lang="de-DE" sz="7200" dirty="0"/>
              <a:t>Der Zerrspiegel-Effekt</a:t>
            </a:r>
            <a:endParaRPr lang="en-US" sz="7200" dirty="0">
              <a:solidFill>
                <a:srgbClr val="FFFFFF"/>
              </a:solidFill>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A9DC2F7B-03A9-7D4E-2019-3AA458D939B6}"/>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B8F153DD-9476-A08C-A975-20FDDB9C5201}"/>
              </a:ext>
            </a:extLst>
          </p:cNvPr>
          <p:cNvSpPr>
            <a:spLocks noChangeArrowheads="1"/>
          </p:cNvSpPr>
          <p:nvPr/>
        </p:nvSpPr>
        <p:spPr bwMode="auto">
          <a:xfrm>
            <a:off x="228600" y="2740603"/>
            <a:ext cx="18903961" cy="533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r>
              <a:rPr lang="de-DE" sz="3600" b="1" dirty="0">
                <a:latin typeface="Gotham" panose="020B0604020202020204" charset="0"/>
                <a:cs typeface="Gotham" panose="020B0604020202020204" charset="0"/>
              </a:rPr>
              <a:t>Die Macht der „Lauten Minderheit“</a:t>
            </a:r>
            <a:endParaRPr lang="de-DE" sz="3600" dirty="0">
              <a:latin typeface="Gotham" panose="020B0604020202020204" charset="0"/>
              <a:cs typeface="Gotham" panose="020B0604020202020204" charset="0"/>
            </a:endParaRPr>
          </a:p>
          <a:p>
            <a:r>
              <a:rPr lang="de-DE" sz="3600" b="1" dirty="0">
                <a:latin typeface="Gotham" panose="020B0604020202020204" charset="0"/>
                <a:cs typeface="Gotham" panose="020B0604020202020204" charset="0"/>
              </a:rPr>
              <a:t>Die &lt;1%-Regel:</a:t>
            </a:r>
            <a:r>
              <a:rPr lang="de-DE" sz="3600" dirty="0">
                <a:latin typeface="Gotham" panose="020B0604020202020204" charset="0"/>
                <a:cs typeface="Gotham" panose="020B0604020202020204" charset="0"/>
              </a:rPr>
              <a:t> Eine winzige Gruppe generiert den Großteil an Hass und Desinformation (Bsp.: „</a:t>
            </a:r>
            <a:r>
              <a:rPr lang="de-DE" sz="3600" dirty="0" err="1">
                <a:latin typeface="Gotham" panose="020B0604020202020204" charset="0"/>
                <a:cs typeface="Gotham" panose="020B0604020202020204" charset="0"/>
              </a:rPr>
              <a:t>Disinformation</a:t>
            </a:r>
            <a:r>
              <a:rPr lang="de-DE" sz="3600" dirty="0">
                <a:latin typeface="Gotham" panose="020B0604020202020204" charset="0"/>
                <a:cs typeface="Gotham" panose="020B0604020202020204" charset="0"/>
              </a:rPr>
              <a:t> </a:t>
            </a:r>
            <a:r>
              <a:rPr lang="de-DE" sz="3600" dirty="0" err="1">
                <a:latin typeface="Gotham" panose="020B0604020202020204" charset="0"/>
                <a:cs typeface="Gotham" panose="020B0604020202020204" charset="0"/>
              </a:rPr>
              <a:t>Dozen</a:t>
            </a:r>
            <a:r>
              <a:rPr lang="de-DE" sz="3600" dirty="0">
                <a:latin typeface="Gotham" panose="020B0604020202020204" charset="0"/>
                <a:cs typeface="Gotham" panose="020B0604020202020204" charset="0"/>
              </a:rPr>
              <a:t>“ – 12 Accounts produzierten 65% </a:t>
            </a:r>
          </a:p>
          <a:p>
            <a:r>
              <a:rPr lang="de-DE" sz="3600" dirty="0">
                <a:latin typeface="Gotham" panose="020B0604020202020204" charset="0"/>
                <a:cs typeface="Gotham" panose="020B0604020202020204" charset="0"/>
              </a:rPr>
              <a:t>der Impf-Lügen).</a:t>
            </a:r>
          </a:p>
          <a:p>
            <a:r>
              <a:rPr lang="de-DE" sz="3600" b="1" dirty="0" err="1">
                <a:latin typeface="Gotham" panose="020B0604020202020204" charset="0"/>
                <a:cs typeface="Gotham" panose="020B0604020202020204" charset="0"/>
              </a:rPr>
              <a:t>Perception</a:t>
            </a:r>
            <a:r>
              <a:rPr lang="de-DE" sz="3600" b="1" dirty="0">
                <a:latin typeface="Gotham" panose="020B0604020202020204" charset="0"/>
                <a:cs typeface="Gotham" panose="020B0604020202020204" charset="0"/>
              </a:rPr>
              <a:t> Gap (Wahrnehmungslücke):</a:t>
            </a:r>
            <a:r>
              <a:rPr lang="de-DE" sz="3600" dirty="0">
                <a:latin typeface="Gotham" panose="020B0604020202020204" charset="0"/>
                <a:cs typeface="Gotham" panose="020B0604020202020204" charset="0"/>
              </a:rPr>
              <a:t> Wir halten diese radikalen Stimmen </a:t>
            </a:r>
          </a:p>
          <a:p>
            <a:r>
              <a:rPr lang="de-DE" sz="3600" dirty="0">
                <a:latin typeface="Gotham" panose="020B0604020202020204" charset="0"/>
                <a:cs typeface="Gotham" panose="020B0604020202020204" charset="0"/>
              </a:rPr>
              <a:t>für repräsentativ.</a:t>
            </a:r>
          </a:p>
          <a:p>
            <a:endParaRPr lang="de-DE" sz="3600" dirty="0">
              <a:latin typeface="Gotham" panose="020B0604020202020204" charset="0"/>
              <a:cs typeface="Gotham" panose="020B0604020202020204" charset="0"/>
            </a:endParaRPr>
          </a:p>
          <a:p>
            <a:pPr lvl="1"/>
            <a:r>
              <a:rPr lang="de-DE" sz="3600" i="1" dirty="0">
                <a:latin typeface="Gotham" panose="020B0604020202020204" charset="0"/>
                <a:cs typeface="Gotham" panose="020B0604020202020204" charset="0"/>
              </a:rPr>
              <a:t>Folge:</a:t>
            </a:r>
            <a:r>
              <a:rPr lang="de-DE" sz="3600" dirty="0">
                <a:latin typeface="Gotham" panose="020B0604020202020204" charset="0"/>
                <a:cs typeface="Gotham" panose="020B0604020202020204" charset="0"/>
              </a:rPr>
              <a:t> Wir überschätzen die Radikalität der politischen Gegenseite massiv.</a:t>
            </a: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A102C581-F537-8E73-ACDF-7CCB10DD43F8}"/>
              </a:ext>
            </a:extLst>
          </p:cNvPr>
          <p:cNvSpPr txBox="1"/>
          <p:nvPr/>
        </p:nvSpPr>
        <p:spPr>
          <a:xfrm>
            <a:off x="8915400" y="8343900"/>
            <a:ext cx="11430000" cy="646331"/>
          </a:xfrm>
          <a:prstGeom prst="rect">
            <a:avLst/>
          </a:prstGeom>
          <a:noFill/>
        </p:spPr>
        <p:txBody>
          <a:bodyPr wrap="square">
            <a:spAutoFit/>
          </a:bodyPr>
          <a:lstStyle/>
          <a:p>
            <a:r>
              <a:rPr lang="en-US" dirty="0"/>
              <a:t>Van Bavel, A. Pereira, The partisan brain: an identity-based model of political belief</a:t>
            </a:r>
          </a:p>
          <a:p>
            <a:r>
              <a:rPr lang="en-US" dirty="0"/>
              <a:t>Trends </a:t>
            </a:r>
            <a:r>
              <a:rPr lang="en-US" dirty="0" err="1"/>
              <a:t>Cogn</a:t>
            </a:r>
            <a:r>
              <a:rPr lang="en-US" dirty="0"/>
              <a:t>. Sci., 22 (2018), pp. 213-224</a:t>
            </a:r>
          </a:p>
        </p:txBody>
      </p:sp>
    </p:spTree>
    <p:extLst>
      <p:ext uri="{BB962C8B-B14F-4D97-AF65-F5344CB8AC3E}">
        <p14:creationId xmlns:p14="http://schemas.microsoft.com/office/powerpoint/2010/main" val="158073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05D7C-83EF-B428-6A76-6E60064FFA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A7A2CF-08F1-00EF-D0ED-BACCE9F3901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A93CD535-4A72-9B3F-E5BA-73A790EB7A0B}"/>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462B9392-EEEC-FFF6-BE26-E1674D0369E8}"/>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708D0211-E608-C6D5-8FEC-09B574738F0C}"/>
              </a:ext>
            </a:extLst>
          </p:cNvPr>
          <p:cNvGrpSpPr/>
          <p:nvPr/>
        </p:nvGrpSpPr>
        <p:grpSpPr>
          <a:xfrm>
            <a:off x="-1802667" y="1440896"/>
            <a:ext cx="21893334" cy="8333715"/>
            <a:chOff x="0" y="0"/>
            <a:chExt cx="29191112" cy="11111620"/>
          </a:xfrm>
        </p:grpSpPr>
        <p:sp>
          <p:nvSpPr>
            <p:cNvPr id="6" name="Freeform 6">
              <a:extLst>
                <a:ext uri="{FF2B5EF4-FFF2-40B4-BE49-F238E27FC236}">
                  <a16:creationId xmlns:a16="http://schemas.microsoft.com/office/drawing/2014/main" id="{24ACF96D-2B27-AD71-A5AF-4C4DA084DF38}"/>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0EF83248-A735-FA26-3145-821B07A22324}"/>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C2D0892D-E00A-3B3E-2C31-19D9230862BE}"/>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2DB6D302-FBBC-D55B-7C74-A18CD48FB82E}"/>
              </a:ext>
            </a:extLst>
          </p:cNvPr>
          <p:cNvSpPr txBox="1"/>
          <p:nvPr/>
        </p:nvSpPr>
        <p:spPr>
          <a:xfrm rot="-245795">
            <a:off x="2660310" y="-27366"/>
            <a:ext cx="13805706" cy="2507546"/>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2</a:t>
            </a:r>
          </a:p>
          <a:p>
            <a:pPr algn="ctr">
              <a:lnSpc>
                <a:spcPts val="10080"/>
              </a:lnSpc>
              <a:spcBef>
                <a:spcPct val="0"/>
              </a:spcBef>
            </a:pPr>
            <a:r>
              <a:rPr lang="de-DE" sz="7200" dirty="0"/>
              <a:t>Der Zerrspiegel-Effekt</a:t>
            </a:r>
            <a:endParaRPr lang="en-US" sz="7200" dirty="0">
              <a:solidFill>
                <a:srgbClr val="FFFFFF"/>
              </a:solidFill>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55B583AF-FBDB-F504-285E-CBAB03067F16}"/>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1A9520DE-60DD-565E-791D-66C76985B0C5}"/>
              </a:ext>
            </a:extLst>
          </p:cNvPr>
          <p:cNvSpPr>
            <a:spLocks noChangeArrowheads="1"/>
          </p:cNvSpPr>
          <p:nvPr/>
        </p:nvSpPr>
        <p:spPr bwMode="auto">
          <a:xfrm>
            <a:off x="475333" y="3294599"/>
            <a:ext cx="18903961" cy="42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r>
              <a:rPr lang="de-DE" sz="3600" b="1" dirty="0"/>
              <a:t>Die fatale Konsequenz</a:t>
            </a:r>
            <a:endParaRPr lang="de-DE" sz="3600" dirty="0"/>
          </a:p>
          <a:p>
            <a:r>
              <a:rPr lang="de-DE" sz="3600" b="1" dirty="0"/>
              <a:t>Rückzug der Moderaten:</a:t>
            </a:r>
            <a:r>
              <a:rPr lang="de-DE" sz="3600" dirty="0"/>
              <a:t> Wer glaubt, von Extremisten umzingelt zu sein, zieht sich zurück („Schweigespirale“).</a:t>
            </a:r>
          </a:p>
          <a:p>
            <a:endParaRPr lang="de-DE" sz="3600" dirty="0"/>
          </a:p>
          <a:p>
            <a:r>
              <a:rPr lang="de-DE" sz="3600" b="1" dirty="0"/>
              <a:t>Selbsterfüllende Prophezeiung:</a:t>
            </a:r>
            <a:r>
              <a:rPr lang="de-DE" sz="3600" dirty="0"/>
              <a:t> Weil die Mitte schweigt, wird das Netz tatsächlich von den</a:t>
            </a:r>
          </a:p>
          <a:p>
            <a:r>
              <a:rPr lang="de-DE" sz="3600" dirty="0"/>
              <a:t> Rändern dominiert.</a:t>
            </a: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898055E1-454F-8EB6-E58F-A934FC2E5B89}"/>
              </a:ext>
            </a:extLst>
          </p:cNvPr>
          <p:cNvSpPr txBox="1"/>
          <p:nvPr/>
        </p:nvSpPr>
        <p:spPr>
          <a:xfrm>
            <a:off x="8915400" y="8343900"/>
            <a:ext cx="11430000" cy="646331"/>
          </a:xfrm>
          <a:prstGeom prst="rect">
            <a:avLst/>
          </a:prstGeom>
          <a:noFill/>
        </p:spPr>
        <p:txBody>
          <a:bodyPr wrap="square">
            <a:spAutoFit/>
          </a:bodyPr>
          <a:lstStyle/>
          <a:p>
            <a:r>
              <a:rPr lang="en-US" dirty="0"/>
              <a:t>Van Bavel, A. Pereira, The partisan brain: an identity-based model of political belief</a:t>
            </a:r>
          </a:p>
          <a:p>
            <a:r>
              <a:rPr lang="en-US" dirty="0"/>
              <a:t>Trends </a:t>
            </a:r>
            <a:r>
              <a:rPr lang="en-US" dirty="0" err="1"/>
              <a:t>Cogn</a:t>
            </a:r>
            <a:r>
              <a:rPr lang="en-US" dirty="0"/>
              <a:t>. Sci., 22 (2018), pp. 213-224</a:t>
            </a:r>
          </a:p>
        </p:txBody>
      </p:sp>
    </p:spTree>
    <p:extLst>
      <p:ext uri="{BB962C8B-B14F-4D97-AF65-F5344CB8AC3E}">
        <p14:creationId xmlns:p14="http://schemas.microsoft.com/office/powerpoint/2010/main" val="399482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Zubehör, Papier, Etikett enthält.&#10;&#10;KI-generierte Inhalte können fehlerhaft sein.">
            <a:extLst>
              <a:ext uri="{FF2B5EF4-FFF2-40B4-BE49-F238E27FC236}">
                <a16:creationId xmlns:a16="http://schemas.microsoft.com/office/drawing/2014/main" id="{ADC4CE51-DA86-4099-D0CF-687683144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747"/>
            <a:ext cx="18288000" cy="10542494"/>
          </a:xfrm>
          <a:prstGeom prst="rect">
            <a:avLst/>
          </a:prstGeom>
        </p:spPr>
      </p:pic>
    </p:spTree>
    <p:extLst>
      <p:ext uri="{BB962C8B-B14F-4D97-AF65-F5344CB8AC3E}">
        <p14:creationId xmlns:p14="http://schemas.microsoft.com/office/powerpoint/2010/main" val="4013737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A1483-5ED2-1CDE-C2D3-4364F2A50B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69DBD4-E491-AE2C-FF58-8B99A743223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4AFC9255-61D3-88A0-97A1-F146C1EB4EFB}"/>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8B7DE030-6AA1-5D07-2127-FEA5D55A4563}"/>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93570A42-7498-8288-CD8A-1CD36AB0F0BF}"/>
              </a:ext>
            </a:extLst>
          </p:cNvPr>
          <p:cNvGrpSpPr/>
          <p:nvPr/>
        </p:nvGrpSpPr>
        <p:grpSpPr>
          <a:xfrm>
            <a:off x="-1802667" y="1278690"/>
            <a:ext cx="21893334" cy="8333715"/>
            <a:chOff x="0" y="0"/>
            <a:chExt cx="29191112" cy="11111620"/>
          </a:xfrm>
        </p:grpSpPr>
        <p:sp>
          <p:nvSpPr>
            <p:cNvPr id="6" name="Freeform 6">
              <a:extLst>
                <a:ext uri="{FF2B5EF4-FFF2-40B4-BE49-F238E27FC236}">
                  <a16:creationId xmlns:a16="http://schemas.microsoft.com/office/drawing/2014/main" id="{5DCF72BA-7823-0122-3A1D-D1B7F30D1A2D}"/>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5B8F944A-2681-A259-3CAB-BA21FC302FFC}"/>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A7E58C16-4FA9-9DA8-5455-476555FE8A59}"/>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398FB384-9AFA-77E2-2327-C23069B599E1}"/>
              </a:ext>
            </a:extLst>
          </p:cNvPr>
          <p:cNvSpPr txBox="1"/>
          <p:nvPr/>
        </p:nvSpPr>
        <p:spPr>
          <a:xfrm rot="-245795">
            <a:off x="2660310" y="-27366"/>
            <a:ext cx="13805706" cy="2507546"/>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3</a:t>
            </a:r>
          </a:p>
          <a:p>
            <a:pPr algn="ctr">
              <a:lnSpc>
                <a:spcPts val="10080"/>
              </a:lnSpc>
              <a:spcBef>
                <a:spcPct val="0"/>
              </a:spcBef>
            </a:pPr>
            <a:r>
              <a:rPr lang="en-US" sz="7200" dirty="0"/>
              <a:t>Out-Group </a:t>
            </a:r>
            <a:r>
              <a:rPr lang="en-US" sz="7200" dirty="0" err="1"/>
              <a:t>Animosität</a:t>
            </a:r>
            <a:endParaRPr lang="en-US" sz="7200" dirty="0">
              <a:solidFill>
                <a:srgbClr val="FFFFFF"/>
              </a:solidFill>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CCA27475-AA05-C8CA-2D45-E737D0631207}"/>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C412934C-C0A3-B076-15FA-4D17011E79C7}"/>
              </a:ext>
            </a:extLst>
          </p:cNvPr>
          <p:cNvSpPr>
            <a:spLocks noChangeArrowheads="1"/>
          </p:cNvSpPr>
          <p:nvPr/>
        </p:nvSpPr>
        <p:spPr bwMode="auto">
          <a:xfrm>
            <a:off x="475333" y="4741149"/>
            <a:ext cx="18903961"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endParaRPr lang="de-DE" sz="2800" dirty="0"/>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4D74CEEF-C56D-A334-2D32-6FB9632AB26D}"/>
              </a:ext>
            </a:extLst>
          </p:cNvPr>
          <p:cNvSpPr txBox="1"/>
          <p:nvPr/>
        </p:nvSpPr>
        <p:spPr>
          <a:xfrm>
            <a:off x="7131516" y="8367422"/>
            <a:ext cx="11430000" cy="646331"/>
          </a:xfrm>
          <a:prstGeom prst="rect">
            <a:avLst/>
          </a:prstGeom>
          <a:noFill/>
        </p:spPr>
        <p:txBody>
          <a:bodyPr wrap="square">
            <a:spAutoFit/>
          </a:bodyPr>
          <a:lstStyle/>
          <a:p>
            <a:r>
              <a:rPr lang="en-US" dirty="0"/>
              <a:t>S. Rathje, J.J. Van Bavel, &amp; S. van der Linden, Out-group animosity drives engagement on social media, Proc. Natl. Acad. Sci. U.S.A. 118 (26) e2024292118, https://doi.org/10.1073/pnas.2024292118 (2021).</a:t>
            </a:r>
          </a:p>
        </p:txBody>
      </p:sp>
      <p:sp>
        <p:nvSpPr>
          <p:cNvPr id="13" name="Rectangle 4">
            <a:extLst>
              <a:ext uri="{FF2B5EF4-FFF2-40B4-BE49-F238E27FC236}">
                <a16:creationId xmlns:a16="http://schemas.microsoft.com/office/drawing/2014/main" id="{A736367B-45B2-3552-00BB-EF3BB872DB5B}"/>
              </a:ext>
            </a:extLst>
          </p:cNvPr>
          <p:cNvSpPr>
            <a:spLocks noChangeArrowheads="1"/>
          </p:cNvSpPr>
          <p:nvPr/>
        </p:nvSpPr>
        <p:spPr bwMode="auto">
          <a:xfrm>
            <a:off x="609600" y="4001278"/>
            <a:ext cx="1572069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Die Kern-Erkenntnis:</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 Der stärkste Prädiktor für Viralität auf Facebook und Twitter ist nicht Emotion im Allgemeinen, </a:t>
            </a:r>
          </a:p>
          <a:p>
            <a:pPr marL="0" marR="0" lvl="0" indent="0" algn="l" defTabSz="914400" rtl="0" eaLnBrk="0" fontAlgn="base" latinLnBrk="0" hangingPunct="0">
              <a:lnSpc>
                <a:spcPct val="100000"/>
              </a:lnSpc>
              <a:spcBef>
                <a:spcPct val="0"/>
              </a:spcBef>
              <a:spcAft>
                <a:spcPct val="0"/>
              </a:spcAft>
              <a:buClrTx/>
              <a:buSzTx/>
              <a:tabLst/>
            </a:pP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sondern Feindseligkeit gegenüber der politischen Gegenseite ("Out-Group </a:t>
            </a:r>
            <a:r>
              <a:rPr kumimoji="0" lang="de-DE" altLang="de-DE" sz="3600" b="0" i="0" u="none" strike="noStrike" cap="none" normalizeH="0" baseline="0" dirty="0" err="1">
                <a:ln>
                  <a:noFill/>
                </a:ln>
                <a:solidFill>
                  <a:schemeClr val="tx1"/>
                </a:solidFill>
                <a:effectLst/>
                <a:latin typeface="Gotham" panose="020B0604020202020204" charset="0"/>
                <a:cs typeface="Gotham" panose="020B0604020202020204" charset="0"/>
              </a:rPr>
              <a:t>Animosity</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976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3F445-0DE9-6B7C-856D-8E9B8E9A41E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094E11-AEBA-D2F2-FDA3-9FA98E4A8F4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9BCE67E7-00E4-6B64-C174-2A39A416BB87}"/>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2C825AAC-3FE7-F26E-5529-09C1DFC8E0CA}"/>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7988F220-A8CD-1FAF-148A-3D94938E5826}"/>
              </a:ext>
            </a:extLst>
          </p:cNvPr>
          <p:cNvGrpSpPr/>
          <p:nvPr/>
        </p:nvGrpSpPr>
        <p:grpSpPr>
          <a:xfrm>
            <a:off x="-1802667" y="1278690"/>
            <a:ext cx="21893334" cy="8333715"/>
            <a:chOff x="0" y="0"/>
            <a:chExt cx="29191112" cy="11111620"/>
          </a:xfrm>
        </p:grpSpPr>
        <p:sp>
          <p:nvSpPr>
            <p:cNvPr id="6" name="Freeform 6">
              <a:extLst>
                <a:ext uri="{FF2B5EF4-FFF2-40B4-BE49-F238E27FC236}">
                  <a16:creationId xmlns:a16="http://schemas.microsoft.com/office/drawing/2014/main" id="{430C3F6D-8DE5-6A4B-E3C3-1EA5355BAC3A}"/>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A3C58963-EF50-53BB-8803-BC6324D6FBE3}"/>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C88F0174-15E7-99E7-D148-200497FB5AA5}"/>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59CF66FB-A6E5-4F34-89E9-F22D1BA53EE2}"/>
              </a:ext>
            </a:extLst>
          </p:cNvPr>
          <p:cNvSpPr txBox="1"/>
          <p:nvPr/>
        </p:nvSpPr>
        <p:spPr>
          <a:xfrm rot="-245795">
            <a:off x="2660310" y="-27366"/>
            <a:ext cx="13805706" cy="2507546"/>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3</a:t>
            </a:r>
          </a:p>
          <a:p>
            <a:pPr algn="ctr">
              <a:lnSpc>
                <a:spcPts val="10080"/>
              </a:lnSpc>
              <a:spcBef>
                <a:spcPct val="0"/>
              </a:spcBef>
            </a:pPr>
            <a:r>
              <a:rPr lang="en-US" sz="7200" dirty="0"/>
              <a:t>Out-Group </a:t>
            </a:r>
            <a:r>
              <a:rPr lang="en-US" sz="7200" dirty="0" err="1"/>
              <a:t>Animosität</a:t>
            </a:r>
            <a:endParaRPr lang="en-US" sz="7200" dirty="0">
              <a:solidFill>
                <a:srgbClr val="FFFFFF"/>
              </a:solidFill>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B7241A51-94C9-1DC9-B56B-74695A01E093}"/>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C57B9C42-653B-7E72-E403-B2A1F4ED5311}"/>
              </a:ext>
            </a:extLst>
          </p:cNvPr>
          <p:cNvSpPr>
            <a:spLocks noChangeArrowheads="1"/>
          </p:cNvSpPr>
          <p:nvPr/>
        </p:nvSpPr>
        <p:spPr bwMode="auto">
          <a:xfrm>
            <a:off x="475333" y="4741149"/>
            <a:ext cx="18903961"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endParaRPr lang="de-DE" sz="2800" dirty="0"/>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E641F55A-FF2F-D0DA-11D4-A9FFC52EFE47}"/>
              </a:ext>
            </a:extLst>
          </p:cNvPr>
          <p:cNvSpPr txBox="1"/>
          <p:nvPr/>
        </p:nvSpPr>
        <p:spPr>
          <a:xfrm>
            <a:off x="7131516" y="8367422"/>
            <a:ext cx="11430000" cy="646331"/>
          </a:xfrm>
          <a:prstGeom prst="rect">
            <a:avLst/>
          </a:prstGeom>
          <a:noFill/>
        </p:spPr>
        <p:txBody>
          <a:bodyPr wrap="square">
            <a:spAutoFit/>
          </a:bodyPr>
          <a:lstStyle/>
          <a:p>
            <a:r>
              <a:rPr lang="en-US" dirty="0"/>
              <a:t>S. Rathje, J.J. Van Bavel, &amp; S. van der Linden, Out-group animosity drives engagement on social media, Proc. Natl. Acad. Sci. U.S.A. 118 (26) e2024292118, https://doi.org/10.1073/pnas.2024292118 (2021).</a:t>
            </a:r>
          </a:p>
        </p:txBody>
      </p:sp>
      <p:sp>
        <p:nvSpPr>
          <p:cNvPr id="13" name="Rectangle 4">
            <a:extLst>
              <a:ext uri="{FF2B5EF4-FFF2-40B4-BE49-F238E27FC236}">
                <a16:creationId xmlns:a16="http://schemas.microsoft.com/office/drawing/2014/main" id="{B71A70BC-B50A-18DA-7344-277A779F0DD1}"/>
              </a:ext>
            </a:extLst>
          </p:cNvPr>
          <p:cNvSpPr>
            <a:spLocks noChangeArrowheads="1"/>
          </p:cNvSpPr>
          <p:nvPr/>
        </p:nvSpPr>
        <p:spPr bwMode="auto">
          <a:xfrm>
            <a:off x="609600" y="3724279"/>
            <a:ext cx="1572069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Der Verstärker-Effekt:</a:t>
            </a:r>
            <a:endPar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endParaRPr>
          </a:p>
          <a:p>
            <a:pPr marL="0" marR="0" lvl="0" indent="0" algn="l" defTabSz="914400" rtl="0" eaLnBrk="0" fontAlgn="base" latinLnBrk="0" hangingPunct="0">
              <a:lnSpc>
                <a:spcPct val="100000"/>
              </a:lnSpc>
              <a:spcBef>
                <a:spcPct val="0"/>
              </a:spcBef>
              <a:spcAft>
                <a:spcPct val="0"/>
              </a:spcAft>
              <a:buClrTx/>
              <a:buSzTx/>
              <a:tabLst/>
            </a:pP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Posts über den politischen Gegner werden etwa </a:t>
            </a: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doppelt so oft geteilt</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 wie Posts über die eigene Gruppe.</a:t>
            </a:r>
          </a:p>
          <a:p>
            <a:pPr marL="0" marR="0" lvl="0" indent="0" algn="l" defTabSz="914400" rtl="0" eaLnBrk="0" fontAlgn="base" latinLnBrk="0" hangingPunct="0">
              <a:lnSpc>
                <a:spcPct val="100000"/>
              </a:lnSpc>
              <a:spcBef>
                <a:spcPct val="0"/>
              </a:spcBef>
              <a:spcAft>
                <a:spcPct val="0"/>
              </a:spcAft>
              <a:buClrTx/>
              <a:buSzTx/>
              <a:tabLst/>
            </a:pP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Jeder Begriff, der die Out-Group markiert, erhöht die Chance auf ein Share/Retweet um </a:t>
            </a: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67%</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07306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7A14-9D3E-4E93-F0AA-E81A23B11B2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76E8AA-294D-823A-D1A5-9944FD2CDAF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1955C02F-E491-B694-7377-20AF2AF127F4}"/>
              </a:ext>
            </a:extLst>
          </p:cNvPr>
          <p:cNvSpPr/>
          <p:nvPr/>
        </p:nvSpPr>
        <p:spPr>
          <a:xfrm rot="-10800000">
            <a:off x="1028700" y="-1214389"/>
            <a:ext cx="5929007" cy="5929007"/>
          </a:xfrm>
          <a:custGeom>
            <a:avLst/>
            <a:gdLst/>
            <a:ahLst/>
            <a:cxnLst/>
            <a:rect l="l" t="t" r="r" b="b"/>
            <a:pathLst>
              <a:path w="5929007" h="5929007">
                <a:moveTo>
                  <a:pt x="0" y="0"/>
                </a:moveTo>
                <a:lnTo>
                  <a:pt x="5929007" y="0"/>
                </a:lnTo>
                <a:lnTo>
                  <a:pt x="5929007" y="5929007"/>
                </a:lnTo>
                <a:lnTo>
                  <a:pt x="0" y="59290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00285338-5542-8809-8F56-21B7BCCB69C7}"/>
              </a:ext>
            </a:extLst>
          </p:cNvPr>
          <p:cNvSpPr/>
          <p:nvPr/>
        </p:nvSpPr>
        <p:spPr>
          <a:xfrm rot="-5400000">
            <a:off x="10960396" y="4280258"/>
            <a:ext cx="7066750" cy="7588457"/>
          </a:xfrm>
          <a:custGeom>
            <a:avLst/>
            <a:gdLst/>
            <a:ahLst/>
            <a:cxnLst/>
            <a:rect l="l" t="t" r="r" b="b"/>
            <a:pathLst>
              <a:path w="7066750" h="7588457">
                <a:moveTo>
                  <a:pt x="0" y="0"/>
                </a:moveTo>
                <a:lnTo>
                  <a:pt x="7066751" y="0"/>
                </a:lnTo>
                <a:lnTo>
                  <a:pt x="7066751" y="7588457"/>
                </a:lnTo>
                <a:lnTo>
                  <a:pt x="0" y="7588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5" name="Group 5">
            <a:extLst>
              <a:ext uri="{FF2B5EF4-FFF2-40B4-BE49-F238E27FC236}">
                <a16:creationId xmlns:a16="http://schemas.microsoft.com/office/drawing/2014/main" id="{AFA9DF7B-52CD-235D-8846-0F06281D4137}"/>
              </a:ext>
            </a:extLst>
          </p:cNvPr>
          <p:cNvGrpSpPr/>
          <p:nvPr/>
        </p:nvGrpSpPr>
        <p:grpSpPr>
          <a:xfrm>
            <a:off x="-1802667" y="1278690"/>
            <a:ext cx="21893334" cy="8333715"/>
            <a:chOff x="0" y="0"/>
            <a:chExt cx="29191112" cy="11111620"/>
          </a:xfrm>
        </p:grpSpPr>
        <p:sp>
          <p:nvSpPr>
            <p:cNvPr id="6" name="Freeform 6">
              <a:extLst>
                <a:ext uri="{FF2B5EF4-FFF2-40B4-BE49-F238E27FC236}">
                  <a16:creationId xmlns:a16="http://schemas.microsoft.com/office/drawing/2014/main" id="{2ECD4C95-AFFF-DFE3-6B8B-CF24ABFFD3DC}"/>
                </a:ext>
              </a:extLst>
            </p:cNvPr>
            <p:cNvSpPr/>
            <p:nvPr/>
          </p:nvSpPr>
          <p:spPr>
            <a:xfrm rot="5400000">
              <a:off x="1749357" y="-1749357"/>
              <a:ext cx="11111620" cy="14610334"/>
            </a:xfrm>
            <a:custGeom>
              <a:avLst/>
              <a:gdLst/>
              <a:ahLst/>
              <a:cxnLst/>
              <a:rect l="l" t="t" r="r" b="b"/>
              <a:pathLst>
                <a:path w="11111620" h="14610334">
                  <a:moveTo>
                    <a:pt x="0" y="0"/>
                  </a:moveTo>
                  <a:lnTo>
                    <a:pt x="11111620" y="0"/>
                  </a:lnTo>
                  <a:lnTo>
                    <a:pt x="11111620" y="14610334"/>
                  </a:lnTo>
                  <a:lnTo>
                    <a:pt x="0" y="14610334"/>
                  </a:lnTo>
                  <a:lnTo>
                    <a:pt x="0" y="0"/>
                  </a:lnTo>
                  <a:close/>
                </a:path>
              </a:pathLst>
            </a:custGeom>
            <a:blipFill>
              <a:blip r:embed="rId7"/>
              <a:stretch>
                <a:fillRect r="-3710"/>
              </a:stretch>
            </a:blipFill>
          </p:spPr>
          <p:txBody>
            <a:bodyPr/>
            <a:lstStyle/>
            <a:p>
              <a:endParaRPr lang="de-DE"/>
            </a:p>
          </p:txBody>
        </p:sp>
        <p:sp>
          <p:nvSpPr>
            <p:cNvPr id="7" name="Freeform 7">
              <a:extLst>
                <a:ext uri="{FF2B5EF4-FFF2-40B4-BE49-F238E27FC236}">
                  <a16:creationId xmlns:a16="http://schemas.microsoft.com/office/drawing/2014/main" id="{F9784EA9-D094-76B5-9647-FB84E237B0A8}"/>
                </a:ext>
              </a:extLst>
            </p:cNvPr>
            <p:cNvSpPr/>
            <p:nvPr/>
          </p:nvSpPr>
          <p:spPr>
            <a:xfrm rot="5400000" flipV="1">
              <a:off x="16330135" y="-1749357"/>
              <a:ext cx="11111620" cy="14610334"/>
            </a:xfrm>
            <a:custGeom>
              <a:avLst/>
              <a:gdLst/>
              <a:ahLst/>
              <a:cxnLst/>
              <a:rect l="l" t="t" r="r" b="b"/>
              <a:pathLst>
                <a:path w="11111620" h="14610334">
                  <a:moveTo>
                    <a:pt x="0" y="14610334"/>
                  </a:moveTo>
                  <a:lnTo>
                    <a:pt x="11111620" y="14610334"/>
                  </a:lnTo>
                  <a:lnTo>
                    <a:pt x="11111620" y="0"/>
                  </a:lnTo>
                  <a:lnTo>
                    <a:pt x="0" y="0"/>
                  </a:lnTo>
                  <a:lnTo>
                    <a:pt x="0" y="14610334"/>
                  </a:lnTo>
                  <a:close/>
                </a:path>
              </a:pathLst>
            </a:custGeom>
            <a:blipFill>
              <a:blip r:embed="rId7"/>
              <a:stretch>
                <a:fillRect r="-3710"/>
              </a:stretch>
            </a:blipFill>
          </p:spPr>
          <p:txBody>
            <a:bodyPr/>
            <a:lstStyle/>
            <a:p>
              <a:endParaRPr lang="de-DE"/>
            </a:p>
          </p:txBody>
        </p:sp>
      </p:grpSp>
      <p:sp>
        <p:nvSpPr>
          <p:cNvPr id="8" name="Freeform 8">
            <a:extLst>
              <a:ext uri="{FF2B5EF4-FFF2-40B4-BE49-F238E27FC236}">
                <a16:creationId xmlns:a16="http://schemas.microsoft.com/office/drawing/2014/main" id="{38AD9A3F-2500-F4BE-E3FC-1CD04BD64937}"/>
              </a:ext>
            </a:extLst>
          </p:cNvPr>
          <p:cNvSpPr/>
          <p:nvPr/>
        </p:nvSpPr>
        <p:spPr>
          <a:xfrm rot="1433084">
            <a:off x="-488461" y="7959223"/>
            <a:ext cx="4575815" cy="1252629"/>
          </a:xfrm>
          <a:custGeom>
            <a:avLst/>
            <a:gdLst/>
            <a:ahLst/>
            <a:cxnLst/>
            <a:rect l="l" t="t" r="r" b="b"/>
            <a:pathLst>
              <a:path w="4575815" h="1252629">
                <a:moveTo>
                  <a:pt x="0" y="0"/>
                </a:moveTo>
                <a:lnTo>
                  <a:pt x="4575814" y="0"/>
                </a:lnTo>
                <a:lnTo>
                  <a:pt x="4575814" y="1252629"/>
                </a:lnTo>
                <a:lnTo>
                  <a:pt x="0" y="1252629"/>
                </a:lnTo>
                <a:lnTo>
                  <a:pt x="0" y="0"/>
                </a:lnTo>
                <a:close/>
              </a:path>
            </a:pathLst>
          </a:custGeom>
          <a:blipFill>
            <a:blip r:embed="rId8"/>
            <a:stretch>
              <a:fillRect/>
            </a:stretch>
          </a:blipFill>
        </p:spPr>
        <p:txBody>
          <a:bodyPr/>
          <a:lstStyle/>
          <a:p>
            <a:endParaRPr lang="de-DE"/>
          </a:p>
        </p:txBody>
      </p:sp>
      <p:sp>
        <p:nvSpPr>
          <p:cNvPr id="10" name="TextBox 10">
            <a:extLst>
              <a:ext uri="{FF2B5EF4-FFF2-40B4-BE49-F238E27FC236}">
                <a16:creationId xmlns:a16="http://schemas.microsoft.com/office/drawing/2014/main" id="{8C3974D4-1A90-2A73-8CFF-34B19829CBCD}"/>
              </a:ext>
            </a:extLst>
          </p:cNvPr>
          <p:cNvSpPr txBox="1"/>
          <p:nvPr/>
        </p:nvSpPr>
        <p:spPr>
          <a:xfrm rot="-245795">
            <a:off x="2660310" y="-27366"/>
            <a:ext cx="13805706" cy="2507546"/>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Intro Rust"/>
                <a:ea typeface="Intro Rust"/>
                <a:cs typeface="Intro Rust"/>
                <a:sym typeface="Intro Rust"/>
              </a:rPr>
              <a:t>Studie 3</a:t>
            </a:r>
          </a:p>
          <a:p>
            <a:pPr algn="ctr">
              <a:lnSpc>
                <a:spcPts val="10080"/>
              </a:lnSpc>
              <a:spcBef>
                <a:spcPct val="0"/>
              </a:spcBef>
            </a:pPr>
            <a:r>
              <a:rPr lang="en-US" sz="7200" dirty="0"/>
              <a:t>Out-Group </a:t>
            </a:r>
            <a:r>
              <a:rPr lang="en-US" sz="7200" dirty="0" err="1"/>
              <a:t>Animosität</a:t>
            </a:r>
            <a:endParaRPr lang="en-US" sz="7200" dirty="0">
              <a:solidFill>
                <a:srgbClr val="FFFFFF"/>
              </a:solidFill>
              <a:latin typeface="Intro Rust"/>
              <a:ea typeface="Intro Rust"/>
              <a:cs typeface="Intro Rust"/>
              <a:sym typeface="Intro Rust"/>
            </a:endParaRPr>
          </a:p>
        </p:txBody>
      </p:sp>
      <p:sp>
        <p:nvSpPr>
          <p:cNvPr id="14" name="Freeform 18">
            <a:extLst>
              <a:ext uri="{FF2B5EF4-FFF2-40B4-BE49-F238E27FC236}">
                <a16:creationId xmlns:a16="http://schemas.microsoft.com/office/drawing/2014/main" id="{E22AB130-C6FD-D70C-6F10-5DC3E118C0D8}"/>
              </a:ext>
            </a:extLst>
          </p:cNvPr>
          <p:cNvSpPr/>
          <p:nvPr/>
        </p:nvSpPr>
        <p:spPr>
          <a:xfrm rot="2024703">
            <a:off x="15459778" y="791698"/>
            <a:ext cx="2086900" cy="1215619"/>
          </a:xfrm>
          <a:custGeom>
            <a:avLst/>
            <a:gdLst/>
            <a:ahLst/>
            <a:cxnLst/>
            <a:rect l="l" t="t" r="r" b="b"/>
            <a:pathLst>
              <a:path w="2086900" h="1215619">
                <a:moveTo>
                  <a:pt x="0" y="0"/>
                </a:moveTo>
                <a:lnTo>
                  <a:pt x="2086900" y="0"/>
                </a:lnTo>
                <a:lnTo>
                  <a:pt x="2086900" y="1215619"/>
                </a:lnTo>
                <a:lnTo>
                  <a:pt x="0" y="1215619"/>
                </a:lnTo>
                <a:lnTo>
                  <a:pt x="0" y="0"/>
                </a:lnTo>
                <a:close/>
              </a:path>
            </a:pathLst>
          </a:custGeom>
          <a:blipFill>
            <a:blip r:embed="rId9"/>
            <a:stretch>
              <a:fillRect/>
            </a:stretch>
          </a:blipFill>
        </p:spPr>
        <p:txBody>
          <a:bodyPr/>
          <a:lstStyle/>
          <a:p>
            <a:endParaRPr lang="de-DE"/>
          </a:p>
        </p:txBody>
      </p:sp>
      <p:sp>
        <p:nvSpPr>
          <p:cNvPr id="18" name="Rectangle 4">
            <a:extLst>
              <a:ext uri="{FF2B5EF4-FFF2-40B4-BE49-F238E27FC236}">
                <a16:creationId xmlns:a16="http://schemas.microsoft.com/office/drawing/2014/main" id="{756C4FB1-7D22-1928-C400-65DA7C69FDC9}"/>
              </a:ext>
            </a:extLst>
          </p:cNvPr>
          <p:cNvSpPr>
            <a:spLocks noChangeArrowheads="1"/>
          </p:cNvSpPr>
          <p:nvPr/>
        </p:nvSpPr>
        <p:spPr bwMode="auto">
          <a:xfrm>
            <a:off x="475333" y="4741149"/>
            <a:ext cx="18903961"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endParaRPr lang="de-DE" sz="2800" dirty="0"/>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a:p>
            <a:pPr lvl="0" eaLnBrk="0" fontAlgn="base" hangingPunct="0">
              <a:spcBef>
                <a:spcPct val="0"/>
              </a:spcBef>
              <a:spcAft>
                <a:spcPct val="0"/>
              </a:spcAft>
            </a:pPr>
            <a:endParaRPr kumimoji="0" lang="de-DE" altLang="de-DE" sz="2800" b="0" i="0" u="none" strike="noStrike" cap="none" normalizeH="0" baseline="0" dirty="0">
              <a:ln>
                <a:noFill/>
              </a:ln>
              <a:solidFill>
                <a:schemeClr val="tx1"/>
              </a:solidFill>
              <a:effectLst/>
              <a:latin typeface="Gotham" panose="020B0604020202020204" charset="0"/>
              <a:cs typeface="Gotham" panose="020B0604020202020204" charset="0"/>
            </a:endParaRPr>
          </a:p>
        </p:txBody>
      </p:sp>
      <p:sp>
        <p:nvSpPr>
          <p:cNvPr id="20" name="Textfeld 19">
            <a:extLst>
              <a:ext uri="{FF2B5EF4-FFF2-40B4-BE49-F238E27FC236}">
                <a16:creationId xmlns:a16="http://schemas.microsoft.com/office/drawing/2014/main" id="{02A8B0CC-EB92-63DB-3060-84E243B63347}"/>
              </a:ext>
            </a:extLst>
          </p:cNvPr>
          <p:cNvSpPr txBox="1"/>
          <p:nvPr/>
        </p:nvSpPr>
        <p:spPr>
          <a:xfrm>
            <a:off x="7131516" y="8367422"/>
            <a:ext cx="11430000" cy="646331"/>
          </a:xfrm>
          <a:prstGeom prst="rect">
            <a:avLst/>
          </a:prstGeom>
          <a:noFill/>
        </p:spPr>
        <p:txBody>
          <a:bodyPr wrap="square">
            <a:spAutoFit/>
          </a:bodyPr>
          <a:lstStyle/>
          <a:p>
            <a:r>
              <a:rPr lang="en-US" dirty="0"/>
              <a:t>S. Rathje, J.J. Van Bavel, &amp; S. van der Linden, Out-group animosity drives engagement on social media, Proc. Natl. Acad. Sci. U.S.A. 118 (26) e2024292118, https://doi.org/10.1073/pnas.2024292118 (2021).</a:t>
            </a:r>
          </a:p>
        </p:txBody>
      </p:sp>
      <p:sp>
        <p:nvSpPr>
          <p:cNvPr id="9" name="Rectangle 1">
            <a:extLst>
              <a:ext uri="{FF2B5EF4-FFF2-40B4-BE49-F238E27FC236}">
                <a16:creationId xmlns:a16="http://schemas.microsoft.com/office/drawing/2014/main" id="{0E52F5D5-6C68-10F1-4357-24C182843DB8}"/>
              </a:ext>
            </a:extLst>
          </p:cNvPr>
          <p:cNvSpPr>
            <a:spLocks noChangeArrowheads="1"/>
          </p:cNvSpPr>
          <p:nvPr/>
        </p:nvSpPr>
        <p:spPr bwMode="auto">
          <a:xfrm>
            <a:off x="184484" y="2613287"/>
            <a:ext cx="17110774"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3600" b="1" i="0" u="none" strike="noStrike" cap="none" normalizeH="0" baseline="0" dirty="0">
                <a:ln>
                  <a:noFill/>
                </a:ln>
                <a:solidFill>
                  <a:schemeClr val="tx1"/>
                </a:solidFill>
                <a:effectLst/>
                <a:latin typeface="Gotham" panose="020B0604020202020204" charset="0"/>
                <a:cs typeface="Gotham" panose="020B0604020202020204" charset="0"/>
              </a:rPr>
              <a:t>Der Mechanismus:</a:t>
            </a:r>
            <a:endPar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Die eigene Gruppe (In-Group) erzeugt "Love"-</a:t>
            </a:r>
            <a:r>
              <a:rPr kumimoji="0" lang="de-DE" altLang="de-DE" sz="3600" b="0" i="0" u="none" strike="noStrike" cap="none" normalizeH="0" baseline="0" dirty="0" err="1">
                <a:ln>
                  <a:noFill/>
                </a:ln>
                <a:solidFill>
                  <a:schemeClr val="tx1"/>
                </a:solidFill>
                <a:effectLst/>
                <a:latin typeface="Gotham" panose="020B0604020202020204" charset="0"/>
                <a:cs typeface="Gotham" panose="020B0604020202020204" charset="0"/>
              </a:rPr>
              <a:t>Reactions</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 </a:t>
            </a:r>
          </a:p>
          <a:p>
            <a:pPr marL="0" marR="0" lvl="0" indent="0" algn="l" defTabSz="914400" rtl="0" eaLnBrk="0" fontAlgn="base" latinLnBrk="0" hangingPunct="0">
              <a:lnSpc>
                <a:spcPct val="100000"/>
              </a:lnSpc>
              <a:spcBef>
                <a:spcPct val="0"/>
              </a:spcBef>
              <a:spcAft>
                <a:spcPct val="0"/>
              </a:spcAft>
              <a:buClrTx/>
              <a:buSzTx/>
              <a:tabLst/>
            </a:pPr>
            <a:r>
              <a:rPr lang="de-DE" altLang="de-DE" sz="3600" dirty="0">
                <a:latin typeface="Gotham" panose="020B0604020202020204" charset="0"/>
                <a:cs typeface="Gotham" panose="020B0604020202020204" charset="0"/>
              </a:rPr>
              <a:t>  </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(Zustimmung, aber leiser).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Die Gegengruppe (Out-Group) erzeugt "Angry"-</a:t>
            </a:r>
            <a:r>
              <a:rPr kumimoji="0" lang="de-DE" altLang="de-DE" sz="3600" b="0" i="0" u="none" strike="noStrike" cap="none" normalizeH="0" baseline="0" dirty="0" err="1">
                <a:ln>
                  <a:noFill/>
                </a:ln>
                <a:solidFill>
                  <a:schemeClr val="tx1"/>
                </a:solidFill>
                <a:effectLst/>
                <a:latin typeface="Gotham" panose="020B0604020202020204" charset="0"/>
                <a:cs typeface="Gotham" panose="020B0604020202020204" charset="0"/>
              </a:rPr>
              <a:t>Reactions</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 </a:t>
            </a:r>
          </a:p>
          <a:p>
            <a:pPr marL="0" marR="0" lvl="0" indent="0" algn="l" defTabSz="914400" rtl="0" eaLnBrk="0" fontAlgn="base" latinLnBrk="0" hangingPunct="0">
              <a:lnSpc>
                <a:spcPct val="100000"/>
              </a:lnSpc>
              <a:spcBef>
                <a:spcPct val="0"/>
              </a:spcBef>
              <a:spcAft>
                <a:spcPct val="0"/>
              </a:spcAft>
              <a:buClrTx/>
              <a:buSzTx/>
              <a:tabLst/>
            </a:pPr>
            <a:r>
              <a:rPr lang="de-DE" altLang="de-DE" sz="3600" dirty="0">
                <a:latin typeface="Gotham" panose="020B0604020202020204" charset="0"/>
                <a:cs typeface="Gotham" panose="020B0604020202020204" charset="0"/>
              </a:rPr>
              <a:t>  </a:t>
            </a:r>
            <a:r>
              <a:rPr kumimoji="0" lang="de-DE" altLang="de-DE" sz="3600" b="0" i="0" u="none" strike="noStrike" cap="none" normalizeH="0" baseline="0" dirty="0">
                <a:ln>
                  <a:noFill/>
                </a:ln>
                <a:solidFill>
                  <a:schemeClr val="tx1"/>
                </a:solidFill>
                <a:effectLst/>
                <a:latin typeface="Gotham" panose="020B0604020202020204" charset="0"/>
                <a:cs typeface="Gotham" panose="020B0604020202020204" charset="0"/>
              </a:rPr>
              <a:t>(Empörung, laut und viral).</a:t>
            </a:r>
          </a:p>
          <a:p>
            <a:pPr marL="0" marR="0" lvl="0" indent="0" algn="l" defTabSz="914400" rtl="0" eaLnBrk="0" fontAlgn="base" latinLnBrk="0" hangingPunct="0">
              <a:lnSpc>
                <a:spcPct val="100000"/>
              </a:lnSpc>
              <a:spcBef>
                <a:spcPct val="0"/>
              </a:spcBef>
              <a:spcAft>
                <a:spcPct val="0"/>
              </a:spcAft>
              <a:buClrTx/>
              <a:buSzTx/>
              <a:buFontTx/>
              <a:buChar char="•"/>
              <a:tabLst/>
            </a:pPr>
            <a:endParaRPr lang="de-DE" altLang="de-DE" sz="3600" dirty="0">
              <a:latin typeface="Gotham" panose="020B0604020202020204" charset="0"/>
              <a:cs typeface="Gotham" panose="020B0604020202020204" charset="0"/>
            </a:endParaRPr>
          </a:p>
          <a:p>
            <a:pPr lvl="0" eaLnBrk="0" fontAlgn="base" hangingPunct="0">
              <a:spcBef>
                <a:spcPct val="0"/>
              </a:spcBef>
              <a:spcAft>
                <a:spcPct val="0"/>
              </a:spcAft>
              <a:buFontTx/>
              <a:buChar char="•"/>
            </a:pPr>
            <a:r>
              <a:rPr lang="de-DE" sz="3600" b="1" dirty="0">
                <a:latin typeface="Gotham" panose="020B0604020202020204" charset="0"/>
                <a:cs typeface="Gotham" panose="020B0604020202020204" charset="0"/>
              </a:rPr>
              <a:t>Fazit:</a:t>
            </a:r>
            <a:r>
              <a:rPr lang="de-DE" sz="3600" dirty="0">
                <a:latin typeface="Gotham" panose="020B0604020202020204" charset="0"/>
                <a:cs typeface="Gotham" panose="020B0604020202020204" charset="0"/>
              </a:rPr>
              <a:t> Der Algorithmus setzt </a:t>
            </a:r>
            <a:r>
              <a:rPr lang="de-DE" sz="3600" b="1" dirty="0">
                <a:latin typeface="Gotham" panose="020B0604020202020204" charset="0"/>
                <a:cs typeface="Gotham" panose="020B0604020202020204" charset="0"/>
              </a:rPr>
              <a:t>perverse Anreize</a:t>
            </a:r>
            <a:r>
              <a:rPr lang="de-DE" sz="3600" dirty="0">
                <a:latin typeface="Gotham" panose="020B0604020202020204" charset="0"/>
                <a:cs typeface="Gotham" panose="020B0604020202020204" charset="0"/>
              </a:rPr>
              <a:t>. Wer Reichweite will, muss</a:t>
            </a:r>
          </a:p>
          <a:p>
            <a:pPr lvl="0" eaLnBrk="0" fontAlgn="base" hangingPunct="0">
              <a:spcBef>
                <a:spcPct val="0"/>
              </a:spcBef>
              <a:spcAft>
                <a:spcPct val="0"/>
              </a:spcAft>
            </a:pPr>
            <a:r>
              <a:rPr lang="de-DE" sz="3600" dirty="0">
                <a:latin typeface="Gotham" panose="020B0604020202020204" charset="0"/>
                <a:cs typeface="Gotham" panose="020B0604020202020204" charset="0"/>
              </a:rPr>
              <a:t> nicht die eigene Basis stärken, sondern über die anderen schimpfen</a:t>
            </a:r>
            <a:r>
              <a:rPr lang="de-DE" dirty="0">
                <a:latin typeface="Gotham" panose="020B0604020202020204" charset="0"/>
                <a:cs typeface="Gotham" panose="020B0604020202020204" charset="0"/>
              </a:rPr>
              <a:t>.</a:t>
            </a:r>
            <a:endParaRPr kumimoji="0" lang="de-DE" altLang="de-DE" sz="1800" b="0" i="0" u="none" strike="noStrike" cap="none" normalizeH="0" baseline="0" dirty="0">
              <a:ln>
                <a:noFill/>
              </a:ln>
              <a:solidFill>
                <a:schemeClr val="tx1"/>
              </a:solidFill>
              <a:effectLst/>
              <a:latin typeface="Gotham" panose="020B0604020202020204" charset="0"/>
              <a:cs typeface="Gotham" panose="020B060402020202020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8713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p:cNvSpPr/>
          <p:nvPr/>
        </p:nvSpPr>
        <p:spPr>
          <a:xfrm>
            <a:off x="-19050" y="4978294"/>
            <a:ext cx="7511464" cy="5417643"/>
          </a:xfrm>
          <a:custGeom>
            <a:avLst/>
            <a:gdLst/>
            <a:ahLst/>
            <a:cxnLst/>
            <a:rect l="l" t="t" r="r" b="b"/>
            <a:pathLst>
              <a:path w="7511464" h="5417643">
                <a:moveTo>
                  <a:pt x="0" y="0"/>
                </a:moveTo>
                <a:lnTo>
                  <a:pt x="7511464" y="0"/>
                </a:lnTo>
                <a:lnTo>
                  <a:pt x="7511464" y="5417643"/>
                </a:lnTo>
                <a:lnTo>
                  <a:pt x="0" y="5417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4" name="Group 4"/>
          <p:cNvGrpSpPr/>
          <p:nvPr/>
        </p:nvGrpSpPr>
        <p:grpSpPr>
          <a:xfrm>
            <a:off x="921915" y="3418927"/>
            <a:ext cx="5081120" cy="5399270"/>
            <a:chOff x="0" y="0"/>
            <a:chExt cx="6774827" cy="7199027"/>
          </a:xfrm>
        </p:grpSpPr>
        <p:sp>
          <p:nvSpPr>
            <p:cNvPr id="5" name="Freeform 5"/>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6" name="Freeform 6"/>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sp>
        <p:nvSpPr>
          <p:cNvPr id="7" name="Freeform 7"/>
          <p:cNvSpPr/>
          <p:nvPr/>
        </p:nvSpPr>
        <p:spPr>
          <a:xfrm>
            <a:off x="10278254" y="0"/>
            <a:ext cx="8009746" cy="6367748"/>
          </a:xfrm>
          <a:custGeom>
            <a:avLst/>
            <a:gdLst/>
            <a:ahLst/>
            <a:cxnLst/>
            <a:rect l="l" t="t" r="r" b="b"/>
            <a:pathLst>
              <a:path w="8009746" h="6367748">
                <a:moveTo>
                  <a:pt x="0" y="0"/>
                </a:moveTo>
                <a:lnTo>
                  <a:pt x="8009746" y="0"/>
                </a:lnTo>
                <a:lnTo>
                  <a:pt x="8009746" y="6367748"/>
                </a:lnTo>
                <a:lnTo>
                  <a:pt x="0" y="6367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8" name="Group 8"/>
          <p:cNvGrpSpPr/>
          <p:nvPr/>
        </p:nvGrpSpPr>
        <p:grpSpPr>
          <a:xfrm>
            <a:off x="6585573" y="3418927"/>
            <a:ext cx="5081120" cy="5399270"/>
            <a:chOff x="0" y="0"/>
            <a:chExt cx="6774827" cy="7199027"/>
          </a:xfrm>
        </p:grpSpPr>
        <p:sp>
          <p:nvSpPr>
            <p:cNvPr id="9" name="Freeform 9"/>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10" name="Freeform 10"/>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grpSp>
        <p:nvGrpSpPr>
          <p:cNvPr id="11" name="Group 11"/>
          <p:cNvGrpSpPr/>
          <p:nvPr/>
        </p:nvGrpSpPr>
        <p:grpSpPr>
          <a:xfrm>
            <a:off x="12178180" y="3418927"/>
            <a:ext cx="5081120" cy="5399270"/>
            <a:chOff x="0" y="0"/>
            <a:chExt cx="6774827" cy="7199027"/>
          </a:xfrm>
        </p:grpSpPr>
        <p:sp>
          <p:nvSpPr>
            <p:cNvPr id="12" name="Freeform 12"/>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13" name="Freeform 13"/>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sp>
        <p:nvSpPr>
          <p:cNvPr id="14" name="Freeform 14"/>
          <p:cNvSpPr/>
          <p:nvPr/>
        </p:nvSpPr>
        <p:spPr>
          <a:xfrm rot="1514945">
            <a:off x="276613" y="-17651"/>
            <a:ext cx="4520167" cy="4322409"/>
          </a:xfrm>
          <a:custGeom>
            <a:avLst/>
            <a:gdLst/>
            <a:ahLst/>
            <a:cxnLst/>
            <a:rect l="l" t="t" r="r" b="b"/>
            <a:pathLst>
              <a:path w="4520167" h="4322409">
                <a:moveTo>
                  <a:pt x="0" y="0"/>
                </a:moveTo>
                <a:lnTo>
                  <a:pt x="4520166" y="0"/>
                </a:lnTo>
                <a:lnTo>
                  <a:pt x="4520166" y="4322409"/>
                </a:lnTo>
                <a:lnTo>
                  <a:pt x="0" y="4322409"/>
                </a:lnTo>
                <a:lnTo>
                  <a:pt x="0" y="0"/>
                </a:lnTo>
                <a:close/>
              </a:path>
            </a:pathLst>
          </a:custGeom>
          <a:blipFill>
            <a:blip r:embed="rId8"/>
            <a:stretch>
              <a:fillRect/>
            </a:stretch>
          </a:blipFill>
        </p:spPr>
        <p:txBody>
          <a:bodyPr/>
          <a:lstStyle/>
          <a:p>
            <a:endParaRPr lang="de-DE"/>
          </a:p>
        </p:txBody>
      </p:sp>
      <p:sp>
        <p:nvSpPr>
          <p:cNvPr id="15" name="Freeform 15"/>
          <p:cNvSpPr/>
          <p:nvPr/>
        </p:nvSpPr>
        <p:spPr>
          <a:xfrm rot="4977774">
            <a:off x="15488706" y="7966908"/>
            <a:ext cx="2747271" cy="3139738"/>
          </a:xfrm>
          <a:custGeom>
            <a:avLst/>
            <a:gdLst/>
            <a:ahLst/>
            <a:cxnLst/>
            <a:rect l="l" t="t" r="r" b="b"/>
            <a:pathLst>
              <a:path w="2747271" h="3139738">
                <a:moveTo>
                  <a:pt x="0" y="0"/>
                </a:moveTo>
                <a:lnTo>
                  <a:pt x="2747271" y="0"/>
                </a:lnTo>
                <a:lnTo>
                  <a:pt x="2747271" y="3139738"/>
                </a:lnTo>
                <a:lnTo>
                  <a:pt x="0" y="3139738"/>
                </a:lnTo>
                <a:lnTo>
                  <a:pt x="0" y="0"/>
                </a:lnTo>
                <a:close/>
              </a:path>
            </a:pathLst>
          </a:custGeom>
          <a:blipFill>
            <a:blip r:embed="rId9"/>
            <a:stretch>
              <a:fillRect/>
            </a:stretch>
          </a:blipFill>
        </p:spPr>
        <p:txBody>
          <a:bodyPr/>
          <a:lstStyle/>
          <a:p>
            <a:endParaRPr lang="de-DE"/>
          </a:p>
        </p:txBody>
      </p:sp>
      <p:sp>
        <p:nvSpPr>
          <p:cNvPr id="16" name="TextBox 16"/>
          <p:cNvSpPr txBox="1"/>
          <p:nvPr/>
        </p:nvSpPr>
        <p:spPr>
          <a:xfrm rot="-323999">
            <a:off x="4045946" y="1824959"/>
            <a:ext cx="7192683" cy="1000274"/>
          </a:xfrm>
          <a:prstGeom prst="rect">
            <a:avLst/>
          </a:prstGeom>
        </p:spPr>
        <p:txBody>
          <a:bodyPr lIns="0" tIns="0" rIns="0" bIns="0" rtlCol="0" anchor="t">
            <a:spAutoFit/>
          </a:bodyPr>
          <a:lstStyle/>
          <a:p>
            <a:pPr algn="ctr">
              <a:lnSpc>
                <a:spcPts val="8400"/>
              </a:lnSpc>
              <a:spcBef>
                <a:spcPct val="0"/>
              </a:spcBef>
            </a:pPr>
            <a:r>
              <a:rPr lang="en-US" sz="6000" dirty="0">
                <a:solidFill>
                  <a:srgbClr val="FFCB5A"/>
                </a:solidFill>
                <a:latin typeface="Intro Rust"/>
                <a:ea typeface="Intro Rust"/>
                <a:cs typeface="Intro Rust"/>
                <a:sym typeface="Intro Rust"/>
              </a:rPr>
              <a:t>Und </a:t>
            </a:r>
            <a:r>
              <a:rPr lang="en-US" sz="6000" dirty="0" err="1">
                <a:solidFill>
                  <a:srgbClr val="FFCB5A"/>
                </a:solidFill>
                <a:latin typeface="Intro Rust"/>
                <a:ea typeface="Intro Rust"/>
                <a:cs typeface="Intro Rust"/>
                <a:sym typeface="Intro Rust"/>
              </a:rPr>
              <a:t>jetzt</a:t>
            </a:r>
            <a:r>
              <a:rPr lang="en-US" sz="6000" dirty="0">
                <a:solidFill>
                  <a:srgbClr val="FFCB5A"/>
                </a:solidFill>
                <a:latin typeface="Intro Rust"/>
                <a:ea typeface="Intro Rust"/>
                <a:cs typeface="Intro Rust"/>
                <a:sym typeface="Intro Rust"/>
              </a:rPr>
              <a:t>? </a:t>
            </a:r>
          </a:p>
        </p:txBody>
      </p:sp>
      <p:sp>
        <p:nvSpPr>
          <p:cNvPr id="18" name="TextBox 18"/>
          <p:cNvSpPr txBox="1"/>
          <p:nvPr/>
        </p:nvSpPr>
        <p:spPr>
          <a:xfrm>
            <a:off x="1425758" y="4301384"/>
            <a:ext cx="4287203" cy="1811265"/>
          </a:xfrm>
          <a:prstGeom prst="rect">
            <a:avLst/>
          </a:prstGeom>
        </p:spPr>
        <p:txBody>
          <a:bodyPr lIns="0" tIns="0" rIns="0" bIns="0" rtlCol="0" anchor="t">
            <a:spAutoFit/>
          </a:bodyPr>
          <a:lstStyle/>
          <a:p>
            <a:pPr algn="ctr">
              <a:lnSpc>
                <a:spcPts val="3640"/>
              </a:lnSpc>
              <a:spcBef>
                <a:spcPct val="0"/>
              </a:spcBef>
            </a:pPr>
            <a:r>
              <a:rPr lang="en-US" sz="2600" b="1" dirty="0" err="1">
                <a:solidFill>
                  <a:srgbClr val="000000"/>
                </a:solidFill>
                <a:latin typeface="Gotham Bold"/>
                <a:ea typeface="Gotham Bold"/>
                <a:cs typeface="Gotham Bold"/>
                <a:sym typeface="Gotham Bold"/>
              </a:rPr>
              <a:t>Algorithmen</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kontrollieren</a:t>
            </a:r>
            <a:r>
              <a:rPr lang="en-US" sz="2600" b="1" dirty="0">
                <a:solidFill>
                  <a:srgbClr val="000000"/>
                </a:solidFill>
                <a:latin typeface="Gotham Bold"/>
                <a:ea typeface="Gotham Bold"/>
                <a:cs typeface="Gotham Bold"/>
                <a:sym typeface="Gotham Bold"/>
              </a:rPr>
              <a:t>/</a:t>
            </a:r>
            <a:r>
              <a:rPr lang="en-US" sz="2600" b="1" dirty="0" err="1">
                <a:solidFill>
                  <a:srgbClr val="000000"/>
                </a:solidFill>
                <a:latin typeface="Gotham Bold"/>
                <a:ea typeface="Gotham Bold"/>
                <a:cs typeface="Gotham Bold"/>
                <a:sym typeface="Gotham Bold"/>
              </a:rPr>
              <a:t>regulieren</a:t>
            </a:r>
            <a:endParaRPr lang="en-US" sz="2600" b="1" dirty="0">
              <a:solidFill>
                <a:srgbClr val="000000"/>
              </a:solidFill>
              <a:latin typeface="Gotham Bold"/>
              <a:ea typeface="Gotham Bold"/>
              <a:cs typeface="Gotham Bold"/>
              <a:sym typeface="Gotham Bold"/>
            </a:endParaRPr>
          </a:p>
          <a:p>
            <a:pPr algn="ctr">
              <a:lnSpc>
                <a:spcPts val="3640"/>
              </a:lnSpc>
              <a:spcBef>
                <a:spcPct val="0"/>
              </a:spcBef>
            </a:pPr>
            <a:endParaRPr lang="en-US" sz="2600" b="1" dirty="0">
              <a:solidFill>
                <a:srgbClr val="000000"/>
              </a:solidFill>
              <a:latin typeface="Gotham Bold"/>
              <a:ea typeface="Gotham Bold"/>
              <a:cs typeface="Gotham Bold"/>
              <a:sym typeface="Gotham Bold"/>
            </a:endParaRPr>
          </a:p>
          <a:p>
            <a:pPr algn="ctr">
              <a:lnSpc>
                <a:spcPts val="3640"/>
              </a:lnSpc>
              <a:spcBef>
                <a:spcPct val="0"/>
              </a:spcBef>
            </a:pPr>
            <a:r>
              <a:rPr lang="en-US" sz="2600" b="1" dirty="0">
                <a:solidFill>
                  <a:srgbClr val="000000"/>
                </a:solidFill>
                <a:latin typeface="Gotham Bold"/>
                <a:ea typeface="Gotham Bold"/>
                <a:cs typeface="Gotham Bold"/>
                <a:sym typeface="Gotham Bold"/>
              </a:rPr>
              <a:t> … </a:t>
            </a:r>
            <a:r>
              <a:rPr lang="en-US" sz="2600" b="1" dirty="0" err="1">
                <a:solidFill>
                  <a:srgbClr val="000000"/>
                </a:solidFill>
                <a:latin typeface="Gotham Bold"/>
                <a:ea typeface="Gotham Bold"/>
                <a:cs typeface="Gotham Bold"/>
                <a:sym typeface="Gotham Bold"/>
              </a:rPr>
              <a:t>geht</a:t>
            </a:r>
            <a:r>
              <a:rPr lang="en-US" sz="2600" b="1" dirty="0">
                <a:solidFill>
                  <a:srgbClr val="000000"/>
                </a:solidFill>
                <a:latin typeface="Gotham Bold"/>
                <a:ea typeface="Gotham Bold"/>
                <a:cs typeface="Gotham Bold"/>
                <a:sym typeface="Gotham Bold"/>
              </a:rPr>
              <a:t> das?</a:t>
            </a:r>
          </a:p>
        </p:txBody>
      </p:sp>
      <p:sp>
        <p:nvSpPr>
          <p:cNvPr id="20" name="TextBox 20"/>
          <p:cNvSpPr txBox="1"/>
          <p:nvPr/>
        </p:nvSpPr>
        <p:spPr>
          <a:xfrm>
            <a:off x="6982532" y="4072784"/>
            <a:ext cx="4287203" cy="2272930"/>
          </a:xfrm>
          <a:prstGeom prst="rect">
            <a:avLst/>
          </a:prstGeom>
        </p:spPr>
        <p:txBody>
          <a:bodyPr lIns="0" tIns="0" rIns="0" bIns="0" rtlCol="0" anchor="t">
            <a:spAutoFit/>
          </a:bodyPr>
          <a:lstStyle/>
          <a:p>
            <a:pPr algn="ctr">
              <a:lnSpc>
                <a:spcPts val="3640"/>
              </a:lnSpc>
              <a:spcBef>
                <a:spcPct val="0"/>
              </a:spcBef>
            </a:pPr>
            <a:r>
              <a:rPr lang="en-US" sz="2600" b="1" dirty="0">
                <a:solidFill>
                  <a:srgbClr val="000000"/>
                </a:solidFill>
                <a:latin typeface="Gotham Bold"/>
                <a:ea typeface="Gotham Bold"/>
                <a:cs typeface="Gotham Bold"/>
                <a:sym typeface="Gotham Bold"/>
              </a:rPr>
              <a:t>Die </a:t>
            </a:r>
            <a:r>
              <a:rPr lang="en-US" sz="2600" b="1" dirty="0" err="1">
                <a:solidFill>
                  <a:srgbClr val="000000"/>
                </a:solidFill>
                <a:latin typeface="Gotham Bold"/>
                <a:ea typeface="Gotham Bold"/>
                <a:cs typeface="Gotham Bold"/>
                <a:sym typeface="Gotham Bold"/>
              </a:rPr>
              <a:t>Medienkompetenz</a:t>
            </a:r>
            <a:r>
              <a:rPr lang="en-US" sz="2600" b="1" dirty="0">
                <a:solidFill>
                  <a:srgbClr val="000000"/>
                </a:solidFill>
                <a:latin typeface="Gotham Bold"/>
                <a:ea typeface="Gotham Bold"/>
                <a:cs typeface="Gotham Bold"/>
                <a:sym typeface="Gotham Bold"/>
              </a:rPr>
              <a:t> von </a:t>
            </a:r>
            <a:r>
              <a:rPr lang="en-US" sz="2600" b="1" dirty="0" err="1">
                <a:solidFill>
                  <a:srgbClr val="000000"/>
                </a:solidFill>
                <a:latin typeface="Gotham Bold"/>
                <a:ea typeface="Gotham Bold"/>
                <a:cs typeface="Gotham Bold"/>
                <a:sym typeface="Gotham Bold"/>
              </a:rPr>
              <a:t>Kindern</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Jugendlichen</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eigentlich</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allen</a:t>
            </a:r>
            <a:r>
              <a:rPr lang="en-US" sz="2600" b="1" dirty="0">
                <a:solidFill>
                  <a:srgbClr val="000000"/>
                </a:solidFill>
                <a:latin typeface="Gotham Bold"/>
                <a:ea typeface="Gotham Bold"/>
                <a:cs typeface="Gotham Bold"/>
                <a:sym typeface="Gotham Bold"/>
              </a:rPr>
              <a:t> in der Gesellschaft - </a:t>
            </a:r>
            <a:r>
              <a:rPr lang="en-US" sz="2600" b="1" dirty="0" err="1">
                <a:solidFill>
                  <a:srgbClr val="000000"/>
                </a:solidFill>
                <a:latin typeface="Gotham Bold"/>
                <a:ea typeface="Gotham Bold"/>
                <a:cs typeface="Gotham Bold"/>
                <a:sym typeface="Gotham Bold"/>
              </a:rPr>
              <a:t>stärken</a:t>
            </a:r>
            <a:r>
              <a:rPr lang="en-US" sz="2600" b="1" dirty="0">
                <a:solidFill>
                  <a:srgbClr val="000000"/>
                </a:solidFill>
                <a:latin typeface="Gotham Bold"/>
                <a:ea typeface="Gotham Bold"/>
                <a:cs typeface="Gotham Bold"/>
                <a:sym typeface="Gotham Bold"/>
              </a:rPr>
              <a:t>.</a:t>
            </a:r>
          </a:p>
        </p:txBody>
      </p:sp>
      <p:sp>
        <p:nvSpPr>
          <p:cNvPr id="22" name="TextBox 22"/>
          <p:cNvSpPr txBox="1"/>
          <p:nvPr/>
        </p:nvSpPr>
        <p:spPr>
          <a:xfrm>
            <a:off x="12575139" y="4072784"/>
            <a:ext cx="4287203" cy="3196260"/>
          </a:xfrm>
          <a:prstGeom prst="rect">
            <a:avLst/>
          </a:prstGeom>
        </p:spPr>
        <p:txBody>
          <a:bodyPr lIns="0" tIns="0" rIns="0" bIns="0" rtlCol="0" anchor="t">
            <a:spAutoFit/>
          </a:bodyPr>
          <a:lstStyle/>
          <a:p>
            <a:pPr algn="ctr">
              <a:lnSpc>
                <a:spcPts val="3640"/>
              </a:lnSpc>
              <a:spcBef>
                <a:spcPct val="0"/>
              </a:spcBef>
            </a:pPr>
            <a:r>
              <a:rPr lang="en-US" sz="2600" b="1" dirty="0">
                <a:solidFill>
                  <a:srgbClr val="000000"/>
                </a:solidFill>
                <a:latin typeface="Gotham Bold"/>
                <a:ea typeface="Gotham Bold"/>
                <a:cs typeface="Gotham Bold"/>
                <a:sym typeface="Gotham Bold"/>
              </a:rPr>
              <a:t>Der Kampf </a:t>
            </a:r>
            <a:r>
              <a:rPr lang="en-US" sz="2600" b="1" dirty="0" err="1">
                <a:solidFill>
                  <a:srgbClr val="000000"/>
                </a:solidFill>
                <a:latin typeface="Gotham Bold"/>
                <a:ea typeface="Gotham Bold"/>
                <a:cs typeface="Gotham Bold"/>
                <a:sym typeface="Gotham Bold"/>
              </a:rPr>
              <a:t>gegen</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Desinformation</a:t>
            </a:r>
            <a:r>
              <a:rPr lang="en-US" sz="2600" b="1" dirty="0">
                <a:solidFill>
                  <a:srgbClr val="000000"/>
                </a:solidFill>
                <a:latin typeface="Gotham Bold"/>
                <a:ea typeface="Gotham Bold"/>
                <a:cs typeface="Gotham Bold"/>
                <a:sym typeface="Gotham Bold"/>
              </a:rPr>
              <a:t>, Misinformation und </a:t>
            </a:r>
            <a:r>
              <a:rPr lang="en-US" sz="2600" b="1" dirty="0" err="1">
                <a:solidFill>
                  <a:srgbClr val="000000"/>
                </a:solidFill>
                <a:latin typeface="Gotham Bold"/>
                <a:ea typeface="Gotham Bold"/>
                <a:cs typeface="Gotham Bold"/>
                <a:sym typeface="Gotham Bold"/>
              </a:rPr>
              <a:t>Malinformation</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ist</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kaum</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zu</a:t>
            </a:r>
            <a:r>
              <a:rPr lang="en-US" sz="2600" b="1" dirty="0">
                <a:solidFill>
                  <a:srgbClr val="000000"/>
                </a:solidFill>
                <a:latin typeface="Gotham Bold"/>
                <a:ea typeface="Gotham Bold"/>
                <a:cs typeface="Gotham Bold"/>
                <a:sym typeface="Gotham Bold"/>
              </a:rPr>
              <a:t> </a:t>
            </a:r>
            <a:r>
              <a:rPr lang="en-US" sz="2600" b="1" dirty="0" err="1">
                <a:solidFill>
                  <a:srgbClr val="000000"/>
                </a:solidFill>
                <a:latin typeface="Gotham Bold"/>
                <a:ea typeface="Gotham Bold"/>
                <a:cs typeface="Gotham Bold"/>
                <a:sym typeface="Gotham Bold"/>
              </a:rPr>
              <a:t>gewinnen</a:t>
            </a:r>
            <a:r>
              <a:rPr lang="en-US" sz="2600" b="1" dirty="0">
                <a:solidFill>
                  <a:srgbClr val="000000"/>
                </a:solidFill>
                <a:latin typeface="Gotham Bold"/>
                <a:ea typeface="Gotham Bold"/>
                <a:cs typeface="Gotham Bold"/>
                <a:sym typeface="Gotham Bold"/>
              </a:rPr>
              <a:t>.</a:t>
            </a:r>
          </a:p>
          <a:p>
            <a:pPr algn="ctr">
              <a:lnSpc>
                <a:spcPts val="3640"/>
              </a:lnSpc>
              <a:spcBef>
                <a:spcPct val="0"/>
              </a:spcBef>
            </a:pPr>
            <a:endParaRPr lang="en-US" sz="2600" b="1" dirty="0">
              <a:solidFill>
                <a:srgbClr val="000000"/>
              </a:solidFill>
              <a:latin typeface="Gotham Bold"/>
              <a:ea typeface="Gotham Bold"/>
              <a:cs typeface="Gotham Bold"/>
              <a:sym typeface="Gotham Bold"/>
            </a:endParaRPr>
          </a:p>
          <a:p>
            <a:pPr algn="ctr">
              <a:lnSpc>
                <a:spcPts val="3640"/>
              </a:lnSpc>
              <a:spcBef>
                <a:spcPct val="0"/>
              </a:spcBef>
            </a:pPr>
            <a:r>
              <a:rPr lang="en-US" sz="2600" b="1" dirty="0" err="1">
                <a:solidFill>
                  <a:srgbClr val="000000"/>
                </a:solidFill>
                <a:latin typeface="Gotham Bold"/>
                <a:ea typeface="Gotham Bold"/>
                <a:cs typeface="Gotham Bold"/>
                <a:sym typeface="Gotham Bold"/>
              </a:rPr>
              <a:t>Verbreiten</a:t>
            </a:r>
            <a:r>
              <a:rPr lang="en-US" sz="2600" b="1" dirty="0">
                <a:solidFill>
                  <a:srgbClr val="000000"/>
                </a:solidFill>
                <a:latin typeface="Gotham Bold"/>
                <a:ea typeface="Gotham Bold"/>
                <a:cs typeface="Gotham Bold"/>
                <a:sym typeface="Gotham Bold"/>
              </a:rPr>
              <a:t> vs. Debunking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86A33-7EFA-AB94-1BFA-F4D93EFA071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73AE760-6BC4-E8F9-76B7-D754566ED24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5E0C2A19-A466-AE5E-B966-7D1F0358F3B1}"/>
              </a:ext>
            </a:extLst>
          </p:cNvPr>
          <p:cNvSpPr/>
          <p:nvPr/>
        </p:nvSpPr>
        <p:spPr>
          <a:xfrm rot="-10800000">
            <a:off x="11059450" y="-1443387"/>
            <a:ext cx="7553023" cy="7898586"/>
          </a:xfrm>
          <a:custGeom>
            <a:avLst/>
            <a:gdLst/>
            <a:ahLst/>
            <a:cxnLst/>
            <a:rect l="l" t="t" r="r" b="b"/>
            <a:pathLst>
              <a:path w="7553023" h="7898586">
                <a:moveTo>
                  <a:pt x="0" y="0"/>
                </a:moveTo>
                <a:lnTo>
                  <a:pt x="7553023" y="0"/>
                </a:lnTo>
                <a:lnTo>
                  <a:pt x="7553023" y="7898587"/>
                </a:lnTo>
                <a:lnTo>
                  <a:pt x="0" y="78985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D4CFB011-A09C-5EE2-2553-0802CE277EDB}"/>
              </a:ext>
            </a:extLst>
          </p:cNvPr>
          <p:cNvSpPr/>
          <p:nvPr/>
        </p:nvSpPr>
        <p:spPr>
          <a:xfrm>
            <a:off x="0" y="3653661"/>
            <a:ext cx="7438805" cy="7438805"/>
          </a:xfrm>
          <a:custGeom>
            <a:avLst/>
            <a:gdLst/>
            <a:ahLst/>
            <a:cxnLst/>
            <a:rect l="l" t="t" r="r" b="b"/>
            <a:pathLst>
              <a:path w="7438805" h="7438805">
                <a:moveTo>
                  <a:pt x="0" y="0"/>
                </a:moveTo>
                <a:lnTo>
                  <a:pt x="7438805" y="0"/>
                </a:lnTo>
                <a:lnTo>
                  <a:pt x="7438805" y="7438806"/>
                </a:lnTo>
                <a:lnTo>
                  <a:pt x="0" y="7438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0F11EEEC-B2A2-2DC1-2D87-EE6024030422}"/>
              </a:ext>
            </a:extLst>
          </p:cNvPr>
          <p:cNvSpPr/>
          <p:nvPr/>
        </p:nvSpPr>
        <p:spPr>
          <a:xfrm rot="5400000">
            <a:off x="5111239" y="-159056"/>
            <a:ext cx="8065521" cy="10605111"/>
          </a:xfrm>
          <a:custGeom>
            <a:avLst/>
            <a:gdLst/>
            <a:ahLst/>
            <a:cxnLst/>
            <a:rect l="l" t="t" r="r" b="b"/>
            <a:pathLst>
              <a:path w="8065521" h="10605111">
                <a:moveTo>
                  <a:pt x="0" y="0"/>
                </a:moveTo>
                <a:lnTo>
                  <a:pt x="8065522" y="0"/>
                </a:lnTo>
                <a:lnTo>
                  <a:pt x="8065522" y="10605112"/>
                </a:lnTo>
                <a:lnTo>
                  <a:pt x="0" y="10605112"/>
                </a:lnTo>
                <a:lnTo>
                  <a:pt x="0" y="0"/>
                </a:lnTo>
                <a:close/>
              </a:path>
            </a:pathLst>
          </a:custGeom>
          <a:blipFill>
            <a:blip r:embed="rId7"/>
            <a:stretch>
              <a:fillRect r="-3710"/>
            </a:stretch>
          </a:blipFill>
        </p:spPr>
        <p:txBody>
          <a:bodyPr/>
          <a:lstStyle/>
          <a:p>
            <a:endParaRPr lang="de-DE"/>
          </a:p>
        </p:txBody>
      </p:sp>
      <p:sp>
        <p:nvSpPr>
          <p:cNvPr id="10" name="Freeform 10">
            <a:extLst>
              <a:ext uri="{FF2B5EF4-FFF2-40B4-BE49-F238E27FC236}">
                <a16:creationId xmlns:a16="http://schemas.microsoft.com/office/drawing/2014/main" id="{51F48548-3500-1D7B-6EB5-A6FA74963B5E}"/>
              </a:ext>
            </a:extLst>
          </p:cNvPr>
          <p:cNvSpPr/>
          <p:nvPr/>
        </p:nvSpPr>
        <p:spPr>
          <a:xfrm flipH="1">
            <a:off x="1028700" y="1028700"/>
            <a:ext cx="3269281" cy="1904356"/>
          </a:xfrm>
          <a:custGeom>
            <a:avLst/>
            <a:gdLst/>
            <a:ahLst/>
            <a:cxnLst/>
            <a:rect l="l" t="t" r="r" b="b"/>
            <a:pathLst>
              <a:path w="3269281" h="1904356">
                <a:moveTo>
                  <a:pt x="3269281" y="0"/>
                </a:moveTo>
                <a:lnTo>
                  <a:pt x="0" y="0"/>
                </a:lnTo>
                <a:lnTo>
                  <a:pt x="0" y="1904356"/>
                </a:lnTo>
                <a:lnTo>
                  <a:pt x="3269281" y="1904356"/>
                </a:lnTo>
                <a:lnTo>
                  <a:pt x="3269281" y="0"/>
                </a:lnTo>
                <a:close/>
              </a:path>
            </a:pathLst>
          </a:custGeom>
          <a:blipFill>
            <a:blip r:embed="rId8"/>
            <a:stretch>
              <a:fillRect/>
            </a:stretch>
          </a:blipFill>
        </p:spPr>
        <p:txBody>
          <a:bodyPr/>
          <a:lstStyle/>
          <a:p>
            <a:endParaRPr lang="de-DE"/>
          </a:p>
        </p:txBody>
      </p:sp>
      <p:sp>
        <p:nvSpPr>
          <p:cNvPr id="11" name="Freeform 11">
            <a:extLst>
              <a:ext uri="{FF2B5EF4-FFF2-40B4-BE49-F238E27FC236}">
                <a16:creationId xmlns:a16="http://schemas.microsoft.com/office/drawing/2014/main" id="{4DC02365-937A-4442-A35A-866B1C2B39AF}"/>
              </a:ext>
            </a:extLst>
          </p:cNvPr>
          <p:cNvSpPr/>
          <p:nvPr/>
        </p:nvSpPr>
        <p:spPr>
          <a:xfrm rot="5400000">
            <a:off x="12821914" y="6123556"/>
            <a:ext cx="5022272" cy="4915549"/>
          </a:xfrm>
          <a:custGeom>
            <a:avLst/>
            <a:gdLst/>
            <a:ahLst/>
            <a:cxnLst/>
            <a:rect l="l" t="t" r="r" b="b"/>
            <a:pathLst>
              <a:path w="5022272" h="4915549">
                <a:moveTo>
                  <a:pt x="0" y="0"/>
                </a:moveTo>
                <a:lnTo>
                  <a:pt x="5022273" y="0"/>
                </a:lnTo>
                <a:lnTo>
                  <a:pt x="5022273" y="4915549"/>
                </a:lnTo>
                <a:lnTo>
                  <a:pt x="0" y="4915549"/>
                </a:lnTo>
                <a:lnTo>
                  <a:pt x="0" y="0"/>
                </a:lnTo>
                <a:close/>
              </a:path>
            </a:pathLst>
          </a:custGeom>
          <a:blipFill>
            <a:blip r:embed="rId9"/>
            <a:stretch>
              <a:fillRect/>
            </a:stretch>
          </a:blipFill>
        </p:spPr>
        <p:txBody>
          <a:bodyPr/>
          <a:lstStyle/>
          <a:p>
            <a:endParaRPr lang="de-DE"/>
          </a:p>
        </p:txBody>
      </p:sp>
      <p:pic>
        <p:nvPicPr>
          <p:cNvPr id="12" name="Grafik 11" descr="Ein Bild, das Person, Menschliches Gesicht, Krawatte, Formelle Kleidung enthält.&#10;&#10;KI-generierte Inhalte können fehlerhaft sein.">
            <a:extLst>
              <a:ext uri="{FF2B5EF4-FFF2-40B4-BE49-F238E27FC236}">
                <a16:creationId xmlns:a16="http://schemas.microsoft.com/office/drawing/2014/main" id="{A38099B4-B943-A000-2092-16489980C082}"/>
              </a:ext>
            </a:extLst>
          </p:cNvPr>
          <p:cNvPicPr>
            <a:picLocks noChangeAspect="1"/>
          </p:cNvPicPr>
          <p:nvPr/>
        </p:nvPicPr>
        <p:blipFill>
          <a:blip r:embed="rId10"/>
          <a:stretch>
            <a:fillRect/>
          </a:stretch>
        </p:blipFill>
        <p:spPr>
          <a:xfrm>
            <a:off x="5049121" y="2077009"/>
            <a:ext cx="7826154" cy="6141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091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3F271-F82E-8727-964E-3EA8E8F3E3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A1BCB67-3874-B8C4-607E-2567D61CE54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C5CA154A-9B86-CB89-F411-D41A0C9A0058}"/>
              </a:ext>
            </a:extLst>
          </p:cNvPr>
          <p:cNvSpPr/>
          <p:nvPr/>
        </p:nvSpPr>
        <p:spPr>
          <a:xfrm rot="-10800000">
            <a:off x="11059450" y="-1443387"/>
            <a:ext cx="7553023" cy="7898586"/>
          </a:xfrm>
          <a:custGeom>
            <a:avLst/>
            <a:gdLst/>
            <a:ahLst/>
            <a:cxnLst/>
            <a:rect l="l" t="t" r="r" b="b"/>
            <a:pathLst>
              <a:path w="7553023" h="7898586">
                <a:moveTo>
                  <a:pt x="0" y="0"/>
                </a:moveTo>
                <a:lnTo>
                  <a:pt x="7553023" y="0"/>
                </a:lnTo>
                <a:lnTo>
                  <a:pt x="7553023" y="7898587"/>
                </a:lnTo>
                <a:lnTo>
                  <a:pt x="0" y="78985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de-DE"/>
          </a:p>
        </p:txBody>
      </p:sp>
      <p:sp>
        <p:nvSpPr>
          <p:cNvPr id="4" name="Freeform 4">
            <a:extLst>
              <a:ext uri="{FF2B5EF4-FFF2-40B4-BE49-F238E27FC236}">
                <a16:creationId xmlns:a16="http://schemas.microsoft.com/office/drawing/2014/main" id="{87ED41BA-2A57-840C-A08D-C7FFC9E82C4E}"/>
              </a:ext>
            </a:extLst>
          </p:cNvPr>
          <p:cNvSpPr/>
          <p:nvPr/>
        </p:nvSpPr>
        <p:spPr>
          <a:xfrm>
            <a:off x="0" y="3653661"/>
            <a:ext cx="7438805" cy="7438805"/>
          </a:xfrm>
          <a:custGeom>
            <a:avLst/>
            <a:gdLst/>
            <a:ahLst/>
            <a:cxnLst/>
            <a:rect l="l" t="t" r="r" b="b"/>
            <a:pathLst>
              <a:path w="7438805" h="7438805">
                <a:moveTo>
                  <a:pt x="0" y="0"/>
                </a:moveTo>
                <a:lnTo>
                  <a:pt x="7438805" y="0"/>
                </a:lnTo>
                <a:lnTo>
                  <a:pt x="7438805" y="7438806"/>
                </a:lnTo>
                <a:lnTo>
                  <a:pt x="0" y="74388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de-DE"/>
          </a:p>
        </p:txBody>
      </p:sp>
      <p:sp>
        <p:nvSpPr>
          <p:cNvPr id="5" name="Freeform 5">
            <a:extLst>
              <a:ext uri="{FF2B5EF4-FFF2-40B4-BE49-F238E27FC236}">
                <a16:creationId xmlns:a16="http://schemas.microsoft.com/office/drawing/2014/main" id="{6305EBE4-B724-F30F-15CD-A71FD5FF100A}"/>
              </a:ext>
            </a:extLst>
          </p:cNvPr>
          <p:cNvSpPr/>
          <p:nvPr/>
        </p:nvSpPr>
        <p:spPr>
          <a:xfrm rot="5400000">
            <a:off x="5111239" y="-159056"/>
            <a:ext cx="8065521" cy="10605111"/>
          </a:xfrm>
          <a:custGeom>
            <a:avLst/>
            <a:gdLst/>
            <a:ahLst/>
            <a:cxnLst/>
            <a:rect l="l" t="t" r="r" b="b"/>
            <a:pathLst>
              <a:path w="8065521" h="10605111">
                <a:moveTo>
                  <a:pt x="0" y="0"/>
                </a:moveTo>
                <a:lnTo>
                  <a:pt x="8065522" y="0"/>
                </a:lnTo>
                <a:lnTo>
                  <a:pt x="8065522" y="10605112"/>
                </a:lnTo>
                <a:lnTo>
                  <a:pt x="0" y="10605112"/>
                </a:lnTo>
                <a:lnTo>
                  <a:pt x="0" y="0"/>
                </a:lnTo>
                <a:close/>
              </a:path>
            </a:pathLst>
          </a:custGeom>
          <a:blipFill>
            <a:blip r:embed="rId9"/>
            <a:stretch>
              <a:fillRect r="-3710"/>
            </a:stretch>
          </a:blipFill>
        </p:spPr>
        <p:txBody>
          <a:bodyPr/>
          <a:lstStyle/>
          <a:p>
            <a:endParaRPr lang="de-DE"/>
          </a:p>
        </p:txBody>
      </p:sp>
      <p:sp>
        <p:nvSpPr>
          <p:cNvPr id="10" name="Freeform 10">
            <a:extLst>
              <a:ext uri="{FF2B5EF4-FFF2-40B4-BE49-F238E27FC236}">
                <a16:creationId xmlns:a16="http://schemas.microsoft.com/office/drawing/2014/main" id="{D6A0600B-4617-4ACC-56CC-7F630C638567}"/>
              </a:ext>
            </a:extLst>
          </p:cNvPr>
          <p:cNvSpPr/>
          <p:nvPr/>
        </p:nvSpPr>
        <p:spPr>
          <a:xfrm flipH="1">
            <a:off x="1028700" y="1028700"/>
            <a:ext cx="3269281" cy="1904356"/>
          </a:xfrm>
          <a:custGeom>
            <a:avLst/>
            <a:gdLst/>
            <a:ahLst/>
            <a:cxnLst/>
            <a:rect l="l" t="t" r="r" b="b"/>
            <a:pathLst>
              <a:path w="3269281" h="1904356">
                <a:moveTo>
                  <a:pt x="3269281" y="0"/>
                </a:moveTo>
                <a:lnTo>
                  <a:pt x="0" y="0"/>
                </a:lnTo>
                <a:lnTo>
                  <a:pt x="0" y="1904356"/>
                </a:lnTo>
                <a:lnTo>
                  <a:pt x="3269281" y="1904356"/>
                </a:lnTo>
                <a:lnTo>
                  <a:pt x="3269281" y="0"/>
                </a:lnTo>
                <a:close/>
              </a:path>
            </a:pathLst>
          </a:custGeom>
          <a:blipFill>
            <a:blip r:embed="rId10"/>
            <a:stretch>
              <a:fillRect/>
            </a:stretch>
          </a:blipFill>
        </p:spPr>
        <p:txBody>
          <a:bodyPr/>
          <a:lstStyle/>
          <a:p>
            <a:endParaRPr lang="de-DE"/>
          </a:p>
        </p:txBody>
      </p:sp>
      <p:sp>
        <p:nvSpPr>
          <p:cNvPr id="11" name="Freeform 11">
            <a:extLst>
              <a:ext uri="{FF2B5EF4-FFF2-40B4-BE49-F238E27FC236}">
                <a16:creationId xmlns:a16="http://schemas.microsoft.com/office/drawing/2014/main" id="{9AF1A7D7-ED52-093F-1D3A-414F29B898E3}"/>
              </a:ext>
            </a:extLst>
          </p:cNvPr>
          <p:cNvSpPr/>
          <p:nvPr/>
        </p:nvSpPr>
        <p:spPr>
          <a:xfrm rot="5400000">
            <a:off x="12821914" y="6123556"/>
            <a:ext cx="5022272" cy="4915549"/>
          </a:xfrm>
          <a:custGeom>
            <a:avLst/>
            <a:gdLst/>
            <a:ahLst/>
            <a:cxnLst/>
            <a:rect l="l" t="t" r="r" b="b"/>
            <a:pathLst>
              <a:path w="5022272" h="4915549">
                <a:moveTo>
                  <a:pt x="0" y="0"/>
                </a:moveTo>
                <a:lnTo>
                  <a:pt x="5022273" y="0"/>
                </a:lnTo>
                <a:lnTo>
                  <a:pt x="5022273" y="4915549"/>
                </a:lnTo>
                <a:lnTo>
                  <a:pt x="0" y="4915549"/>
                </a:lnTo>
                <a:lnTo>
                  <a:pt x="0" y="0"/>
                </a:lnTo>
                <a:close/>
              </a:path>
            </a:pathLst>
          </a:custGeom>
          <a:blipFill>
            <a:blip r:embed="rId11"/>
            <a:stretch>
              <a:fillRect/>
            </a:stretch>
          </a:blipFill>
        </p:spPr>
        <p:txBody>
          <a:bodyPr/>
          <a:lstStyle/>
          <a:p>
            <a:endParaRPr lang="de-DE"/>
          </a:p>
        </p:txBody>
      </p:sp>
      <p:pic>
        <p:nvPicPr>
          <p:cNvPr id="6" name="grok-video-d1856651-78f9-4b3d-9e14-773c4bc500e4">
            <a:hlinkClick r:id="" action="ppaction://media"/>
            <a:extLst>
              <a:ext uri="{FF2B5EF4-FFF2-40B4-BE49-F238E27FC236}">
                <a16:creationId xmlns:a16="http://schemas.microsoft.com/office/drawing/2014/main" id="{E64D8C15-350D-9B0C-7473-50586B12A8C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695789" y="2308138"/>
            <a:ext cx="9504485" cy="5257800"/>
          </a:xfrm>
          <a:prstGeom prst="rect">
            <a:avLst/>
          </a:prstGeom>
        </p:spPr>
      </p:pic>
    </p:spTree>
    <p:extLst>
      <p:ext uri="{BB962C8B-B14F-4D97-AF65-F5344CB8AC3E}">
        <p14:creationId xmlns:p14="http://schemas.microsoft.com/office/powerpoint/2010/main" val="385644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A1584-D7CA-0645-F4EE-893266656511}"/>
            </a:ext>
          </a:extLst>
        </p:cNvPr>
        <p:cNvGrpSpPr/>
        <p:nvPr/>
      </p:nvGrpSpPr>
      <p:grpSpPr>
        <a:xfrm>
          <a:off x="0" y="0"/>
          <a:ext cx="0" cy="0"/>
          <a:chOff x="0" y="0"/>
          <a:chExt cx="0" cy="0"/>
        </a:xfrm>
      </p:grpSpPr>
      <p:pic>
        <p:nvPicPr>
          <p:cNvPr id="3" name="Grafik 2" descr="Ein Bild, das Text, Brief, Handschrift, Briefumschlag enthält.&#10;&#10;KI-generierte Inhalte können fehlerhaft sein.">
            <a:extLst>
              <a:ext uri="{FF2B5EF4-FFF2-40B4-BE49-F238E27FC236}">
                <a16:creationId xmlns:a16="http://schemas.microsoft.com/office/drawing/2014/main" id="{2CEBA59E-2335-0CF3-3202-18313DE6D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70"/>
            <a:ext cx="18288000" cy="10291970"/>
          </a:xfrm>
          <a:prstGeom prst="rect">
            <a:avLst/>
          </a:prstGeom>
        </p:spPr>
      </p:pic>
    </p:spTree>
    <p:extLst>
      <p:ext uri="{BB962C8B-B14F-4D97-AF65-F5344CB8AC3E}">
        <p14:creationId xmlns:p14="http://schemas.microsoft.com/office/powerpoint/2010/main" val="377008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Briefumschlag, Brief, stationär enthält.&#10;&#10;KI-generierte Inhalte können fehlerhaft sein.">
            <a:extLst>
              <a:ext uri="{FF2B5EF4-FFF2-40B4-BE49-F238E27FC236}">
                <a16:creationId xmlns:a16="http://schemas.microsoft.com/office/drawing/2014/main" id="{F5305AFC-D9C3-23A7-1A96-69E390AB8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Grafik 6" descr="Ein Bild, das Text, Schrift, Screenshot, Khaki enthält.&#10;&#10;KI-generierte Inhalte können fehlerhaft sein.">
            <a:extLst>
              <a:ext uri="{FF2B5EF4-FFF2-40B4-BE49-F238E27FC236}">
                <a16:creationId xmlns:a16="http://schemas.microsoft.com/office/drawing/2014/main" id="{DCA9ABAA-0362-5411-DC22-C249066EEFB4}"/>
              </a:ext>
            </a:extLst>
          </p:cNvPr>
          <p:cNvPicPr>
            <a:picLocks noChangeAspect="1"/>
          </p:cNvPicPr>
          <p:nvPr/>
        </p:nvPicPr>
        <p:blipFill>
          <a:blip r:embed="rId3"/>
          <a:stretch>
            <a:fillRect/>
          </a:stretch>
        </p:blipFill>
        <p:spPr>
          <a:xfrm>
            <a:off x="3276600" y="8191500"/>
            <a:ext cx="11541872" cy="1600200"/>
          </a:xfrm>
          <a:prstGeom prst="rect">
            <a:avLst/>
          </a:prstGeom>
        </p:spPr>
      </p:pic>
    </p:spTree>
    <p:extLst>
      <p:ext uri="{BB962C8B-B14F-4D97-AF65-F5344CB8AC3E}">
        <p14:creationId xmlns:p14="http://schemas.microsoft.com/office/powerpoint/2010/main" val="2215716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DF4CF-3312-6D74-98A0-6FFA308070B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C7B9653-D84A-7644-0459-D70DAC3D66B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ACD03E7A-1B01-9DC4-D79C-93CAC264F786}"/>
              </a:ext>
            </a:extLst>
          </p:cNvPr>
          <p:cNvSpPr/>
          <p:nvPr/>
        </p:nvSpPr>
        <p:spPr>
          <a:xfrm>
            <a:off x="-19050" y="4978294"/>
            <a:ext cx="7511464" cy="5417643"/>
          </a:xfrm>
          <a:custGeom>
            <a:avLst/>
            <a:gdLst/>
            <a:ahLst/>
            <a:cxnLst/>
            <a:rect l="l" t="t" r="r" b="b"/>
            <a:pathLst>
              <a:path w="7511464" h="5417643">
                <a:moveTo>
                  <a:pt x="0" y="0"/>
                </a:moveTo>
                <a:lnTo>
                  <a:pt x="7511464" y="0"/>
                </a:lnTo>
                <a:lnTo>
                  <a:pt x="7511464" y="5417643"/>
                </a:lnTo>
                <a:lnTo>
                  <a:pt x="0" y="5417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4" name="Group 4">
            <a:extLst>
              <a:ext uri="{FF2B5EF4-FFF2-40B4-BE49-F238E27FC236}">
                <a16:creationId xmlns:a16="http://schemas.microsoft.com/office/drawing/2014/main" id="{64A5AFA7-E46E-C459-29A8-B90F257B9966}"/>
              </a:ext>
            </a:extLst>
          </p:cNvPr>
          <p:cNvGrpSpPr/>
          <p:nvPr/>
        </p:nvGrpSpPr>
        <p:grpSpPr>
          <a:xfrm>
            <a:off x="921915" y="3418927"/>
            <a:ext cx="5081120" cy="5399270"/>
            <a:chOff x="0" y="0"/>
            <a:chExt cx="6774827" cy="7199027"/>
          </a:xfrm>
        </p:grpSpPr>
        <p:sp>
          <p:nvSpPr>
            <p:cNvPr id="5" name="Freeform 5">
              <a:extLst>
                <a:ext uri="{FF2B5EF4-FFF2-40B4-BE49-F238E27FC236}">
                  <a16:creationId xmlns:a16="http://schemas.microsoft.com/office/drawing/2014/main" id="{44C392C4-6CF6-AE08-C58D-83EF0EFF62A2}"/>
                </a:ext>
              </a:extLst>
            </p:cNvPr>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6" name="Freeform 6">
              <a:extLst>
                <a:ext uri="{FF2B5EF4-FFF2-40B4-BE49-F238E27FC236}">
                  <a16:creationId xmlns:a16="http://schemas.microsoft.com/office/drawing/2014/main" id="{6DBA375C-9E2F-48A2-7936-109504E53386}"/>
                </a:ext>
              </a:extLst>
            </p:cNvPr>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sp>
        <p:nvSpPr>
          <p:cNvPr id="7" name="Freeform 7">
            <a:extLst>
              <a:ext uri="{FF2B5EF4-FFF2-40B4-BE49-F238E27FC236}">
                <a16:creationId xmlns:a16="http://schemas.microsoft.com/office/drawing/2014/main" id="{6A166D31-17DF-8FD7-D0F2-B38BA26859C7}"/>
              </a:ext>
            </a:extLst>
          </p:cNvPr>
          <p:cNvSpPr/>
          <p:nvPr/>
        </p:nvSpPr>
        <p:spPr>
          <a:xfrm>
            <a:off x="10278254" y="0"/>
            <a:ext cx="8009746" cy="6367748"/>
          </a:xfrm>
          <a:custGeom>
            <a:avLst/>
            <a:gdLst/>
            <a:ahLst/>
            <a:cxnLst/>
            <a:rect l="l" t="t" r="r" b="b"/>
            <a:pathLst>
              <a:path w="8009746" h="6367748">
                <a:moveTo>
                  <a:pt x="0" y="0"/>
                </a:moveTo>
                <a:lnTo>
                  <a:pt x="8009746" y="0"/>
                </a:lnTo>
                <a:lnTo>
                  <a:pt x="8009746" y="6367748"/>
                </a:lnTo>
                <a:lnTo>
                  <a:pt x="0" y="6367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8" name="Group 8">
            <a:extLst>
              <a:ext uri="{FF2B5EF4-FFF2-40B4-BE49-F238E27FC236}">
                <a16:creationId xmlns:a16="http://schemas.microsoft.com/office/drawing/2014/main" id="{8F6953E1-4ADC-473B-72FE-855ADBA41353}"/>
              </a:ext>
            </a:extLst>
          </p:cNvPr>
          <p:cNvGrpSpPr/>
          <p:nvPr/>
        </p:nvGrpSpPr>
        <p:grpSpPr>
          <a:xfrm>
            <a:off x="6585573" y="3418927"/>
            <a:ext cx="5081120" cy="5399270"/>
            <a:chOff x="0" y="0"/>
            <a:chExt cx="6774827" cy="7199027"/>
          </a:xfrm>
        </p:grpSpPr>
        <p:sp>
          <p:nvSpPr>
            <p:cNvPr id="9" name="Freeform 9">
              <a:extLst>
                <a:ext uri="{FF2B5EF4-FFF2-40B4-BE49-F238E27FC236}">
                  <a16:creationId xmlns:a16="http://schemas.microsoft.com/office/drawing/2014/main" id="{85699169-5EA9-E95A-DE52-E1FBE817E74C}"/>
                </a:ext>
              </a:extLst>
            </p:cNvPr>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dirty="0"/>
            </a:p>
          </p:txBody>
        </p:sp>
        <p:sp>
          <p:nvSpPr>
            <p:cNvPr id="10" name="Freeform 10">
              <a:extLst>
                <a:ext uri="{FF2B5EF4-FFF2-40B4-BE49-F238E27FC236}">
                  <a16:creationId xmlns:a16="http://schemas.microsoft.com/office/drawing/2014/main" id="{9CE53924-514B-0AD5-B5B1-AEBF2361ECAC}"/>
                </a:ext>
              </a:extLst>
            </p:cNvPr>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dirty="0"/>
            </a:p>
          </p:txBody>
        </p:sp>
      </p:grpSp>
      <p:grpSp>
        <p:nvGrpSpPr>
          <p:cNvPr id="11" name="Group 11">
            <a:extLst>
              <a:ext uri="{FF2B5EF4-FFF2-40B4-BE49-F238E27FC236}">
                <a16:creationId xmlns:a16="http://schemas.microsoft.com/office/drawing/2014/main" id="{3A24AA35-657B-B8F8-0D04-D196A61E004B}"/>
              </a:ext>
            </a:extLst>
          </p:cNvPr>
          <p:cNvGrpSpPr/>
          <p:nvPr/>
        </p:nvGrpSpPr>
        <p:grpSpPr>
          <a:xfrm>
            <a:off x="12178180" y="3418927"/>
            <a:ext cx="5081120" cy="5399270"/>
            <a:chOff x="0" y="0"/>
            <a:chExt cx="6774827" cy="7199027"/>
          </a:xfrm>
        </p:grpSpPr>
        <p:sp>
          <p:nvSpPr>
            <p:cNvPr id="12" name="Freeform 12">
              <a:extLst>
                <a:ext uri="{FF2B5EF4-FFF2-40B4-BE49-F238E27FC236}">
                  <a16:creationId xmlns:a16="http://schemas.microsoft.com/office/drawing/2014/main" id="{06881743-0332-3058-4551-35829FC109A2}"/>
                </a:ext>
              </a:extLst>
            </p:cNvPr>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13" name="Freeform 13">
              <a:extLst>
                <a:ext uri="{FF2B5EF4-FFF2-40B4-BE49-F238E27FC236}">
                  <a16:creationId xmlns:a16="http://schemas.microsoft.com/office/drawing/2014/main" id="{5C6CCE31-E37B-AE43-108F-212198BF4EE3}"/>
                </a:ext>
              </a:extLst>
            </p:cNvPr>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sp>
        <p:nvSpPr>
          <p:cNvPr id="14" name="Freeform 14">
            <a:extLst>
              <a:ext uri="{FF2B5EF4-FFF2-40B4-BE49-F238E27FC236}">
                <a16:creationId xmlns:a16="http://schemas.microsoft.com/office/drawing/2014/main" id="{0672E643-48A5-79C9-75D7-BE7DCA58F26A}"/>
              </a:ext>
            </a:extLst>
          </p:cNvPr>
          <p:cNvSpPr/>
          <p:nvPr/>
        </p:nvSpPr>
        <p:spPr>
          <a:xfrm rot="1514945">
            <a:off x="276613" y="-17651"/>
            <a:ext cx="4520167" cy="4322409"/>
          </a:xfrm>
          <a:custGeom>
            <a:avLst/>
            <a:gdLst/>
            <a:ahLst/>
            <a:cxnLst/>
            <a:rect l="l" t="t" r="r" b="b"/>
            <a:pathLst>
              <a:path w="4520167" h="4322409">
                <a:moveTo>
                  <a:pt x="0" y="0"/>
                </a:moveTo>
                <a:lnTo>
                  <a:pt x="4520166" y="0"/>
                </a:lnTo>
                <a:lnTo>
                  <a:pt x="4520166" y="4322409"/>
                </a:lnTo>
                <a:lnTo>
                  <a:pt x="0" y="4322409"/>
                </a:lnTo>
                <a:lnTo>
                  <a:pt x="0" y="0"/>
                </a:lnTo>
                <a:close/>
              </a:path>
            </a:pathLst>
          </a:custGeom>
          <a:blipFill>
            <a:blip r:embed="rId8"/>
            <a:stretch>
              <a:fillRect/>
            </a:stretch>
          </a:blipFill>
        </p:spPr>
        <p:txBody>
          <a:bodyPr/>
          <a:lstStyle/>
          <a:p>
            <a:endParaRPr lang="de-DE"/>
          </a:p>
        </p:txBody>
      </p:sp>
      <p:sp>
        <p:nvSpPr>
          <p:cNvPr id="15" name="Freeform 15">
            <a:extLst>
              <a:ext uri="{FF2B5EF4-FFF2-40B4-BE49-F238E27FC236}">
                <a16:creationId xmlns:a16="http://schemas.microsoft.com/office/drawing/2014/main" id="{53E7FBB1-18DB-793B-91C8-167CFC40F391}"/>
              </a:ext>
            </a:extLst>
          </p:cNvPr>
          <p:cNvSpPr/>
          <p:nvPr/>
        </p:nvSpPr>
        <p:spPr>
          <a:xfrm rot="4977774">
            <a:off x="15488706" y="7966908"/>
            <a:ext cx="2747271" cy="3139738"/>
          </a:xfrm>
          <a:custGeom>
            <a:avLst/>
            <a:gdLst/>
            <a:ahLst/>
            <a:cxnLst/>
            <a:rect l="l" t="t" r="r" b="b"/>
            <a:pathLst>
              <a:path w="2747271" h="3139738">
                <a:moveTo>
                  <a:pt x="0" y="0"/>
                </a:moveTo>
                <a:lnTo>
                  <a:pt x="2747271" y="0"/>
                </a:lnTo>
                <a:lnTo>
                  <a:pt x="2747271" y="3139738"/>
                </a:lnTo>
                <a:lnTo>
                  <a:pt x="0" y="3139738"/>
                </a:lnTo>
                <a:lnTo>
                  <a:pt x="0" y="0"/>
                </a:lnTo>
                <a:close/>
              </a:path>
            </a:pathLst>
          </a:custGeom>
          <a:blipFill>
            <a:blip r:embed="rId9"/>
            <a:stretch>
              <a:fillRect/>
            </a:stretch>
          </a:blipFill>
        </p:spPr>
        <p:txBody>
          <a:bodyPr/>
          <a:lstStyle/>
          <a:p>
            <a:endParaRPr lang="de-DE"/>
          </a:p>
        </p:txBody>
      </p:sp>
      <p:sp>
        <p:nvSpPr>
          <p:cNvPr id="16" name="TextBox 16">
            <a:extLst>
              <a:ext uri="{FF2B5EF4-FFF2-40B4-BE49-F238E27FC236}">
                <a16:creationId xmlns:a16="http://schemas.microsoft.com/office/drawing/2014/main" id="{CF580C16-6BC9-3D7D-A8ED-9A5DB5D65993}"/>
              </a:ext>
            </a:extLst>
          </p:cNvPr>
          <p:cNvSpPr txBox="1"/>
          <p:nvPr/>
        </p:nvSpPr>
        <p:spPr>
          <a:xfrm rot="-323999">
            <a:off x="4045946" y="1824959"/>
            <a:ext cx="7192683" cy="1000274"/>
          </a:xfrm>
          <a:prstGeom prst="rect">
            <a:avLst/>
          </a:prstGeom>
        </p:spPr>
        <p:txBody>
          <a:bodyPr lIns="0" tIns="0" rIns="0" bIns="0" rtlCol="0" anchor="t">
            <a:spAutoFit/>
          </a:bodyPr>
          <a:lstStyle/>
          <a:p>
            <a:pPr algn="ctr">
              <a:lnSpc>
                <a:spcPts val="8400"/>
              </a:lnSpc>
              <a:spcBef>
                <a:spcPct val="0"/>
              </a:spcBef>
            </a:pPr>
            <a:r>
              <a:rPr lang="en-US" sz="6000" dirty="0">
                <a:solidFill>
                  <a:srgbClr val="FFCB5A"/>
                </a:solidFill>
                <a:latin typeface="Intro Rust"/>
                <a:ea typeface="Intro Rust"/>
                <a:cs typeface="Intro Rust"/>
                <a:sym typeface="Intro Rust"/>
              </a:rPr>
              <a:t>Und </a:t>
            </a:r>
            <a:r>
              <a:rPr lang="en-US" sz="6000" dirty="0" err="1">
                <a:solidFill>
                  <a:srgbClr val="FFCB5A"/>
                </a:solidFill>
                <a:latin typeface="Intro Rust"/>
                <a:ea typeface="Intro Rust"/>
                <a:cs typeface="Intro Rust"/>
                <a:sym typeface="Intro Rust"/>
              </a:rPr>
              <a:t>jetzt</a:t>
            </a:r>
            <a:r>
              <a:rPr lang="en-US" sz="6000" dirty="0">
                <a:solidFill>
                  <a:srgbClr val="FFCB5A"/>
                </a:solidFill>
                <a:latin typeface="Intro Rust"/>
                <a:ea typeface="Intro Rust"/>
                <a:cs typeface="Intro Rust"/>
                <a:sym typeface="Intro Rust"/>
              </a:rPr>
              <a:t>? </a:t>
            </a:r>
          </a:p>
        </p:txBody>
      </p:sp>
      <p:sp>
        <p:nvSpPr>
          <p:cNvPr id="18" name="TextBox 18">
            <a:extLst>
              <a:ext uri="{FF2B5EF4-FFF2-40B4-BE49-F238E27FC236}">
                <a16:creationId xmlns:a16="http://schemas.microsoft.com/office/drawing/2014/main" id="{5989136D-82BD-E71D-C087-BF8D4BE25198}"/>
              </a:ext>
            </a:extLst>
          </p:cNvPr>
          <p:cNvSpPr txBox="1"/>
          <p:nvPr/>
        </p:nvSpPr>
        <p:spPr>
          <a:xfrm>
            <a:off x="1425758" y="4301384"/>
            <a:ext cx="4287203" cy="1811265"/>
          </a:xfrm>
          <a:prstGeom prst="rect">
            <a:avLst/>
          </a:prstGeom>
        </p:spPr>
        <p:txBody>
          <a:bodyPr lIns="0" tIns="0" rIns="0" bIns="0" rtlCol="0" anchor="t">
            <a:spAutoFit/>
          </a:bodyPr>
          <a:lstStyle/>
          <a:p>
            <a:pPr algn="ctr">
              <a:lnSpc>
                <a:spcPts val="3640"/>
              </a:lnSpc>
              <a:spcBef>
                <a:spcPct val="0"/>
              </a:spcBef>
            </a:pPr>
            <a:r>
              <a:rPr lang="en-US" sz="2600" b="1" dirty="0">
                <a:solidFill>
                  <a:srgbClr val="000000"/>
                </a:solidFill>
                <a:latin typeface="Gotham Bold"/>
                <a:ea typeface="Gotham Bold"/>
                <a:cs typeface="Gotham Bold"/>
                <a:sym typeface="Gotham Bold"/>
              </a:rPr>
              <a:t>Wir </a:t>
            </a:r>
            <a:r>
              <a:rPr lang="en-US" sz="2600" b="1" dirty="0" err="1">
                <a:solidFill>
                  <a:srgbClr val="000000"/>
                </a:solidFill>
                <a:latin typeface="Gotham Bold"/>
                <a:ea typeface="Gotham Bold"/>
                <a:cs typeface="Gotham Bold"/>
                <a:sym typeface="Gotham Bold"/>
              </a:rPr>
              <a:t>brauchen</a:t>
            </a:r>
            <a:r>
              <a:rPr lang="en-US" sz="2600" b="1" dirty="0">
                <a:solidFill>
                  <a:srgbClr val="000000"/>
                </a:solidFill>
                <a:latin typeface="Gotham Bold"/>
                <a:ea typeface="Gotham Bold"/>
                <a:cs typeface="Gotham Bold"/>
                <a:sym typeface="Gotham Bold"/>
              </a:rPr>
              <a:t> “safe spaces” für </a:t>
            </a:r>
            <a:r>
              <a:rPr lang="en-US" sz="2600" b="1" dirty="0" err="1">
                <a:solidFill>
                  <a:srgbClr val="000000"/>
                </a:solidFill>
                <a:latin typeface="Gotham Bold"/>
                <a:ea typeface="Gotham Bold"/>
                <a:cs typeface="Gotham Bold"/>
                <a:sym typeface="Gotham Bold"/>
              </a:rPr>
              <a:t>Informationen</a:t>
            </a:r>
            <a:r>
              <a:rPr lang="en-US" sz="2600" b="1" dirty="0">
                <a:solidFill>
                  <a:srgbClr val="000000"/>
                </a:solidFill>
                <a:latin typeface="Gotham Bold"/>
                <a:ea typeface="Gotham Bold"/>
                <a:cs typeface="Gotham Bold"/>
                <a:sym typeface="Gotham Bold"/>
              </a:rPr>
              <a:t> und Wissen</a:t>
            </a:r>
          </a:p>
        </p:txBody>
      </p:sp>
      <p:sp>
        <p:nvSpPr>
          <p:cNvPr id="20" name="TextBox 20">
            <a:extLst>
              <a:ext uri="{FF2B5EF4-FFF2-40B4-BE49-F238E27FC236}">
                <a16:creationId xmlns:a16="http://schemas.microsoft.com/office/drawing/2014/main" id="{21006669-B862-09B7-37B0-1FA1E5D9F114}"/>
              </a:ext>
            </a:extLst>
          </p:cNvPr>
          <p:cNvSpPr txBox="1"/>
          <p:nvPr/>
        </p:nvSpPr>
        <p:spPr>
          <a:xfrm>
            <a:off x="6982532" y="4072784"/>
            <a:ext cx="4287203" cy="887935"/>
          </a:xfrm>
          <a:prstGeom prst="rect">
            <a:avLst/>
          </a:prstGeom>
        </p:spPr>
        <p:txBody>
          <a:bodyPr lIns="0" tIns="0" rIns="0" bIns="0" rtlCol="0" anchor="t">
            <a:spAutoFit/>
          </a:bodyPr>
          <a:lstStyle/>
          <a:p>
            <a:pPr algn="ctr">
              <a:lnSpc>
                <a:spcPts val="3640"/>
              </a:lnSpc>
              <a:spcBef>
                <a:spcPct val="0"/>
              </a:spcBef>
            </a:pPr>
            <a:r>
              <a:rPr lang="en-US" sz="2600" b="1" dirty="0">
                <a:solidFill>
                  <a:srgbClr val="000000"/>
                </a:solidFill>
                <a:latin typeface="Gotham Bold"/>
                <a:ea typeface="Gotham Bold"/>
                <a:cs typeface="Gotham Bold"/>
                <a:sym typeface="Gotham Bold"/>
              </a:rPr>
              <a:t>Wir </a:t>
            </a:r>
            <a:r>
              <a:rPr lang="en-US" sz="2600" b="1" dirty="0" err="1">
                <a:solidFill>
                  <a:srgbClr val="000000"/>
                </a:solidFill>
                <a:latin typeface="Gotham Bold"/>
                <a:ea typeface="Gotham Bold"/>
                <a:cs typeface="Gotham Bold"/>
                <a:sym typeface="Gotham Bold"/>
              </a:rPr>
              <a:t>müssen</a:t>
            </a:r>
            <a:r>
              <a:rPr lang="en-US" sz="2600" b="1" dirty="0">
                <a:solidFill>
                  <a:srgbClr val="000000"/>
                </a:solidFill>
                <a:latin typeface="Gotham Bold"/>
                <a:ea typeface="Gotham Bold"/>
                <a:cs typeface="Gotham Bold"/>
                <a:sym typeface="Gotham Bold"/>
              </a:rPr>
              <a:t> schnell </a:t>
            </a:r>
            <a:r>
              <a:rPr lang="en-US" sz="2600" b="1" dirty="0" err="1">
                <a:solidFill>
                  <a:srgbClr val="000000"/>
                </a:solidFill>
                <a:latin typeface="Gotham Bold"/>
                <a:ea typeface="Gotham Bold"/>
                <a:cs typeface="Gotham Bold"/>
                <a:sym typeface="Gotham Bold"/>
              </a:rPr>
              <a:t>reagieren</a:t>
            </a:r>
            <a:endParaRPr lang="en-US" sz="2600" b="1" dirty="0">
              <a:solidFill>
                <a:srgbClr val="000000"/>
              </a:solidFill>
              <a:latin typeface="Gotham Bold"/>
              <a:ea typeface="Gotham Bold"/>
              <a:cs typeface="Gotham Bold"/>
              <a:sym typeface="Gotham Bold"/>
            </a:endParaRPr>
          </a:p>
        </p:txBody>
      </p:sp>
    </p:spTree>
    <p:extLst>
      <p:ext uri="{BB962C8B-B14F-4D97-AF65-F5344CB8AC3E}">
        <p14:creationId xmlns:p14="http://schemas.microsoft.com/office/powerpoint/2010/main" val="271151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93CE-32EB-DEC2-D533-BA68AD2AB17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D536E4C-FC6A-5473-A697-82C51E528E9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de-DE"/>
          </a:p>
        </p:txBody>
      </p:sp>
      <p:sp>
        <p:nvSpPr>
          <p:cNvPr id="3" name="Freeform 3">
            <a:extLst>
              <a:ext uri="{FF2B5EF4-FFF2-40B4-BE49-F238E27FC236}">
                <a16:creationId xmlns:a16="http://schemas.microsoft.com/office/drawing/2014/main" id="{340FB904-722D-6545-9CDA-370CEDB6EB76}"/>
              </a:ext>
            </a:extLst>
          </p:cNvPr>
          <p:cNvSpPr/>
          <p:nvPr/>
        </p:nvSpPr>
        <p:spPr>
          <a:xfrm>
            <a:off x="-19050" y="4978294"/>
            <a:ext cx="7511464" cy="5417643"/>
          </a:xfrm>
          <a:custGeom>
            <a:avLst/>
            <a:gdLst/>
            <a:ahLst/>
            <a:cxnLst/>
            <a:rect l="l" t="t" r="r" b="b"/>
            <a:pathLst>
              <a:path w="7511464" h="5417643">
                <a:moveTo>
                  <a:pt x="0" y="0"/>
                </a:moveTo>
                <a:lnTo>
                  <a:pt x="7511464" y="0"/>
                </a:lnTo>
                <a:lnTo>
                  <a:pt x="7511464" y="5417643"/>
                </a:lnTo>
                <a:lnTo>
                  <a:pt x="0" y="54176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4" name="Group 4">
            <a:extLst>
              <a:ext uri="{FF2B5EF4-FFF2-40B4-BE49-F238E27FC236}">
                <a16:creationId xmlns:a16="http://schemas.microsoft.com/office/drawing/2014/main" id="{15ECA483-5BA9-D0DC-829D-076571C664B7}"/>
              </a:ext>
            </a:extLst>
          </p:cNvPr>
          <p:cNvGrpSpPr/>
          <p:nvPr/>
        </p:nvGrpSpPr>
        <p:grpSpPr>
          <a:xfrm>
            <a:off x="921915" y="3418927"/>
            <a:ext cx="5081120" cy="5399270"/>
            <a:chOff x="0" y="0"/>
            <a:chExt cx="6774827" cy="7199027"/>
          </a:xfrm>
        </p:grpSpPr>
        <p:sp>
          <p:nvSpPr>
            <p:cNvPr id="5" name="Freeform 5">
              <a:extLst>
                <a:ext uri="{FF2B5EF4-FFF2-40B4-BE49-F238E27FC236}">
                  <a16:creationId xmlns:a16="http://schemas.microsoft.com/office/drawing/2014/main" id="{10385131-5CB3-91C0-C7C6-8B437E202309}"/>
                </a:ext>
              </a:extLst>
            </p:cNvPr>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6" name="Freeform 6">
              <a:extLst>
                <a:ext uri="{FF2B5EF4-FFF2-40B4-BE49-F238E27FC236}">
                  <a16:creationId xmlns:a16="http://schemas.microsoft.com/office/drawing/2014/main" id="{599BA5D8-4197-44BE-BC33-B24F6825192B}"/>
                </a:ext>
              </a:extLst>
            </p:cNvPr>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sp>
        <p:nvSpPr>
          <p:cNvPr id="7" name="Freeform 7">
            <a:extLst>
              <a:ext uri="{FF2B5EF4-FFF2-40B4-BE49-F238E27FC236}">
                <a16:creationId xmlns:a16="http://schemas.microsoft.com/office/drawing/2014/main" id="{6318F775-60F6-FBAB-4D43-90D34BD5A27C}"/>
              </a:ext>
            </a:extLst>
          </p:cNvPr>
          <p:cNvSpPr/>
          <p:nvPr/>
        </p:nvSpPr>
        <p:spPr>
          <a:xfrm>
            <a:off x="10278254" y="0"/>
            <a:ext cx="8009746" cy="6367748"/>
          </a:xfrm>
          <a:custGeom>
            <a:avLst/>
            <a:gdLst/>
            <a:ahLst/>
            <a:cxnLst/>
            <a:rect l="l" t="t" r="r" b="b"/>
            <a:pathLst>
              <a:path w="8009746" h="6367748">
                <a:moveTo>
                  <a:pt x="0" y="0"/>
                </a:moveTo>
                <a:lnTo>
                  <a:pt x="8009746" y="0"/>
                </a:lnTo>
                <a:lnTo>
                  <a:pt x="8009746" y="6367748"/>
                </a:lnTo>
                <a:lnTo>
                  <a:pt x="0" y="63677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8" name="Group 8">
            <a:extLst>
              <a:ext uri="{FF2B5EF4-FFF2-40B4-BE49-F238E27FC236}">
                <a16:creationId xmlns:a16="http://schemas.microsoft.com/office/drawing/2014/main" id="{E8376A3B-1C8D-3EF1-61EE-3992EC8150F6}"/>
              </a:ext>
            </a:extLst>
          </p:cNvPr>
          <p:cNvGrpSpPr/>
          <p:nvPr/>
        </p:nvGrpSpPr>
        <p:grpSpPr>
          <a:xfrm>
            <a:off x="6585573" y="3418927"/>
            <a:ext cx="5081120" cy="5399270"/>
            <a:chOff x="0" y="0"/>
            <a:chExt cx="6774827" cy="7199027"/>
          </a:xfrm>
        </p:grpSpPr>
        <p:sp>
          <p:nvSpPr>
            <p:cNvPr id="9" name="Freeform 9">
              <a:extLst>
                <a:ext uri="{FF2B5EF4-FFF2-40B4-BE49-F238E27FC236}">
                  <a16:creationId xmlns:a16="http://schemas.microsoft.com/office/drawing/2014/main" id="{C9BA218E-128A-4236-8045-860C16B8046B}"/>
                </a:ext>
              </a:extLst>
            </p:cNvPr>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10" name="Freeform 10">
              <a:extLst>
                <a:ext uri="{FF2B5EF4-FFF2-40B4-BE49-F238E27FC236}">
                  <a16:creationId xmlns:a16="http://schemas.microsoft.com/office/drawing/2014/main" id="{8E4CD262-04D0-C570-17FD-EEEF4542B0A8}"/>
                </a:ext>
              </a:extLst>
            </p:cNvPr>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grpSp>
        <p:nvGrpSpPr>
          <p:cNvPr id="11" name="Group 11">
            <a:extLst>
              <a:ext uri="{FF2B5EF4-FFF2-40B4-BE49-F238E27FC236}">
                <a16:creationId xmlns:a16="http://schemas.microsoft.com/office/drawing/2014/main" id="{63F48148-F651-ABDA-E1FA-47A776878C11}"/>
              </a:ext>
            </a:extLst>
          </p:cNvPr>
          <p:cNvGrpSpPr/>
          <p:nvPr/>
        </p:nvGrpSpPr>
        <p:grpSpPr>
          <a:xfrm>
            <a:off x="12178180" y="3418927"/>
            <a:ext cx="5081120" cy="5399270"/>
            <a:chOff x="0" y="0"/>
            <a:chExt cx="6774827" cy="7199027"/>
          </a:xfrm>
        </p:grpSpPr>
        <p:sp>
          <p:nvSpPr>
            <p:cNvPr id="12" name="Freeform 12">
              <a:extLst>
                <a:ext uri="{FF2B5EF4-FFF2-40B4-BE49-F238E27FC236}">
                  <a16:creationId xmlns:a16="http://schemas.microsoft.com/office/drawing/2014/main" id="{BAFB29D3-2FC3-1731-9DAB-41562B375FCA}"/>
                </a:ext>
              </a:extLst>
            </p:cNvPr>
            <p:cNvSpPr/>
            <p:nvPr/>
          </p:nvSpPr>
          <p:spPr>
            <a:xfrm rot="5400000">
              <a:off x="715591" y="-7155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sp>
          <p:nvSpPr>
            <p:cNvPr id="13" name="Freeform 13">
              <a:extLst>
                <a:ext uri="{FF2B5EF4-FFF2-40B4-BE49-F238E27FC236}">
                  <a16:creationId xmlns:a16="http://schemas.microsoft.com/office/drawing/2014/main" id="{29372511-3171-D495-99D5-3EBD9A411F8A}"/>
                </a:ext>
              </a:extLst>
            </p:cNvPr>
            <p:cNvSpPr/>
            <p:nvPr/>
          </p:nvSpPr>
          <p:spPr>
            <a:xfrm rot="5400000">
              <a:off x="715591" y="1139791"/>
              <a:ext cx="5343645" cy="6774827"/>
            </a:xfrm>
            <a:custGeom>
              <a:avLst/>
              <a:gdLst/>
              <a:ahLst/>
              <a:cxnLst/>
              <a:rect l="l" t="t" r="r" b="b"/>
              <a:pathLst>
                <a:path w="5343645" h="6774827">
                  <a:moveTo>
                    <a:pt x="0" y="0"/>
                  </a:moveTo>
                  <a:lnTo>
                    <a:pt x="5343645" y="0"/>
                  </a:lnTo>
                  <a:lnTo>
                    <a:pt x="5343645" y="6774827"/>
                  </a:lnTo>
                  <a:lnTo>
                    <a:pt x="0" y="6774827"/>
                  </a:lnTo>
                  <a:lnTo>
                    <a:pt x="0" y="0"/>
                  </a:lnTo>
                  <a:close/>
                </a:path>
              </a:pathLst>
            </a:custGeom>
            <a:blipFill>
              <a:blip r:embed="rId5"/>
              <a:stretch>
                <a:fillRect/>
              </a:stretch>
            </a:blipFill>
          </p:spPr>
          <p:txBody>
            <a:bodyPr/>
            <a:lstStyle/>
            <a:p>
              <a:endParaRPr lang="de-DE"/>
            </a:p>
          </p:txBody>
        </p:sp>
      </p:grpSp>
      <p:sp>
        <p:nvSpPr>
          <p:cNvPr id="14" name="Freeform 14">
            <a:extLst>
              <a:ext uri="{FF2B5EF4-FFF2-40B4-BE49-F238E27FC236}">
                <a16:creationId xmlns:a16="http://schemas.microsoft.com/office/drawing/2014/main" id="{B129C469-7CCA-7729-87AA-1F3A0F52AFF1}"/>
              </a:ext>
            </a:extLst>
          </p:cNvPr>
          <p:cNvSpPr/>
          <p:nvPr/>
        </p:nvSpPr>
        <p:spPr>
          <a:xfrm rot="1514945">
            <a:off x="276613" y="-17651"/>
            <a:ext cx="4520167" cy="4322409"/>
          </a:xfrm>
          <a:custGeom>
            <a:avLst/>
            <a:gdLst/>
            <a:ahLst/>
            <a:cxnLst/>
            <a:rect l="l" t="t" r="r" b="b"/>
            <a:pathLst>
              <a:path w="4520167" h="4322409">
                <a:moveTo>
                  <a:pt x="0" y="0"/>
                </a:moveTo>
                <a:lnTo>
                  <a:pt x="4520166" y="0"/>
                </a:lnTo>
                <a:lnTo>
                  <a:pt x="4520166" y="4322409"/>
                </a:lnTo>
                <a:lnTo>
                  <a:pt x="0" y="4322409"/>
                </a:lnTo>
                <a:lnTo>
                  <a:pt x="0" y="0"/>
                </a:lnTo>
                <a:close/>
              </a:path>
            </a:pathLst>
          </a:custGeom>
          <a:blipFill>
            <a:blip r:embed="rId8"/>
            <a:stretch>
              <a:fillRect/>
            </a:stretch>
          </a:blipFill>
        </p:spPr>
        <p:txBody>
          <a:bodyPr/>
          <a:lstStyle/>
          <a:p>
            <a:endParaRPr lang="de-DE"/>
          </a:p>
        </p:txBody>
      </p:sp>
      <p:sp>
        <p:nvSpPr>
          <p:cNvPr id="15" name="Freeform 15">
            <a:extLst>
              <a:ext uri="{FF2B5EF4-FFF2-40B4-BE49-F238E27FC236}">
                <a16:creationId xmlns:a16="http://schemas.microsoft.com/office/drawing/2014/main" id="{D8794E4D-D084-4DF6-BB3C-BCEF08D70E71}"/>
              </a:ext>
            </a:extLst>
          </p:cNvPr>
          <p:cNvSpPr/>
          <p:nvPr/>
        </p:nvSpPr>
        <p:spPr>
          <a:xfrm rot="4977774">
            <a:off x="15488706" y="7966908"/>
            <a:ext cx="2747271" cy="3139738"/>
          </a:xfrm>
          <a:custGeom>
            <a:avLst/>
            <a:gdLst/>
            <a:ahLst/>
            <a:cxnLst/>
            <a:rect l="l" t="t" r="r" b="b"/>
            <a:pathLst>
              <a:path w="2747271" h="3139738">
                <a:moveTo>
                  <a:pt x="0" y="0"/>
                </a:moveTo>
                <a:lnTo>
                  <a:pt x="2747271" y="0"/>
                </a:lnTo>
                <a:lnTo>
                  <a:pt x="2747271" y="3139738"/>
                </a:lnTo>
                <a:lnTo>
                  <a:pt x="0" y="3139738"/>
                </a:lnTo>
                <a:lnTo>
                  <a:pt x="0" y="0"/>
                </a:lnTo>
                <a:close/>
              </a:path>
            </a:pathLst>
          </a:custGeom>
          <a:blipFill>
            <a:blip r:embed="rId9"/>
            <a:stretch>
              <a:fillRect/>
            </a:stretch>
          </a:blipFill>
        </p:spPr>
        <p:txBody>
          <a:bodyPr/>
          <a:lstStyle/>
          <a:p>
            <a:endParaRPr lang="de-DE"/>
          </a:p>
        </p:txBody>
      </p:sp>
      <p:sp>
        <p:nvSpPr>
          <p:cNvPr id="16" name="TextBox 16">
            <a:extLst>
              <a:ext uri="{FF2B5EF4-FFF2-40B4-BE49-F238E27FC236}">
                <a16:creationId xmlns:a16="http://schemas.microsoft.com/office/drawing/2014/main" id="{986B93B9-72A0-0A5F-D348-EC4ABE765086}"/>
              </a:ext>
            </a:extLst>
          </p:cNvPr>
          <p:cNvSpPr txBox="1"/>
          <p:nvPr/>
        </p:nvSpPr>
        <p:spPr>
          <a:xfrm rot="-323999">
            <a:off x="4045946" y="1824959"/>
            <a:ext cx="7192683" cy="1000274"/>
          </a:xfrm>
          <a:prstGeom prst="rect">
            <a:avLst/>
          </a:prstGeom>
        </p:spPr>
        <p:txBody>
          <a:bodyPr lIns="0" tIns="0" rIns="0" bIns="0" rtlCol="0" anchor="t">
            <a:spAutoFit/>
          </a:bodyPr>
          <a:lstStyle/>
          <a:p>
            <a:pPr algn="ctr">
              <a:lnSpc>
                <a:spcPts val="8400"/>
              </a:lnSpc>
              <a:spcBef>
                <a:spcPct val="0"/>
              </a:spcBef>
            </a:pPr>
            <a:r>
              <a:rPr lang="en-US" sz="6000" dirty="0">
                <a:solidFill>
                  <a:srgbClr val="FFCB5A"/>
                </a:solidFill>
                <a:latin typeface="Intro Rust"/>
                <a:ea typeface="Intro Rust"/>
                <a:cs typeface="Intro Rust"/>
                <a:sym typeface="Intro Rust"/>
              </a:rPr>
              <a:t>Und </a:t>
            </a:r>
            <a:r>
              <a:rPr lang="en-US" sz="6000" dirty="0" err="1">
                <a:solidFill>
                  <a:srgbClr val="FFCB5A"/>
                </a:solidFill>
                <a:latin typeface="Intro Rust"/>
                <a:ea typeface="Intro Rust"/>
                <a:cs typeface="Intro Rust"/>
                <a:sym typeface="Intro Rust"/>
              </a:rPr>
              <a:t>jetzt</a:t>
            </a:r>
            <a:r>
              <a:rPr lang="en-US" sz="6000" dirty="0">
                <a:solidFill>
                  <a:srgbClr val="FFCB5A"/>
                </a:solidFill>
                <a:latin typeface="Intro Rust"/>
                <a:ea typeface="Intro Rust"/>
                <a:cs typeface="Intro Rust"/>
                <a:sym typeface="Intro Rust"/>
              </a:rPr>
              <a:t>? </a:t>
            </a:r>
          </a:p>
        </p:txBody>
      </p:sp>
      <p:sp>
        <p:nvSpPr>
          <p:cNvPr id="22" name="TextBox 22">
            <a:extLst>
              <a:ext uri="{FF2B5EF4-FFF2-40B4-BE49-F238E27FC236}">
                <a16:creationId xmlns:a16="http://schemas.microsoft.com/office/drawing/2014/main" id="{937F5987-3C85-C2E0-AD42-3254C574A451}"/>
              </a:ext>
            </a:extLst>
          </p:cNvPr>
          <p:cNvSpPr txBox="1"/>
          <p:nvPr/>
        </p:nvSpPr>
        <p:spPr>
          <a:xfrm>
            <a:off x="12575138" y="4978294"/>
            <a:ext cx="4287203" cy="1811265"/>
          </a:xfrm>
          <a:prstGeom prst="rect">
            <a:avLst/>
          </a:prstGeom>
        </p:spPr>
        <p:txBody>
          <a:bodyPr lIns="0" tIns="0" rIns="0" bIns="0" rtlCol="0" anchor="t">
            <a:spAutoFit/>
          </a:bodyPr>
          <a:lstStyle/>
          <a:p>
            <a:pPr algn="ctr">
              <a:lnSpc>
                <a:spcPts val="3640"/>
              </a:lnSpc>
              <a:spcBef>
                <a:spcPct val="0"/>
              </a:spcBef>
            </a:pPr>
            <a:r>
              <a:rPr lang="en-US" sz="2600" b="1" dirty="0" err="1">
                <a:solidFill>
                  <a:srgbClr val="000000"/>
                </a:solidFill>
                <a:latin typeface="Gotham Bold"/>
                <a:ea typeface="Gotham Bold"/>
                <a:cs typeface="Gotham Bold"/>
                <a:sym typeface="Gotham Bold"/>
              </a:rPr>
              <a:t>medienwelten.Schule</a:t>
            </a:r>
            <a:endParaRPr lang="en-US" sz="2600" b="1" dirty="0">
              <a:solidFill>
                <a:srgbClr val="000000"/>
              </a:solidFill>
              <a:latin typeface="Gotham Bold"/>
              <a:ea typeface="Gotham Bold"/>
              <a:cs typeface="Gotham Bold"/>
              <a:sym typeface="Gotham Bold"/>
            </a:endParaRPr>
          </a:p>
          <a:p>
            <a:pPr algn="ctr">
              <a:lnSpc>
                <a:spcPts val="3640"/>
              </a:lnSpc>
              <a:spcBef>
                <a:spcPct val="0"/>
              </a:spcBef>
            </a:pPr>
            <a:endParaRPr lang="en-US" sz="2600" b="1" dirty="0">
              <a:solidFill>
                <a:srgbClr val="000000"/>
              </a:solidFill>
              <a:latin typeface="Gotham Bold"/>
              <a:ea typeface="Gotham Bold"/>
              <a:cs typeface="Gotham Bold"/>
              <a:sym typeface="Gotham Bold"/>
            </a:endParaRPr>
          </a:p>
          <a:p>
            <a:pPr algn="ctr">
              <a:lnSpc>
                <a:spcPts val="3640"/>
              </a:lnSpc>
              <a:spcBef>
                <a:spcPct val="0"/>
              </a:spcBef>
            </a:pPr>
            <a:r>
              <a:rPr lang="en-US" sz="2600" b="1" dirty="0">
                <a:latin typeface="Gotham Bold"/>
                <a:ea typeface="Gotham Bold"/>
                <a:cs typeface="Gotham Bold"/>
                <a:sym typeface="Gotham Bold"/>
              </a:rPr>
              <a:t>florian.nuxoll@gmx.net</a:t>
            </a:r>
          </a:p>
          <a:p>
            <a:pPr algn="ctr">
              <a:lnSpc>
                <a:spcPts val="3640"/>
              </a:lnSpc>
              <a:spcBef>
                <a:spcPct val="0"/>
              </a:spcBef>
            </a:pPr>
            <a:endParaRPr lang="en-US" sz="2600" b="1" dirty="0">
              <a:solidFill>
                <a:srgbClr val="000000"/>
              </a:solidFill>
              <a:latin typeface="Gotham Bold"/>
              <a:ea typeface="Gotham Bold"/>
              <a:cs typeface="Gotham Bold"/>
              <a:sym typeface="Gotham Bold"/>
            </a:endParaRPr>
          </a:p>
        </p:txBody>
      </p:sp>
      <p:pic>
        <p:nvPicPr>
          <p:cNvPr id="19" name="Grafik 18" descr="Ein Bild, das Text, Cartoon, Clipart, Darstellung enthält.&#10;&#10;KI-generierte Inhalte können fehlerhaft sein.">
            <a:extLst>
              <a:ext uri="{FF2B5EF4-FFF2-40B4-BE49-F238E27FC236}">
                <a16:creationId xmlns:a16="http://schemas.microsoft.com/office/drawing/2014/main" id="{4E39DF3E-EF85-9D99-8663-7789F23A42F5}"/>
              </a:ext>
            </a:extLst>
          </p:cNvPr>
          <p:cNvPicPr>
            <a:picLocks noChangeAspect="1"/>
          </p:cNvPicPr>
          <p:nvPr/>
        </p:nvPicPr>
        <p:blipFill>
          <a:blip r:embed="rId10"/>
          <a:stretch>
            <a:fillRect/>
          </a:stretch>
        </p:blipFill>
        <p:spPr>
          <a:xfrm>
            <a:off x="7625515" y="3908686"/>
            <a:ext cx="3036969" cy="4376282"/>
          </a:xfrm>
          <a:prstGeom prst="rect">
            <a:avLst/>
          </a:prstGeom>
          <a:ln>
            <a:noFill/>
          </a:ln>
          <a:effectLst>
            <a:outerShdw blurRad="292100" dist="139700" dir="2700000" algn="tl" rotWithShape="0">
              <a:srgbClr val="333333">
                <a:alpha val="65000"/>
              </a:srgbClr>
            </a:outerShdw>
          </a:effectLst>
        </p:spPr>
      </p:pic>
      <p:pic>
        <p:nvPicPr>
          <p:cNvPr id="23" name="Grafik 22" descr="Ein Bild, das Text, Menschliches Gesicht, Lächeln, Kleidung enthält.&#10;&#10;KI-generierte Inhalte können fehlerhaft sein.">
            <a:extLst>
              <a:ext uri="{FF2B5EF4-FFF2-40B4-BE49-F238E27FC236}">
                <a16:creationId xmlns:a16="http://schemas.microsoft.com/office/drawing/2014/main" id="{7096E32C-2042-5F99-B4F7-0DDC4FE78C70}"/>
              </a:ext>
            </a:extLst>
          </p:cNvPr>
          <p:cNvPicPr>
            <a:picLocks noChangeAspect="1"/>
          </p:cNvPicPr>
          <p:nvPr/>
        </p:nvPicPr>
        <p:blipFill>
          <a:blip r:embed="rId11"/>
          <a:stretch>
            <a:fillRect/>
          </a:stretch>
        </p:blipFill>
        <p:spPr>
          <a:xfrm>
            <a:off x="1750895" y="4237173"/>
            <a:ext cx="3219899" cy="3200847"/>
          </a:xfrm>
          <a:prstGeom prst="rect">
            <a:avLst/>
          </a:prstGeom>
        </p:spPr>
      </p:pic>
      <p:pic>
        <p:nvPicPr>
          <p:cNvPr id="25" name="Grafik 24" descr="Ein Bild, das Schrift, Logo, Grafiken, Symbol enthält.&#10;&#10;KI-generierte Inhalte können fehlerhaft sein.">
            <a:extLst>
              <a:ext uri="{FF2B5EF4-FFF2-40B4-BE49-F238E27FC236}">
                <a16:creationId xmlns:a16="http://schemas.microsoft.com/office/drawing/2014/main" id="{E6C62524-9F58-7EB8-48F2-DC586796BD52}"/>
              </a:ext>
            </a:extLst>
          </p:cNvPr>
          <p:cNvPicPr>
            <a:picLocks noChangeAspect="1"/>
          </p:cNvPicPr>
          <p:nvPr/>
        </p:nvPicPr>
        <p:blipFill>
          <a:blip r:embed="rId12"/>
          <a:stretch>
            <a:fillRect/>
          </a:stretch>
        </p:blipFill>
        <p:spPr>
          <a:xfrm>
            <a:off x="13856606" y="6862979"/>
            <a:ext cx="1724266" cy="962159"/>
          </a:xfrm>
          <a:prstGeom prst="rect">
            <a:avLst/>
          </a:prstGeom>
        </p:spPr>
      </p:pic>
      <p:pic>
        <p:nvPicPr>
          <p:cNvPr id="18" name="Grafik 17">
            <a:extLst>
              <a:ext uri="{FF2B5EF4-FFF2-40B4-BE49-F238E27FC236}">
                <a16:creationId xmlns:a16="http://schemas.microsoft.com/office/drawing/2014/main" id="{18753774-FC5A-93BF-0B34-C037186F2F25}"/>
              </a:ext>
            </a:extLst>
          </p:cNvPr>
          <p:cNvPicPr>
            <a:picLocks noChangeAspect="1"/>
          </p:cNvPicPr>
          <p:nvPr/>
        </p:nvPicPr>
        <p:blipFill>
          <a:blip r:embed="rId13"/>
          <a:stretch>
            <a:fillRect/>
          </a:stretch>
        </p:blipFill>
        <p:spPr>
          <a:xfrm>
            <a:off x="1376439" y="3848351"/>
            <a:ext cx="4420217" cy="4353533"/>
          </a:xfrm>
          <a:prstGeom prst="rect">
            <a:avLst/>
          </a:prstGeom>
        </p:spPr>
      </p:pic>
    </p:spTree>
    <p:extLst>
      <p:ext uri="{BB962C8B-B14F-4D97-AF65-F5344CB8AC3E}">
        <p14:creationId xmlns:p14="http://schemas.microsoft.com/office/powerpoint/2010/main" val="38625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Brief, Handschrift, Briefumschlag enthält.&#10;&#10;KI-generierte Inhalte können fehlerhaft sein.">
            <a:extLst>
              <a:ext uri="{FF2B5EF4-FFF2-40B4-BE49-F238E27FC236}">
                <a16:creationId xmlns:a16="http://schemas.microsoft.com/office/drawing/2014/main" id="{8DDB570A-56D9-D23B-F147-7DACD3A48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970"/>
            <a:ext cx="18288000" cy="10291970"/>
          </a:xfrm>
          <a:prstGeom prst="rect">
            <a:avLst/>
          </a:prstGeom>
        </p:spPr>
      </p:pic>
    </p:spTree>
    <p:extLst>
      <p:ext uri="{BB962C8B-B14F-4D97-AF65-F5344CB8AC3E}">
        <p14:creationId xmlns:p14="http://schemas.microsoft.com/office/powerpoint/2010/main" val="1619392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Wasser, Cartoon, Baum enthält.&#10;&#10;KI-generierte Inhalte können fehlerhaft sein.">
            <a:extLst>
              <a:ext uri="{FF2B5EF4-FFF2-40B4-BE49-F238E27FC236}">
                <a16:creationId xmlns:a16="http://schemas.microsoft.com/office/drawing/2014/main" id="{C7D23913-36B9-93DC-52D2-80DC31F51C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22"/>
            <a:ext cx="18337143" cy="10268778"/>
          </a:xfrm>
          <a:prstGeom prst="rect">
            <a:avLst/>
          </a:prstGeom>
        </p:spPr>
      </p:pic>
    </p:spTree>
    <p:extLst>
      <p:ext uri="{BB962C8B-B14F-4D97-AF65-F5344CB8AC3E}">
        <p14:creationId xmlns:p14="http://schemas.microsoft.com/office/powerpoint/2010/main" val="279686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enthält.&#10;&#10;KI-generierte Inhalte können fehlerhaft sein.">
            <a:extLst>
              <a:ext uri="{FF2B5EF4-FFF2-40B4-BE49-F238E27FC236}">
                <a16:creationId xmlns:a16="http://schemas.microsoft.com/office/drawing/2014/main" id="{86009550-01DE-BC58-77F4-35C0BF989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162"/>
            <a:ext cx="18282479" cy="10315162"/>
          </a:xfrm>
          <a:prstGeom prst="rect">
            <a:avLst/>
          </a:prstGeom>
        </p:spPr>
      </p:pic>
    </p:spTree>
    <p:extLst>
      <p:ext uri="{BB962C8B-B14F-4D97-AF65-F5344CB8AC3E}">
        <p14:creationId xmlns:p14="http://schemas.microsoft.com/office/powerpoint/2010/main" val="2581372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04568-BD62-E8BB-CFBE-1505E7C73D8D}"/>
            </a:ext>
          </a:extLst>
        </p:cNvPr>
        <p:cNvGrpSpPr/>
        <p:nvPr/>
      </p:nvGrpSpPr>
      <p:grpSpPr>
        <a:xfrm>
          <a:off x="0" y="0"/>
          <a:ext cx="0" cy="0"/>
          <a:chOff x="0" y="0"/>
          <a:chExt cx="0" cy="0"/>
        </a:xfrm>
      </p:grpSpPr>
      <p:pic>
        <p:nvPicPr>
          <p:cNvPr id="3" name="Grafik 2" descr="Ein Bild, das Text, Wasser, Cartoon, Baum enthält.&#10;&#10;KI-generierte Inhalte können fehlerhaft sein.">
            <a:extLst>
              <a:ext uri="{FF2B5EF4-FFF2-40B4-BE49-F238E27FC236}">
                <a16:creationId xmlns:a16="http://schemas.microsoft.com/office/drawing/2014/main" id="{CB09D967-C39B-CC8D-97AD-8D3165383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222"/>
            <a:ext cx="18337143" cy="10268778"/>
          </a:xfrm>
          <a:prstGeom prst="rect">
            <a:avLst/>
          </a:prstGeom>
        </p:spPr>
      </p:pic>
    </p:spTree>
    <p:extLst>
      <p:ext uri="{BB962C8B-B14F-4D97-AF65-F5344CB8AC3E}">
        <p14:creationId xmlns:p14="http://schemas.microsoft.com/office/powerpoint/2010/main" val="3694904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KI-generierte Inhalte können fehlerhaft sein.">
            <a:extLst>
              <a:ext uri="{FF2B5EF4-FFF2-40B4-BE49-F238E27FC236}">
                <a16:creationId xmlns:a16="http://schemas.microsoft.com/office/drawing/2014/main" id="{3ECBA950-A731-E6BE-B98D-49BAD80E7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1656"/>
            <a:ext cx="18227812" cy="10285344"/>
          </a:xfrm>
          <a:prstGeom prst="rect">
            <a:avLst/>
          </a:prstGeom>
        </p:spPr>
      </p:pic>
    </p:spTree>
    <p:extLst>
      <p:ext uri="{BB962C8B-B14F-4D97-AF65-F5344CB8AC3E}">
        <p14:creationId xmlns:p14="http://schemas.microsoft.com/office/powerpoint/2010/main" val="3470934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Sammelstück, Papier enthält.&#10;&#10;KI-generierte Inhalte können fehlerhaft sein.">
            <a:extLst>
              <a:ext uri="{FF2B5EF4-FFF2-40B4-BE49-F238E27FC236}">
                <a16:creationId xmlns:a16="http://schemas.microsoft.com/office/drawing/2014/main" id="{A2D617C8-2431-8E50-28E4-F5D9F20D1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30850" cy="10248900"/>
          </a:xfrm>
          <a:prstGeom prst="rect">
            <a:avLst/>
          </a:prstGeom>
        </p:spPr>
      </p:pic>
    </p:spTree>
    <p:extLst>
      <p:ext uri="{BB962C8B-B14F-4D97-AF65-F5344CB8AC3E}">
        <p14:creationId xmlns:p14="http://schemas.microsoft.com/office/powerpoint/2010/main" val="1909272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1175</Words>
  <Application>Microsoft Office PowerPoint</Application>
  <PresentationFormat>Benutzerdefiniert</PresentationFormat>
  <Paragraphs>119</Paragraphs>
  <Slides>31</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31</vt:i4>
      </vt:variant>
    </vt:vector>
  </HeadingPairs>
  <TitlesOfParts>
    <vt:vector size="37" baseType="lpstr">
      <vt:lpstr>Gotham</vt:lpstr>
      <vt:lpstr>Calibri</vt:lpstr>
      <vt:lpstr>Arial</vt:lpstr>
      <vt:lpstr>Gotham Bold</vt:lpstr>
      <vt:lpstr>Intro Rust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 Opinion, Evidence and Bias English Presentation in Colourful Bold Scrapbook Style</dc:title>
  <dc:creator>Florian Nuxoll</dc:creator>
  <cp:lastModifiedBy>Florian Nuxoll</cp:lastModifiedBy>
  <cp:revision>3</cp:revision>
  <dcterms:created xsi:type="dcterms:W3CDTF">2006-08-16T00:00:00Z</dcterms:created>
  <dcterms:modified xsi:type="dcterms:W3CDTF">2026-03-03T18:29:04Z</dcterms:modified>
  <dc:identifier>DAG-rTToYhM</dc:identifier>
</cp:coreProperties>
</file>