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5956" r:id="rId1"/>
    <p:sldMasterId id="2147485964" r:id="rId2"/>
    <p:sldMasterId id="2147485900" r:id="rId3"/>
    <p:sldMasterId id="2147485960" r:id="rId4"/>
    <p:sldMasterId id="2147485962" r:id="rId5"/>
  </p:sldMasterIdLst>
  <p:notesMasterIdLst>
    <p:notesMasterId r:id="rId71"/>
  </p:notesMasterIdLst>
  <p:handoutMasterIdLst>
    <p:handoutMasterId r:id="rId72"/>
  </p:handoutMasterIdLst>
  <p:sldIdLst>
    <p:sldId id="760" r:id="rId6"/>
    <p:sldId id="1331" r:id="rId7"/>
    <p:sldId id="1329" r:id="rId8"/>
    <p:sldId id="1213" r:id="rId9"/>
    <p:sldId id="1333" r:id="rId10"/>
    <p:sldId id="1334" r:id="rId11"/>
    <p:sldId id="1007" r:id="rId12"/>
    <p:sldId id="1327" r:id="rId13"/>
    <p:sldId id="1328" r:id="rId14"/>
    <p:sldId id="1335" r:id="rId15"/>
    <p:sldId id="1332" r:id="rId16"/>
    <p:sldId id="1234" r:id="rId17"/>
    <p:sldId id="1243" r:id="rId18"/>
    <p:sldId id="1244" r:id="rId19"/>
    <p:sldId id="1245" r:id="rId20"/>
    <p:sldId id="1246" r:id="rId21"/>
    <p:sldId id="1251" r:id="rId22"/>
    <p:sldId id="1259" r:id="rId23"/>
    <p:sldId id="1260" r:id="rId24"/>
    <p:sldId id="1261" r:id="rId25"/>
    <p:sldId id="1262" r:id="rId26"/>
    <p:sldId id="1270" r:id="rId27"/>
    <p:sldId id="1271" r:id="rId28"/>
    <p:sldId id="1274" r:id="rId29"/>
    <p:sldId id="1279" r:id="rId30"/>
    <p:sldId id="1337" r:id="rId31"/>
    <p:sldId id="1280" r:id="rId32"/>
    <p:sldId id="1281" r:id="rId33"/>
    <p:sldId id="1282" r:id="rId34"/>
    <p:sldId id="1283" r:id="rId35"/>
    <p:sldId id="1284" r:id="rId36"/>
    <p:sldId id="1285" r:id="rId37"/>
    <p:sldId id="1287" r:id="rId38"/>
    <p:sldId id="1288" r:id="rId39"/>
    <p:sldId id="1289" r:id="rId40"/>
    <p:sldId id="1321" r:id="rId41"/>
    <p:sldId id="1322" r:id="rId42"/>
    <p:sldId id="1324" r:id="rId43"/>
    <p:sldId id="1323" r:id="rId44"/>
    <p:sldId id="1338" r:id="rId45"/>
    <p:sldId id="1048" r:id="rId46"/>
    <p:sldId id="1344" r:id="rId47"/>
    <p:sldId id="1342" r:id="rId48"/>
    <p:sldId id="1325" r:id="rId49"/>
    <p:sldId id="811" r:id="rId50"/>
    <p:sldId id="812" r:id="rId51"/>
    <p:sldId id="813" r:id="rId52"/>
    <p:sldId id="814" r:id="rId53"/>
    <p:sldId id="815" r:id="rId54"/>
    <p:sldId id="816" r:id="rId55"/>
    <p:sldId id="1345" r:id="rId56"/>
    <p:sldId id="817" r:id="rId57"/>
    <p:sldId id="818" r:id="rId58"/>
    <p:sldId id="819" r:id="rId59"/>
    <p:sldId id="820" r:id="rId60"/>
    <p:sldId id="822" r:id="rId61"/>
    <p:sldId id="823" r:id="rId62"/>
    <p:sldId id="824" r:id="rId63"/>
    <p:sldId id="826" r:id="rId64"/>
    <p:sldId id="821" r:id="rId65"/>
    <p:sldId id="1346" r:id="rId66"/>
    <p:sldId id="1350" r:id="rId67"/>
    <p:sldId id="1347" r:id="rId68"/>
    <p:sldId id="1349" r:id="rId69"/>
    <p:sldId id="825" r:id="rId70"/>
  </p:sldIdLst>
  <p:sldSz cx="9144000" cy="5143500" type="screen16x9"/>
  <p:notesSz cx="6797675" cy="9874250"/>
  <p:embeddedFontLst>
    <p:embeddedFont>
      <p:font typeface="Gill Sans MT" panose="020B0502020104020203" pitchFamily="34" charset="0"/>
      <p:regular r:id="rId73"/>
      <p:bold r:id="rId74"/>
      <p:italic r:id="rId75"/>
      <p:boldItalic r:id="rId76"/>
    </p:embeddedFont>
  </p:embeddedFont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3" orient="horz" pos="872" userDrawn="1">
          <p15:clr>
            <a:srgbClr val="A4A3A4"/>
          </p15:clr>
        </p15:guide>
        <p15:guide id="4" pos="181" userDrawn="1">
          <p15:clr>
            <a:srgbClr val="A4A3A4"/>
          </p15:clr>
        </p15:guide>
        <p15:guide id="5" pos="5579" userDrawn="1">
          <p15:clr>
            <a:srgbClr val="A4A3A4"/>
          </p15:clr>
        </p15:guide>
        <p15:guide id="6" pos="793" userDrawn="1">
          <p15:clr>
            <a:srgbClr val="A4A3A4"/>
          </p15:clr>
        </p15:guide>
        <p15:guide id="7" orient="horz" pos="1030" userDrawn="1">
          <p15:clr>
            <a:srgbClr val="A4A3A4"/>
          </p15:clr>
        </p15:guide>
        <p15:guide id="8" orient="horz" pos="3094" userDrawn="1">
          <p15:clr>
            <a:srgbClr val="A4A3A4"/>
          </p15:clr>
        </p15:guide>
      </p15:sldGuideLst>
    </p:ext>
    <p:ext uri="{2D200454-40CA-4A62-9FC3-DE9A4176ACB9}">
      <p15:notesGuideLst xmlns:p15="http://schemas.microsoft.com/office/powerpoint/2012/main">
        <p15:guide id="1" orient="horz" pos="311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E37"/>
    <a:srgbClr val="89E0FF"/>
    <a:srgbClr val="808080"/>
    <a:srgbClr val="000000"/>
    <a:srgbClr val="B2B2B2"/>
    <a:srgbClr val="5F5F5F"/>
    <a:srgbClr val="CBCBCB"/>
    <a:srgbClr val="32414B"/>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59D66-5836-472C-A555-E7D83D3BF3D9}" v="1" dt="2024-03-01T16:28:25.99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5" autoAdjust="0"/>
    <p:restoredTop sz="83168" autoAdjust="0"/>
  </p:normalViewPr>
  <p:slideViewPr>
    <p:cSldViewPr snapToGrid="0" showGuides="1">
      <p:cViewPr varScale="1">
        <p:scale>
          <a:sx n="121" d="100"/>
          <a:sy n="121" d="100"/>
        </p:scale>
        <p:origin x="1590" y="6"/>
      </p:cViewPr>
      <p:guideLst>
        <p:guide orient="horz" pos="872"/>
        <p:guide pos="181"/>
        <p:guide pos="5579"/>
        <p:guide pos="793"/>
        <p:guide orient="horz" pos="1030"/>
        <p:guide orient="horz" pos="3094"/>
      </p:guideLst>
    </p:cSldViewPr>
  </p:slideViewPr>
  <p:outlineViewPr>
    <p:cViewPr>
      <p:scale>
        <a:sx n="33" d="100"/>
        <a:sy n="33" d="100"/>
      </p:scale>
      <p:origin x="0" y="0"/>
    </p:cViewPr>
  </p:outlineViewPr>
  <p:notesTextViewPr>
    <p:cViewPr>
      <p:scale>
        <a:sx n="33" d="100"/>
        <a:sy n="33" d="100"/>
      </p:scale>
      <p:origin x="0" y="0"/>
    </p:cViewPr>
  </p:notesTextViewPr>
  <p:sorterViewPr>
    <p:cViewPr>
      <p:scale>
        <a:sx n="100" d="100"/>
        <a:sy n="100" d="100"/>
      </p:scale>
      <p:origin x="0" y="0"/>
    </p:cViewPr>
  </p:sorterViewPr>
  <p:notesViewPr>
    <p:cSldViewPr snapToGrid="0" showGuides="1">
      <p:cViewPr varScale="1">
        <p:scale>
          <a:sx n="90" d="100"/>
          <a:sy n="90" d="100"/>
        </p:scale>
        <p:origin x="-3708" y="-108"/>
      </p:cViewPr>
      <p:guideLst>
        <p:guide orient="horz" pos="3116"/>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1.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4.fntdata"/><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E7459D66-5836-472C-A555-E7D83D3BF3D9}"/>
    <pc:docChg chg="custSel modSld">
      <pc:chgData name="Florian Nuxoll" userId="c112223b0a12bea3" providerId="LiveId" clId="{E7459D66-5836-472C-A555-E7D83D3BF3D9}" dt="2024-03-01T16:28:28.959" v="7" actId="1076"/>
      <pc:docMkLst>
        <pc:docMk/>
      </pc:docMkLst>
      <pc:sldChg chg="addSp delSp modSp mod delAnim">
        <pc:chgData name="Florian Nuxoll" userId="c112223b0a12bea3" providerId="LiveId" clId="{E7459D66-5836-472C-A555-E7D83D3BF3D9}" dt="2024-03-01T16:28:28.959" v="7" actId="1076"/>
        <pc:sldMkLst>
          <pc:docMk/>
          <pc:sldMk cId="2584676072" sldId="1325"/>
        </pc:sldMkLst>
        <pc:spChg chg="add mod">
          <ac:chgData name="Florian Nuxoll" userId="c112223b0a12bea3" providerId="LiveId" clId="{E7459D66-5836-472C-A555-E7D83D3BF3D9}" dt="2024-03-01T16:28:28.959" v="7" actId="1076"/>
          <ac:spMkLst>
            <pc:docMk/>
            <pc:sldMk cId="2584676072" sldId="1325"/>
            <ac:spMk id="4" creationId="{234C5F56-6AC0-257A-E92B-955F7E2727A6}"/>
          </ac:spMkLst>
        </pc:spChg>
        <pc:picChg chg="del">
          <ac:chgData name="Florian Nuxoll" userId="c112223b0a12bea3" providerId="LiveId" clId="{E7459D66-5836-472C-A555-E7D83D3BF3D9}" dt="2024-03-01T16:28:18.464" v="2" actId="478"/>
          <ac:picMkLst>
            <pc:docMk/>
            <pc:sldMk cId="2584676072" sldId="1325"/>
            <ac:picMk id="2" creationId="{18EDCF4C-6B66-8141-1BA7-D82B266C277A}"/>
          </ac:picMkLst>
        </pc:picChg>
        <pc:picChg chg="add mod">
          <ac:chgData name="Florian Nuxoll" userId="c112223b0a12bea3" providerId="LiveId" clId="{E7459D66-5836-472C-A555-E7D83D3BF3D9}" dt="2024-03-01T16:28:23.756" v="5" actId="1076"/>
          <ac:picMkLst>
            <pc:docMk/>
            <pc:sldMk cId="2584676072" sldId="1325"/>
            <ac:picMk id="6" creationId="{5F210BDD-0F17-2BA1-D82C-3A05B1AD170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46292" cy="494661"/>
          </a:xfrm>
          <a:prstGeom prst="rect">
            <a:avLst/>
          </a:prstGeom>
        </p:spPr>
        <p:txBody>
          <a:bodyPr vert="horz" lIns="91322" tIns="45661" rIns="91322" bIns="45661" rtlCol="0"/>
          <a:lstStyle>
            <a:lvl1pPr algn="l">
              <a:defRPr sz="1200">
                <a:latin typeface="Arial" charset="0"/>
                <a:cs typeface="+mn-cs"/>
              </a:defRPr>
            </a:lvl1pPr>
          </a:lstStyle>
          <a:p>
            <a:pPr>
              <a:defRPr/>
            </a:pPr>
            <a:endParaRPr lang="de-DE"/>
          </a:p>
        </p:txBody>
      </p:sp>
      <p:sp>
        <p:nvSpPr>
          <p:cNvPr id="3" name="Datumsplatzhalter 2"/>
          <p:cNvSpPr>
            <a:spLocks noGrp="1"/>
          </p:cNvSpPr>
          <p:nvPr>
            <p:ph type="dt" sz="quarter" idx="1"/>
          </p:nvPr>
        </p:nvSpPr>
        <p:spPr>
          <a:xfrm>
            <a:off x="3849803" y="1"/>
            <a:ext cx="2946292" cy="494661"/>
          </a:xfrm>
          <a:prstGeom prst="rect">
            <a:avLst/>
          </a:prstGeom>
        </p:spPr>
        <p:txBody>
          <a:bodyPr vert="horz" lIns="91322" tIns="45661" rIns="91322" bIns="45661" rtlCol="0"/>
          <a:lstStyle>
            <a:lvl1pPr algn="r">
              <a:defRPr sz="1200">
                <a:latin typeface="Arial" charset="0"/>
                <a:cs typeface="+mn-cs"/>
              </a:defRPr>
            </a:lvl1pPr>
          </a:lstStyle>
          <a:p>
            <a:pPr>
              <a:defRPr/>
            </a:pPr>
            <a:fld id="{42CD0DB0-75B6-4D50-89F1-852A2609BA71}" type="datetimeFigureOut">
              <a:rPr lang="de-DE"/>
              <a:pPr>
                <a:defRPr/>
              </a:pPr>
              <a:t>01.03.2024</a:t>
            </a:fld>
            <a:endParaRPr lang="de-DE"/>
          </a:p>
        </p:txBody>
      </p:sp>
      <p:sp>
        <p:nvSpPr>
          <p:cNvPr id="4" name="Fußzeilenplatzhalter 3"/>
          <p:cNvSpPr>
            <a:spLocks noGrp="1"/>
          </p:cNvSpPr>
          <p:nvPr>
            <p:ph type="ftr" sz="quarter" idx="2"/>
          </p:nvPr>
        </p:nvSpPr>
        <p:spPr>
          <a:xfrm>
            <a:off x="2" y="9378009"/>
            <a:ext cx="2946292" cy="494661"/>
          </a:xfrm>
          <a:prstGeom prst="rect">
            <a:avLst/>
          </a:prstGeom>
        </p:spPr>
        <p:txBody>
          <a:bodyPr vert="horz" lIns="91322" tIns="45661" rIns="91322" bIns="45661" rtlCol="0" anchor="b"/>
          <a:lstStyle>
            <a:lvl1pPr algn="l">
              <a:defRPr sz="1200">
                <a:latin typeface="Arial" charset="0"/>
                <a:cs typeface="+mn-cs"/>
              </a:defRPr>
            </a:lvl1pPr>
          </a:lstStyle>
          <a:p>
            <a:pPr>
              <a:defRPr/>
            </a:pPr>
            <a:endParaRPr lang="de-DE"/>
          </a:p>
        </p:txBody>
      </p:sp>
      <p:sp>
        <p:nvSpPr>
          <p:cNvPr id="5" name="Foliennummernplatzhalter 4"/>
          <p:cNvSpPr>
            <a:spLocks noGrp="1"/>
          </p:cNvSpPr>
          <p:nvPr>
            <p:ph type="sldNum" sz="quarter" idx="3"/>
          </p:nvPr>
        </p:nvSpPr>
        <p:spPr>
          <a:xfrm>
            <a:off x="3849803" y="9378009"/>
            <a:ext cx="2946292" cy="494661"/>
          </a:xfrm>
          <a:prstGeom prst="rect">
            <a:avLst/>
          </a:prstGeom>
        </p:spPr>
        <p:txBody>
          <a:bodyPr vert="horz" lIns="91322" tIns="45661" rIns="91322" bIns="45661" rtlCol="0" anchor="b"/>
          <a:lstStyle>
            <a:lvl1pPr algn="r">
              <a:defRPr sz="1200">
                <a:latin typeface="Arial" charset="0"/>
                <a:cs typeface="+mn-cs"/>
              </a:defRPr>
            </a:lvl1pPr>
          </a:lstStyle>
          <a:p>
            <a:pPr>
              <a:defRPr/>
            </a:pPr>
            <a:fld id="{B1E74825-AD28-4D6E-B432-FFF58DD9ABD9}" type="slidenum">
              <a:rPr lang="de-DE"/>
              <a:pPr>
                <a:defRPr/>
              </a:pPr>
              <a:t>‹Nr.›</a:t>
            </a:fld>
            <a:endParaRPr lang="de-DE"/>
          </a:p>
        </p:txBody>
      </p:sp>
    </p:spTree>
    <p:extLst>
      <p:ext uri="{BB962C8B-B14F-4D97-AF65-F5344CB8AC3E}">
        <p14:creationId xmlns:p14="http://schemas.microsoft.com/office/powerpoint/2010/main" val="1443730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710" cy="494661"/>
          </a:xfrm>
          <a:prstGeom prst="rect">
            <a:avLst/>
          </a:prstGeom>
        </p:spPr>
        <p:txBody>
          <a:bodyPr vert="horz" lIns="91322" tIns="45661" rIns="91322" bIns="45661" rtlCol="0"/>
          <a:lstStyle>
            <a:lvl1pPr algn="l">
              <a:defRPr sz="1200">
                <a:latin typeface="Arial" charset="0"/>
                <a:cs typeface="+mn-cs"/>
              </a:defRPr>
            </a:lvl1pPr>
          </a:lstStyle>
          <a:p>
            <a:pPr>
              <a:defRPr/>
            </a:pPr>
            <a:endParaRPr lang="de-DE"/>
          </a:p>
        </p:txBody>
      </p:sp>
      <p:sp>
        <p:nvSpPr>
          <p:cNvPr id="3" name="Datumsplatzhalter 2"/>
          <p:cNvSpPr>
            <a:spLocks noGrp="1"/>
          </p:cNvSpPr>
          <p:nvPr>
            <p:ph type="dt" idx="1"/>
          </p:nvPr>
        </p:nvSpPr>
        <p:spPr>
          <a:xfrm>
            <a:off x="3851384" y="1"/>
            <a:ext cx="2944710" cy="494661"/>
          </a:xfrm>
          <a:prstGeom prst="rect">
            <a:avLst/>
          </a:prstGeom>
        </p:spPr>
        <p:txBody>
          <a:bodyPr vert="horz" lIns="91322" tIns="45661" rIns="91322" bIns="45661" rtlCol="0"/>
          <a:lstStyle>
            <a:lvl1pPr algn="r">
              <a:defRPr sz="1200">
                <a:latin typeface="Arial" charset="0"/>
                <a:cs typeface="+mn-cs"/>
              </a:defRPr>
            </a:lvl1pPr>
          </a:lstStyle>
          <a:p>
            <a:pPr>
              <a:defRPr/>
            </a:pPr>
            <a:fld id="{3933FC16-F4F4-4425-A8C7-F008EC8E6FD6}" type="datetimeFigureOut">
              <a:rPr lang="de-DE"/>
              <a:pPr>
                <a:defRPr/>
              </a:pPr>
              <a:t>01.03.2024</a:t>
            </a:fld>
            <a:endParaRPr lang="de-DE"/>
          </a:p>
        </p:txBody>
      </p:sp>
      <p:sp>
        <p:nvSpPr>
          <p:cNvPr id="4" name="Folienbildplatzhalter 3"/>
          <p:cNvSpPr>
            <a:spLocks noGrp="1" noRot="1" noChangeAspect="1"/>
          </p:cNvSpPr>
          <p:nvPr>
            <p:ph type="sldImg" idx="2"/>
          </p:nvPr>
        </p:nvSpPr>
        <p:spPr>
          <a:xfrm>
            <a:off x="100013" y="587375"/>
            <a:ext cx="6597650" cy="3711575"/>
          </a:xfrm>
          <a:prstGeom prst="rect">
            <a:avLst/>
          </a:prstGeom>
          <a:noFill/>
          <a:ln w="12700">
            <a:solidFill>
              <a:prstClr val="black"/>
            </a:solidFill>
          </a:ln>
        </p:spPr>
        <p:txBody>
          <a:bodyPr vert="horz" lIns="91322" tIns="45661" rIns="91322" bIns="45661" rtlCol="0" anchor="ctr"/>
          <a:lstStyle/>
          <a:p>
            <a:pPr lvl="0"/>
            <a:endParaRPr lang="de-DE" noProof="0"/>
          </a:p>
        </p:txBody>
      </p:sp>
      <p:sp>
        <p:nvSpPr>
          <p:cNvPr id="33797" name="Notizenplatzhalter 4"/>
          <p:cNvSpPr>
            <a:spLocks noGrp="1"/>
          </p:cNvSpPr>
          <p:nvPr>
            <p:ph type="body" sz="quarter" idx="3"/>
          </p:nvPr>
        </p:nvSpPr>
        <p:spPr bwMode="auto">
          <a:xfrm>
            <a:off x="925663" y="4689005"/>
            <a:ext cx="5223260" cy="444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en-US" altLang="en-US" noProof="0"/>
          </a:p>
          <a:p>
            <a:pPr lvl="0"/>
            <a:endParaRPr lang="en-US" altLang="en-US" noProof="0"/>
          </a:p>
          <a:p>
            <a:pPr lvl="0"/>
            <a:endParaRPr lang="en-US" altLang="en-US" noProof="0"/>
          </a:p>
          <a:p>
            <a:pPr lvl="0"/>
            <a:endParaRPr lang="en-US" altLang="en-US" noProof="0"/>
          </a:p>
        </p:txBody>
      </p:sp>
      <p:sp>
        <p:nvSpPr>
          <p:cNvPr id="6" name="Fußzeilenplatzhalter 5"/>
          <p:cNvSpPr>
            <a:spLocks noGrp="1"/>
          </p:cNvSpPr>
          <p:nvPr>
            <p:ph type="ftr" sz="quarter" idx="4"/>
          </p:nvPr>
        </p:nvSpPr>
        <p:spPr>
          <a:xfrm>
            <a:off x="1" y="9378009"/>
            <a:ext cx="2944710" cy="494661"/>
          </a:xfrm>
          <a:prstGeom prst="rect">
            <a:avLst/>
          </a:prstGeom>
        </p:spPr>
        <p:txBody>
          <a:bodyPr vert="horz" lIns="91322" tIns="45661" rIns="91322" bIns="45661" rtlCol="0" anchor="b"/>
          <a:lstStyle>
            <a:lvl1pPr algn="l">
              <a:defRPr sz="1200">
                <a:latin typeface="Arial" charset="0"/>
                <a:cs typeface="+mn-cs"/>
              </a:defRPr>
            </a:lvl1pPr>
          </a:lstStyle>
          <a:p>
            <a:pPr>
              <a:defRPr/>
            </a:pPr>
            <a:endParaRPr lang="de-DE"/>
          </a:p>
        </p:txBody>
      </p:sp>
      <p:sp>
        <p:nvSpPr>
          <p:cNvPr id="7" name="Foliennummernplatzhalter 6"/>
          <p:cNvSpPr>
            <a:spLocks noGrp="1"/>
          </p:cNvSpPr>
          <p:nvPr>
            <p:ph type="sldNum" sz="quarter" idx="5"/>
          </p:nvPr>
        </p:nvSpPr>
        <p:spPr>
          <a:xfrm>
            <a:off x="3851384" y="9378009"/>
            <a:ext cx="2944710" cy="494661"/>
          </a:xfrm>
          <a:prstGeom prst="rect">
            <a:avLst/>
          </a:prstGeom>
        </p:spPr>
        <p:txBody>
          <a:bodyPr vert="horz" lIns="91322" tIns="45661" rIns="91322" bIns="45661" rtlCol="0" anchor="b"/>
          <a:lstStyle>
            <a:lvl1pPr algn="r">
              <a:defRPr sz="1200">
                <a:latin typeface="Arial" charset="0"/>
                <a:cs typeface="+mn-cs"/>
              </a:defRPr>
            </a:lvl1pPr>
          </a:lstStyle>
          <a:p>
            <a:pPr>
              <a:defRPr/>
            </a:pPr>
            <a:fld id="{0A9140E2-867F-4126-A771-689B69200949}" type="slidenum">
              <a:rPr lang="de-DE"/>
              <a:pPr>
                <a:defRPr/>
              </a:pPr>
              <a:t>‹Nr.›</a:t>
            </a:fld>
            <a:endParaRPr lang="de-DE"/>
          </a:p>
        </p:txBody>
      </p:sp>
    </p:spTree>
    <p:extLst>
      <p:ext uri="{BB962C8B-B14F-4D97-AF65-F5344CB8AC3E}">
        <p14:creationId xmlns:p14="http://schemas.microsoft.com/office/powerpoint/2010/main" val="1875890379"/>
      </p:ext>
    </p:extLst>
  </p:cSld>
  <p:clrMap bg1="lt1" tx1="dk1" bg2="lt2" tx2="dk2" accent1="accent1" accent2="accent2" accent3="accent3" accent4="accent4" accent5="accent5" accent6="accent6" hlink="hlink" folHlink="folHlink"/>
  <p:notesStyle>
    <a:lvl1pPr algn="l" rtl="0" eaLnBrk="0" fontAlgn="base" hangingPunct="0">
      <a:lnSpc>
        <a:spcPts val="1600"/>
      </a:lnSpc>
      <a:spcBef>
        <a:spcPts val="80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um kurz vor 9 Uhr einblenden</a:t>
            </a:r>
          </a:p>
        </p:txBody>
      </p:sp>
      <p:sp>
        <p:nvSpPr>
          <p:cNvPr id="4" name="Foliennummernplatzhalter 3"/>
          <p:cNvSpPr>
            <a:spLocks noGrp="1"/>
          </p:cNvSpPr>
          <p:nvPr>
            <p:ph type="sldNum" sz="quarter" idx="5"/>
          </p:nvPr>
        </p:nvSpPr>
        <p:spPr/>
        <p:txBody>
          <a:bodyPr/>
          <a:lstStyle/>
          <a:p>
            <a:pPr>
              <a:defRPr/>
            </a:pPr>
            <a:fld id="{0A9140E2-867F-4126-A771-689B69200949}" type="slidenum">
              <a:rPr lang="de-DE" smtClean="0"/>
              <a:pPr>
                <a:defRPr/>
              </a:pPr>
              <a:t>1</a:t>
            </a:fld>
            <a:endParaRPr lang="de-DE"/>
          </a:p>
        </p:txBody>
      </p:sp>
    </p:spTree>
    <p:extLst>
      <p:ext uri="{BB962C8B-B14F-4D97-AF65-F5344CB8AC3E}">
        <p14:creationId xmlns:p14="http://schemas.microsoft.com/office/powerpoint/2010/main" val="49725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65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seite LEA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268289" y="3420000"/>
            <a:ext cx="8519750" cy="672042"/>
          </a:xfrm>
          <a:prstGeom prst="rect">
            <a:avLst/>
          </a:prstGeom>
        </p:spPr>
        <p:txBody>
          <a:bodyPr lIns="0" tIns="0" rIns="0" bIns="0"/>
          <a:lstStyle>
            <a:lvl1pPr marL="0" indent="0">
              <a:lnSpc>
                <a:spcPct val="100000"/>
              </a:lnSpc>
              <a:buNone/>
              <a:defRPr sz="2600" b="0">
                <a:solidFill>
                  <a:srgbClr val="000000"/>
                </a:solidFill>
                <a:latin typeface="+mj-lt"/>
              </a:defRPr>
            </a:lvl1pPr>
            <a:lvl2pPr marL="360363" indent="0">
              <a:buNone/>
              <a:defRPr sz="2800">
                <a:latin typeface="+mj-lt"/>
              </a:defRPr>
            </a:lvl2pPr>
            <a:lvl3pPr marL="720725" indent="0">
              <a:buNone/>
              <a:defRPr sz="2800">
                <a:latin typeface="+mj-lt"/>
              </a:defRPr>
            </a:lvl3pPr>
            <a:lvl4pPr marL="1074737" indent="0">
              <a:buNone/>
              <a:defRPr sz="2800">
                <a:latin typeface="+mj-lt"/>
              </a:defRPr>
            </a:lvl4pPr>
            <a:lvl5pPr marL="1439862" indent="0">
              <a:buNone/>
              <a:defRPr sz="2800">
                <a:latin typeface="+mj-lt"/>
              </a:defRPr>
            </a:lvl5pPr>
          </a:lstStyle>
          <a:p>
            <a:pPr lvl="0"/>
            <a:r>
              <a:rPr lang="de-DE"/>
              <a:t>Mastertextformat bearbeiten</a:t>
            </a:r>
          </a:p>
        </p:txBody>
      </p:sp>
    </p:spTree>
    <p:extLst>
      <p:ext uri="{BB962C8B-B14F-4D97-AF65-F5344CB8AC3E}">
        <p14:creationId xmlns:p14="http://schemas.microsoft.com/office/powerpoint/2010/main" val="86859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05811-F27B-9854-D654-20D4406D78A5}"/>
              </a:ext>
            </a:extLst>
          </p:cNvPr>
          <p:cNvSpPr>
            <a:spLocks noGrp="1"/>
          </p:cNvSpPr>
          <p:nvPr>
            <p:ph type="title"/>
          </p:nvPr>
        </p:nvSpPr>
        <p:spPr>
          <a:xfrm>
            <a:off x="630238" y="274638"/>
            <a:ext cx="7886700" cy="993775"/>
          </a:xfrm>
        </p:spPr>
        <p:txBody>
          <a:bodyPr/>
          <a:lstStyle/>
          <a:p>
            <a:r>
              <a:rPr lang="de-DE"/>
              <a:t>Mastertitelformat bearbeiten</a:t>
            </a:r>
          </a:p>
        </p:txBody>
      </p:sp>
      <p:sp>
        <p:nvSpPr>
          <p:cNvPr id="3" name="Textplatzhalter 2">
            <a:extLst>
              <a:ext uri="{FF2B5EF4-FFF2-40B4-BE49-F238E27FC236}">
                <a16:creationId xmlns:a16="http://schemas.microsoft.com/office/drawing/2014/main" id="{C904A95E-6DA5-DB2E-B87B-491846A36D0D}"/>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3BFF4B4-2446-8343-3C7E-3E2EE1E7F62D}"/>
              </a:ext>
            </a:extLst>
          </p:cNvPr>
          <p:cNvSpPr>
            <a:spLocks noGrp="1"/>
          </p:cNvSpPr>
          <p:nvPr>
            <p:ph sz="half" idx="2"/>
          </p:nvPr>
        </p:nvSpPr>
        <p:spPr>
          <a:xfrm>
            <a:off x="630238" y="1879600"/>
            <a:ext cx="3868737"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2A851F0-F6AF-065C-DA97-CF978D71AC5C}"/>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707DB20-1689-2641-3A78-4F390812DCCE}"/>
              </a:ext>
            </a:extLst>
          </p:cNvPr>
          <p:cNvSpPr>
            <a:spLocks noGrp="1"/>
          </p:cNvSpPr>
          <p:nvPr>
            <p:ph sz="quarter" idx="4"/>
          </p:nvPr>
        </p:nvSpPr>
        <p:spPr>
          <a:xfrm>
            <a:off x="4629150" y="1879600"/>
            <a:ext cx="3887788" cy="2762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6925AB6-CB95-DE6F-0739-EAAC18873B4B}"/>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8" name="Fußzeilenplatzhalter 7">
            <a:extLst>
              <a:ext uri="{FF2B5EF4-FFF2-40B4-BE49-F238E27FC236}">
                <a16:creationId xmlns:a16="http://schemas.microsoft.com/office/drawing/2014/main" id="{7F7DA2D4-082E-C015-FE09-963E2809667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3DDCA10-4064-A6C0-5A8B-CD5AC7CF9CE4}"/>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28133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A6497-BCFD-93D0-1A16-424F46C819F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C6D9F52-9947-562F-4193-B6A1AB76C1B2}"/>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4" name="Fußzeilenplatzhalter 3">
            <a:extLst>
              <a:ext uri="{FF2B5EF4-FFF2-40B4-BE49-F238E27FC236}">
                <a16:creationId xmlns:a16="http://schemas.microsoft.com/office/drawing/2014/main" id="{90F9490A-4C3B-509C-01E5-AAEC7D2DDBB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E0181F-5221-F862-8C97-59E74F1B8898}"/>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78881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F0E756-2D77-3396-8244-2CC04D1BAB91}"/>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3" name="Fußzeilenplatzhalter 2">
            <a:extLst>
              <a:ext uri="{FF2B5EF4-FFF2-40B4-BE49-F238E27FC236}">
                <a16:creationId xmlns:a16="http://schemas.microsoft.com/office/drawing/2014/main" id="{505EF4DF-381A-47CB-7822-5A165A11954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E2A9D82-BC3C-D0C0-883D-EE70F61DC5F5}"/>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753806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7CB0AF-F841-4030-6D59-0E7664920B52}"/>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95A5AF6-6C2D-97E3-2C63-1511F79AB0E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CABD71B-3BC2-A947-C574-747A8AC3643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2964ECB-7083-9290-8098-E994228DBACC}"/>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6" name="Fußzeilenplatzhalter 5">
            <a:extLst>
              <a:ext uri="{FF2B5EF4-FFF2-40B4-BE49-F238E27FC236}">
                <a16:creationId xmlns:a16="http://schemas.microsoft.com/office/drawing/2014/main" id="{7E66BE48-7CCB-500E-70AC-85D05DE2C38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7A1151-07C5-B064-A38C-1AEB795E004D}"/>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1679193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AF075-6391-59F5-419F-B7CBD11C1240}"/>
              </a:ext>
            </a:extLst>
          </p:cNvPr>
          <p:cNvSpPr>
            <a:spLocks noGrp="1"/>
          </p:cNvSpPr>
          <p:nvPr>
            <p:ph type="title"/>
          </p:nvPr>
        </p:nvSpPr>
        <p:spPr>
          <a:xfrm>
            <a:off x="630238" y="342900"/>
            <a:ext cx="2949575" cy="120015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CA96254-C03C-A38B-F1CE-8B2FDAA3862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CDF2D9-7CE5-348D-5DBC-A8680E4078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55A1625-D707-1D85-0F8F-EAD57CBE8DEA}"/>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6" name="Fußzeilenplatzhalter 5">
            <a:extLst>
              <a:ext uri="{FF2B5EF4-FFF2-40B4-BE49-F238E27FC236}">
                <a16:creationId xmlns:a16="http://schemas.microsoft.com/office/drawing/2014/main" id="{13B66706-9296-0733-2F3E-4A909480AB6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A85C12-8421-1EB4-4D6B-B39F702498C8}"/>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2533828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14E01-926C-CBA7-3E20-682BAD3A6CC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C797703-1802-7AED-A984-92E4D0846A5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52896B-902A-AB4E-47C2-22E65F6C32DE}"/>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5" name="Fußzeilenplatzhalter 4">
            <a:extLst>
              <a:ext uri="{FF2B5EF4-FFF2-40B4-BE49-F238E27FC236}">
                <a16:creationId xmlns:a16="http://schemas.microsoft.com/office/drawing/2014/main" id="{3B48CFF0-1309-7264-DCA3-6F8BE1FD8C5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33AEDF-1884-C986-E667-74948832D154}"/>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326468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EA0FA83-3F73-67EC-6A5A-F2870DBFA8A1}"/>
              </a:ext>
            </a:extLst>
          </p:cNvPr>
          <p:cNvSpPr>
            <a:spLocks noGrp="1"/>
          </p:cNvSpPr>
          <p:nvPr>
            <p:ph type="title" orient="vert"/>
          </p:nvPr>
        </p:nvSpPr>
        <p:spPr>
          <a:xfrm>
            <a:off x="6543675" y="274638"/>
            <a:ext cx="1971675" cy="4357687"/>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7E1E676-B865-A2D6-5472-769EB7315D94}"/>
              </a:ext>
            </a:extLst>
          </p:cNvPr>
          <p:cNvSpPr>
            <a:spLocks noGrp="1"/>
          </p:cNvSpPr>
          <p:nvPr>
            <p:ph type="body" orient="vert" idx="1"/>
          </p:nvPr>
        </p:nvSpPr>
        <p:spPr>
          <a:xfrm>
            <a:off x="628650" y="274638"/>
            <a:ext cx="5762625" cy="435768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AF844E-1A82-BF7B-52A9-05EAA25EEDBA}"/>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5" name="Fußzeilenplatzhalter 4">
            <a:extLst>
              <a:ext uri="{FF2B5EF4-FFF2-40B4-BE49-F238E27FC236}">
                <a16:creationId xmlns:a16="http://schemas.microsoft.com/office/drawing/2014/main" id="{BC14540C-94AC-19CF-65BF-ED29F1D1CFB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B3534D-31F2-A065-B20B-802DE40FD073}"/>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414782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1260000" y="828000"/>
            <a:ext cx="7596000"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p:ph type="body" sz="quarter" idx="11" hasCustomPrompt="1"/>
          </p:nvPr>
        </p:nvSpPr>
        <p:spPr>
          <a:xfrm>
            <a:off x="1260000" y="1634400"/>
            <a:ext cx="7596000" cy="3144600"/>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60000" y="4937361"/>
            <a:ext cx="72000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600" kern="1200" dirty="0">
                <a:solidFill>
                  <a:srgbClr val="000000"/>
                </a:solidFill>
                <a:latin typeface="Arial" charset="0"/>
                <a:ea typeface="+mn-ea"/>
                <a:cs typeface="Arial" charset="0"/>
              </a:rPr>
              <a:t>Fußzeile bearbeiten/entfernen: Register Ansicht &gt; Folienmaster &gt; Layout 2 „Innenseite mit Fußzeile“ auswählen &gt; Fußzeile überschreiben bzw. löschen. Zurück: Ansicht &gt; Normal</a:t>
            </a:r>
          </a:p>
        </p:txBody>
      </p:sp>
    </p:spTree>
    <p:extLst>
      <p:ext uri="{BB962C8B-B14F-4D97-AF65-F5344CB8AC3E}">
        <p14:creationId xmlns:p14="http://schemas.microsoft.com/office/powerpoint/2010/main" val="269866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enseite mit Fußzeile LEAD">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1260000" y="828000"/>
            <a:ext cx="7596000"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userDrawn="1">
            <p:ph type="body" sz="quarter" idx="11" hasCustomPrompt="1"/>
          </p:nvPr>
        </p:nvSpPr>
        <p:spPr>
          <a:xfrm>
            <a:off x="1260000" y="1634399"/>
            <a:ext cx="7596000" cy="2916964"/>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72272" y="4922134"/>
            <a:ext cx="196820" cy="14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eaLnBrk="1" hangingPunct="1">
              <a:defRPr/>
            </a:pPr>
            <a:fld id="{C1E581F2-1995-439C-B81E-3800D8B6B2B1}" type="slidenum">
              <a:rPr lang="de-DE" altLang="de-DE" sz="700" smtClean="0">
                <a:solidFill>
                  <a:srgbClr val="000000"/>
                </a:solidFill>
              </a:rPr>
              <a:pPr algn="l" eaLnBrk="1" hangingPunct="1">
                <a:defRPr/>
              </a:pPr>
              <a:t>‹Nr.›</a:t>
            </a:fld>
            <a:endParaRPr lang="de-DE" altLang="de-DE" sz="700" dirty="0">
              <a:solidFill>
                <a:srgbClr val="000000"/>
              </a:solidFill>
            </a:endParaRPr>
          </a:p>
        </p:txBody>
      </p:sp>
      <p:sp>
        <p:nvSpPr>
          <p:cNvPr id="7" name="Foliennummernplatzhalter 3"/>
          <p:cNvSpPr txBox="1">
            <a:spLocks/>
          </p:cNvSpPr>
          <p:nvPr userDrawn="1"/>
        </p:nvSpPr>
        <p:spPr bwMode="auto">
          <a:xfrm>
            <a:off x="1545292" y="4937361"/>
            <a:ext cx="61921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600" kern="1200" dirty="0">
                <a:solidFill>
                  <a:srgbClr val="000000"/>
                </a:solidFill>
                <a:latin typeface="Arial" charset="0"/>
                <a:ea typeface="+mn-ea"/>
                <a:cs typeface="Arial" charset="0"/>
              </a:rPr>
              <a:t>Fußzeile bearbeiten/entfernen: Ansicht &gt; Folienmaster &gt; Layout 3 „1_Innenseite mit Fußzeile LEAD“ wählen &gt; Fußzeile überschreiben/löschen. Zurück: Ansicht &gt; Normal</a:t>
            </a:r>
          </a:p>
        </p:txBody>
      </p:sp>
      <p:cxnSp>
        <p:nvCxnSpPr>
          <p:cNvPr id="8" name="Gerader Verbinder 7"/>
          <p:cNvCxnSpPr/>
          <p:nvPr userDrawn="1"/>
        </p:nvCxnSpPr>
        <p:spPr>
          <a:xfrm>
            <a:off x="1469092" y="4928690"/>
            <a:ext cx="0" cy="1025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656351"/>
      </p:ext>
    </p:extLst>
  </p:cSld>
  <p:clrMapOvr>
    <a:masterClrMapping/>
  </p:clrMapOvr>
  <p:extLst>
    <p:ext uri="{DCECCB84-F9BA-43D5-87BE-67443E8EF086}">
      <p15:sldGuideLst xmlns:p15="http://schemas.microsoft.com/office/powerpoint/2012/main">
        <p15:guide id="1" orient="horz" pos="2867"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nseite mit Fußzeile LEAD mit DM">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348096" y="828000"/>
            <a:ext cx="8406246"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userDrawn="1">
            <p:ph type="body" sz="quarter" idx="11" hasCustomPrompt="1"/>
          </p:nvPr>
        </p:nvSpPr>
        <p:spPr>
          <a:xfrm>
            <a:off x="348096" y="1634399"/>
            <a:ext cx="8406246" cy="2916963"/>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72272" y="4922134"/>
            <a:ext cx="196820" cy="14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eaLnBrk="1" hangingPunct="1">
              <a:defRPr/>
            </a:pPr>
            <a:endParaRPr lang="de-DE" altLang="de-DE" sz="700" dirty="0">
              <a:solidFill>
                <a:srgbClr val="000000"/>
              </a:solidFill>
            </a:endParaRPr>
          </a:p>
        </p:txBody>
      </p:sp>
      <p:sp>
        <p:nvSpPr>
          <p:cNvPr id="7" name="Foliennummernplatzhalter 3"/>
          <p:cNvSpPr txBox="1">
            <a:spLocks/>
          </p:cNvSpPr>
          <p:nvPr userDrawn="1"/>
        </p:nvSpPr>
        <p:spPr bwMode="auto">
          <a:xfrm>
            <a:off x="348096" y="4829176"/>
            <a:ext cx="73171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900" kern="1200" dirty="0">
                <a:solidFill>
                  <a:srgbClr val="000000"/>
                </a:solidFill>
                <a:latin typeface="Arial" charset="0"/>
                <a:ea typeface="+mn-ea"/>
                <a:cs typeface="Arial" charset="0"/>
              </a:rPr>
              <a:t>8. LEAD-Tag der Wissenschaft „Auf zum Bildungs-Gipfel: Schule und Wissenschaft gemeinsam unterwegs“ in Tübingen, 01. März 2024</a:t>
            </a:r>
          </a:p>
        </p:txBody>
      </p:sp>
    </p:spTree>
    <p:extLst>
      <p:ext uri="{BB962C8B-B14F-4D97-AF65-F5344CB8AC3E}">
        <p14:creationId xmlns:p14="http://schemas.microsoft.com/office/powerpoint/2010/main" val="4276309186"/>
      </p:ext>
    </p:extLst>
  </p:cSld>
  <p:clrMapOvr>
    <a:masterClrMapping/>
  </p:clrMapOvr>
  <p:extLst>
    <p:ext uri="{DCECCB84-F9BA-43D5-87BE-67443E8EF086}">
      <p15:sldGuideLst xmlns:p15="http://schemas.microsoft.com/office/powerpoint/2012/main">
        <p15:guide id="1" orient="horz" pos="2867" userDrawn="1">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01.03.2024</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290233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01.03.2024</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169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01.03.2024</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97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nenseite mit Fußzeile LEAD mit DM">
    <p:spTree>
      <p:nvGrpSpPr>
        <p:cNvPr id="1" name=""/>
        <p:cNvGrpSpPr/>
        <p:nvPr/>
      </p:nvGrpSpPr>
      <p:grpSpPr>
        <a:xfrm>
          <a:off x="0" y="0"/>
          <a:ext cx="0" cy="0"/>
          <a:chOff x="0" y="0"/>
          <a:chExt cx="0" cy="0"/>
        </a:xfrm>
      </p:grpSpPr>
      <p:sp>
        <p:nvSpPr>
          <p:cNvPr id="5" name="Inhaltsplatzhalter 4"/>
          <p:cNvSpPr>
            <a:spLocks noGrp="1"/>
          </p:cNvSpPr>
          <p:nvPr userDrawn="1">
            <p:ph sz="quarter" idx="10" hasCustomPrompt="1"/>
          </p:nvPr>
        </p:nvSpPr>
        <p:spPr>
          <a:xfrm>
            <a:off x="348096" y="828000"/>
            <a:ext cx="8406246" cy="637200"/>
          </a:xfrm>
          <a:prstGeom prst="rect">
            <a:avLst/>
          </a:prstGeom>
        </p:spPr>
        <p:txBody>
          <a:bodyPr lIns="0" tIns="0" rIns="0" bIns="0" anchor="b" anchorCtr="0"/>
          <a:lstStyle>
            <a:lvl1pPr marL="0" indent="0">
              <a:lnSpc>
                <a:spcPct val="105000"/>
              </a:lnSpc>
              <a:buNone/>
              <a:defRPr sz="2000" b="1">
                <a:latin typeface="+mn-lt"/>
              </a:defRPr>
            </a:lvl1pPr>
          </a:lstStyle>
          <a:p>
            <a:pPr lvl="0"/>
            <a:r>
              <a:rPr lang="de-DE" dirty="0"/>
              <a:t>Headline durch Klicken hinzufügen</a:t>
            </a:r>
          </a:p>
        </p:txBody>
      </p:sp>
      <p:sp>
        <p:nvSpPr>
          <p:cNvPr id="9" name="Textplatzhalter 8"/>
          <p:cNvSpPr>
            <a:spLocks noGrp="1"/>
          </p:cNvSpPr>
          <p:nvPr userDrawn="1">
            <p:ph type="body" sz="quarter" idx="11" hasCustomPrompt="1"/>
          </p:nvPr>
        </p:nvSpPr>
        <p:spPr>
          <a:xfrm>
            <a:off x="348096" y="1634399"/>
            <a:ext cx="8406246" cy="2916963"/>
          </a:xfrm>
          <a:prstGeom prst="rect">
            <a:avLst/>
          </a:prstGeom>
        </p:spPr>
        <p:txBody>
          <a:bodyPr lIns="0" tIns="0" rIns="0" bIns="0"/>
          <a:lstStyle>
            <a:lvl1pPr marL="0" indent="0">
              <a:lnSpc>
                <a:spcPct val="105000"/>
              </a:lnSpc>
              <a:buNone/>
              <a:defRPr sz="1800" baseline="0">
                <a:latin typeface="+mn-lt"/>
              </a:defRPr>
            </a:lvl1pPr>
          </a:lstStyle>
          <a:p>
            <a:pPr lvl="0"/>
            <a:r>
              <a:rPr lang="de-DE" dirty="0"/>
              <a:t>Text durch Klicken hinzufügen</a:t>
            </a:r>
          </a:p>
        </p:txBody>
      </p:sp>
      <p:sp>
        <p:nvSpPr>
          <p:cNvPr id="6" name="Foliennummernplatzhalter 3"/>
          <p:cNvSpPr txBox="1">
            <a:spLocks/>
          </p:cNvSpPr>
          <p:nvPr userDrawn="1"/>
        </p:nvSpPr>
        <p:spPr bwMode="auto">
          <a:xfrm>
            <a:off x="1272272" y="4922134"/>
            <a:ext cx="196820" cy="14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eaLnBrk="1" hangingPunct="1">
              <a:defRPr/>
            </a:pPr>
            <a:endParaRPr lang="de-DE" altLang="de-DE" sz="700" dirty="0">
              <a:solidFill>
                <a:srgbClr val="000000"/>
              </a:solidFill>
            </a:endParaRPr>
          </a:p>
        </p:txBody>
      </p:sp>
      <p:sp>
        <p:nvSpPr>
          <p:cNvPr id="7" name="Foliennummernplatzhalter 3"/>
          <p:cNvSpPr txBox="1">
            <a:spLocks/>
          </p:cNvSpPr>
          <p:nvPr userDrawn="1"/>
        </p:nvSpPr>
        <p:spPr bwMode="auto">
          <a:xfrm>
            <a:off x="348096" y="4829176"/>
            <a:ext cx="731714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l" rtl="0" eaLnBrk="1" fontAlgn="base" hangingPunct="1">
              <a:spcBef>
                <a:spcPct val="0"/>
              </a:spcBef>
              <a:spcAft>
                <a:spcPct val="0"/>
              </a:spcAft>
              <a:tabLst>
                <a:tab pos="7702550" algn="r"/>
              </a:tabLst>
              <a:defRPr/>
            </a:pPr>
            <a:r>
              <a:rPr lang="de-DE" altLang="de-DE" sz="900" kern="1200" dirty="0">
                <a:solidFill>
                  <a:srgbClr val="000000"/>
                </a:solidFill>
                <a:latin typeface="Arial" charset="0"/>
                <a:ea typeface="+mn-ea"/>
                <a:cs typeface="Arial" charset="0"/>
              </a:rPr>
              <a:t>8. LEAD-Tag der Wissenschaft „Auf zum Bildungs-Gipfel: Schule und Wissenschaft gemeinsam unterwegs“ in Tübingen, 01. März 2024</a:t>
            </a:r>
          </a:p>
        </p:txBody>
      </p:sp>
    </p:spTree>
    <p:extLst>
      <p:ext uri="{BB962C8B-B14F-4D97-AF65-F5344CB8AC3E}">
        <p14:creationId xmlns:p14="http://schemas.microsoft.com/office/powerpoint/2010/main" val="1850806297"/>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BC699-B847-905E-76A9-29159546C254}"/>
              </a:ext>
            </a:extLst>
          </p:cNvPr>
          <p:cNvSpPr>
            <a:spLocks noGrp="1"/>
          </p:cNvSpPr>
          <p:nvPr>
            <p:ph type="ctrTitle"/>
          </p:nvPr>
        </p:nvSpPr>
        <p:spPr>
          <a:xfrm>
            <a:off x="1143000" y="841375"/>
            <a:ext cx="6858000" cy="17907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4A525E4-A516-9E1D-6E21-C381827AD6D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4C2D53F-1110-3EE1-6AED-6232581FB708}"/>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5" name="Fußzeilenplatzhalter 4">
            <a:extLst>
              <a:ext uri="{FF2B5EF4-FFF2-40B4-BE49-F238E27FC236}">
                <a16:creationId xmlns:a16="http://schemas.microsoft.com/office/drawing/2014/main" id="{7C4B73E1-1CC6-29B3-D667-42202B31A7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40A033B-C5D3-5013-0A9E-B56D643B048B}"/>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1500737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77F4A-B069-5A9B-0005-250CF2CB6EB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35A0FD2-A126-62B6-21C8-7054CDBFDA1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764142-5CD2-A33F-9435-2D94EA4519C6}"/>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5" name="Fußzeilenplatzhalter 4">
            <a:extLst>
              <a:ext uri="{FF2B5EF4-FFF2-40B4-BE49-F238E27FC236}">
                <a16:creationId xmlns:a16="http://schemas.microsoft.com/office/drawing/2014/main" id="{B965FB59-A33B-A75F-FBDC-C1DA524E6B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469501-CD8D-99D5-4C90-B9817DDA20AF}"/>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222544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B0576-25F6-F73E-BBB9-1AA9A9DA2C5A}"/>
              </a:ext>
            </a:extLst>
          </p:cNvPr>
          <p:cNvSpPr>
            <a:spLocks noGrp="1"/>
          </p:cNvSpPr>
          <p:nvPr>
            <p:ph type="title"/>
          </p:nvPr>
        </p:nvSpPr>
        <p:spPr>
          <a:xfrm>
            <a:off x="623888" y="1282700"/>
            <a:ext cx="7886700" cy="2139950"/>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01F375C-9526-1C9D-44A5-6E2B72AA43F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E16640-BF83-2860-5526-0038CF34D754}"/>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5" name="Fußzeilenplatzhalter 4">
            <a:extLst>
              <a:ext uri="{FF2B5EF4-FFF2-40B4-BE49-F238E27FC236}">
                <a16:creationId xmlns:a16="http://schemas.microsoft.com/office/drawing/2014/main" id="{2A21DF76-62B0-8753-4B98-8D0AFA53FE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9415F1E-A3A0-0512-EC5B-D38C3A09BE37}"/>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783977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8A81D-1838-1FB9-787C-61A370819BA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2AD83C2-67D3-31BD-B716-E94AB4AC4A7B}"/>
              </a:ext>
            </a:extLst>
          </p:cNvPr>
          <p:cNvSpPr>
            <a:spLocks noGrp="1"/>
          </p:cNvSpPr>
          <p:nvPr>
            <p:ph sz="half" idx="1"/>
          </p:nvPr>
        </p:nvSpPr>
        <p:spPr>
          <a:xfrm>
            <a:off x="62865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2310DD0-81B4-5858-75A6-4735B4B9773F}"/>
              </a:ext>
            </a:extLst>
          </p:cNvPr>
          <p:cNvSpPr>
            <a:spLocks noGrp="1"/>
          </p:cNvSpPr>
          <p:nvPr>
            <p:ph sz="half" idx="2"/>
          </p:nvPr>
        </p:nvSpPr>
        <p:spPr>
          <a:xfrm>
            <a:off x="4648200" y="1370013"/>
            <a:ext cx="3867150" cy="3262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7F8A44B-F9CD-5E52-1CED-DA1763D50186}"/>
              </a:ext>
            </a:extLst>
          </p:cNvPr>
          <p:cNvSpPr>
            <a:spLocks noGrp="1"/>
          </p:cNvSpPr>
          <p:nvPr>
            <p:ph type="dt" sz="half" idx="10"/>
          </p:nvPr>
        </p:nvSpPr>
        <p:spPr/>
        <p:txBody>
          <a:bodyPr/>
          <a:lstStyle/>
          <a:p>
            <a:fld id="{F90CF211-F7D8-4BE3-B3BA-51AFA0612DED}" type="datetimeFigureOut">
              <a:rPr lang="de-DE" smtClean="0"/>
              <a:t>01.03.2024</a:t>
            </a:fld>
            <a:endParaRPr lang="de-DE"/>
          </a:p>
        </p:txBody>
      </p:sp>
      <p:sp>
        <p:nvSpPr>
          <p:cNvPr id="6" name="Fußzeilenplatzhalter 5">
            <a:extLst>
              <a:ext uri="{FF2B5EF4-FFF2-40B4-BE49-F238E27FC236}">
                <a16:creationId xmlns:a16="http://schemas.microsoft.com/office/drawing/2014/main" id="{712781EA-58FD-8762-6D86-EB424838AA9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93962A8-5FF9-798E-F22E-425B22D3DD61}"/>
              </a:ext>
            </a:extLst>
          </p:cNvPr>
          <p:cNvSpPr>
            <a:spLocks noGrp="1"/>
          </p:cNvSpPr>
          <p:nvPr>
            <p:ph type="sldNum" sz="quarter" idx="12"/>
          </p:nvPr>
        </p:nvSpPr>
        <p:spPr/>
        <p:txBody>
          <a:bodyPr/>
          <a:lstStyle/>
          <a:p>
            <a:fld id="{FD33AECE-DA20-41AC-9B51-763444581625}" type="slidenum">
              <a:rPr lang="de-DE" smtClean="0"/>
              <a:t>‹Nr.›</a:t>
            </a:fld>
            <a:endParaRPr lang="de-DE"/>
          </a:p>
        </p:txBody>
      </p:sp>
    </p:spTree>
    <p:extLst>
      <p:ext uri="{BB962C8B-B14F-4D97-AF65-F5344CB8AC3E}">
        <p14:creationId xmlns:p14="http://schemas.microsoft.com/office/powerpoint/2010/main" val="320970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9.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19"/>
          <p:cNvSpPr>
            <a:spLocks noChangeArrowheads="1"/>
          </p:cNvSpPr>
          <p:nvPr userDrawn="1"/>
        </p:nvSpPr>
        <p:spPr bwMode="auto">
          <a:xfrm>
            <a:off x="2373127" y="341475"/>
            <a:ext cx="2430024" cy="1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1040"/>
              </a:lnSpc>
              <a:defRPr/>
            </a:pPr>
            <a:r>
              <a:rPr lang="de-DE" altLang="de-DE" sz="850" b="1" dirty="0">
                <a:solidFill>
                  <a:schemeClr val="tx2"/>
                </a:solidFill>
              </a:rPr>
              <a:t>LEAD Graduate School &amp; Research Network</a:t>
            </a:r>
          </a:p>
        </p:txBody>
      </p:sp>
      <p:pic>
        <p:nvPicPr>
          <p:cNvPr id="4" name="Grafik 7"/>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62800" y="257965"/>
            <a:ext cx="1856429" cy="4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13248" y="4463939"/>
            <a:ext cx="1451886" cy="582715"/>
          </a:xfrm>
          <a:prstGeom prst="rect">
            <a:avLst/>
          </a:prstGeom>
        </p:spPr>
      </p:pic>
    </p:spTree>
  </p:cSld>
  <p:clrMap bg1="lt1" tx1="dk1" bg2="lt2" tx2="dk2" accent1="accent1" accent2="accent2" accent3="accent3" accent4="accent4" accent5="accent5" accent6="accent6" hlink="hlink" folHlink="folHlink"/>
  <p:sldLayoutIdLst>
    <p:sldLayoutId id="2147485957" r:id="rId1"/>
    <p:sldLayoutId id="2147485976" r:id="rId2"/>
    <p:sldLayoutId id="2147485977" r:id="rId3"/>
    <p:sldLayoutId id="2147485978" r:id="rId4"/>
    <p:sldLayoutId id="2147485979" r:id="rId5"/>
  </p:sldLayoutIdLst>
  <p:hf hdr="0" ftr="0" dt="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1" fontAlgn="base" hangingPunct="1">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1" fontAlgn="base" hangingPunct="1">
        <a:lnSpc>
          <a:spcPct val="110000"/>
        </a:lnSpc>
        <a:spcBef>
          <a:spcPct val="0"/>
        </a:spcBef>
        <a:spcAft>
          <a:spcPct val="0"/>
        </a:spcAft>
        <a:buSzPct val="80000"/>
        <a:buChar char="-"/>
        <a:defRPr sz="2000">
          <a:solidFill>
            <a:schemeClr val="tx1"/>
          </a:solidFill>
          <a:latin typeface="+mn-lt"/>
        </a:defRPr>
      </a:lvl2pPr>
      <a:lvl3pPr marL="895350" indent="-174625" algn="l" rtl="0" eaLnBrk="1" fontAlgn="base" hangingPunct="1">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1" fontAlgn="base" hangingPunct="1">
        <a:lnSpc>
          <a:spcPct val="110000"/>
        </a:lnSpc>
        <a:spcBef>
          <a:spcPct val="0"/>
        </a:spcBef>
        <a:spcAft>
          <a:spcPct val="0"/>
        </a:spcAft>
        <a:buChar char="•"/>
        <a:defRPr sz="1200">
          <a:solidFill>
            <a:schemeClr val="tx1"/>
          </a:solidFill>
          <a:latin typeface="+mn-lt"/>
        </a:defRPr>
      </a:lvl4pPr>
      <a:lvl5pPr marL="1622425" indent="-182563" algn="l" rtl="0" eaLnBrk="1" fontAlgn="base" hangingPunct="1">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15AFB1E-C182-7D6F-C1A1-ABE2805F99EF}"/>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53F5CB9-53A6-8455-FD7E-6E93AF196CA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3DCB2E-6C71-159B-E7D4-8269CA08AC24}"/>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90CF211-F7D8-4BE3-B3BA-51AFA0612DED}" type="datetimeFigureOut">
              <a:rPr lang="de-DE" smtClean="0"/>
              <a:t>01.03.2024</a:t>
            </a:fld>
            <a:endParaRPr lang="de-DE"/>
          </a:p>
        </p:txBody>
      </p:sp>
      <p:sp>
        <p:nvSpPr>
          <p:cNvPr id="5" name="Fußzeilenplatzhalter 4">
            <a:extLst>
              <a:ext uri="{FF2B5EF4-FFF2-40B4-BE49-F238E27FC236}">
                <a16:creationId xmlns:a16="http://schemas.microsoft.com/office/drawing/2014/main" id="{D163F7C9-6685-0C08-8ECE-C9E40601CAD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84716E3-62B9-A450-CAC4-269E7A4F7B9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33AECE-DA20-41AC-9B51-763444581625}" type="slidenum">
              <a:rPr lang="de-DE" smtClean="0"/>
              <a:t>‹Nr.›</a:t>
            </a:fld>
            <a:endParaRPr lang="de-DE"/>
          </a:p>
        </p:txBody>
      </p:sp>
    </p:spTree>
    <p:extLst>
      <p:ext uri="{BB962C8B-B14F-4D97-AF65-F5344CB8AC3E}">
        <p14:creationId xmlns:p14="http://schemas.microsoft.com/office/powerpoint/2010/main" val="1959759587"/>
      </p:ext>
    </p:extLst>
  </p:cSld>
  <p:clrMap bg1="lt1" tx1="dk1" bg2="lt2" tx2="dk2" accent1="accent1" accent2="accent2" accent3="accent3" accent4="accent4" accent5="accent5" accent6="accent6" hlink="hlink" folHlink="folHlink"/>
  <p:sldLayoutIdLst>
    <p:sldLayoutId id="2147485965" r:id="rId1"/>
    <p:sldLayoutId id="2147485966" r:id="rId2"/>
    <p:sldLayoutId id="2147485967" r:id="rId3"/>
    <p:sldLayoutId id="2147485968" r:id="rId4"/>
    <p:sldLayoutId id="2147485969" r:id="rId5"/>
    <p:sldLayoutId id="2147485970" r:id="rId6"/>
    <p:sldLayoutId id="2147485971" r:id="rId7"/>
    <p:sldLayoutId id="2147485972" r:id="rId8"/>
    <p:sldLayoutId id="2147485973" r:id="rId9"/>
    <p:sldLayoutId id="2147485974" r:id="rId10"/>
    <p:sldLayoutId id="2147485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148" y="158284"/>
            <a:ext cx="1153186" cy="29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63166"/>
            <a:ext cx="9144000"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Line 8"/>
          <p:cNvSpPr>
            <a:spLocks noChangeShapeType="1"/>
          </p:cNvSpPr>
          <p:nvPr userDrawn="1"/>
        </p:nvSpPr>
        <p:spPr bwMode="auto">
          <a:xfrm>
            <a:off x="5950" y="590964"/>
            <a:ext cx="9145987" cy="0"/>
          </a:xfrm>
          <a:prstGeom prst="line">
            <a:avLst/>
          </a:prstGeom>
          <a:noFill/>
          <a:ln w="9525">
            <a:solidFill>
              <a:schemeClr val="accent2">
                <a:alpha val="89803"/>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Line 8"/>
          <p:cNvSpPr>
            <a:spLocks noChangeShapeType="1"/>
          </p:cNvSpPr>
          <p:nvPr userDrawn="1"/>
        </p:nvSpPr>
        <p:spPr bwMode="auto">
          <a:xfrm>
            <a:off x="7938" y="4856560"/>
            <a:ext cx="9144000"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 name="Foliennummernplatzhalter 3"/>
          <p:cNvSpPr txBox="1">
            <a:spLocks/>
          </p:cNvSpPr>
          <p:nvPr userDrawn="1"/>
        </p:nvSpPr>
        <p:spPr bwMode="auto">
          <a:xfrm>
            <a:off x="8015294" y="4937361"/>
            <a:ext cx="8413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7702550" algn="r"/>
              </a:tabLst>
              <a:defRPr>
                <a:solidFill>
                  <a:schemeClr val="tx1"/>
                </a:solidFill>
                <a:latin typeface="Arial" charset="0"/>
                <a:cs typeface="Arial" charset="0"/>
              </a:defRPr>
            </a:lvl1pPr>
            <a:lvl2pPr marL="742950" indent="-285750" eaLnBrk="0" hangingPunct="0">
              <a:tabLst>
                <a:tab pos="7702550" algn="r"/>
              </a:tabLst>
              <a:defRPr>
                <a:solidFill>
                  <a:schemeClr val="tx1"/>
                </a:solidFill>
                <a:latin typeface="Arial" charset="0"/>
                <a:cs typeface="Arial" charset="0"/>
              </a:defRPr>
            </a:lvl2pPr>
            <a:lvl3pPr marL="1143000" indent="-228600" eaLnBrk="0" hangingPunct="0">
              <a:tabLst>
                <a:tab pos="7702550" algn="r"/>
              </a:tabLst>
              <a:defRPr>
                <a:solidFill>
                  <a:schemeClr val="tx1"/>
                </a:solidFill>
                <a:latin typeface="Arial" charset="0"/>
                <a:cs typeface="Arial" charset="0"/>
              </a:defRPr>
            </a:lvl3pPr>
            <a:lvl4pPr marL="1600200" indent="-228600" eaLnBrk="0" hangingPunct="0">
              <a:tabLst>
                <a:tab pos="7702550" algn="r"/>
              </a:tabLst>
              <a:defRPr>
                <a:solidFill>
                  <a:schemeClr val="tx1"/>
                </a:solidFill>
                <a:latin typeface="Arial" charset="0"/>
                <a:cs typeface="Arial" charset="0"/>
              </a:defRPr>
            </a:lvl4pPr>
            <a:lvl5pPr marL="2057400" indent="-228600" eaLnBrk="0" hangingPunct="0">
              <a:tabLst>
                <a:tab pos="7702550" algn="r"/>
              </a:tabLst>
              <a:defRPr>
                <a:solidFill>
                  <a:schemeClr val="tx1"/>
                </a:solidFill>
                <a:latin typeface="Arial" charset="0"/>
                <a:cs typeface="Arial" charset="0"/>
              </a:defRPr>
            </a:lvl5pPr>
            <a:lvl6pPr marL="2514600" indent="-228600" eaLnBrk="0" fontAlgn="base" hangingPunct="0">
              <a:spcBef>
                <a:spcPct val="0"/>
              </a:spcBef>
              <a:spcAft>
                <a:spcPct val="0"/>
              </a:spcAft>
              <a:tabLst>
                <a:tab pos="7702550" algn="r"/>
              </a:tabLst>
              <a:defRPr>
                <a:solidFill>
                  <a:schemeClr val="tx1"/>
                </a:solidFill>
                <a:latin typeface="Arial" charset="0"/>
                <a:cs typeface="Arial" charset="0"/>
              </a:defRPr>
            </a:lvl6pPr>
            <a:lvl7pPr marL="2971800" indent="-228600" eaLnBrk="0" fontAlgn="base" hangingPunct="0">
              <a:spcBef>
                <a:spcPct val="0"/>
              </a:spcBef>
              <a:spcAft>
                <a:spcPct val="0"/>
              </a:spcAft>
              <a:tabLst>
                <a:tab pos="7702550" algn="r"/>
              </a:tabLst>
              <a:defRPr>
                <a:solidFill>
                  <a:schemeClr val="tx1"/>
                </a:solidFill>
                <a:latin typeface="Arial" charset="0"/>
                <a:cs typeface="Arial" charset="0"/>
              </a:defRPr>
            </a:lvl7pPr>
            <a:lvl8pPr marL="3429000" indent="-228600" eaLnBrk="0" fontAlgn="base" hangingPunct="0">
              <a:spcBef>
                <a:spcPct val="0"/>
              </a:spcBef>
              <a:spcAft>
                <a:spcPct val="0"/>
              </a:spcAft>
              <a:tabLst>
                <a:tab pos="7702550" algn="r"/>
              </a:tabLst>
              <a:defRPr>
                <a:solidFill>
                  <a:schemeClr val="tx1"/>
                </a:solidFill>
                <a:latin typeface="Arial" charset="0"/>
                <a:cs typeface="Arial" charset="0"/>
              </a:defRPr>
            </a:lvl8pPr>
            <a:lvl9pPr marL="3886200" indent="-228600" eaLnBrk="0" fontAlgn="base" hangingPunct="0">
              <a:spcBef>
                <a:spcPct val="0"/>
              </a:spcBef>
              <a:spcAft>
                <a:spcPct val="0"/>
              </a:spcAft>
              <a:tabLst>
                <a:tab pos="7702550" algn="r"/>
              </a:tabLst>
              <a:defRPr>
                <a:solidFill>
                  <a:schemeClr val="tx1"/>
                </a:solidFill>
                <a:latin typeface="Arial" charset="0"/>
                <a:cs typeface="Arial" charset="0"/>
              </a:defRPr>
            </a:lvl9pPr>
          </a:lstStyle>
          <a:p>
            <a:pPr algn="r" eaLnBrk="1" hangingPunct="1">
              <a:defRPr/>
            </a:pPr>
            <a:r>
              <a:rPr lang="de-DE" altLang="de-DE" sz="700" dirty="0">
                <a:solidFill>
                  <a:srgbClr val="000000"/>
                </a:solidFill>
              </a:rPr>
              <a:t> |  </a:t>
            </a:r>
            <a:fld id="{C1E581F2-1995-439C-B81E-3800D8B6B2B1}" type="slidenum">
              <a:rPr lang="de-DE" altLang="de-DE" sz="700" smtClean="0">
                <a:solidFill>
                  <a:srgbClr val="000000"/>
                </a:solidFill>
              </a:rPr>
              <a:pPr algn="r" eaLnBrk="1" hangingPunct="1">
                <a:defRPr/>
              </a:pPr>
              <a:t>‹Nr.›</a:t>
            </a:fld>
            <a:endParaRPr lang="de-DE" altLang="de-DE" sz="7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5959" r:id="rId1"/>
  </p:sldLayoutIdLs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0" fontAlgn="base" hangingPunct="0">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0" fontAlgn="base" hangingPunct="0">
        <a:lnSpc>
          <a:spcPct val="110000"/>
        </a:lnSpc>
        <a:spcBef>
          <a:spcPct val="0"/>
        </a:spcBef>
        <a:spcAft>
          <a:spcPct val="0"/>
        </a:spcAft>
        <a:buSzPct val="80000"/>
        <a:buChar char="-"/>
        <a:defRPr sz="2000">
          <a:solidFill>
            <a:schemeClr val="tx1"/>
          </a:solidFill>
          <a:latin typeface="+mn-lt"/>
        </a:defRPr>
      </a:lvl2pPr>
      <a:lvl3pPr marL="895350" indent="-174625" algn="l" rtl="0" eaLnBrk="0" fontAlgn="base" hangingPunct="0">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0" fontAlgn="base" hangingPunct="0">
        <a:lnSpc>
          <a:spcPct val="110000"/>
        </a:lnSpc>
        <a:spcBef>
          <a:spcPct val="0"/>
        </a:spcBef>
        <a:spcAft>
          <a:spcPct val="0"/>
        </a:spcAft>
        <a:buChar char="•"/>
        <a:defRPr sz="1200">
          <a:solidFill>
            <a:schemeClr val="tx1"/>
          </a:solidFill>
          <a:latin typeface="+mn-lt"/>
        </a:defRPr>
      </a:lvl4pPr>
      <a:lvl5pPr marL="1622425" indent="-182563" algn="l" rtl="0" eaLnBrk="0" fontAlgn="base" hangingPunct="0">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148" y="158284"/>
            <a:ext cx="1153186" cy="29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63166"/>
            <a:ext cx="9144000"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Line 8"/>
          <p:cNvSpPr>
            <a:spLocks noChangeShapeType="1"/>
          </p:cNvSpPr>
          <p:nvPr userDrawn="1"/>
        </p:nvSpPr>
        <p:spPr bwMode="auto">
          <a:xfrm>
            <a:off x="5950" y="590964"/>
            <a:ext cx="9145987" cy="0"/>
          </a:xfrm>
          <a:prstGeom prst="line">
            <a:avLst/>
          </a:prstGeom>
          <a:noFill/>
          <a:ln w="9525">
            <a:solidFill>
              <a:schemeClr val="accent2">
                <a:alpha val="89803"/>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0" name="Grafik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37474" y="4615688"/>
            <a:ext cx="1118525" cy="448922"/>
          </a:xfrm>
          <a:prstGeom prst="rect">
            <a:avLst/>
          </a:prstGeom>
        </p:spPr>
      </p:pic>
      <p:sp>
        <p:nvSpPr>
          <p:cNvPr id="21" name="Line 8"/>
          <p:cNvSpPr>
            <a:spLocks noChangeShapeType="1"/>
          </p:cNvSpPr>
          <p:nvPr userDrawn="1"/>
        </p:nvSpPr>
        <p:spPr bwMode="auto">
          <a:xfrm>
            <a:off x="8236324" y="4688460"/>
            <a:ext cx="907676"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8"/>
          <p:cNvSpPr>
            <a:spLocks noChangeShapeType="1"/>
          </p:cNvSpPr>
          <p:nvPr userDrawn="1"/>
        </p:nvSpPr>
        <p:spPr bwMode="auto">
          <a:xfrm>
            <a:off x="7938" y="4688460"/>
            <a:ext cx="7764462"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00758972"/>
      </p:ext>
    </p:extLst>
  </p:cSld>
  <p:clrMap bg1="lt1" tx1="dk1" bg2="lt2" tx2="dk2" accent1="accent1" accent2="accent2" accent3="accent3" accent4="accent4" accent5="accent5" accent6="accent6" hlink="hlink" folHlink="folHlink"/>
  <p:sldLayoutIdLst>
    <p:sldLayoutId id="2147485961" r:id="rId1"/>
  </p:sldLayoutIdLs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0" fontAlgn="base" hangingPunct="0">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0" fontAlgn="base" hangingPunct="0">
        <a:lnSpc>
          <a:spcPct val="110000"/>
        </a:lnSpc>
        <a:spcBef>
          <a:spcPct val="0"/>
        </a:spcBef>
        <a:spcAft>
          <a:spcPct val="0"/>
        </a:spcAft>
        <a:buSzPct val="80000"/>
        <a:buChar char="-"/>
        <a:defRPr sz="2000">
          <a:solidFill>
            <a:schemeClr val="tx1"/>
          </a:solidFill>
          <a:latin typeface="+mn-lt"/>
        </a:defRPr>
      </a:lvl2pPr>
      <a:lvl3pPr marL="895350" indent="-174625" algn="l" rtl="0" eaLnBrk="0" fontAlgn="base" hangingPunct="0">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0" fontAlgn="base" hangingPunct="0">
        <a:lnSpc>
          <a:spcPct val="110000"/>
        </a:lnSpc>
        <a:spcBef>
          <a:spcPct val="0"/>
        </a:spcBef>
        <a:spcAft>
          <a:spcPct val="0"/>
        </a:spcAft>
        <a:buChar char="•"/>
        <a:defRPr sz="1200">
          <a:solidFill>
            <a:schemeClr val="tx1"/>
          </a:solidFill>
          <a:latin typeface="+mn-lt"/>
        </a:defRPr>
      </a:lvl4pPr>
      <a:lvl5pPr marL="1622425" indent="-182563" algn="l" rtl="0" eaLnBrk="0" fontAlgn="base" hangingPunct="0">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9"/>
          <p:cNvSpPr>
            <a:spLocks noChangeArrowheads="1"/>
          </p:cNvSpPr>
          <p:nvPr userDrawn="1"/>
        </p:nvSpPr>
        <p:spPr bwMode="auto">
          <a:xfrm>
            <a:off x="1570552" y="217989"/>
            <a:ext cx="243002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ts val="640"/>
              </a:lnSpc>
              <a:defRPr/>
            </a:pPr>
            <a:r>
              <a:rPr lang="de-DE" altLang="de-DE" sz="525" b="1" dirty="0">
                <a:solidFill>
                  <a:schemeClr val="tx2"/>
                </a:solidFill>
              </a:rPr>
              <a:t>LEAD Graduate School &amp; Research Network</a:t>
            </a:r>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0148" y="158284"/>
            <a:ext cx="1153186" cy="29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63166"/>
            <a:ext cx="9144000"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Line 8"/>
          <p:cNvSpPr>
            <a:spLocks noChangeShapeType="1"/>
          </p:cNvSpPr>
          <p:nvPr userDrawn="1"/>
        </p:nvSpPr>
        <p:spPr bwMode="auto">
          <a:xfrm>
            <a:off x="5950" y="590964"/>
            <a:ext cx="9145987" cy="0"/>
          </a:xfrm>
          <a:prstGeom prst="line">
            <a:avLst/>
          </a:prstGeom>
          <a:noFill/>
          <a:ln w="9525">
            <a:solidFill>
              <a:schemeClr val="accent2">
                <a:alpha val="89803"/>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0" name="Grafik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37474" y="4615688"/>
            <a:ext cx="1118525" cy="448922"/>
          </a:xfrm>
          <a:prstGeom prst="rect">
            <a:avLst/>
          </a:prstGeom>
        </p:spPr>
      </p:pic>
      <p:sp>
        <p:nvSpPr>
          <p:cNvPr id="21" name="Line 8"/>
          <p:cNvSpPr>
            <a:spLocks noChangeShapeType="1"/>
          </p:cNvSpPr>
          <p:nvPr userDrawn="1"/>
        </p:nvSpPr>
        <p:spPr bwMode="auto">
          <a:xfrm>
            <a:off x="8236324" y="4688460"/>
            <a:ext cx="907676"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8"/>
          <p:cNvSpPr>
            <a:spLocks noChangeShapeType="1"/>
          </p:cNvSpPr>
          <p:nvPr userDrawn="1"/>
        </p:nvSpPr>
        <p:spPr bwMode="auto">
          <a:xfrm>
            <a:off x="7938" y="4688460"/>
            <a:ext cx="7764462" cy="0"/>
          </a:xfrm>
          <a:prstGeom prst="line">
            <a:avLst/>
          </a:prstGeom>
          <a:noFill/>
          <a:ln w="9525">
            <a:solidFill>
              <a:srgbClr val="CBCBC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837663561"/>
      </p:ext>
    </p:extLst>
  </p:cSld>
  <p:clrMap bg1="lt1" tx1="dk1" bg2="lt2" tx2="dk2" accent1="accent1" accent2="accent2" accent3="accent3" accent4="accent4" accent5="accent5" accent6="accent6" hlink="hlink" folHlink="folHlink"/>
  <p:sldLayoutIdLst>
    <p:sldLayoutId id="2147485963" r:id="rId1"/>
  </p:sldLayoutIdLst>
  <p:hf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bg2"/>
          </a:solidFill>
          <a:latin typeface="Arial" charset="0"/>
        </a:defRPr>
      </a:lvl6pPr>
      <a:lvl7pPr marL="914400" algn="l" rtl="0" eaLnBrk="1" fontAlgn="base" hangingPunct="1">
        <a:spcBef>
          <a:spcPct val="0"/>
        </a:spcBef>
        <a:spcAft>
          <a:spcPct val="0"/>
        </a:spcAft>
        <a:defRPr sz="2400" b="1">
          <a:solidFill>
            <a:schemeClr val="bg2"/>
          </a:solidFill>
          <a:latin typeface="Arial" charset="0"/>
        </a:defRPr>
      </a:lvl7pPr>
      <a:lvl8pPr marL="1371600" algn="l" rtl="0" eaLnBrk="1" fontAlgn="base" hangingPunct="1">
        <a:spcBef>
          <a:spcPct val="0"/>
        </a:spcBef>
        <a:spcAft>
          <a:spcPct val="0"/>
        </a:spcAft>
        <a:defRPr sz="2400" b="1">
          <a:solidFill>
            <a:schemeClr val="bg2"/>
          </a:solidFill>
          <a:latin typeface="Arial" charset="0"/>
        </a:defRPr>
      </a:lvl8pPr>
      <a:lvl9pPr marL="1828800" algn="l" rtl="0" eaLnBrk="1" fontAlgn="base" hangingPunct="1">
        <a:spcBef>
          <a:spcPct val="0"/>
        </a:spcBef>
        <a:spcAft>
          <a:spcPct val="0"/>
        </a:spcAft>
        <a:defRPr sz="2400" b="1">
          <a:solidFill>
            <a:schemeClr val="bg2"/>
          </a:solidFill>
          <a:latin typeface="Arial" charset="0"/>
        </a:defRPr>
      </a:lvl9pPr>
    </p:titleStyle>
    <p:bodyStyle>
      <a:lvl1pPr marL="180975" indent="-180975" algn="l" rtl="0" eaLnBrk="0" fontAlgn="base" hangingPunct="0">
        <a:lnSpc>
          <a:spcPct val="110000"/>
        </a:lnSpc>
        <a:spcBef>
          <a:spcPct val="0"/>
        </a:spcBef>
        <a:spcAft>
          <a:spcPct val="0"/>
        </a:spcAft>
        <a:buChar char="•"/>
        <a:defRPr sz="2000">
          <a:solidFill>
            <a:schemeClr val="tx1"/>
          </a:solidFill>
          <a:latin typeface="+mn-lt"/>
          <a:ea typeface="+mn-ea"/>
          <a:cs typeface="+mn-cs"/>
        </a:defRPr>
      </a:lvl1pPr>
      <a:lvl2pPr marL="541338" indent="-180975" algn="l" rtl="0" eaLnBrk="0" fontAlgn="base" hangingPunct="0">
        <a:lnSpc>
          <a:spcPct val="110000"/>
        </a:lnSpc>
        <a:spcBef>
          <a:spcPct val="0"/>
        </a:spcBef>
        <a:spcAft>
          <a:spcPct val="0"/>
        </a:spcAft>
        <a:buSzPct val="80000"/>
        <a:buChar char="-"/>
        <a:defRPr sz="2000">
          <a:solidFill>
            <a:schemeClr val="tx1"/>
          </a:solidFill>
          <a:latin typeface="+mn-lt"/>
        </a:defRPr>
      </a:lvl2pPr>
      <a:lvl3pPr marL="895350" indent="-174625" algn="l" rtl="0" eaLnBrk="0" fontAlgn="base" hangingPunct="0">
        <a:lnSpc>
          <a:spcPct val="110000"/>
        </a:lnSpc>
        <a:spcBef>
          <a:spcPct val="0"/>
        </a:spcBef>
        <a:spcAft>
          <a:spcPct val="0"/>
        </a:spcAft>
        <a:buFont typeface="Wingdings" pitchFamily="2" charset="2"/>
        <a:buChar char="§"/>
        <a:defRPr sz="1400">
          <a:solidFill>
            <a:schemeClr val="tx1"/>
          </a:solidFill>
          <a:latin typeface="+mn-lt"/>
        </a:defRPr>
      </a:lvl3pPr>
      <a:lvl4pPr marL="1260475" indent="-185738" algn="l" rtl="0" eaLnBrk="0" fontAlgn="base" hangingPunct="0">
        <a:lnSpc>
          <a:spcPct val="110000"/>
        </a:lnSpc>
        <a:spcBef>
          <a:spcPct val="0"/>
        </a:spcBef>
        <a:spcAft>
          <a:spcPct val="0"/>
        </a:spcAft>
        <a:buChar char="•"/>
        <a:defRPr sz="1200">
          <a:solidFill>
            <a:schemeClr val="tx1"/>
          </a:solidFill>
          <a:latin typeface="+mn-lt"/>
        </a:defRPr>
      </a:lvl4pPr>
      <a:lvl5pPr marL="1622425" indent="-182563" algn="l" rtl="0" eaLnBrk="0" fontAlgn="base" hangingPunct="0">
        <a:lnSpc>
          <a:spcPct val="110000"/>
        </a:lnSpc>
        <a:spcBef>
          <a:spcPct val="0"/>
        </a:spcBef>
        <a:spcAft>
          <a:spcPct val="0"/>
        </a:spcAft>
        <a:buChar char="-"/>
        <a:defRPr sz="1200">
          <a:solidFill>
            <a:schemeClr val="tx1"/>
          </a:solidFill>
          <a:latin typeface="+mn-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outu.be/LQxeutmnwr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0"/>
          </p:nvPr>
        </p:nvSpPr>
        <p:spPr>
          <a:xfrm>
            <a:off x="288000" y="3305245"/>
            <a:ext cx="8548288" cy="1392042"/>
          </a:xfrm>
        </p:spPr>
        <p:txBody>
          <a:bodyPr/>
          <a:lstStyle/>
          <a:p>
            <a:pPr algn="ctr"/>
            <a:r>
              <a:rPr lang="de-DE" sz="2700" dirty="0"/>
              <a:t>8. LEAD-Tag der Wissenschaft</a:t>
            </a:r>
          </a:p>
          <a:p>
            <a:pPr algn="ctr"/>
            <a:r>
              <a:rPr lang="de-DE" sz="2700" b="1" dirty="0"/>
              <a:t>„Auf zum Bildungs-Gipfel: Schule und Wissenschaft gemeinsam unterwegs“</a:t>
            </a:r>
          </a:p>
        </p:txBody>
      </p:sp>
      <p:sp>
        <p:nvSpPr>
          <p:cNvPr id="10" name="Rechteck 9"/>
          <p:cNvSpPr/>
          <p:nvPr/>
        </p:nvSpPr>
        <p:spPr>
          <a:xfrm>
            <a:off x="288000" y="3024000"/>
            <a:ext cx="8568663" cy="126000"/>
          </a:xfrm>
          <a:prstGeom prst="rect">
            <a:avLst/>
          </a:prstGeom>
          <a:solidFill>
            <a:srgbClr val="A51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tangle 19"/>
          <p:cNvSpPr>
            <a:spLocks noChangeArrowheads="1"/>
          </p:cNvSpPr>
          <p:nvPr/>
        </p:nvSpPr>
        <p:spPr bwMode="auto">
          <a:xfrm>
            <a:off x="4581279" y="1253305"/>
            <a:ext cx="4255009" cy="177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de-DE" altLang="de-DE" sz="1600" b="1" dirty="0">
                <a:solidFill>
                  <a:srgbClr val="A51E37"/>
                </a:solidFill>
              </a:rPr>
              <a:t> </a:t>
            </a:r>
            <a:br>
              <a:rPr lang="de-DE" altLang="de-DE" sz="3600" b="1" dirty="0">
                <a:solidFill>
                  <a:srgbClr val="A51E37"/>
                </a:solidFill>
              </a:rPr>
            </a:br>
            <a:r>
              <a:rPr lang="de-DE" altLang="de-DE" sz="3600" b="1" dirty="0">
                <a:solidFill>
                  <a:srgbClr val="A51E37"/>
                </a:solidFill>
              </a:rPr>
              <a:t>Herzlich </a:t>
            </a:r>
          </a:p>
          <a:p>
            <a:pPr algn="ctr"/>
            <a:r>
              <a:rPr lang="de-DE" altLang="de-DE" sz="3600" b="1" dirty="0">
                <a:solidFill>
                  <a:srgbClr val="A51E37"/>
                </a:solidFill>
              </a:rPr>
              <a:t>willkommen!</a:t>
            </a:r>
          </a:p>
        </p:txBody>
      </p:sp>
      <p:pic>
        <p:nvPicPr>
          <p:cNvPr id="1028" name="Picture 4" descr="LIS-ZKIS - Kontakt">
            <a:extLst>
              <a:ext uri="{FF2B5EF4-FFF2-40B4-BE49-F238E27FC236}">
                <a16:creationId xmlns:a16="http://schemas.microsoft.com/office/drawing/2014/main" id="{20B70C58-8E4E-4033-948C-4E0543A70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585450"/>
            <a:ext cx="1109004" cy="38122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Ein Bild, das draußen, Natur, Gras, Gebirgszug enthält.&#10;&#10;Automatisch generierte Beschreibung">
            <a:extLst>
              <a:ext uri="{FF2B5EF4-FFF2-40B4-BE49-F238E27FC236}">
                <a16:creationId xmlns:a16="http://schemas.microsoft.com/office/drawing/2014/main" id="{F5A511C6-E801-2214-92C2-9E1E97528935}"/>
              </a:ext>
            </a:extLst>
          </p:cNvPr>
          <p:cNvPicPr>
            <a:picLocks noChangeAspect="1"/>
          </p:cNvPicPr>
          <p:nvPr/>
        </p:nvPicPr>
        <p:blipFill rotWithShape="1">
          <a:blip r:embed="rId4">
            <a:extLst>
              <a:ext uri="{28A0092B-C50C-407E-A947-70E740481C1C}">
                <a14:useLocalDpi xmlns:a14="http://schemas.microsoft.com/office/drawing/2010/main" val="0"/>
              </a:ext>
            </a:extLst>
          </a:blip>
          <a:srcRect l="11809"/>
          <a:stretch/>
        </p:blipFill>
        <p:spPr>
          <a:xfrm>
            <a:off x="288000" y="1253305"/>
            <a:ext cx="4293280" cy="1770695"/>
          </a:xfrm>
          <a:prstGeom prst="rect">
            <a:avLst/>
          </a:prstGeom>
        </p:spPr>
      </p:pic>
      <p:sp>
        <p:nvSpPr>
          <p:cNvPr id="5" name="Textplatzhalter 5">
            <a:extLst>
              <a:ext uri="{FF2B5EF4-FFF2-40B4-BE49-F238E27FC236}">
                <a16:creationId xmlns:a16="http://schemas.microsoft.com/office/drawing/2014/main" id="{F70AE69E-A181-222D-B554-80EFB45BE055}"/>
              </a:ext>
            </a:extLst>
          </p:cNvPr>
          <p:cNvSpPr txBox="1">
            <a:spLocks/>
          </p:cNvSpPr>
          <p:nvPr/>
        </p:nvSpPr>
        <p:spPr>
          <a:xfrm>
            <a:off x="254505" y="4585450"/>
            <a:ext cx="355095" cy="418490"/>
          </a:xfrm>
          <a:prstGeom prst="rect">
            <a:avLst/>
          </a:prstGeom>
        </p:spPr>
        <p:txBody>
          <a:bodyPr lIns="0" tIns="0" rIns="0" bIns="0"/>
          <a:lstStyle>
            <a:lvl1pPr marL="0" indent="0" algn="l" rtl="0" eaLnBrk="1" fontAlgn="base" hangingPunct="1">
              <a:lnSpc>
                <a:spcPct val="100000"/>
              </a:lnSpc>
              <a:spcBef>
                <a:spcPct val="0"/>
              </a:spcBef>
              <a:spcAft>
                <a:spcPct val="0"/>
              </a:spcAft>
              <a:buNone/>
              <a:defRPr sz="2600" b="0">
                <a:solidFill>
                  <a:srgbClr val="000000"/>
                </a:solidFill>
                <a:latin typeface="+mj-lt"/>
                <a:ea typeface="+mn-ea"/>
                <a:cs typeface="+mn-cs"/>
              </a:defRPr>
            </a:lvl1pPr>
            <a:lvl2pPr marL="360363" indent="0" algn="l" rtl="0" eaLnBrk="1" fontAlgn="base" hangingPunct="1">
              <a:lnSpc>
                <a:spcPct val="110000"/>
              </a:lnSpc>
              <a:spcBef>
                <a:spcPct val="0"/>
              </a:spcBef>
              <a:spcAft>
                <a:spcPct val="0"/>
              </a:spcAft>
              <a:buSzPct val="80000"/>
              <a:buNone/>
              <a:defRPr sz="2800">
                <a:solidFill>
                  <a:schemeClr val="tx1"/>
                </a:solidFill>
                <a:latin typeface="+mj-lt"/>
              </a:defRPr>
            </a:lvl2pPr>
            <a:lvl3pPr marL="720725" indent="0" algn="l" rtl="0" eaLnBrk="1" fontAlgn="base" hangingPunct="1">
              <a:lnSpc>
                <a:spcPct val="110000"/>
              </a:lnSpc>
              <a:spcBef>
                <a:spcPct val="0"/>
              </a:spcBef>
              <a:spcAft>
                <a:spcPct val="0"/>
              </a:spcAft>
              <a:buFont typeface="Wingdings" pitchFamily="2" charset="2"/>
              <a:buNone/>
              <a:defRPr sz="2800">
                <a:solidFill>
                  <a:schemeClr val="tx1"/>
                </a:solidFill>
                <a:latin typeface="+mj-lt"/>
              </a:defRPr>
            </a:lvl3pPr>
            <a:lvl4pPr marL="1074737" indent="0" algn="l" rtl="0" eaLnBrk="1" fontAlgn="base" hangingPunct="1">
              <a:lnSpc>
                <a:spcPct val="110000"/>
              </a:lnSpc>
              <a:spcBef>
                <a:spcPct val="0"/>
              </a:spcBef>
              <a:spcAft>
                <a:spcPct val="0"/>
              </a:spcAft>
              <a:buNone/>
              <a:defRPr sz="2800">
                <a:solidFill>
                  <a:schemeClr val="tx1"/>
                </a:solidFill>
                <a:latin typeface="+mj-lt"/>
              </a:defRPr>
            </a:lvl4pPr>
            <a:lvl5pPr marL="1439862" indent="0" algn="l" rtl="0" eaLnBrk="1" fontAlgn="base" hangingPunct="1">
              <a:lnSpc>
                <a:spcPct val="110000"/>
              </a:lnSpc>
              <a:spcBef>
                <a:spcPct val="0"/>
              </a:spcBef>
              <a:spcAft>
                <a:spcPct val="0"/>
              </a:spcAft>
              <a:buNone/>
              <a:defRPr sz="2800">
                <a:solidFill>
                  <a:schemeClr val="tx1"/>
                </a:solidFill>
                <a:latin typeface="+mj-lt"/>
              </a:defRPr>
            </a:lvl5pPr>
            <a:lvl6pPr marL="2079625" indent="-182563" algn="l" rtl="0" eaLnBrk="1" fontAlgn="base" hangingPunct="1">
              <a:lnSpc>
                <a:spcPct val="110000"/>
              </a:lnSpc>
              <a:spcBef>
                <a:spcPct val="0"/>
              </a:spcBef>
              <a:spcAft>
                <a:spcPct val="0"/>
              </a:spcAft>
              <a:buChar char="-"/>
              <a:defRPr sz="1200">
                <a:solidFill>
                  <a:schemeClr val="tx1"/>
                </a:solidFill>
                <a:latin typeface="+mn-lt"/>
              </a:defRPr>
            </a:lvl6pPr>
            <a:lvl7pPr marL="2536825" indent="-182563" algn="l" rtl="0" eaLnBrk="1" fontAlgn="base" hangingPunct="1">
              <a:lnSpc>
                <a:spcPct val="110000"/>
              </a:lnSpc>
              <a:spcBef>
                <a:spcPct val="0"/>
              </a:spcBef>
              <a:spcAft>
                <a:spcPct val="0"/>
              </a:spcAft>
              <a:buChar char="-"/>
              <a:defRPr sz="1200">
                <a:solidFill>
                  <a:schemeClr val="tx1"/>
                </a:solidFill>
                <a:latin typeface="+mn-lt"/>
              </a:defRPr>
            </a:lvl7pPr>
            <a:lvl8pPr marL="2994025" indent="-182563" algn="l" rtl="0" eaLnBrk="1" fontAlgn="base" hangingPunct="1">
              <a:lnSpc>
                <a:spcPct val="110000"/>
              </a:lnSpc>
              <a:spcBef>
                <a:spcPct val="0"/>
              </a:spcBef>
              <a:spcAft>
                <a:spcPct val="0"/>
              </a:spcAft>
              <a:buChar char="-"/>
              <a:defRPr sz="1200">
                <a:solidFill>
                  <a:schemeClr val="tx1"/>
                </a:solidFill>
                <a:latin typeface="+mn-lt"/>
              </a:defRPr>
            </a:lvl8pPr>
            <a:lvl9pPr marL="3451225" indent="-182563" algn="l" rtl="0" eaLnBrk="1" fontAlgn="base" hangingPunct="1">
              <a:lnSpc>
                <a:spcPct val="110000"/>
              </a:lnSpc>
              <a:spcBef>
                <a:spcPct val="0"/>
              </a:spcBef>
              <a:spcAft>
                <a:spcPct val="0"/>
              </a:spcAft>
              <a:buChar char="-"/>
              <a:defRPr sz="1200">
                <a:solidFill>
                  <a:schemeClr val="tx1"/>
                </a:solidFill>
                <a:latin typeface="+mn-lt"/>
              </a:defRPr>
            </a:lvl9pPr>
          </a:lstStyle>
          <a:p>
            <a:r>
              <a:rPr lang="de-DE" sz="800" kern="0" dirty="0"/>
              <a:t>Unter-stützt von</a:t>
            </a:r>
            <a:endParaRPr lang="de-DE" sz="800" b="1" kern="0" dirty="0"/>
          </a:p>
        </p:txBody>
      </p:sp>
    </p:spTree>
    <p:extLst>
      <p:ext uri="{BB962C8B-B14F-4D97-AF65-F5344CB8AC3E}">
        <p14:creationId xmlns:p14="http://schemas.microsoft.com/office/powerpoint/2010/main" val="574271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255C764-3733-C38E-4FEE-E13698A4248D}"/>
              </a:ext>
            </a:extLst>
          </p:cNvPr>
          <p:cNvSpPr>
            <a:spLocks noGrp="1"/>
          </p:cNvSpPr>
          <p:nvPr>
            <p:ph type="sldNum" sz="quarter" idx="12"/>
          </p:nvPr>
        </p:nvSpPr>
        <p:spPr/>
        <p:txBody>
          <a:bodyPr/>
          <a:lstStyle/>
          <a:p>
            <a:pPr rtl="0"/>
            <a:endParaRPr lang="de-DE" noProof="0" dirty="0"/>
          </a:p>
        </p:txBody>
      </p:sp>
      <p:pic>
        <p:nvPicPr>
          <p:cNvPr id="3" name="Grafik 5" descr="Ein Bild, das Text, Person enthält.&#10;&#10;Beschreibung automatisch generiert.">
            <a:extLst>
              <a:ext uri="{FF2B5EF4-FFF2-40B4-BE49-F238E27FC236}">
                <a16:creationId xmlns:a16="http://schemas.microsoft.com/office/drawing/2014/main" id="{7802FBC1-FD41-0AC7-8B38-EFED39AD04F9}"/>
              </a:ext>
            </a:extLst>
          </p:cNvPr>
          <p:cNvPicPr>
            <a:picLocks noChangeAspect="1"/>
          </p:cNvPicPr>
          <p:nvPr/>
        </p:nvPicPr>
        <p:blipFill>
          <a:blip r:embed="rId2"/>
          <a:stretch>
            <a:fillRect/>
          </a:stretch>
        </p:blipFill>
        <p:spPr>
          <a:xfrm>
            <a:off x="3200400" y="1111508"/>
            <a:ext cx="2743200" cy="3609474"/>
          </a:xfrm>
          <a:prstGeom prst="rect">
            <a:avLst/>
          </a:prstGeom>
        </p:spPr>
      </p:pic>
    </p:spTree>
    <p:extLst>
      <p:ext uri="{BB962C8B-B14F-4D97-AF65-F5344CB8AC3E}">
        <p14:creationId xmlns:p14="http://schemas.microsoft.com/office/powerpoint/2010/main" val="11457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5BB83-3F72-7C15-B5C3-8D4EDED5CB45}"/>
            </a:ext>
          </a:extLst>
        </p:cNvPr>
        <p:cNvGrpSpPr/>
        <p:nvPr/>
      </p:nvGrpSpPr>
      <p:grpSpPr>
        <a:xfrm>
          <a:off x="0" y="0"/>
          <a:ext cx="0" cy="0"/>
          <a:chOff x="0" y="0"/>
          <a:chExt cx="0" cy="0"/>
        </a:xfrm>
      </p:grpSpPr>
      <p:pic>
        <p:nvPicPr>
          <p:cNvPr id="10" name="Picture 2" descr="Ein Bild, das Fiktion, Darstellung, Animierter Cartoon, Animation enthält.&#10;&#10;Automatisch generierte Beschreibung">
            <a:extLst>
              <a:ext uri="{FF2B5EF4-FFF2-40B4-BE49-F238E27FC236}">
                <a16:creationId xmlns:a16="http://schemas.microsoft.com/office/drawing/2014/main" id="{CB368A3E-4F81-D263-1920-CD79FBFAAA52}"/>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a:stretch/>
        </p:blipFill>
        <p:spPr bwMode="auto">
          <a:xfrm>
            <a:off x="1147891"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descr="Bild">
            <a:extLst>
              <a:ext uri="{FF2B5EF4-FFF2-40B4-BE49-F238E27FC236}">
                <a16:creationId xmlns:a16="http://schemas.microsoft.com/office/drawing/2014/main" id="{24E4455B-1E75-401B-6C1B-5383C64E2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05853"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Inhaltsplatzhalter 4" descr="Ein Bild, das Mobiliar, Tisch, Im Haus, Stuhl enthält.&#10;&#10;Automatisch generierte Beschreibung">
            <a:extLst>
              <a:ext uri="{FF2B5EF4-FFF2-40B4-BE49-F238E27FC236}">
                <a16:creationId xmlns:a16="http://schemas.microsoft.com/office/drawing/2014/main" id="{CC6434AE-5EF3-4680-7082-464B88C40898}"/>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a:stretch/>
        </p:blipFill>
        <p:spPr>
          <a:xfrm>
            <a:off x="5863815"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151869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27143" y="232172"/>
            <a:ext cx="5657850" cy="4679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7762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D42F78-A7B8-A11B-8178-5725394CDEC2}"/>
              </a:ext>
            </a:extLst>
          </p:cNvPr>
          <p:cNvPicPr>
            <a:picLocks noChangeAspect="1"/>
          </p:cNvPicPr>
          <p:nvPr/>
        </p:nvPicPr>
        <p:blipFill>
          <a:blip r:embed="rId2"/>
          <a:stretch>
            <a:fillRect/>
          </a:stretch>
        </p:blipFill>
        <p:spPr>
          <a:xfrm>
            <a:off x="1611092" y="291033"/>
            <a:ext cx="5801091" cy="4355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8748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39A365-C202-69B0-DE23-0604E77964BC}"/>
              </a:ext>
            </a:extLst>
          </p:cNvPr>
          <p:cNvPicPr>
            <a:picLocks noChangeAspect="1"/>
          </p:cNvPicPr>
          <p:nvPr/>
        </p:nvPicPr>
        <p:blipFill>
          <a:blip r:embed="rId2"/>
          <a:stretch>
            <a:fillRect/>
          </a:stretch>
        </p:blipFill>
        <p:spPr>
          <a:xfrm>
            <a:off x="988909" y="1199959"/>
            <a:ext cx="7166181" cy="1371791"/>
          </a:xfrm>
          <a:prstGeom prst="rect">
            <a:avLst/>
          </a:prstGeom>
        </p:spPr>
      </p:pic>
    </p:spTree>
    <p:extLst>
      <p:ext uri="{BB962C8B-B14F-4D97-AF65-F5344CB8AC3E}">
        <p14:creationId xmlns:p14="http://schemas.microsoft.com/office/powerpoint/2010/main" val="151462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FF7346-BDFE-1949-4C1A-EFD94604559B}"/>
              </a:ext>
            </a:extLst>
          </p:cNvPr>
          <p:cNvPicPr>
            <a:picLocks noChangeAspect="1"/>
          </p:cNvPicPr>
          <p:nvPr/>
        </p:nvPicPr>
        <p:blipFill>
          <a:blip r:embed="rId2"/>
          <a:stretch>
            <a:fillRect/>
          </a:stretch>
        </p:blipFill>
        <p:spPr>
          <a:xfrm>
            <a:off x="103408" y="0"/>
            <a:ext cx="8937185" cy="5143500"/>
          </a:xfrm>
          <a:prstGeom prst="rect">
            <a:avLst/>
          </a:prstGeom>
        </p:spPr>
      </p:pic>
      <p:sp>
        <p:nvSpPr>
          <p:cNvPr id="2" name="Rechteck 1">
            <a:extLst>
              <a:ext uri="{FF2B5EF4-FFF2-40B4-BE49-F238E27FC236}">
                <a16:creationId xmlns:a16="http://schemas.microsoft.com/office/drawing/2014/main" id="{97F90951-404F-239B-E181-DB0FF4BEEA6C}"/>
              </a:ext>
            </a:extLst>
          </p:cNvPr>
          <p:cNvSpPr/>
          <p:nvPr/>
        </p:nvSpPr>
        <p:spPr>
          <a:xfrm>
            <a:off x="103408" y="2329132"/>
            <a:ext cx="8937185" cy="2814368"/>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319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33237E-55E0-A3A0-99A5-55EE344C5919}"/>
              </a:ext>
            </a:extLst>
          </p:cNvPr>
          <p:cNvPicPr>
            <a:picLocks noChangeAspect="1"/>
          </p:cNvPicPr>
          <p:nvPr/>
        </p:nvPicPr>
        <p:blipFill>
          <a:blip r:embed="rId2"/>
          <a:stretch>
            <a:fillRect/>
          </a:stretch>
        </p:blipFill>
        <p:spPr>
          <a:xfrm>
            <a:off x="1327670" y="329184"/>
            <a:ext cx="6488659" cy="46408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19880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0945" y="687388"/>
            <a:ext cx="8381999" cy="4008854"/>
          </a:xfrm>
          <a:prstGeom prst="rect">
            <a:avLst/>
          </a:prstGeom>
        </p:spPr>
        <p:txBody>
          <a:bodyPr wrap="square">
            <a:spAutoFit/>
          </a:bodyPr>
          <a:lstStyle/>
          <a:p>
            <a:pPr>
              <a:lnSpc>
                <a:spcPct val="107000"/>
              </a:lnSpc>
              <a:spcAft>
                <a:spcPts val="600"/>
              </a:spcAft>
            </a:pPr>
            <a:r>
              <a:rPr lang="de-DE" kern="100" dirty="0">
                <a:latin typeface="Calibri" panose="020F0502020204030204" pitchFamily="34" charset="0"/>
                <a:ea typeface="Calibri" panose="020F0502020204030204" pitchFamily="34" charset="0"/>
                <a:cs typeface="Times New Roman" panose="02020603050405020304" pitchFamily="18" charset="0"/>
              </a:rPr>
              <a:t>In einem alternativen Universum, wo René Descartes sich plötzlich in einem hippen Café des 21. Jahrhunderts wiederfindet, könnte er sich wundern, warum die junge Dame am Nebentisch ihren Avocado-Toast fotografiert, anstatt ihn zu essen. Während er sich durch einen Dschungel von Selfie-Sticks kämpft, könnte ihm auffallen, dass dieses moderne "Ich poste, also bin ich" gar nicht so weit entfernt ist von seinem eigenen "Cogito ergo </a:t>
            </a:r>
            <a:r>
              <a:rPr lang="de-DE" kern="100" dirty="0" err="1">
                <a:latin typeface="Calibri" panose="020F0502020204030204" pitchFamily="34" charset="0"/>
                <a:ea typeface="Calibri" panose="020F0502020204030204" pitchFamily="34" charset="0"/>
                <a:cs typeface="Times New Roman" panose="02020603050405020304" pitchFamily="18" charset="0"/>
              </a:rPr>
              <a:t>sum</a:t>
            </a:r>
            <a:r>
              <a:rPr lang="de-DE" kern="100" dirty="0">
                <a:latin typeface="Calibri" panose="020F0502020204030204" pitchFamily="34" charset="0"/>
                <a:ea typeface="Calibri" panose="020F0502020204030204" pitchFamily="34" charset="0"/>
                <a:cs typeface="Times New Roman" panose="02020603050405020304" pitchFamily="18" charset="0"/>
              </a:rPr>
              <a:t>". Tatsächlich ist die audiovisuelle Kommunikation zu einer beherrschenden Kraft in der modernen Selbstexpression geworden.</a:t>
            </a:r>
          </a:p>
          <a:p>
            <a:pPr>
              <a:lnSpc>
                <a:spcPct val="107000"/>
              </a:lnSpc>
              <a:spcAft>
                <a:spcPts val="600"/>
              </a:spcAft>
            </a:pPr>
            <a:r>
              <a:rPr lang="de-DE" kern="100" dirty="0">
                <a:latin typeface="Calibri" panose="020F0502020204030204" pitchFamily="34" charset="0"/>
                <a:ea typeface="Calibri" panose="020F0502020204030204" pitchFamily="34" charset="0"/>
                <a:cs typeface="Times New Roman" panose="02020603050405020304" pitchFamily="18" charset="0"/>
              </a:rPr>
              <a:t>Zu den Befürwortern dieser neuen Ära: Die audiovisuelle Kommunikation ermöglicht eine unglaubliche Effizienz und Universalität. Warum sich mit der mühsamen Aufgabe quälen, die Schönheit eines Sonnenaufgangs in Worte zu fassen, wenn ein Bild das Ganze in Sekundenschnelle erfassen kann? Und wer hat überhaupt Zeit für lange Texte, wenn ein GIF von einem tanzenden Kaktus den gleichen Punkt viel unterhaltsamer vermitteln kann? ….</a:t>
            </a:r>
          </a:p>
        </p:txBody>
      </p:sp>
    </p:spTree>
    <p:extLst>
      <p:ext uri="{BB962C8B-B14F-4D97-AF65-F5344CB8AC3E}">
        <p14:creationId xmlns:p14="http://schemas.microsoft.com/office/powerpoint/2010/main" val="16848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D2380D-0C28-53D5-420C-C7EA8D96D0E3}"/>
              </a:ext>
            </a:extLst>
          </p:cNvPr>
          <p:cNvPicPr>
            <a:picLocks noChangeAspect="1"/>
          </p:cNvPicPr>
          <p:nvPr/>
        </p:nvPicPr>
        <p:blipFill>
          <a:blip r:embed="rId2"/>
          <a:stretch>
            <a:fillRect/>
          </a:stretch>
        </p:blipFill>
        <p:spPr>
          <a:xfrm>
            <a:off x="207169" y="75009"/>
            <a:ext cx="8729663" cy="4321969"/>
          </a:xfrm>
          <a:prstGeom prst="rect">
            <a:avLst/>
          </a:prstGeom>
        </p:spPr>
      </p:pic>
      <p:pic>
        <p:nvPicPr>
          <p:cNvPr id="4" name="Grafik 3">
            <a:extLst>
              <a:ext uri="{FF2B5EF4-FFF2-40B4-BE49-F238E27FC236}">
                <a16:creationId xmlns:a16="http://schemas.microsoft.com/office/drawing/2014/main" id="{1793937B-4E69-580C-AE12-EA7EDFE67487}"/>
              </a:ext>
            </a:extLst>
          </p:cNvPr>
          <p:cNvPicPr>
            <a:picLocks noChangeAspect="1"/>
          </p:cNvPicPr>
          <p:nvPr/>
        </p:nvPicPr>
        <p:blipFill rotWithShape="1">
          <a:blip r:embed="rId2"/>
          <a:srcRect b="83058"/>
          <a:stretch/>
        </p:blipFill>
        <p:spPr>
          <a:xfrm>
            <a:off x="257175" y="75009"/>
            <a:ext cx="8729663" cy="732235"/>
          </a:xfrm>
          <a:prstGeom prst="rect">
            <a:avLst/>
          </a:prstGeom>
        </p:spPr>
      </p:pic>
    </p:spTree>
    <p:extLst>
      <p:ext uri="{BB962C8B-B14F-4D97-AF65-F5344CB8AC3E}">
        <p14:creationId xmlns:p14="http://schemas.microsoft.com/office/powerpoint/2010/main" val="32522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48D500-B593-6B79-6D8A-517A3D0E435C}"/>
              </a:ext>
            </a:extLst>
          </p:cNvPr>
          <p:cNvPicPr>
            <a:picLocks noChangeAspect="1"/>
          </p:cNvPicPr>
          <p:nvPr/>
        </p:nvPicPr>
        <p:blipFill rotWithShape="1">
          <a:blip r:embed="rId2"/>
          <a:srcRect b="76092"/>
          <a:stretch/>
        </p:blipFill>
        <p:spPr>
          <a:xfrm>
            <a:off x="104463" y="217885"/>
            <a:ext cx="8935073" cy="1029891"/>
          </a:xfrm>
          <a:prstGeom prst="rect">
            <a:avLst/>
          </a:prstGeom>
        </p:spPr>
      </p:pic>
      <p:pic>
        <p:nvPicPr>
          <p:cNvPr id="2" name="Grafik 1">
            <a:extLst>
              <a:ext uri="{FF2B5EF4-FFF2-40B4-BE49-F238E27FC236}">
                <a16:creationId xmlns:a16="http://schemas.microsoft.com/office/drawing/2014/main" id="{92D8AB31-A28A-8809-5A17-BEE771BB378D}"/>
              </a:ext>
            </a:extLst>
          </p:cNvPr>
          <p:cNvPicPr>
            <a:picLocks noChangeAspect="1"/>
          </p:cNvPicPr>
          <p:nvPr/>
        </p:nvPicPr>
        <p:blipFill rotWithShape="1">
          <a:blip r:embed="rId2"/>
          <a:srcRect t="23908"/>
          <a:stretch/>
        </p:blipFill>
        <p:spPr>
          <a:xfrm>
            <a:off x="146026" y="930853"/>
            <a:ext cx="8935073" cy="3277790"/>
          </a:xfrm>
          <a:prstGeom prst="rect">
            <a:avLst/>
          </a:prstGeom>
        </p:spPr>
      </p:pic>
    </p:spTree>
    <p:extLst>
      <p:ext uri="{BB962C8B-B14F-4D97-AF65-F5344CB8AC3E}">
        <p14:creationId xmlns:p14="http://schemas.microsoft.com/office/powerpoint/2010/main" val="3805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in Bild, das Fiktion, Darstellung, Animierter Cartoon, Animation enthält.&#10;&#10;Automatisch generierte Beschreibung">
            <a:extLst>
              <a:ext uri="{FF2B5EF4-FFF2-40B4-BE49-F238E27FC236}">
                <a16:creationId xmlns:a16="http://schemas.microsoft.com/office/drawing/2014/main" id="{4851250E-749C-B038-2FC7-B4B43873C75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7305" y="1503155"/>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descr="Bild">
            <a:extLst>
              <a:ext uri="{FF2B5EF4-FFF2-40B4-BE49-F238E27FC236}">
                <a16:creationId xmlns:a16="http://schemas.microsoft.com/office/drawing/2014/main" id="{CA13B0F2-1FFE-4983-0790-4326C2445B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45267" y="1503155"/>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Inhaltsplatzhalter 4" descr="Ein Bild, das Mobiliar, Tisch, Im Haus, Stuhl enthält.&#10;&#10;Automatisch generierte Beschreibung">
            <a:extLst>
              <a:ext uri="{FF2B5EF4-FFF2-40B4-BE49-F238E27FC236}">
                <a16:creationId xmlns:a16="http://schemas.microsoft.com/office/drawing/2014/main" id="{4024A2D4-318C-C0AB-F108-F45DF1223C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03229" y="1503155"/>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9709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BD8D3C-3ABE-215F-2762-C9501679AAB4}"/>
              </a:ext>
            </a:extLst>
          </p:cNvPr>
          <p:cNvPicPr>
            <a:picLocks noChangeAspect="1"/>
          </p:cNvPicPr>
          <p:nvPr/>
        </p:nvPicPr>
        <p:blipFill>
          <a:blip r:embed="rId2"/>
          <a:stretch>
            <a:fillRect/>
          </a:stretch>
        </p:blipFill>
        <p:spPr>
          <a:xfrm>
            <a:off x="185738" y="110728"/>
            <a:ext cx="8458200" cy="4107656"/>
          </a:xfrm>
          <a:prstGeom prst="rect">
            <a:avLst/>
          </a:prstGeom>
        </p:spPr>
      </p:pic>
      <p:pic>
        <p:nvPicPr>
          <p:cNvPr id="4" name="Grafik 3">
            <a:extLst>
              <a:ext uri="{FF2B5EF4-FFF2-40B4-BE49-F238E27FC236}">
                <a16:creationId xmlns:a16="http://schemas.microsoft.com/office/drawing/2014/main" id="{2EA2E4B3-0FF9-2CC8-F40E-6276B57E0070}"/>
              </a:ext>
            </a:extLst>
          </p:cNvPr>
          <p:cNvPicPr>
            <a:picLocks noChangeAspect="1"/>
          </p:cNvPicPr>
          <p:nvPr/>
        </p:nvPicPr>
        <p:blipFill rotWithShape="1">
          <a:blip r:embed="rId2"/>
          <a:srcRect b="81826"/>
          <a:stretch/>
        </p:blipFill>
        <p:spPr>
          <a:xfrm>
            <a:off x="185738" y="110728"/>
            <a:ext cx="8458200" cy="746522"/>
          </a:xfrm>
          <a:prstGeom prst="rect">
            <a:avLst/>
          </a:prstGeom>
        </p:spPr>
      </p:pic>
    </p:spTree>
    <p:extLst>
      <p:ext uri="{BB962C8B-B14F-4D97-AF65-F5344CB8AC3E}">
        <p14:creationId xmlns:p14="http://schemas.microsoft.com/office/powerpoint/2010/main" val="4927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2158C5-8026-47AE-A980-D2B18E3EA746}"/>
              </a:ext>
            </a:extLst>
          </p:cNvPr>
          <p:cNvPicPr>
            <a:picLocks noChangeAspect="1"/>
          </p:cNvPicPr>
          <p:nvPr/>
        </p:nvPicPr>
        <p:blipFill>
          <a:blip r:embed="rId2"/>
          <a:stretch>
            <a:fillRect/>
          </a:stretch>
        </p:blipFill>
        <p:spPr>
          <a:xfrm>
            <a:off x="257175" y="153591"/>
            <a:ext cx="8315325" cy="4379119"/>
          </a:xfrm>
          <a:prstGeom prst="rect">
            <a:avLst/>
          </a:prstGeom>
        </p:spPr>
      </p:pic>
    </p:spTree>
    <p:extLst>
      <p:ext uri="{BB962C8B-B14F-4D97-AF65-F5344CB8AC3E}">
        <p14:creationId xmlns:p14="http://schemas.microsoft.com/office/powerpoint/2010/main" val="286675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B24B75-E047-960D-C7B4-8E063E042D0E}"/>
              </a:ext>
            </a:extLst>
          </p:cNvPr>
          <p:cNvPicPr>
            <a:picLocks noChangeAspect="1"/>
          </p:cNvPicPr>
          <p:nvPr/>
        </p:nvPicPr>
        <p:blipFill>
          <a:blip r:embed="rId2"/>
          <a:stretch>
            <a:fillRect/>
          </a:stretch>
        </p:blipFill>
        <p:spPr>
          <a:xfrm>
            <a:off x="977755" y="199342"/>
            <a:ext cx="7615188" cy="3993230"/>
          </a:xfrm>
          <a:prstGeom prst="rect">
            <a:avLst/>
          </a:prstGeom>
        </p:spPr>
      </p:pic>
      <p:sp>
        <p:nvSpPr>
          <p:cNvPr id="7" name="Rechteck 6">
            <a:extLst>
              <a:ext uri="{FF2B5EF4-FFF2-40B4-BE49-F238E27FC236}">
                <a16:creationId xmlns:a16="http://schemas.microsoft.com/office/drawing/2014/main" id="{1FCC7C3A-47F0-B0CB-C585-CCBA2E55A147}"/>
              </a:ext>
            </a:extLst>
          </p:cNvPr>
          <p:cNvSpPr/>
          <p:nvPr/>
        </p:nvSpPr>
        <p:spPr>
          <a:xfrm>
            <a:off x="961534" y="1110006"/>
            <a:ext cx="7614501" cy="3096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273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7F3A093-7EC9-AE74-8090-067D6CEA29DF}"/>
              </a:ext>
            </a:extLst>
          </p:cNvPr>
          <p:cNvPicPr>
            <a:picLocks noChangeAspect="1"/>
          </p:cNvPicPr>
          <p:nvPr/>
        </p:nvPicPr>
        <p:blipFill>
          <a:blip r:embed="rId2"/>
          <a:stretch>
            <a:fillRect/>
          </a:stretch>
        </p:blipFill>
        <p:spPr>
          <a:xfrm>
            <a:off x="961535" y="199342"/>
            <a:ext cx="7631409" cy="2924263"/>
          </a:xfrm>
          <a:prstGeom prst="rect">
            <a:avLst/>
          </a:prstGeom>
        </p:spPr>
      </p:pic>
    </p:spTree>
    <p:extLst>
      <p:ext uri="{BB962C8B-B14F-4D97-AF65-F5344CB8AC3E}">
        <p14:creationId xmlns:p14="http://schemas.microsoft.com/office/powerpoint/2010/main" val="164942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B856503-1C11-B0CC-7BFE-8619AE77B3F7}"/>
              </a:ext>
            </a:extLst>
          </p:cNvPr>
          <p:cNvSpPr txBox="1"/>
          <p:nvPr/>
        </p:nvSpPr>
        <p:spPr>
          <a:xfrm>
            <a:off x="1510842" y="1109732"/>
            <a:ext cx="6122317" cy="1592744"/>
          </a:xfrm>
          <a:prstGeom prst="rect">
            <a:avLst/>
          </a:prstGeom>
          <a:noFill/>
        </p:spPr>
        <p:txBody>
          <a:bodyPr wrap="none" rtlCol="0">
            <a:spAutoFit/>
          </a:bodyPr>
          <a:lstStyle/>
          <a:p>
            <a:pPr algn="ctr"/>
            <a:endParaRPr lang="de-DE" sz="6000"/>
          </a:p>
          <a:p>
            <a:pPr algn="ctr"/>
            <a:r>
              <a:rPr lang="de-DE" sz="2700"/>
              <a:t>„</a:t>
            </a:r>
            <a:r>
              <a:rPr lang="de-DE" sz="2700">
                <a:solidFill>
                  <a:srgbClr val="202124"/>
                </a:solidFill>
                <a:latin typeface="arial" panose="020B0604020202020204" pitchFamily="34" charset="0"/>
              </a:rPr>
              <a:t>Wer nichts weiß, muss alles glauben.“</a:t>
            </a:r>
          </a:p>
          <a:p>
            <a:pPr algn="ctr"/>
            <a:r>
              <a:rPr lang="de-DE" sz="1050">
                <a:solidFill>
                  <a:srgbClr val="202124"/>
                </a:solidFill>
                <a:latin typeface="arial" panose="020B0604020202020204" pitchFamily="34" charset="0"/>
              </a:rPr>
              <a:t>Marie von Ebner-Eschenbach</a:t>
            </a:r>
            <a:endParaRPr lang="de-DE" sz="1050"/>
          </a:p>
        </p:txBody>
      </p:sp>
    </p:spTree>
    <p:extLst>
      <p:ext uri="{BB962C8B-B14F-4D97-AF65-F5344CB8AC3E}">
        <p14:creationId xmlns:p14="http://schemas.microsoft.com/office/powerpoint/2010/main" val="17282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A6ACF6A-001C-54DE-257E-71D9EC5D94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27" y="1496349"/>
            <a:ext cx="1617086" cy="2156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57DA406-D17A-3BB7-4A2F-507B9250F8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1" t="45848" r="13810" b="40483"/>
          <a:stretch/>
        </p:blipFill>
        <p:spPr bwMode="auto">
          <a:xfrm>
            <a:off x="2387772" y="1690496"/>
            <a:ext cx="6613587" cy="1620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636922CB-A9A9-8CAD-0075-0439B2BC3D08}"/>
              </a:ext>
            </a:extLst>
          </p:cNvPr>
          <p:cNvSpPr/>
          <p:nvPr/>
        </p:nvSpPr>
        <p:spPr>
          <a:xfrm>
            <a:off x="102627" y="1496349"/>
            <a:ext cx="1617086" cy="99691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349D5F0-7187-D46A-913C-70C21A523565}"/>
              </a:ext>
            </a:extLst>
          </p:cNvPr>
          <p:cNvSpPr/>
          <p:nvPr/>
        </p:nvSpPr>
        <p:spPr>
          <a:xfrm>
            <a:off x="102627" y="2833863"/>
            <a:ext cx="1617086" cy="818600"/>
          </a:xfrm>
          <a:prstGeom prst="rect">
            <a:avLst/>
          </a:pr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a:extLst>
              <a:ext uri="{FF2B5EF4-FFF2-40B4-BE49-F238E27FC236}">
                <a16:creationId xmlns:a16="http://schemas.microsoft.com/office/drawing/2014/main" id="{937D9E16-DB39-9841-9167-A54C8BDDD15D}"/>
              </a:ext>
            </a:extLst>
          </p:cNvPr>
          <p:cNvCxnSpPr>
            <a:cxnSpLocks/>
          </p:cNvCxnSpPr>
          <p:nvPr/>
        </p:nvCxnSpPr>
        <p:spPr>
          <a:xfrm>
            <a:off x="1512176" y="2803165"/>
            <a:ext cx="875596" cy="508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5FEE67D1-44F6-A2F8-4780-85906C121969}"/>
              </a:ext>
            </a:extLst>
          </p:cNvPr>
          <p:cNvCxnSpPr>
            <a:cxnSpLocks/>
          </p:cNvCxnSpPr>
          <p:nvPr/>
        </p:nvCxnSpPr>
        <p:spPr>
          <a:xfrm flipV="1">
            <a:off x="1424868" y="1690496"/>
            <a:ext cx="962904" cy="8334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1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638F-4FD1-41CC-85E8-A9B6B9D4FE56}"/>
            </a:ext>
          </a:extLst>
        </p:cNvPr>
        <p:cNvGrpSpPr/>
        <p:nvPr/>
      </p:nvGrpSpPr>
      <p:grpSpPr>
        <a:xfrm>
          <a:off x="0" y="0"/>
          <a:ext cx="0" cy="0"/>
          <a:chOff x="0" y="0"/>
          <a:chExt cx="0" cy="0"/>
        </a:xfrm>
      </p:grpSpPr>
      <p:pic>
        <p:nvPicPr>
          <p:cNvPr id="10" name="Picture 2" descr="Ein Bild, das Fiktion, Darstellung, Animierter Cartoon, Animation enthält.&#10;&#10;Automatisch generierte Beschreibung">
            <a:extLst>
              <a:ext uri="{FF2B5EF4-FFF2-40B4-BE49-F238E27FC236}">
                <a16:creationId xmlns:a16="http://schemas.microsoft.com/office/drawing/2014/main" id="{09B0CBA1-E509-04D7-BEF0-6987C2E1A12C}"/>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a:stretch/>
        </p:blipFill>
        <p:spPr bwMode="auto">
          <a:xfrm>
            <a:off x="1147891"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descr="Bild">
            <a:extLst>
              <a:ext uri="{FF2B5EF4-FFF2-40B4-BE49-F238E27FC236}">
                <a16:creationId xmlns:a16="http://schemas.microsoft.com/office/drawing/2014/main" id="{737EABF5-4B04-4949-83F5-AA28641278BB}"/>
              </a:ext>
            </a:extLst>
          </p:cNvPr>
          <p:cNvPicPr>
            <a:picLocks noChangeAspect="1" noChangeArrowheads="1"/>
          </p:cNvPicPr>
          <p:nvPr/>
        </p:nvPicPr>
        <p:blipFill rotWithShape="1">
          <a:blip r:embed="rId3" cstate="print">
            <a:alphaModFix amt="50000"/>
            <a:extLst>
              <a:ext uri="{28A0092B-C50C-407E-A947-70E740481C1C}">
                <a14:useLocalDpi xmlns:a14="http://schemas.microsoft.com/office/drawing/2010/main" val="0"/>
              </a:ext>
            </a:extLst>
          </a:blip>
          <a:srcRect/>
          <a:stretch/>
        </p:blipFill>
        <p:spPr bwMode="auto">
          <a:xfrm>
            <a:off x="3505853"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Inhaltsplatzhalter 4" descr="Ein Bild, das Mobiliar, Tisch, Im Haus, Stuhl enthält.&#10;&#10;Automatisch generierte Beschreibung">
            <a:extLst>
              <a:ext uri="{FF2B5EF4-FFF2-40B4-BE49-F238E27FC236}">
                <a16:creationId xmlns:a16="http://schemas.microsoft.com/office/drawing/2014/main" id="{CCC39389-C77A-20F8-DEBB-7FE1A3E3F667}"/>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a:stretch/>
        </p:blipFill>
        <p:spPr>
          <a:xfrm>
            <a:off x="5863815"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346364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088685" y="1614488"/>
            <a:ext cx="7202456" cy="2215991"/>
          </a:xfrm>
          <a:prstGeom prst="rect">
            <a:avLst/>
          </a:prstGeom>
          <a:noFill/>
        </p:spPr>
        <p:txBody>
          <a:bodyPr wrap="square" rtlCol="0">
            <a:spAutoFit/>
          </a:bodyPr>
          <a:lstStyle/>
          <a:p>
            <a:r>
              <a:rPr lang="de-DE" sz="2400" err="1"/>
              <a:t>ChatGPT</a:t>
            </a:r>
            <a:r>
              <a:rPr lang="de-DE" sz="2400"/>
              <a:t> kann beim Lehren helfen.</a:t>
            </a:r>
          </a:p>
          <a:p>
            <a:pPr lvl="0"/>
            <a:endParaRPr lang="de-DE" sz="3300">
              <a:solidFill>
                <a:prstClr val="black"/>
              </a:solidFill>
            </a:endParaRPr>
          </a:p>
          <a:p>
            <a:pPr marL="214313" indent="-214313">
              <a:buFont typeface="Arial" panose="020B0604020202020204" pitchFamily="34" charset="0"/>
              <a:buChar char="•"/>
            </a:pPr>
            <a:r>
              <a:rPr lang="de-DE" sz="2400"/>
              <a:t>Arbeitsblätter/Übungen</a:t>
            </a:r>
          </a:p>
          <a:p>
            <a:pPr marL="214313" indent="-214313">
              <a:buFont typeface="Arial" panose="020B0604020202020204" pitchFamily="34" charset="0"/>
              <a:buChar char="•"/>
            </a:pPr>
            <a:r>
              <a:rPr lang="de-DE" sz="2400"/>
              <a:t>Verschiedene Antwortvarianten erstellen</a:t>
            </a:r>
          </a:p>
          <a:p>
            <a:pPr marL="214313" indent="-214313">
              <a:buFont typeface="Arial" panose="020B0604020202020204" pitchFamily="34" charset="0"/>
              <a:buChar char="•"/>
            </a:pPr>
            <a:r>
              <a:rPr lang="de-DE" sz="2400"/>
              <a:t>Vorschläge für den Unterricht</a:t>
            </a:r>
            <a:r>
              <a:rPr lang="de-DE" sz="2400">
                <a:solidFill>
                  <a:prstClr val="black"/>
                </a:solidFill>
              </a:rPr>
              <a:t> </a:t>
            </a:r>
            <a:endParaRPr lang="de-DE" sz="2400"/>
          </a:p>
          <a:p>
            <a:endParaRPr lang="de-DE" sz="900"/>
          </a:p>
        </p:txBody>
      </p:sp>
    </p:spTree>
    <p:extLst>
      <p:ext uri="{BB962C8B-B14F-4D97-AF65-F5344CB8AC3E}">
        <p14:creationId xmlns:p14="http://schemas.microsoft.com/office/powerpoint/2010/main" val="40177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196A36-040A-9B7D-4DCE-4725DD41703D}"/>
              </a:ext>
            </a:extLst>
          </p:cNvPr>
          <p:cNvPicPr>
            <a:picLocks noChangeAspect="1"/>
          </p:cNvPicPr>
          <p:nvPr/>
        </p:nvPicPr>
        <p:blipFill>
          <a:blip r:embed="rId2"/>
          <a:stretch>
            <a:fillRect/>
          </a:stretch>
        </p:blipFill>
        <p:spPr>
          <a:xfrm>
            <a:off x="212781" y="441960"/>
            <a:ext cx="2463767" cy="3598335"/>
          </a:xfrm>
          <a:prstGeom prst="rect">
            <a:avLst/>
          </a:prstGeom>
          <a:ln>
            <a:noFill/>
          </a:ln>
          <a:effectLst>
            <a:outerShdw blurRad="292100" dist="139700" dir="2700000" algn="tl" rotWithShape="0">
              <a:srgbClr val="333333">
                <a:alpha val="65000"/>
              </a:srgbClr>
            </a:outerShdw>
          </a:effectLst>
        </p:spPr>
      </p:pic>
      <p:pic>
        <p:nvPicPr>
          <p:cNvPr id="4" name="Grafik 3">
            <a:extLst>
              <a:ext uri="{FF2B5EF4-FFF2-40B4-BE49-F238E27FC236}">
                <a16:creationId xmlns:a16="http://schemas.microsoft.com/office/drawing/2014/main" id="{24DCA0AC-2827-5733-4A99-7E8A7764D942}"/>
              </a:ext>
            </a:extLst>
          </p:cNvPr>
          <p:cNvPicPr>
            <a:picLocks noChangeAspect="1"/>
          </p:cNvPicPr>
          <p:nvPr/>
        </p:nvPicPr>
        <p:blipFill>
          <a:blip r:embed="rId3"/>
          <a:stretch>
            <a:fillRect/>
          </a:stretch>
        </p:blipFill>
        <p:spPr>
          <a:xfrm>
            <a:off x="2745872" y="705347"/>
            <a:ext cx="6338324" cy="3071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64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C3AFC2D-EC5D-B1D2-05F6-AC395AB534A3}"/>
              </a:ext>
            </a:extLst>
          </p:cNvPr>
          <p:cNvPicPr>
            <a:picLocks noChangeAspect="1"/>
          </p:cNvPicPr>
          <p:nvPr/>
        </p:nvPicPr>
        <p:blipFill>
          <a:blip r:embed="rId2"/>
          <a:stretch>
            <a:fillRect/>
          </a:stretch>
        </p:blipFill>
        <p:spPr>
          <a:xfrm>
            <a:off x="2299943" y="175260"/>
            <a:ext cx="4544114" cy="416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221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564B9-75B0-7392-EC33-2240EE8A3CB8}"/>
              </a:ext>
            </a:extLst>
          </p:cNvPr>
          <p:cNvSpPr>
            <a:spLocks noGrp="1"/>
          </p:cNvSpPr>
          <p:nvPr>
            <p:ph type="title"/>
          </p:nvPr>
        </p:nvSpPr>
        <p:spPr/>
        <p:txBody>
          <a:bodyPr/>
          <a:lstStyle/>
          <a:p>
            <a:endParaRPr lang="de-DE" dirty="0"/>
          </a:p>
        </p:txBody>
      </p:sp>
      <p:sp>
        <p:nvSpPr>
          <p:cNvPr id="7" name="Rechteck: abgerundete Ecken 6">
            <a:extLst>
              <a:ext uri="{FF2B5EF4-FFF2-40B4-BE49-F238E27FC236}">
                <a16:creationId xmlns:a16="http://schemas.microsoft.com/office/drawing/2014/main" id="{C4A63632-8D29-EA32-77C9-F73AE4F6CC2C}"/>
              </a:ext>
            </a:extLst>
          </p:cNvPr>
          <p:cNvSpPr/>
          <p:nvPr/>
        </p:nvSpPr>
        <p:spPr>
          <a:xfrm>
            <a:off x="1088684" y="2036826"/>
            <a:ext cx="2393442" cy="117271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generative KI</a:t>
            </a:r>
          </a:p>
        </p:txBody>
      </p:sp>
      <p:sp>
        <p:nvSpPr>
          <p:cNvPr id="8" name="Rechteck: abgerundete Ecken 7">
            <a:extLst>
              <a:ext uri="{FF2B5EF4-FFF2-40B4-BE49-F238E27FC236}">
                <a16:creationId xmlns:a16="http://schemas.microsoft.com/office/drawing/2014/main" id="{29F020A6-225B-8268-DD57-F64AB1352C92}"/>
              </a:ext>
            </a:extLst>
          </p:cNvPr>
          <p:cNvSpPr/>
          <p:nvPr/>
        </p:nvSpPr>
        <p:spPr>
          <a:xfrm>
            <a:off x="4431840" y="2036826"/>
            <a:ext cx="4002711" cy="1172718"/>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300" dirty="0">
                <a:solidFill>
                  <a:schemeClr val="tx1"/>
                </a:solidFill>
              </a:rPr>
              <a:t>intelligente</a:t>
            </a:r>
          </a:p>
          <a:p>
            <a:pPr algn="ctr"/>
            <a:r>
              <a:rPr lang="de-DE" sz="3300" dirty="0">
                <a:solidFill>
                  <a:schemeClr val="tx1"/>
                </a:solidFill>
              </a:rPr>
              <a:t>Tutorensysteme</a:t>
            </a:r>
          </a:p>
        </p:txBody>
      </p:sp>
      <p:sp>
        <p:nvSpPr>
          <p:cNvPr id="3" name="Textfeld 2">
            <a:extLst>
              <a:ext uri="{FF2B5EF4-FFF2-40B4-BE49-F238E27FC236}">
                <a16:creationId xmlns:a16="http://schemas.microsoft.com/office/drawing/2014/main" id="{12D07B20-19BB-4531-84CB-FFB7EF0421B8}"/>
              </a:ext>
            </a:extLst>
          </p:cNvPr>
          <p:cNvSpPr txBox="1"/>
          <p:nvPr/>
        </p:nvSpPr>
        <p:spPr>
          <a:xfrm>
            <a:off x="3685113" y="2207686"/>
            <a:ext cx="543739" cy="830997"/>
          </a:xfrm>
          <a:prstGeom prst="rect">
            <a:avLst/>
          </a:prstGeom>
          <a:noFill/>
        </p:spPr>
        <p:txBody>
          <a:bodyPr wrap="none" rtlCol="0">
            <a:spAutoFit/>
          </a:bodyPr>
          <a:lstStyle/>
          <a:p>
            <a:r>
              <a:rPr lang="de-DE" sz="4800" b="0" i="0" dirty="0">
                <a:solidFill>
                  <a:srgbClr val="040C28"/>
                </a:solidFill>
                <a:effectLst/>
                <a:latin typeface="Google Sans"/>
              </a:rPr>
              <a:t>≠</a:t>
            </a:r>
            <a:r>
              <a:rPr lang="de-DE" b="0" i="0" dirty="0">
                <a:solidFill>
                  <a:srgbClr val="202124"/>
                </a:solidFill>
                <a:effectLst/>
                <a:latin typeface="Google Sans"/>
              </a:rPr>
              <a:t> </a:t>
            </a:r>
            <a:endParaRPr lang="de-DE" dirty="0"/>
          </a:p>
        </p:txBody>
      </p:sp>
    </p:spTree>
    <p:extLst>
      <p:ext uri="{BB962C8B-B14F-4D97-AF65-F5344CB8AC3E}">
        <p14:creationId xmlns:p14="http://schemas.microsoft.com/office/powerpoint/2010/main" val="3290193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18F88AB-46DF-A640-06AA-02019706B4CB}"/>
              </a:ext>
            </a:extLst>
          </p:cNvPr>
          <p:cNvPicPr>
            <a:picLocks noChangeAspect="1"/>
          </p:cNvPicPr>
          <p:nvPr/>
        </p:nvPicPr>
        <p:blipFill>
          <a:blip r:embed="rId2"/>
          <a:stretch>
            <a:fillRect/>
          </a:stretch>
        </p:blipFill>
        <p:spPr>
          <a:xfrm>
            <a:off x="1706701" y="75032"/>
            <a:ext cx="5730599" cy="5143500"/>
          </a:xfrm>
          <a:prstGeom prst="rect">
            <a:avLst/>
          </a:prstGeom>
        </p:spPr>
      </p:pic>
    </p:spTree>
    <p:extLst>
      <p:ext uri="{BB962C8B-B14F-4D97-AF65-F5344CB8AC3E}">
        <p14:creationId xmlns:p14="http://schemas.microsoft.com/office/powerpoint/2010/main" val="2932118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BEA9938-C154-F3D3-4788-6E9F7980D52E}"/>
              </a:ext>
            </a:extLst>
          </p:cNvPr>
          <p:cNvPicPr>
            <a:picLocks noChangeAspect="1"/>
          </p:cNvPicPr>
          <p:nvPr/>
        </p:nvPicPr>
        <p:blipFill>
          <a:blip r:embed="rId2"/>
          <a:stretch>
            <a:fillRect/>
          </a:stretch>
        </p:blipFill>
        <p:spPr>
          <a:xfrm>
            <a:off x="1477060" y="0"/>
            <a:ext cx="6050131" cy="5143500"/>
          </a:xfrm>
          <a:prstGeom prst="rect">
            <a:avLst/>
          </a:prstGeom>
        </p:spPr>
      </p:pic>
    </p:spTree>
    <p:extLst>
      <p:ext uri="{BB962C8B-B14F-4D97-AF65-F5344CB8AC3E}">
        <p14:creationId xmlns:p14="http://schemas.microsoft.com/office/powerpoint/2010/main" val="1288958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0EE537AD-319C-6AA7-C496-F285CFE95A77}"/>
              </a:ext>
            </a:extLst>
          </p:cNvPr>
          <p:cNvPicPr>
            <a:picLocks noChangeAspect="1"/>
          </p:cNvPicPr>
          <p:nvPr/>
        </p:nvPicPr>
        <p:blipFill>
          <a:blip r:embed="rId2"/>
          <a:stretch>
            <a:fillRect/>
          </a:stretch>
        </p:blipFill>
        <p:spPr>
          <a:xfrm>
            <a:off x="1513935" y="0"/>
            <a:ext cx="6116131" cy="5143500"/>
          </a:xfrm>
          <a:prstGeom prst="rect">
            <a:avLst/>
          </a:prstGeom>
        </p:spPr>
      </p:pic>
    </p:spTree>
    <p:extLst>
      <p:ext uri="{BB962C8B-B14F-4D97-AF65-F5344CB8AC3E}">
        <p14:creationId xmlns:p14="http://schemas.microsoft.com/office/powerpoint/2010/main" val="140941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90458D-3597-E450-D7C4-8C1B87D2053F}"/>
              </a:ext>
            </a:extLst>
          </p:cNvPr>
          <p:cNvSpPr>
            <a:spLocks noGrp="1"/>
          </p:cNvSpPr>
          <p:nvPr>
            <p:ph type="title"/>
          </p:nvPr>
        </p:nvSpPr>
        <p:spPr/>
        <p:txBody>
          <a:bodyPr/>
          <a:lstStyle/>
          <a:p>
            <a:endParaRPr lang="de-DE" dirty="0"/>
          </a:p>
        </p:txBody>
      </p:sp>
      <p:sp>
        <p:nvSpPr>
          <p:cNvPr id="3" name="Textfeld 2">
            <a:extLst>
              <a:ext uri="{FF2B5EF4-FFF2-40B4-BE49-F238E27FC236}">
                <a16:creationId xmlns:a16="http://schemas.microsoft.com/office/drawing/2014/main" id="{AD9F7ECF-87D9-F2B8-32C2-76B3FEECEAB4}"/>
              </a:ext>
            </a:extLst>
          </p:cNvPr>
          <p:cNvSpPr txBox="1"/>
          <p:nvPr/>
        </p:nvSpPr>
        <p:spPr>
          <a:xfrm>
            <a:off x="1088685" y="1599009"/>
            <a:ext cx="4348123" cy="1200329"/>
          </a:xfrm>
          <a:prstGeom prst="rect">
            <a:avLst/>
          </a:prstGeom>
          <a:noFill/>
        </p:spPr>
        <p:txBody>
          <a:bodyPr wrap="square" rtlCol="0">
            <a:spAutoFit/>
          </a:bodyPr>
          <a:lstStyle/>
          <a:p>
            <a:r>
              <a:rPr lang="de-DE" sz="2400" err="1"/>
              <a:t>ChatGPT</a:t>
            </a:r>
            <a:r>
              <a:rPr lang="de-DE" sz="2400"/>
              <a:t> kann </a:t>
            </a:r>
          </a:p>
          <a:p>
            <a:r>
              <a:rPr lang="de-DE" sz="2400"/>
              <a:t>Kommunikation</a:t>
            </a:r>
          </a:p>
          <a:p>
            <a:r>
              <a:rPr lang="de-DE" sz="2400"/>
              <a:t>unterstützen</a:t>
            </a:r>
            <a:endParaRPr lang="de-DE" sz="900"/>
          </a:p>
        </p:txBody>
      </p:sp>
      <p:pic>
        <p:nvPicPr>
          <p:cNvPr id="2" name="Picture 2">
            <a:extLst>
              <a:ext uri="{FF2B5EF4-FFF2-40B4-BE49-F238E27FC236}">
                <a16:creationId xmlns:a16="http://schemas.microsoft.com/office/drawing/2014/main" id="{C95A3007-F8D1-5537-1BFC-6428475866B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 b="-8"/>
          <a:stretch/>
        </p:blipFill>
        <p:spPr bwMode="auto">
          <a:xfrm>
            <a:off x="5010150" y="1619250"/>
            <a:ext cx="2894929" cy="289492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46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9F91E89-3F55-F15A-0B5B-C1C12ACF6378}"/>
              </a:ext>
            </a:extLst>
          </p:cNvPr>
          <p:cNvPicPr>
            <a:picLocks noChangeAspect="1"/>
          </p:cNvPicPr>
          <p:nvPr/>
        </p:nvPicPr>
        <p:blipFill>
          <a:blip r:embed="rId2"/>
          <a:stretch>
            <a:fillRect/>
          </a:stretch>
        </p:blipFill>
        <p:spPr>
          <a:xfrm>
            <a:off x="592627" y="110612"/>
            <a:ext cx="7958746" cy="4429499"/>
          </a:xfrm>
          <a:prstGeom prst="rect">
            <a:avLst/>
          </a:prstGeom>
        </p:spPr>
      </p:pic>
      <p:pic>
        <p:nvPicPr>
          <p:cNvPr id="5" name="Grafik 4">
            <a:extLst>
              <a:ext uri="{FF2B5EF4-FFF2-40B4-BE49-F238E27FC236}">
                <a16:creationId xmlns:a16="http://schemas.microsoft.com/office/drawing/2014/main" id="{C02D921C-992B-6F1A-EDFC-394573AE72B4}"/>
              </a:ext>
            </a:extLst>
          </p:cNvPr>
          <p:cNvPicPr>
            <a:picLocks noChangeAspect="1"/>
          </p:cNvPicPr>
          <p:nvPr/>
        </p:nvPicPr>
        <p:blipFill rotWithShape="1">
          <a:blip r:embed="rId2"/>
          <a:srcRect b="66533"/>
          <a:stretch/>
        </p:blipFill>
        <p:spPr>
          <a:xfrm>
            <a:off x="592627" y="110612"/>
            <a:ext cx="7958746" cy="1482444"/>
          </a:xfrm>
          <a:prstGeom prst="rect">
            <a:avLst/>
          </a:prstGeom>
        </p:spPr>
      </p:pic>
    </p:spTree>
    <p:extLst>
      <p:ext uri="{BB962C8B-B14F-4D97-AF65-F5344CB8AC3E}">
        <p14:creationId xmlns:p14="http://schemas.microsoft.com/office/powerpoint/2010/main" val="225254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2C5D79-EE87-2129-6D94-691772DFAB2E}"/>
              </a:ext>
            </a:extLst>
          </p:cNvPr>
          <p:cNvPicPr>
            <a:picLocks noChangeAspect="1"/>
          </p:cNvPicPr>
          <p:nvPr/>
        </p:nvPicPr>
        <p:blipFill>
          <a:blip r:embed="rId2"/>
          <a:stretch>
            <a:fillRect/>
          </a:stretch>
        </p:blipFill>
        <p:spPr>
          <a:xfrm>
            <a:off x="1510475" y="110612"/>
            <a:ext cx="6123048" cy="4465467"/>
          </a:xfrm>
          <a:prstGeom prst="rect">
            <a:avLst/>
          </a:prstGeom>
        </p:spPr>
      </p:pic>
    </p:spTree>
    <p:extLst>
      <p:ext uri="{BB962C8B-B14F-4D97-AF65-F5344CB8AC3E}">
        <p14:creationId xmlns:p14="http://schemas.microsoft.com/office/powerpoint/2010/main" val="2140723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66199" y="0"/>
            <a:ext cx="6803520" cy="4521209"/>
          </a:xfrm>
          <a:prstGeom prst="rect">
            <a:avLst/>
          </a:prstGeom>
        </p:spPr>
      </p:pic>
      <p:sp>
        <p:nvSpPr>
          <p:cNvPr id="3" name="Rechteck 2"/>
          <p:cNvSpPr/>
          <p:nvPr/>
        </p:nvSpPr>
        <p:spPr>
          <a:xfrm>
            <a:off x="1166199" y="2317282"/>
            <a:ext cx="6803520" cy="22039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75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00088" y="-25003"/>
            <a:ext cx="7743825" cy="5193506"/>
          </a:xfrm>
          <a:prstGeom prst="rect">
            <a:avLst/>
          </a:prstGeom>
        </p:spPr>
      </p:pic>
    </p:spTree>
    <p:extLst>
      <p:ext uri="{BB962C8B-B14F-4D97-AF65-F5344CB8AC3E}">
        <p14:creationId xmlns:p14="http://schemas.microsoft.com/office/powerpoint/2010/main" val="224187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932260" y="14288"/>
            <a:ext cx="7279481" cy="5114925"/>
          </a:xfrm>
          <a:prstGeom prst="rect">
            <a:avLst/>
          </a:prstGeom>
        </p:spPr>
      </p:pic>
    </p:spTree>
    <p:extLst>
      <p:ext uri="{BB962C8B-B14F-4D97-AF65-F5344CB8AC3E}">
        <p14:creationId xmlns:p14="http://schemas.microsoft.com/office/powerpoint/2010/main" val="3622113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817960" y="17860"/>
            <a:ext cx="7508081" cy="5107781"/>
          </a:xfrm>
          <a:prstGeom prst="rect">
            <a:avLst/>
          </a:prstGeom>
        </p:spPr>
      </p:pic>
    </p:spTree>
    <p:extLst>
      <p:ext uri="{BB962C8B-B14F-4D97-AF65-F5344CB8AC3E}">
        <p14:creationId xmlns:p14="http://schemas.microsoft.com/office/powerpoint/2010/main" val="101574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2455028991"/>
              </p:ext>
            </p:extLst>
          </p:nvPr>
        </p:nvGraphicFramePr>
        <p:xfrm>
          <a:off x="733096" y="1447266"/>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400"/>
                        <a:t>Fach</a:t>
                      </a:r>
                    </a:p>
                  </a:txBody>
                  <a:tcPr marL="68580" marR="68580" marT="34290" marB="34290"/>
                </a:tc>
                <a:tc>
                  <a:txBody>
                    <a:bodyPr/>
                    <a:lstStyle/>
                    <a:p>
                      <a:r>
                        <a:rPr lang="de-DE" sz="1400"/>
                        <a:t>Abi</a:t>
                      </a:r>
                      <a:r>
                        <a:rPr lang="de-DE" sz="1400" baseline="0"/>
                        <a:t> 2022 (GPT 3.5)</a:t>
                      </a:r>
                      <a:endParaRPr lang="de-DE" sz="14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a:p>
                  </a:txBody>
                  <a:tcPr marL="68580" marR="68580" marT="34290" marB="34290"/>
                </a:tc>
                <a:extLst>
                  <a:ext uri="{0D108BD9-81ED-4DB2-BD59-A6C34878D82A}">
                    <a16:rowId xmlns:a16="http://schemas.microsoft.com/office/drawing/2014/main" val="1256886623"/>
                  </a:ext>
                </a:extLst>
              </a:tr>
              <a:tr h="374828">
                <a:tc>
                  <a:txBody>
                    <a:bodyPr/>
                    <a:lstStyle/>
                    <a:p>
                      <a:r>
                        <a:rPr lang="de-DE" sz="1400"/>
                        <a:t>Deutsch</a:t>
                      </a:r>
                    </a:p>
                  </a:txBody>
                  <a:tcPr marL="68580" marR="68580" marT="34290" marB="34290"/>
                </a:tc>
                <a:tc>
                  <a:txBody>
                    <a:bodyPr/>
                    <a:lstStyle/>
                    <a:p>
                      <a:endParaRPr lang="de-DE" sz="1400" dirty="0"/>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2509410573"/>
                  </a:ext>
                </a:extLst>
              </a:tr>
              <a:tr h="374828">
                <a:tc>
                  <a:txBody>
                    <a:bodyPr/>
                    <a:lstStyle/>
                    <a:p>
                      <a:r>
                        <a:rPr lang="de-DE" sz="1400"/>
                        <a:t>Mathematik</a:t>
                      </a:r>
                    </a:p>
                  </a:txBody>
                  <a:tcPr marL="68580" marR="68580" marT="34290" marB="34290"/>
                </a:tc>
                <a:tc>
                  <a:txBody>
                    <a:bodyPr/>
                    <a:lstStyle/>
                    <a:p>
                      <a:endParaRPr lang="de-DE" sz="1400" dirty="0"/>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2645996491"/>
                  </a:ext>
                </a:extLst>
              </a:tr>
              <a:tr h="374828">
                <a:tc>
                  <a:txBody>
                    <a:bodyPr/>
                    <a:lstStyle/>
                    <a:p>
                      <a:r>
                        <a:rPr lang="de-DE" sz="1400"/>
                        <a:t>Informatik</a:t>
                      </a:r>
                    </a:p>
                  </a:txBody>
                  <a:tcPr marL="68580" marR="68580" marT="34290" marB="34290"/>
                </a:tc>
                <a:tc>
                  <a:txBody>
                    <a:bodyPr/>
                    <a:lstStyle/>
                    <a:p>
                      <a:endParaRPr lang="de-DE" sz="1400" dirty="0"/>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1802803457"/>
                  </a:ext>
                </a:extLst>
              </a:tr>
              <a:tr h="374828">
                <a:tc>
                  <a:txBody>
                    <a:bodyPr/>
                    <a:lstStyle/>
                    <a:p>
                      <a:r>
                        <a:rPr lang="de-DE" sz="1400"/>
                        <a:t>Ethik</a:t>
                      </a:r>
                    </a:p>
                  </a:txBody>
                  <a:tcPr marL="68580" marR="68580" marT="34290" marB="34290"/>
                </a:tc>
                <a:tc>
                  <a:txBody>
                    <a:bodyPr/>
                    <a:lstStyle/>
                    <a:p>
                      <a:endParaRPr lang="de-DE" sz="1400" dirty="0"/>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1157821582"/>
                  </a:ext>
                </a:extLst>
              </a:tr>
              <a:tr h="374828">
                <a:tc>
                  <a:txBody>
                    <a:bodyPr/>
                    <a:lstStyle/>
                    <a:p>
                      <a:r>
                        <a:rPr lang="de-DE" sz="1400"/>
                        <a:t>Geschichte</a:t>
                      </a:r>
                    </a:p>
                  </a:txBody>
                  <a:tcPr marL="68580" marR="68580" marT="34290" marB="34290"/>
                </a:tc>
                <a:tc>
                  <a:txBody>
                    <a:bodyPr/>
                    <a:lstStyle/>
                    <a:p>
                      <a:endParaRPr lang="de-DE" sz="1400" dirty="0"/>
                    </a:p>
                  </a:txBody>
                  <a:tcPr marL="68580" marR="68580" marT="34290" marB="34290"/>
                </a:tc>
                <a:tc>
                  <a:txBody>
                    <a:bodyPr/>
                    <a:lstStyle/>
                    <a:p>
                      <a:endParaRPr lang="de-DE" sz="1400" dirty="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p:cNvSpPr/>
          <p:nvPr/>
        </p:nvSpPr>
        <p:spPr>
          <a:xfrm>
            <a:off x="674414" y="3720602"/>
            <a:ext cx="7766050" cy="553998"/>
          </a:xfrm>
          <a:prstGeom prst="rect">
            <a:avLst/>
          </a:prstGeom>
        </p:spPr>
        <p:txBody>
          <a:bodyPr wrap="square">
            <a:spAutoFit/>
          </a:bodyPr>
          <a:lstStyle/>
          <a:p>
            <a:r>
              <a:rPr lang="de-DE" sz="1100" dirty="0">
                <a:hlinkClick r:id="rId2"/>
              </a:rPr>
              <a:t>https://www.br.de/nachrichten/netzwelt/chatgpt-ki-besteht-bayerisches-abitur-mit-bravour,TfB3QBw</a:t>
            </a:r>
            <a:endParaRPr lang="de-DE" sz="1100" dirty="0"/>
          </a:p>
          <a:p>
            <a:endParaRPr lang="de-DE" dirty="0"/>
          </a:p>
        </p:txBody>
      </p:sp>
      <p:sp>
        <p:nvSpPr>
          <p:cNvPr id="3" name="Textfeld 2"/>
          <p:cNvSpPr txBox="1"/>
          <p:nvPr/>
        </p:nvSpPr>
        <p:spPr>
          <a:xfrm>
            <a:off x="3114346" y="1053566"/>
            <a:ext cx="1518364" cy="369332"/>
          </a:xfrm>
          <a:prstGeom prst="rect">
            <a:avLst/>
          </a:prstGeom>
          <a:noFill/>
        </p:spPr>
        <p:txBody>
          <a:bodyPr wrap="none" rtlCol="0">
            <a:spAutoFit/>
          </a:bodyPr>
          <a:lstStyle/>
          <a:p>
            <a:r>
              <a:rPr lang="de-DE" b="1"/>
              <a:t>Januar 2023</a:t>
            </a:r>
          </a:p>
        </p:txBody>
      </p:sp>
    </p:spTree>
    <p:extLst>
      <p:ext uri="{BB962C8B-B14F-4D97-AF65-F5344CB8AC3E}">
        <p14:creationId xmlns:p14="http://schemas.microsoft.com/office/powerpoint/2010/main" val="79793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D61BE-05F8-19C6-43D4-FDBE42019828}"/>
            </a:ext>
          </a:extLst>
        </p:cNvPr>
        <p:cNvGrpSpPr/>
        <p:nvPr/>
      </p:nvGrpSpPr>
      <p:grpSpPr>
        <a:xfrm>
          <a:off x="0" y="0"/>
          <a:ext cx="0" cy="0"/>
          <a:chOff x="0" y="0"/>
          <a:chExt cx="0" cy="0"/>
        </a:xfrm>
      </p:grpSpPr>
      <p:pic>
        <p:nvPicPr>
          <p:cNvPr id="10" name="Picture 2" descr="Ein Bild, das Fiktion, Darstellung, Animierter Cartoon, Animation enthält.&#10;&#10;Automatisch generierte Beschreibung">
            <a:extLst>
              <a:ext uri="{FF2B5EF4-FFF2-40B4-BE49-F238E27FC236}">
                <a16:creationId xmlns:a16="http://schemas.microsoft.com/office/drawing/2014/main" id="{50F4B56E-BB36-D106-8FA6-C6344DA65C39}"/>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a:stretch/>
        </p:blipFill>
        <p:spPr bwMode="auto">
          <a:xfrm>
            <a:off x="1147891"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descr="Bild">
            <a:extLst>
              <a:ext uri="{FF2B5EF4-FFF2-40B4-BE49-F238E27FC236}">
                <a16:creationId xmlns:a16="http://schemas.microsoft.com/office/drawing/2014/main" id="{80762C61-62BC-29DF-1E18-EC5026D4A257}"/>
              </a:ext>
            </a:extLst>
          </p:cNvPr>
          <p:cNvPicPr>
            <a:picLocks noChangeAspect="1" noChangeArrowheads="1"/>
          </p:cNvPicPr>
          <p:nvPr/>
        </p:nvPicPr>
        <p:blipFill rotWithShape="1">
          <a:blip r:embed="rId3" cstate="print">
            <a:alphaModFix amt="50000"/>
            <a:extLst>
              <a:ext uri="{28A0092B-C50C-407E-A947-70E740481C1C}">
                <a14:useLocalDpi xmlns:a14="http://schemas.microsoft.com/office/drawing/2010/main" val="0"/>
              </a:ext>
            </a:extLst>
          </a:blip>
          <a:srcRect/>
          <a:stretch/>
        </p:blipFill>
        <p:spPr bwMode="auto">
          <a:xfrm>
            <a:off x="3505853"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Inhaltsplatzhalter 4" descr="Ein Bild, das Mobiliar, Tisch, Im Haus, Stuhl enthält.&#10;&#10;Automatisch generierte Beschreibung">
            <a:extLst>
              <a:ext uri="{FF2B5EF4-FFF2-40B4-BE49-F238E27FC236}">
                <a16:creationId xmlns:a16="http://schemas.microsoft.com/office/drawing/2014/main" id="{30C0FFAB-0CCC-C678-9AE8-076B688FA0A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5863815" y="122465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787310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7187A740-78C6-7655-0849-F56F38B1E2A1}"/>
              </a:ext>
            </a:extLst>
          </p:cNvPr>
          <p:cNvSpPr/>
          <p:nvPr/>
        </p:nvSpPr>
        <p:spPr>
          <a:xfrm>
            <a:off x="871537" y="1657350"/>
            <a:ext cx="7400925" cy="1981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700" dirty="0">
                <a:solidFill>
                  <a:schemeClr val="tx1"/>
                </a:solidFill>
              </a:rPr>
              <a:t>Echte Binnendifferenzierung (in der Breite) ist nur mit Hilfe von KI möglich.</a:t>
            </a:r>
          </a:p>
        </p:txBody>
      </p:sp>
    </p:spTree>
    <p:extLst>
      <p:ext uri="{BB962C8B-B14F-4D97-AF65-F5344CB8AC3E}">
        <p14:creationId xmlns:p14="http://schemas.microsoft.com/office/powerpoint/2010/main" val="2357455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BCADAD0-0451-4C62-8188-E6538097ADB5}"/>
              </a:ext>
            </a:extLst>
          </p:cNvPr>
          <p:cNvPicPr>
            <a:picLocks noChangeAspect="1"/>
          </p:cNvPicPr>
          <p:nvPr/>
        </p:nvPicPr>
        <p:blipFill>
          <a:blip r:embed="rId3"/>
          <a:stretch>
            <a:fillRect/>
          </a:stretch>
        </p:blipFill>
        <p:spPr>
          <a:xfrm>
            <a:off x="1626920" y="-4992"/>
            <a:ext cx="5843729" cy="5143500"/>
          </a:xfrm>
          <a:prstGeom prst="rect">
            <a:avLst/>
          </a:prstGeom>
        </p:spPr>
      </p:pic>
      <p:sp>
        <p:nvSpPr>
          <p:cNvPr id="6" name="Rechteck 5">
            <a:extLst>
              <a:ext uri="{FF2B5EF4-FFF2-40B4-BE49-F238E27FC236}">
                <a16:creationId xmlns:a16="http://schemas.microsoft.com/office/drawing/2014/main" id="{23103CF8-B96F-44AA-8B57-D86DD5F44A69}"/>
              </a:ext>
            </a:extLst>
          </p:cNvPr>
          <p:cNvSpPr/>
          <p:nvPr/>
        </p:nvSpPr>
        <p:spPr>
          <a:xfrm>
            <a:off x="6377152" y="4746875"/>
            <a:ext cx="1093496" cy="662151"/>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hangingPunct="0">
              <a:spcBef>
                <a:spcPts val="0"/>
              </a:spcBef>
              <a:spcAft>
                <a:spcPts val="0"/>
              </a:spcAft>
              <a:defRPr/>
            </a:pPr>
            <a:endParaRPr lang="de-DE" kern="0">
              <a:solidFill>
                <a:srgbClr val="FFFFFF"/>
              </a:solidFill>
              <a:latin typeface="Gill Sans MT" panose="020B0502020104020203"/>
              <a:sym typeface="Calibri"/>
            </a:endParaRPr>
          </a:p>
        </p:txBody>
      </p:sp>
      <p:sp>
        <p:nvSpPr>
          <p:cNvPr id="7" name="Textfeld 6">
            <a:extLst>
              <a:ext uri="{FF2B5EF4-FFF2-40B4-BE49-F238E27FC236}">
                <a16:creationId xmlns:a16="http://schemas.microsoft.com/office/drawing/2014/main" id="{810946E1-00B2-43FA-9E9D-8532979F91B0}"/>
              </a:ext>
            </a:extLst>
          </p:cNvPr>
          <p:cNvSpPr txBox="1"/>
          <p:nvPr/>
        </p:nvSpPr>
        <p:spPr>
          <a:xfrm>
            <a:off x="3531476" y="26801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8" name="Textfeld 7">
            <a:extLst>
              <a:ext uri="{FF2B5EF4-FFF2-40B4-BE49-F238E27FC236}">
                <a16:creationId xmlns:a16="http://schemas.microsoft.com/office/drawing/2014/main" id="{3740D205-D9E7-4317-A4CE-8B3E40994926}"/>
              </a:ext>
            </a:extLst>
          </p:cNvPr>
          <p:cNvSpPr txBox="1"/>
          <p:nvPr/>
        </p:nvSpPr>
        <p:spPr>
          <a:xfrm>
            <a:off x="3358219" y="2772446"/>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9" name="Textfeld 8">
            <a:extLst>
              <a:ext uri="{FF2B5EF4-FFF2-40B4-BE49-F238E27FC236}">
                <a16:creationId xmlns:a16="http://schemas.microsoft.com/office/drawing/2014/main" id="{759BCD0F-1AB1-43AC-BE28-A9EBC3ECA3B5}"/>
              </a:ext>
            </a:extLst>
          </p:cNvPr>
          <p:cNvSpPr txBox="1"/>
          <p:nvPr/>
        </p:nvSpPr>
        <p:spPr>
          <a:xfrm>
            <a:off x="3807315" y="1052970"/>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0" name="Textfeld 9">
            <a:extLst>
              <a:ext uri="{FF2B5EF4-FFF2-40B4-BE49-F238E27FC236}">
                <a16:creationId xmlns:a16="http://schemas.microsoft.com/office/drawing/2014/main" id="{C2ED2817-904D-4995-81F5-25BF4B3FA203}"/>
              </a:ext>
            </a:extLst>
          </p:cNvPr>
          <p:cNvSpPr txBox="1"/>
          <p:nvPr/>
        </p:nvSpPr>
        <p:spPr>
          <a:xfrm>
            <a:off x="3393043" y="255287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1" name="Textfeld 10">
            <a:extLst>
              <a:ext uri="{FF2B5EF4-FFF2-40B4-BE49-F238E27FC236}">
                <a16:creationId xmlns:a16="http://schemas.microsoft.com/office/drawing/2014/main" id="{53E9D101-87B0-4798-BF90-A149B089DC5F}"/>
              </a:ext>
            </a:extLst>
          </p:cNvPr>
          <p:cNvSpPr txBox="1"/>
          <p:nvPr/>
        </p:nvSpPr>
        <p:spPr>
          <a:xfrm>
            <a:off x="3507234" y="2382093"/>
            <a:ext cx="300082" cy="369332"/>
          </a:xfrm>
          <a:prstGeom prst="rect">
            <a:avLst/>
          </a:prstGeom>
          <a:noFill/>
        </p:spPr>
        <p:txBody>
          <a:bodyPr wrap="squar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2" name="Textfeld 11">
            <a:extLst>
              <a:ext uri="{FF2B5EF4-FFF2-40B4-BE49-F238E27FC236}">
                <a16:creationId xmlns:a16="http://schemas.microsoft.com/office/drawing/2014/main" id="{57E99828-6B69-4B92-AC74-6A40EBD0DF39}"/>
              </a:ext>
            </a:extLst>
          </p:cNvPr>
          <p:cNvSpPr txBox="1"/>
          <p:nvPr/>
        </p:nvSpPr>
        <p:spPr>
          <a:xfrm>
            <a:off x="3983958" y="320449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3" name="Textfeld 12">
            <a:extLst>
              <a:ext uri="{FF2B5EF4-FFF2-40B4-BE49-F238E27FC236}">
                <a16:creationId xmlns:a16="http://schemas.microsoft.com/office/drawing/2014/main" id="{600F6ABA-0A6D-487E-87FD-F7D1626306A5}"/>
              </a:ext>
            </a:extLst>
          </p:cNvPr>
          <p:cNvSpPr txBox="1"/>
          <p:nvPr/>
        </p:nvSpPr>
        <p:spPr>
          <a:xfrm>
            <a:off x="3349497" y="192635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4" name="Textfeld 13">
            <a:extLst>
              <a:ext uri="{FF2B5EF4-FFF2-40B4-BE49-F238E27FC236}">
                <a16:creationId xmlns:a16="http://schemas.microsoft.com/office/drawing/2014/main" id="{5966A62F-19B7-4A76-8C15-04CC7DF12EE4}"/>
              </a:ext>
            </a:extLst>
          </p:cNvPr>
          <p:cNvSpPr txBox="1"/>
          <p:nvPr/>
        </p:nvSpPr>
        <p:spPr>
          <a:xfrm>
            <a:off x="2971509" y="3049471"/>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5" name="Textfeld 14">
            <a:extLst>
              <a:ext uri="{FF2B5EF4-FFF2-40B4-BE49-F238E27FC236}">
                <a16:creationId xmlns:a16="http://schemas.microsoft.com/office/drawing/2014/main" id="{774A614A-4899-41DA-AFFD-9ED93563EDE7}"/>
              </a:ext>
            </a:extLst>
          </p:cNvPr>
          <p:cNvSpPr txBox="1"/>
          <p:nvPr/>
        </p:nvSpPr>
        <p:spPr>
          <a:xfrm>
            <a:off x="4346028" y="2197427"/>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6" name="Textfeld 15">
            <a:extLst>
              <a:ext uri="{FF2B5EF4-FFF2-40B4-BE49-F238E27FC236}">
                <a16:creationId xmlns:a16="http://schemas.microsoft.com/office/drawing/2014/main" id="{BF868734-AD33-4E7C-AD9F-C12672EA5048}"/>
              </a:ext>
            </a:extLst>
          </p:cNvPr>
          <p:cNvSpPr txBox="1"/>
          <p:nvPr/>
        </p:nvSpPr>
        <p:spPr>
          <a:xfrm>
            <a:off x="2440252" y="2198018"/>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7" name="Textfeld 16">
            <a:extLst>
              <a:ext uri="{FF2B5EF4-FFF2-40B4-BE49-F238E27FC236}">
                <a16:creationId xmlns:a16="http://schemas.microsoft.com/office/drawing/2014/main" id="{8E2B38F6-886C-4678-AC87-F9EDD588CB8A}"/>
              </a:ext>
            </a:extLst>
          </p:cNvPr>
          <p:cNvSpPr txBox="1"/>
          <p:nvPr/>
        </p:nvSpPr>
        <p:spPr>
          <a:xfrm>
            <a:off x="3683876" y="28325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8" name="Textfeld 17">
            <a:extLst>
              <a:ext uri="{FF2B5EF4-FFF2-40B4-BE49-F238E27FC236}">
                <a16:creationId xmlns:a16="http://schemas.microsoft.com/office/drawing/2014/main" id="{4CB5A1E4-7BD6-4338-96F2-F93C105B5EB2}"/>
              </a:ext>
            </a:extLst>
          </p:cNvPr>
          <p:cNvSpPr txBox="1"/>
          <p:nvPr/>
        </p:nvSpPr>
        <p:spPr>
          <a:xfrm>
            <a:off x="3432668" y="3374644"/>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19" name="Textfeld 18">
            <a:extLst>
              <a:ext uri="{FF2B5EF4-FFF2-40B4-BE49-F238E27FC236}">
                <a16:creationId xmlns:a16="http://schemas.microsoft.com/office/drawing/2014/main" id="{476FB3A1-0F5D-4148-8A70-7C0DCEF7D38D}"/>
              </a:ext>
            </a:extLst>
          </p:cNvPr>
          <p:cNvSpPr txBox="1"/>
          <p:nvPr/>
        </p:nvSpPr>
        <p:spPr>
          <a:xfrm>
            <a:off x="3957356" y="4206743"/>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0" name="Textfeld 19">
            <a:extLst>
              <a:ext uri="{FF2B5EF4-FFF2-40B4-BE49-F238E27FC236}">
                <a16:creationId xmlns:a16="http://schemas.microsoft.com/office/drawing/2014/main" id="{F5C57354-515E-4AF2-B755-96F9F551EA96}"/>
              </a:ext>
            </a:extLst>
          </p:cNvPr>
          <p:cNvSpPr txBox="1"/>
          <p:nvPr/>
        </p:nvSpPr>
        <p:spPr>
          <a:xfrm>
            <a:off x="3843045" y="2429627"/>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1" name="Textfeld 20">
            <a:extLst>
              <a:ext uri="{FF2B5EF4-FFF2-40B4-BE49-F238E27FC236}">
                <a16:creationId xmlns:a16="http://schemas.microsoft.com/office/drawing/2014/main" id="{37D7B8FB-041D-4BD4-9DE2-C3675CAEA2E4}"/>
              </a:ext>
            </a:extLst>
          </p:cNvPr>
          <p:cNvSpPr txBox="1"/>
          <p:nvPr/>
        </p:nvSpPr>
        <p:spPr>
          <a:xfrm>
            <a:off x="3836276" y="29849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2" name="Textfeld 21">
            <a:extLst>
              <a:ext uri="{FF2B5EF4-FFF2-40B4-BE49-F238E27FC236}">
                <a16:creationId xmlns:a16="http://schemas.microsoft.com/office/drawing/2014/main" id="{B0F8F61D-8256-42A2-A141-00DE43943431}"/>
              </a:ext>
            </a:extLst>
          </p:cNvPr>
          <p:cNvSpPr txBox="1"/>
          <p:nvPr/>
        </p:nvSpPr>
        <p:spPr>
          <a:xfrm>
            <a:off x="3049415" y="1461354"/>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3" name="Textfeld 22">
            <a:extLst>
              <a:ext uri="{FF2B5EF4-FFF2-40B4-BE49-F238E27FC236}">
                <a16:creationId xmlns:a16="http://schemas.microsoft.com/office/drawing/2014/main" id="{32D0A17A-AEA6-41CD-B21B-941A63330E37}"/>
              </a:ext>
            </a:extLst>
          </p:cNvPr>
          <p:cNvSpPr txBox="1"/>
          <p:nvPr/>
        </p:nvSpPr>
        <p:spPr>
          <a:xfrm>
            <a:off x="4031150" y="1973908"/>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4" name="Textfeld 23">
            <a:extLst>
              <a:ext uri="{FF2B5EF4-FFF2-40B4-BE49-F238E27FC236}">
                <a16:creationId xmlns:a16="http://schemas.microsoft.com/office/drawing/2014/main" id="{54EAC4EE-FB21-4B8A-B597-CF6264A78E86}"/>
              </a:ext>
            </a:extLst>
          </p:cNvPr>
          <p:cNvSpPr txBox="1"/>
          <p:nvPr/>
        </p:nvSpPr>
        <p:spPr>
          <a:xfrm>
            <a:off x="4380420" y="264442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5" name="Textfeld 24">
            <a:extLst>
              <a:ext uri="{FF2B5EF4-FFF2-40B4-BE49-F238E27FC236}">
                <a16:creationId xmlns:a16="http://schemas.microsoft.com/office/drawing/2014/main" id="{6088B945-0F6F-45E7-BCD8-B839042AFE2A}"/>
              </a:ext>
            </a:extLst>
          </p:cNvPr>
          <p:cNvSpPr txBox="1"/>
          <p:nvPr/>
        </p:nvSpPr>
        <p:spPr>
          <a:xfrm>
            <a:off x="4578168" y="3353113"/>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6" name="Textfeld 25">
            <a:extLst>
              <a:ext uri="{FF2B5EF4-FFF2-40B4-BE49-F238E27FC236}">
                <a16:creationId xmlns:a16="http://schemas.microsoft.com/office/drawing/2014/main" id="{437BA59C-5593-4FE8-BDCD-5F677C7D1278}"/>
              </a:ext>
            </a:extLst>
          </p:cNvPr>
          <p:cNvSpPr txBox="1"/>
          <p:nvPr/>
        </p:nvSpPr>
        <p:spPr>
          <a:xfrm>
            <a:off x="4680502" y="158343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7" name="Textfeld 26">
            <a:extLst>
              <a:ext uri="{FF2B5EF4-FFF2-40B4-BE49-F238E27FC236}">
                <a16:creationId xmlns:a16="http://schemas.microsoft.com/office/drawing/2014/main" id="{226DF0C3-B55A-4659-A21B-FC2346A200C7}"/>
              </a:ext>
            </a:extLst>
          </p:cNvPr>
          <p:cNvSpPr txBox="1"/>
          <p:nvPr/>
        </p:nvSpPr>
        <p:spPr>
          <a:xfrm>
            <a:off x="2597586" y="3259908"/>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8" name="Textfeld 27">
            <a:extLst>
              <a:ext uri="{FF2B5EF4-FFF2-40B4-BE49-F238E27FC236}">
                <a16:creationId xmlns:a16="http://schemas.microsoft.com/office/drawing/2014/main" id="{77CF7E6A-FE58-45EE-8DA8-302D9F95E84A}"/>
              </a:ext>
            </a:extLst>
          </p:cNvPr>
          <p:cNvSpPr txBox="1"/>
          <p:nvPr/>
        </p:nvSpPr>
        <p:spPr>
          <a:xfrm>
            <a:off x="3041503" y="3837411"/>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29" name="Textfeld 28">
            <a:extLst>
              <a:ext uri="{FF2B5EF4-FFF2-40B4-BE49-F238E27FC236}">
                <a16:creationId xmlns:a16="http://schemas.microsoft.com/office/drawing/2014/main" id="{9E065B63-1C88-4A97-A17B-A1A933F72E4A}"/>
              </a:ext>
            </a:extLst>
          </p:cNvPr>
          <p:cNvSpPr txBox="1"/>
          <p:nvPr/>
        </p:nvSpPr>
        <p:spPr>
          <a:xfrm>
            <a:off x="4974739" y="2864805"/>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0" name="Textfeld 29">
            <a:extLst>
              <a:ext uri="{FF2B5EF4-FFF2-40B4-BE49-F238E27FC236}">
                <a16:creationId xmlns:a16="http://schemas.microsoft.com/office/drawing/2014/main" id="{CA9C52F6-7EED-44F5-8C3F-04141538BDF5}"/>
              </a:ext>
            </a:extLst>
          </p:cNvPr>
          <p:cNvSpPr txBox="1"/>
          <p:nvPr/>
        </p:nvSpPr>
        <p:spPr>
          <a:xfrm>
            <a:off x="4504164" y="3629240"/>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1" name="Textfeld 30">
            <a:extLst>
              <a:ext uri="{FF2B5EF4-FFF2-40B4-BE49-F238E27FC236}">
                <a16:creationId xmlns:a16="http://schemas.microsoft.com/office/drawing/2014/main" id="{34CF4DA4-E783-420E-8415-B74B1F361EF3}"/>
              </a:ext>
            </a:extLst>
          </p:cNvPr>
          <p:cNvSpPr txBox="1"/>
          <p:nvPr/>
        </p:nvSpPr>
        <p:spPr>
          <a:xfrm>
            <a:off x="4360347" y="1622984"/>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2" name="Textfeld 31">
            <a:extLst>
              <a:ext uri="{FF2B5EF4-FFF2-40B4-BE49-F238E27FC236}">
                <a16:creationId xmlns:a16="http://schemas.microsoft.com/office/drawing/2014/main" id="{F6AC3279-EE3A-461E-8144-526B30C8E921}"/>
              </a:ext>
            </a:extLst>
          </p:cNvPr>
          <p:cNvSpPr txBox="1"/>
          <p:nvPr/>
        </p:nvSpPr>
        <p:spPr>
          <a:xfrm>
            <a:off x="2864695" y="2254706"/>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3" name="Textfeld 32">
            <a:extLst>
              <a:ext uri="{FF2B5EF4-FFF2-40B4-BE49-F238E27FC236}">
                <a16:creationId xmlns:a16="http://schemas.microsoft.com/office/drawing/2014/main" id="{2B8E3D0B-1781-4310-AF41-0E90F7E04C44}"/>
              </a:ext>
            </a:extLst>
          </p:cNvPr>
          <p:cNvSpPr txBox="1"/>
          <p:nvPr/>
        </p:nvSpPr>
        <p:spPr>
          <a:xfrm>
            <a:off x="3672992" y="2530622"/>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4" name="Textfeld 33">
            <a:extLst>
              <a:ext uri="{FF2B5EF4-FFF2-40B4-BE49-F238E27FC236}">
                <a16:creationId xmlns:a16="http://schemas.microsoft.com/office/drawing/2014/main" id="{FCAD5DA4-E28D-4EC3-97A6-B5EFE2DDF601}"/>
              </a:ext>
            </a:extLst>
          </p:cNvPr>
          <p:cNvSpPr txBox="1"/>
          <p:nvPr/>
        </p:nvSpPr>
        <p:spPr>
          <a:xfrm>
            <a:off x="3988676" y="3137339"/>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5" name="Textfeld 34">
            <a:extLst>
              <a:ext uri="{FF2B5EF4-FFF2-40B4-BE49-F238E27FC236}">
                <a16:creationId xmlns:a16="http://schemas.microsoft.com/office/drawing/2014/main" id="{98A43041-21DB-453A-AA90-A628E5429A4D}"/>
              </a:ext>
            </a:extLst>
          </p:cNvPr>
          <p:cNvSpPr txBox="1"/>
          <p:nvPr/>
        </p:nvSpPr>
        <p:spPr>
          <a:xfrm>
            <a:off x="2616229" y="1687823"/>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36" name="Textfeld 35">
            <a:extLst>
              <a:ext uri="{FF2B5EF4-FFF2-40B4-BE49-F238E27FC236}">
                <a16:creationId xmlns:a16="http://schemas.microsoft.com/office/drawing/2014/main" id="{4CCA9D5A-4A29-4D3A-A23E-974F94A14872}"/>
              </a:ext>
            </a:extLst>
          </p:cNvPr>
          <p:cNvSpPr txBox="1"/>
          <p:nvPr/>
        </p:nvSpPr>
        <p:spPr>
          <a:xfrm>
            <a:off x="3622792" y="3769747"/>
            <a:ext cx="300082" cy="369332"/>
          </a:xfrm>
          <a:prstGeom prst="rect">
            <a:avLst/>
          </a:prstGeom>
          <a:noFill/>
        </p:spPr>
        <p:txBody>
          <a:bodyPr wrap="none" rtlCol="0">
            <a:spAutoFit/>
          </a:bodyPr>
          <a:lstStyle/>
          <a:p>
            <a:pPr defTabSz="457189" fontAlgn="auto" hangingPunct="0">
              <a:spcBef>
                <a:spcPts val="0"/>
              </a:spcBef>
              <a:spcAft>
                <a:spcPts val="0"/>
              </a:spcAft>
              <a:defRPr/>
            </a:pPr>
            <a:r>
              <a:rPr lang="de-DE" kern="0">
                <a:solidFill>
                  <a:srgbClr val="FFFFFF"/>
                </a:solidFill>
                <a:latin typeface="Gill Sans MT" panose="020B0502020104020203"/>
                <a:cs typeface="+mn-cs"/>
                <a:sym typeface="Calibri"/>
              </a:rPr>
              <a:t>x</a:t>
            </a:r>
          </a:p>
        </p:txBody>
      </p:sp>
      <p:sp>
        <p:nvSpPr>
          <p:cNvPr id="4" name="Kreis: nicht ausgefüllt 3">
            <a:extLst>
              <a:ext uri="{FF2B5EF4-FFF2-40B4-BE49-F238E27FC236}">
                <a16:creationId xmlns:a16="http://schemas.microsoft.com/office/drawing/2014/main" id="{689B8B33-FCD0-4F2D-91F2-5C858186C5B1}"/>
              </a:ext>
            </a:extLst>
          </p:cNvPr>
          <p:cNvSpPr/>
          <p:nvPr/>
        </p:nvSpPr>
        <p:spPr>
          <a:xfrm>
            <a:off x="1723009" y="996853"/>
            <a:ext cx="3778253" cy="369250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hangingPunct="0">
              <a:spcBef>
                <a:spcPts val="0"/>
              </a:spcBef>
              <a:spcAft>
                <a:spcPts val="0"/>
              </a:spcAft>
              <a:defRPr/>
            </a:pPr>
            <a:endParaRPr lang="de-DE" kern="0">
              <a:solidFill>
                <a:srgbClr val="000000"/>
              </a:solidFill>
              <a:latin typeface="Gill Sans MT" panose="020B0502020104020203"/>
              <a:sym typeface="Calibri"/>
            </a:endParaRPr>
          </a:p>
        </p:txBody>
      </p:sp>
    </p:spTree>
    <p:extLst>
      <p:ext uri="{BB962C8B-B14F-4D97-AF65-F5344CB8AC3E}">
        <p14:creationId xmlns:p14="http://schemas.microsoft.com/office/powerpoint/2010/main" val="246788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0405-B98A-3474-B20C-7BBBB368488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DD5D085-7094-7F91-9606-750447A3D88A}"/>
              </a:ext>
            </a:extLst>
          </p:cNvPr>
          <p:cNvSpPr>
            <a:spLocks noGrp="1"/>
          </p:cNvSpPr>
          <p:nvPr>
            <p:ph type="title"/>
          </p:nvPr>
        </p:nvSpPr>
        <p:spPr/>
        <p:txBody>
          <a:bodyPr/>
          <a:lstStyle/>
          <a:p>
            <a:r>
              <a:rPr lang="de-DE" dirty="0"/>
              <a:t>Schule</a:t>
            </a:r>
          </a:p>
        </p:txBody>
      </p:sp>
      <p:sp>
        <p:nvSpPr>
          <p:cNvPr id="3" name="Textfeld 2">
            <a:extLst>
              <a:ext uri="{FF2B5EF4-FFF2-40B4-BE49-F238E27FC236}">
                <a16:creationId xmlns:a16="http://schemas.microsoft.com/office/drawing/2014/main" id="{5F546E5D-3AA2-4B9D-A126-1698DD7E2CD5}"/>
              </a:ext>
            </a:extLst>
          </p:cNvPr>
          <p:cNvSpPr txBox="1"/>
          <p:nvPr/>
        </p:nvSpPr>
        <p:spPr>
          <a:xfrm>
            <a:off x="1112333" y="1614488"/>
            <a:ext cx="7202456" cy="3185487"/>
          </a:xfrm>
          <a:prstGeom prst="rect">
            <a:avLst/>
          </a:prstGeom>
          <a:noFill/>
        </p:spPr>
        <p:txBody>
          <a:bodyPr wrap="square" rtlCol="0">
            <a:spAutoFit/>
          </a:bodyPr>
          <a:lstStyle/>
          <a:p>
            <a:r>
              <a:rPr lang="de-DE" sz="2400" dirty="0"/>
              <a:t>Schritt 1: 	KI Kompetenzen vermitteln</a:t>
            </a:r>
          </a:p>
          <a:p>
            <a:endParaRPr lang="de-DE" sz="2400" dirty="0"/>
          </a:p>
          <a:p>
            <a:r>
              <a:rPr lang="de-DE" sz="2400" dirty="0"/>
              <a:t>Schritt II: 	Neue Bildungspläne</a:t>
            </a:r>
          </a:p>
          <a:p>
            <a:r>
              <a:rPr lang="de-DE" sz="2400" dirty="0"/>
              <a:t>		Neue Gewichtung von Fächern</a:t>
            </a:r>
          </a:p>
          <a:p>
            <a:endParaRPr lang="de-DE" sz="2400" dirty="0"/>
          </a:p>
          <a:p>
            <a:r>
              <a:rPr lang="de-DE" sz="2400" dirty="0"/>
              <a:t>Schritt III: 	Auflösung von Klassen und 			Jahrgangsstufen</a:t>
            </a:r>
          </a:p>
          <a:p>
            <a:endParaRPr lang="de-DE" sz="2400" dirty="0"/>
          </a:p>
          <a:p>
            <a:endParaRPr lang="de-DE" sz="900" dirty="0"/>
          </a:p>
        </p:txBody>
      </p:sp>
    </p:spTree>
    <p:extLst>
      <p:ext uri="{BB962C8B-B14F-4D97-AF65-F5344CB8AC3E}">
        <p14:creationId xmlns:p14="http://schemas.microsoft.com/office/powerpoint/2010/main" val="21276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34C5F56-6AC0-257A-E92B-955F7E2727A6}"/>
              </a:ext>
            </a:extLst>
          </p:cNvPr>
          <p:cNvSpPr txBox="1"/>
          <p:nvPr/>
        </p:nvSpPr>
        <p:spPr>
          <a:xfrm>
            <a:off x="1032641" y="4648044"/>
            <a:ext cx="4572000" cy="646331"/>
          </a:xfrm>
          <a:prstGeom prst="rect">
            <a:avLst/>
          </a:prstGeom>
          <a:noFill/>
        </p:spPr>
        <p:txBody>
          <a:bodyPr wrap="square">
            <a:spAutoFit/>
          </a:bodyPr>
          <a:lstStyle/>
          <a:p>
            <a:r>
              <a:rPr lang="de-DE" dirty="0">
                <a:hlinkClick r:id="rId2"/>
              </a:rPr>
              <a:t>https://youtu.be/LQxeutmnwrs</a:t>
            </a:r>
            <a:endParaRPr lang="de-DE" dirty="0"/>
          </a:p>
          <a:p>
            <a:endParaRPr lang="de-DE" dirty="0"/>
          </a:p>
        </p:txBody>
      </p:sp>
      <p:pic>
        <p:nvPicPr>
          <p:cNvPr id="6" name="Grafik 5">
            <a:extLst>
              <a:ext uri="{FF2B5EF4-FFF2-40B4-BE49-F238E27FC236}">
                <a16:creationId xmlns:a16="http://schemas.microsoft.com/office/drawing/2014/main" id="{5F210BDD-0F17-2BA1-D82C-3A05B1AD1709}"/>
              </a:ext>
            </a:extLst>
          </p:cNvPr>
          <p:cNvPicPr>
            <a:picLocks noChangeAspect="1"/>
          </p:cNvPicPr>
          <p:nvPr/>
        </p:nvPicPr>
        <p:blipFill>
          <a:blip r:embed="rId3"/>
          <a:stretch>
            <a:fillRect/>
          </a:stretch>
        </p:blipFill>
        <p:spPr>
          <a:xfrm>
            <a:off x="1168220" y="1032322"/>
            <a:ext cx="5823787" cy="3547903"/>
          </a:xfrm>
          <a:prstGeom prst="rect">
            <a:avLst/>
          </a:prstGeom>
        </p:spPr>
      </p:pic>
    </p:spTree>
    <p:extLst>
      <p:ext uri="{BB962C8B-B14F-4D97-AF65-F5344CB8AC3E}">
        <p14:creationId xmlns:p14="http://schemas.microsoft.com/office/powerpoint/2010/main" val="2584676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51BF91-BB74-706B-E42E-AC6400F52772}"/>
              </a:ext>
            </a:extLst>
          </p:cNvPr>
          <p:cNvSpPr>
            <a:spLocks noGrp="1"/>
          </p:cNvSpPr>
          <p:nvPr>
            <p:ph sz="quarter" idx="10"/>
          </p:nvPr>
        </p:nvSpPr>
        <p:spPr/>
        <p:txBody>
          <a:bodyPr/>
          <a:lstStyle/>
          <a:p>
            <a:endParaRPr lang="de-DE" dirty="0"/>
          </a:p>
        </p:txBody>
      </p:sp>
      <p:sp>
        <p:nvSpPr>
          <p:cNvPr id="3" name="Textplatzhalter 2">
            <a:extLst>
              <a:ext uri="{FF2B5EF4-FFF2-40B4-BE49-F238E27FC236}">
                <a16:creationId xmlns:a16="http://schemas.microsoft.com/office/drawing/2014/main" id="{FB475019-37D2-CE9D-EDA7-23F4319B30F7}"/>
              </a:ext>
            </a:extLst>
          </p:cNvPr>
          <p:cNvSpPr>
            <a:spLocks noGrp="1"/>
          </p:cNvSpPr>
          <p:nvPr>
            <p:ph type="body" sz="quarter" idx="11"/>
          </p:nvPr>
        </p:nvSpPr>
        <p:spPr/>
        <p:txBody>
          <a:bodyPr/>
          <a:lstStyle/>
          <a:p>
            <a:endParaRPr lang="de-DE" dirty="0"/>
          </a:p>
          <a:p>
            <a:pPr algn="ctr"/>
            <a:r>
              <a:rPr lang="de-DE" sz="4000" i="1" dirty="0"/>
              <a:t>Ethische Implikationen</a:t>
            </a:r>
          </a:p>
          <a:p>
            <a:pPr algn="ctr"/>
            <a:r>
              <a:rPr lang="de-DE" sz="4000" i="1" dirty="0"/>
              <a:t>von künstlicher Intelligenz (in der Bildung)</a:t>
            </a:r>
          </a:p>
        </p:txBody>
      </p:sp>
    </p:spTree>
    <p:extLst>
      <p:ext uri="{BB962C8B-B14F-4D97-AF65-F5344CB8AC3E}">
        <p14:creationId xmlns:p14="http://schemas.microsoft.com/office/powerpoint/2010/main" val="694779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CE9AFD4-92C4-CCCB-46A5-4A5EFAB506CA}"/>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70D121FC-CF64-BE0E-975E-5EBD7880F172}"/>
              </a:ext>
            </a:extLst>
          </p:cNvPr>
          <p:cNvSpPr>
            <a:spLocks noGrp="1"/>
          </p:cNvSpPr>
          <p:nvPr>
            <p:ph type="body" sz="quarter" idx="11"/>
          </p:nvPr>
        </p:nvSpPr>
        <p:spPr>
          <a:xfrm>
            <a:off x="-113580" y="2009746"/>
            <a:ext cx="9575114" cy="2024898"/>
          </a:xfrm>
        </p:spPr>
        <p:txBody>
          <a:bodyPr/>
          <a:lstStyle/>
          <a:p>
            <a:r>
              <a:rPr lang="de-DE" b="0" dirty="0">
                <a:effectLst/>
              </a:rPr>
              <a:t>  </a:t>
            </a:r>
            <a:endParaRPr lang="de-DE" dirty="0"/>
          </a:p>
        </p:txBody>
      </p:sp>
      <p:pic>
        <p:nvPicPr>
          <p:cNvPr id="1026" name="Picture 2">
            <a:extLst>
              <a:ext uri="{FF2B5EF4-FFF2-40B4-BE49-F238E27FC236}">
                <a16:creationId xmlns:a16="http://schemas.microsoft.com/office/drawing/2014/main" id="{B4513287-88AA-037D-E002-6F282FBE1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30" y="635726"/>
            <a:ext cx="5743970" cy="367977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329CA56-6E9C-E760-B10A-953BADE36A0D}"/>
              </a:ext>
            </a:extLst>
          </p:cNvPr>
          <p:cNvSpPr txBox="1"/>
          <p:nvPr/>
        </p:nvSpPr>
        <p:spPr>
          <a:xfrm>
            <a:off x="435429" y="3978452"/>
            <a:ext cx="8434475" cy="1077218"/>
          </a:xfrm>
          <a:prstGeom prst="rect">
            <a:avLst/>
          </a:prstGeom>
          <a:noFill/>
        </p:spPr>
        <p:txBody>
          <a:bodyPr wrap="square">
            <a:spAutoFit/>
          </a:bodyPr>
          <a:lstStyle/>
          <a:p>
            <a:pPr rtl="0">
              <a:spcBef>
                <a:spcPts val="0"/>
              </a:spcBef>
              <a:spcAft>
                <a:spcPts val="0"/>
              </a:spcAft>
            </a:pPr>
            <a:endParaRPr lang="de-DE" sz="1200" b="0" i="0" u="none" strike="noStrike" dirty="0">
              <a:solidFill>
                <a:srgbClr val="000000"/>
              </a:solidFill>
              <a:effectLst/>
              <a:latin typeface="Arial" panose="020B0604020202020204" pitchFamily="34" charset="0"/>
            </a:endParaRPr>
          </a:p>
          <a:p>
            <a:pPr rtl="0">
              <a:spcBef>
                <a:spcPts val="0"/>
              </a:spcBef>
              <a:spcAft>
                <a:spcPts val="0"/>
              </a:spcAft>
            </a:pPr>
            <a:endParaRPr lang="de-DE" sz="1200" dirty="0">
              <a:solidFill>
                <a:srgbClr val="000000"/>
              </a:solidFill>
              <a:latin typeface="Arial" panose="020B0604020202020204" pitchFamily="34" charset="0"/>
            </a:endParaRPr>
          </a:p>
          <a:p>
            <a:pPr rtl="0">
              <a:spcBef>
                <a:spcPts val="0"/>
              </a:spcBef>
              <a:spcAft>
                <a:spcPts val="0"/>
              </a:spcAft>
            </a:pPr>
            <a:r>
              <a:rPr lang="de-DE" sz="1200" b="0" i="0" u="none" strike="noStrike" dirty="0">
                <a:solidFill>
                  <a:srgbClr val="000000"/>
                </a:solidFill>
                <a:effectLst/>
                <a:latin typeface="Arial" panose="020B0604020202020204" pitchFamily="34" charset="0"/>
              </a:rPr>
              <a:t>https://www.telekom.com/de/blog/konzern/artikel/wie-kann-kuenstliche-intelligenz-die-bildung-verbessern-1002842</a:t>
            </a:r>
            <a:endParaRPr lang="de-DE" sz="1200" b="0" dirty="0">
              <a:effectLst/>
            </a:endParaRPr>
          </a:p>
          <a:p>
            <a:br>
              <a:rPr lang="de-DE" sz="1400" dirty="0"/>
            </a:br>
            <a:endParaRPr lang="de-DE" sz="1400" dirty="0"/>
          </a:p>
        </p:txBody>
      </p:sp>
    </p:spTree>
    <p:extLst>
      <p:ext uri="{BB962C8B-B14F-4D97-AF65-F5344CB8AC3E}">
        <p14:creationId xmlns:p14="http://schemas.microsoft.com/office/powerpoint/2010/main" val="3364681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3DFF8C-B8AB-B81A-9B79-68F35B531553}"/>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54413C23-3250-F2E4-6AFE-B6CDA09AECD1}"/>
              </a:ext>
            </a:extLst>
          </p:cNvPr>
          <p:cNvSpPr>
            <a:spLocks noGrp="1"/>
          </p:cNvSpPr>
          <p:nvPr>
            <p:ph type="body" sz="quarter" idx="11"/>
          </p:nvPr>
        </p:nvSpPr>
        <p:spPr>
          <a:xfrm>
            <a:off x="791239" y="1803587"/>
            <a:ext cx="7503622" cy="2107697"/>
          </a:xfrm>
        </p:spPr>
        <p:txBody>
          <a:bodyPr/>
          <a:lstStyle/>
          <a:p>
            <a:endParaRPr lang="de-DE" dirty="0"/>
          </a:p>
        </p:txBody>
      </p:sp>
      <p:pic>
        <p:nvPicPr>
          <p:cNvPr id="2050" name="Picture 2">
            <a:extLst>
              <a:ext uri="{FF2B5EF4-FFF2-40B4-BE49-F238E27FC236}">
                <a16:creationId xmlns:a16="http://schemas.microsoft.com/office/drawing/2014/main" id="{91391A6D-E438-1768-8A07-2EF9469166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244" y="603356"/>
            <a:ext cx="6103187" cy="3629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2B32BE41-6A3B-B06F-8CF2-A4658085C66B}"/>
              </a:ext>
            </a:extLst>
          </p:cNvPr>
          <p:cNvSpPr txBox="1"/>
          <p:nvPr/>
        </p:nvSpPr>
        <p:spPr>
          <a:xfrm>
            <a:off x="389658" y="4232366"/>
            <a:ext cx="8263422" cy="307777"/>
          </a:xfrm>
          <a:prstGeom prst="rect">
            <a:avLst/>
          </a:prstGeom>
          <a:noFill/>
        </p:spPr>
        <p:txBody>
          <a:bodyPr wrap="square">
            <a:spAutoFit/>
          </a:bodyPr>
          <a:lstStyle/>
          <a:p>
            <a:r>
              <a:rPr lang="de-DE" sz="1400" b="0" i="0" u="none" strike="noStrike" dirty="0">
                <a:solidFill>
                  <a:srgbClr val="000000"/>
                </a:solidFill>
                <a:effectLst/>
                <a:latin typeface="Arial" panose="020B0604020202020204" pitchFamily="34" charset="0"/>
              </a:rPr>
              <a:t>https://www.campus-schulmanagement.de/magazin/ki-in-der-bildung-risiken-nebenwirkungen-ethik</a:t>
            </a:r>
            <a:endParaRPr lang="de-DE" sz="1400" dirty="0"/>
          </a:p>
        </p:txBody>
      </p:sp>
    </p:spTree>
    <p:extLst>
      <p:ext uri="{BB962C8B-B14F-4D97-AF65-F5344CB8AC3E}">
        <p14:creationId xmlns:p14="http://schemas.microsoft.com/office/powerpoint/2010/main" val="3804338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5250968-DC3C-6D28-3449-FC695752A166}"/>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DC19D080-B6C8-EABD-1274-BF66E59B961D}"/>
              </a:ext>
            </a:extLst>
          </p:cNvPr>
          <p:cNvSpPr>
            <a:spLocks noGrp="1"/>
          </p:cNvSpPr>
          <p:nvPr>
            <p:ph type="body" sz="quarter" idx="11"/>
          </p:nvPr>
        </p:nvSpPr>
        <p:spPr>
          <a:xfrm>
            <a:off x="-145116" y="1955554"/>
            <a:ext cx="8975854" cy="2010847"/>
          </a:xfrm>
        </p:spPr>
        <p:txBody>
          <a:bodyPr/>
          <a:lstStyle/>
          <a:p>
            <a:r>
              <a:rPr lang="de-DE" dirty="0"/>
              <a:t>        </a:t>
            </a:r>
          </a:p>
        </p:txBody>
      </p:sp>
      <p:pic>
        <p:nvPicPr>
          <p:cNvPr id="3074" name="Picture 2">
            <a:extLst>
              <a:ext uri="{FF2B5EF4-FFF2-40B4-BE49-F238E27FC236}">
                <a16:creationId xmlns:a16="http://schemas.microsoft.com/office/drawing/2014/main" id="{9B28BB0A-1FF6-177E-6280-97F71B5FF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19" y="769760"/>
            <a:ext cx="5849679" cy="357132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BCEC016-89A0-7A7C-96AD-3CD7079F47D4}"/>
              </a:ext>
            </a:extLst>
          </p:cNvPr>
          <p:cNvSpPr txBox="1"/>
          <p:nvPr/>
        </p:nvSpPr>
        <p:spPr>
          <a:xfrm>
            <a:off x="348096" y="4344188"/>
            <a:ext cx="7595855" cy="861774"/>
          </a:xfrm>
          <a:prstGeom prst="rect">
            <a:avLst/>
          </a:prstGeom>
          <a:noFill/>
        </p:spPr>
        <p:txBody>
          <a:bodyPr wrap="square">
            <a:spAutoFit/>
          </a:bodyPr>
          <a:lstStyle/>
          <a:p>
            <a:pPr rtl="0">
              <a:spcBef>
                <a:spcPts val="0"/>
              </a:spcBef>
              <a:spcAft>
                <a:spcPts val="0"/>
              </a:spcAft>
            </a:pPr>
            <a:r>
              <a:rPr lang="de-DE" sz="1400" b="0" i="0" u="none" strike="noStrike" dirty="0">
                <a:solidFill>
                  <a:srgbClr val="000000"/>
                </a:solidFill>
                <a:effectLst/>
                <a:latin typeface="Arial" panose="020B0604020202020204" pitchFamily="34" charset="0"/>
              </a:rPr>
              <a:t>https://www.systemrelevant-info.de/ki-bildung-der-digitale-lehrer</a:t>
            </a:r>
            <a:endParaRPr lang="de-DE" sz="1400" b="0" dirty="0">
              <a:effectLst/>
            </a:endParaRPr>
          </a:p>
          <a:p>
            <a:br>
              <a:rPr lang="de-DE" dirty="0"/>
            </a:br>
            <a:endParaRPr lang="de-DE" dirty="0"/>
          </a:p>
        </p:txBody>
      </p:sp>
    </p:spTree>
    <p:extLst>
      <p:ext uri="{BB962C8B-B14F-4D97-AF65-F5344CB8AC3E}">
        <p14:creationId xmlns:p14="http://schemas.microsoft.com/office/powerpoint/2010/main" val="479848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BA17080-3463-553C-66BB-88B07472BF33}"/>
              </a:ext>
            </a:extLst>
          </p:cNvPr>
          <p:cNvSpPr>
            <a:spLocks noGrp="1"/>
          </p:cNvSpPr>
          <p:nvPr>
            <p:ph sz="quarter" idx="10"/>
          </p:nvPr>
        </p:nvSpPr>
        <p:spPr/>
        <p:txBody>
          <a:bodyPr/>
          <a:lstStyle/>
          <a:p>
            <a:r>
              <a:rPr lang="de-DE" dirty="0"/>
              <a:t>Was versteht man unter künstlicher Intelligenz?</a:t>
            </a:r>
          </a:p>
        </p:txBody>
      </p:sp>
      <p:sp>
        <p:nvSpPr>
          <p:cNvPr id="3" name="Textplatzhalter 2">
            <a:extLst>
              <a:ext uri="{FF2B5EF4-FFF2-40B4-BE49-F238E27FC236}">
                <a16:creationId xmlns:a16="http://schemas.microsoft.com/office/drawing/2014/main" id="{2686776C-3FF4-25D4-B431-7119B880624F}"/>
              </a:ext>
            </a:extLst>
          </p:cNvPr>
          <p:cNvSpPr>
            <a:spLocks noGrp="1"/>
          </p:cNvSpPr>
          <p:nvPr>
            <p:ph type="body" sz="quarter" idx="11"/>
          </p:nvPr>
        </p:nvSpPr>
        <p:spPr/>
        <p:txBody>
          <a:bodyPr/>
          <a:lstStyle/>
          <a:p>
            <a:pPr algn="ctr" rtl="0">
              <a:spcBef>
                <a:spcPts val="200"/>
              </a:spcBef>
              <a:spcAft>
                <a:spcPts val="600"/>
              </a:spcAft>
            </a:pPr>
            <a:r>
              <a:rPr lang="de-DE" sz="1800" b="0" i="0" u="none" strike="noStrike" dirty="0">
                <a:solidFill>
                  <a:srgbClr val="505154"/>
                </a:solidFill>
                <a:effectLst/>
                <a:latin typeface="Arial" panose="020B0604020202020204" pitchFamily="34" charset="0"/>
              </a:rPr>
              <a:t>Künstliche Intelligenz ist die Fähigkeit einer Maschine, menschliche Fähigkeiten wie logisches Denken, Lernen, Planen und Kreativität zu</a:t>
            </a:r>
            <a:r>
              <a:rPr lang="de-DE" sz="1800" b="1" u="none" strike="noStrike" dirty="0">
                <a:solidFill>
                  <a:srgbClr val="505154"/>
                </a:solidFill>
                <a:effectLst/>
                <a:latin typeface="Arial" panose="020B0604020202020204" pitchFamily="34" charset="0"/>
              </a:rPr>
              <a:t> imitieren</a:t>
            </a:r>
            <a:r>
              <a:rPr lang="de-DE" sz="1800" b="0" i="0" u="none" strike="noStrike" dirty="0">
                <a:solidFill>
                  <a:srgbClr val="505154"/>
                </a:solidFill>
                <a:effectLst/>
                <a:latin typeface="Arial" panose="020B0604020202020204" pitchFamily="34" charset="0"/>
              </a:rPr>
              <a:t>.</a:t>
            </a:r>
            <a:endParaRPr lang="de-DE" b="0" dirty="0">
              <a:effectLst/>
            </a:endParaRPr>
          </a:p>
          <a:p>
            <a:pPr algn="ctr" rtl="0">
              <a:spcBef>
                <a:spcPts val="200"/>
              </a:spcBef>
              <a:spcAft>
                <a:spcPts val="600"/>
              </a:spcAft>
            </a:pPr>
            <a:r>
              <a:rPr lang="de-DE" sz="1800" b="0" i="0" u="none" strike="noStrike" dirty="0">
                <a:solidFill>
                  <a:srgbClr val="505154"/>
                </a:solidFill>
                <a:effectLst/>
                <a:latin typeface="Arial" panose="020B0604020202020204" pitchFamily="34" charset="0"/>
              </a:rPr>
              <a:t>KI ermöglicht es technischen Systemen, ihre </a:t>
            </a:r>
            <a:r>
              <a:rPr lang="de-DE" sz="1800" b="1" i="0" u="none" strike="noStrike" dirty="0">
                <a:solidFill>
                  <a:srgbClr val="505154"/>
                </a:solidFill>
                <a:effectLst/>
                <a:latin typeface="Arial" panose="020B0604020202020204" pitchFamily="34" charset="0"/>
              </a:rPr>
              <a:t>Umwelt wahrzunehmen</a:t>
            </a:r>
            <a:r>
              <a:rPr lang="de-DE" sz="1800" b="0" i="0" u="none" strike="noStrike" dirty="0">
                <a:solidFill>
                  <a:srgbClr val="505154"/>
                </a:solidFill>
                <a:effectLst/>
                <a:latin typeface="Arial" panose="020B0604020202020204" pitchFamily="34" charset="0"/>
              </a:rPr>
              <a:t>, mit dem Wahrgenommenen umzugehen und </a:t>
            </a:r>
            <a:r>
              <a:rPr lang="de-DE" sz="1800" b="1" i="0" u="none" strike="noStrike" dirty="0">
                <a:solidFill>
                  <a:srgbClr val="505154"/>
                </a:solidFill>
                <a:effectLst/>
                <a:latin typeface="Arial" panose="020B0604020202020204" pitchFamily="34" charset="0"/>
              </a:rPr>
              <a:t>Probleme zu lösen</a:t>
            </a:r>
            <a:r>
              <a:rPr lang="de-DE" sz="1800" b="0" i="0" u="none" strike="noStrike" dirty="0">
                <a:solidFill>
                  <a:srgbClr val="505154"/>
                </a:solidFill>
                <a:effectLst/>
                <a:latin typeface="Arial" panose="020B0604020202020204" pitchFamily="34" charset="0"/>
              </a:rPr>
              <a:t>, um ein bestimmtes Ziel zu erreichen. Der Computer empfängt </a:t>
            </a:r>
            <a:r>
              <a:rPr lang="de-DE" sz="1800" b="1" i="0" u="none" strike="noStrike" dirty="0">
                <a:solidFill>
                  <a:srgbClr val="505154"/>
                </a:solidFill>
                <a:effectLst/>
                <a:latin typeface="Arial" panose="020B0604020202020204" pitchFamily="34" charset="0"/>
              </a:rPr>
              <a:t>Daten</a:t>
            </a:r>
            <a:r>
              <a:rPr lang="de-DE" sz="1800" b="0" i="0" u="none" strike="noStrike" dirty="0">
                <a:solidFill>
                  <a:srgbClr val="505154"/>
                </a:solidFill>
                <a:effectLst/>
                <a:latin typeface="Arial" panose="020B0604020202020204" pitchFamily="34" charset="0"/>
              </a:rPr>
              <a:t> (die bereits über eigene Sensoren, zum Beispiel eine Kamera, vorbereitet oder gesammelt wurden), </a:t>
            </a:r>
            <a:r>
              <a:rPr lang="de-DE" sz="1800" b="1" i="0" u="none" strike="noStrike" dirty="0">
                <a:solidFill>
                  <a:srgbClr val="505154"/>
                </a:solidFill>
                <a:effectLst/>
                <a:latin typeface="Arial" panose="020B0604020202020204" pitchFamily="34" charset="0"/>
              </a:rPr>
              <a:t>verarbeitet</a:t>
            </a:r>
            <a:r>
              <a:rPr lang="de-DE" sz="1800" b="0" i="0" u="none" strike="noStrike" dirty="0">
                <a:solidFill>
                  <a:srgbClr val="505154"/>
                </a:solidFill>
                <a:effectLst/>
                <a:latin typeface="Arial" panose="020B0604020202020204" pitchFamily="34" charset="0"/>
              </a:rPr>
              <a:t> sie und </a:t>
            </a:r>
            <a:r>
              <a:rPr lang="de-DE" sz="1800" b="1" i="0" u="none" strike="noStrike" dirty="0">
                <a:solidFill>
                  <a:srgbClr val="505154"/>
                </a:solidFill>
                <a:effectLst/>
                <a:latin typeface="Arial" panose="020B0604020202020204" pitchFamily="34" charset="0"/>
              </a:rPr>
              <a:t>reagiert</a:t>
            </a:r>
            <a:r>
              <a:rPr lang="de-DE" sz="1800" b="0" i="0" u="none" strike="noStrike" dirty="0">
                <a:solidFill>
                  <a:srgbClr val="505154"/>
                </a:solidFill>
                <a:effectLst/>
                <a:latin typeface="Arial" panose="020B0604020202020204" pitchFamily="34" charset="0"/>
              </a:rPr>
              <a:t>.</a:t>
            </a:r>
            <a:r>
              <a:rPr lang="de-DE" dirty="0"/>
              <a:t> </a:t>
            </a:r>
            <a:r>
              <a:rPr lang="de-DE" sz="1800" b="0" i="0" u="none" strike="noStrike" dirty="0">
                <a:solidFill>
                  <a:srgbClr val="505154"/>
                </a:solidFill>
                <a:effectLst/>
                <a:latin typeface="Arial" panose="020B0604020202020204" pitchFamily="34" charset="0"/>
              </a:rPr>
              <a:t>KI-Systeme sind in der Lage, ihr </a:t>
            </a:r>
            <a:r>
              <a:rPr lang="de-DE" sz="1800" b="1" i="0" u="none" strike="noStrike" dirty="0">
                <a:solidFill>
                  <a:srgbClr val="505154"/>
                </a:solidFill>
                <a:effectLst/>
                <a:latin typeface="Arial" panose="020B0604020202020204" pitchFamily="34" charset="0"/>
              </a:rPr>
              <a:t>Handeln anzupassen</a:t>
            </a:r>
            <a:r>
              <a:rPr lang="de-DE" sz="1800" b="0" i="0" u="none" strike="noStrike" dirty="0">
                <a:solidFill>
                  <a:srgbClr val="505154"/>
                </a:solidFill>
                <a:effectLst/>
                <a:latin typeface="Arial" panose="020B0604020202020204" pitchFamily="34" charset="0"/>
              </a:rPr>
              <a:t>, indem sie die </a:t>
            </a:r>
            <a:r>
              <a:rPr lang="de-DE" sz="1800" b="1" i="0" u="none" strike="noStrike" dirty="0">
                <a:solidFill>
                  <a:srgbClr val="505154"/>
                </a:solidFill>
                <a:effectLst/>
                <a:latin typeface="Arial" panose="020B0604020202020204" pitchFamily="34" charset="0"/>
              </a:rPr>
              <a:t>Folgen früherer Aktionen analysieren </a:t>
            </a:r>
            <a:r>
              <a:rPr lang="de-DE" sz="1800" b="0" i="0" u="none" strike="noStrike" dirty="0">
                <a:solidFill>
                  <a:srgbClr val="505154"/>
                </a:solidFill>
                <a:effectLst/>
                <a:latin typeface="Arial" panose="020B0604020202020204" pitchFamily="34" charset="0"/>
              </a:rPr>
              <a:t>und </a:t>
            </a:r>
            <a:r>
              <a:rPr lang="de-DE" sz="1800" b="1" i="0" u="none" strike="noStrike" dirty="0">
                <a:solidFill>
                  <a:srgbClr val="505154"/>
                </a:solidFill>
                <a:effectLst/>
                <a:latin typeface="Arial" panose="020B0604020202020204" pitchFamily="34" charset="0"/>
              </a:rPr>
              <a:t>autonom arbeiten</a:t>
            </a:r>
            <a:r>
              <a:rPr lang="de-DE" sz="1800" b="0" i="0" u="none" strike="noStrike" dirty="0">
                <a:solidFill>
                  <a:srgbClr val="505154"/>
                </a:solidFill>
                <a:effectLst/>
                <a:latin typeface="Arial" panose="020B0604020202020204" pitchFamily="34" charset="0"/>
              </a:rPr>
              <a:t>.</a:t>
            </a:r>
            <a:r>
              <a:rPr lang="de-DE" sz="1200" b="0" i="0" u="none" strike="noStrike" dirty="0">
                <a:solidFill>
                  <a:srgbClr val="505154"/>
                </a:solidFill>
                <a:effectLst/>
                <a:latin typeface="Arial" panose="020B0604020202020204" pitchFamily="34" charset="0"/>
              </a:rPr>
              <a:t> </a:t>
            </a:r>
          </a:p>
          <a:p>
            <a:pPr algn="ctr" rtl="0">
              <a:spcBef>
                <a:spcPts val="200"/>
              </a:spcBef>
              <a:spcAft>
                <a:spcPts val="600"/>
              </a:spcAft>
            </a:pPr>
            <a:r>
              <a:rPr lang="de-DE" sz="1200" b="0" i="0" u="none" strike="noStrike" dirty="0">
                <a:solidFill>
                  <a:srgbClr val="505154"/>
                </a:solidFill>
                <a:effectLst/>
                <a:latin typeface="Arial" panose="020B0604020202020204" pitchFamily="34" charset="0"/>
              </a:rPr>
              <a:t>(https://www.europarl.europa.eu/news/de/headlines/society/20200827STO85804/was-ist-kunstliche-intelligenz-und-wie-wird-sie-genutzt)</a:t>
            </a:r>
            <a:endParaRPr lang="de-DE" sz="1200" b="0" dirty="0">
              <a:effectLst/>
            </a:endParaRPr>
          </a:p>
          <a:p>
            <a:br>
              <a:rPr lang="de-DE" dirty="0"/>
            </a:br>
            <a:endParaRPr lang="de-DE" dirty="0"/>
          </a:p>
        </p:txBody>
      </p:sp>
    </p:spTree>
    <p:extLst>
      <p:ext uri="{BB962C8B-B14F-4D97-AF65-F5344CB8AC3E}">
        <p14:creationId xmlns:p14="http://schemas.microsoft.com/office/powerpoint/2010/main" val="304882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5C904-4619-D104-4FB9-40E5C23ACCDD}"/>
            </a:ext>
          </a:extLst>
        </p:cNvPr>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6B78098C-1560-B9BB-9349-E8BABA395C55}"/>
              </a:ext>
            </a:extLst>
          </p:cNvPr>
          <p:cNvGraphicFramePr>
            <a:graphicFrameLocks noGrp="1"/>
          </p:cNvGraphicFramePr>
          <p:nvPr/>
        </p:nvGraphicFramePr>
        <p:xfrm>
          <a:off x="733096" y="1447266"/>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400"/>
                        <a:t>Fach</a:t>
                      </a:r>
                    </a:p>
                  </a:txBody>
                  <a:tcPr marL="68580" marR="68580" marT="34290" marB="34290"/>
                </a:tc>
                <a:tc>
                  <a:txBody>
                    <a:bodyPr/>
                    <a:lstStyle/>
                    <a:p>
                      <a:r>
                        <a:rPr lang="de-DE" sz="1400"/>
                        <a:t>Abi</a:t>
                      </a:r>
                      <a:r>
                        <a:rPr lang="de-DE" sz="1400" baseline="0"/>
                        <a:t> 2022 (GPT 3.5)</a:t>
                      </a:r>
                      <a:endParaRPr lang="de-DE" sz="14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a:p>
                  </a:txBody>
                  <a:tcPr marL="68580" marR="68580" marT="34290" marB="34290"/>
                </a:tc>
                <a:extLst>
                  <a:ext uri="{0D108BD9-81ED-4DB2-BD59-A6C34878D82A}">
                    <a16:rowId xmlns:a16="http://schemas.microsoft.com/office/drawing/2014/main" val="1256886623"/>
                  </a:ext>
                </a:extLst>
              </a:tr>
              <a:tr h="374828">
                <a:tc>
                  <a:txBody>
                    <a:bodyPr/>
                    <a:lstStyle/>
                    <a:p>
                      <a:r>
                        <a:rPr lang="de-DE" sz="1400"/>
                        <a:t>Deutsch</a:t>
                      </a:r>
                    </a:p>
                  </a:txBody>
                  <a:tcPr marL="68580" marR="68580" marT="34290" marB="34290"/>
                </a:tc>
                <a:tc>
                  <a:txBody>
                    <a:bodyPr/>
                    <a:lstStyle/>
                    <a:p>
                      <a:r>
                        <a:rPr lang="de-DE" sz="1400"/>
                        <a:t>3</a:t>
                      </a:r>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2509410573"/>
                  </a:ext>
                </a:extLst>
              </a:tr>
              <a:tr h="374828">
                <a:tc>
                  <a:txBody>
                    <a:bodyPr/>
                    <a:lstStyle/>
                    <a:p>
                      <a:r>
                        <a:rPr lang="de-DE" sz="1400"/>
                        <a:t>Mathematik</a:t>
                      </a:r>
                    </a:p>
                  </a:txBody>
                  <a:tcPr marL="68580" marR="68580" marT="34290" marB="34290"/>
                </a:tc>
                <a:tc>
                  <a:txBody>
                    <a:bodyPr/>
                    <a:lstStyle/>
                    <a:p>
                      <a:r>
                        <a:rPr lang="de-DE" sz="1400"/>
                        <a:t>4</a:t>
                      </a:r>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2645996491"/>
                  </a:ext>
                </a:extLst>
              </a:tr>
              <a:tr h="374828">
                <a:tc>
                  <a:txBody>
                    <a:bodyPr/>
                    <a:lstStyle/>
                    <a:p>
                      <a:r>
                        <a:rPr lang="de-DE" sz="1400"/>
                        <a:t>Informatik</a:t>
                      </a:r>
                    </a:p>
                  </a:txBody>
                  <a:tcPr marL="68580" marR="68580" marT="34290" marB="34290"/>
                </a:tc>
                <a:tc>
                  <a:txBody>
                    <a:bodyPr/>
                    <a:lstStyle/>
                    <a:p>
                      <a:r>
                        <a:rPr lang="de-DE" sz="1400"/>
                        <a:t>2</a:t>
                      </a:r>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1802803457"/>
                  </a:ext>
                </a:extLst>
              </a:tr>
              <a:tr h="374828">
                <a:tc>
                  <a:txBody>
                    <a:bodyPr/>
                    <a:lstStyle/>
                    <a:p>
                      <a:r>
                        <a:rPr lang="de-DE" sz="1400"/>
                        <a:t>Ethik</a:t>
                      </a:r>
                    </a:p>
                  </a:txBody>
                  <a:tcPr marL="68580" marR="68580" marT="34290" marB="34290"/>
                </a:tc>
                <a:tc>
                  <a:txBody>
                    <a:bodyPr/>
                    <a:lstStyle/>
                    <a:p>
                      <a:r>
                        <a:rPr lang="de-DE" sz="1400"/>
                        <a:t>4</a:t>
                      </a:r>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1157821582"/>
                  </a:ext>
                </a:extLst>
              </a:tr>
              <a:tr h="374828">
                <a:tc>
                  <a:txBody>
                    <a:bodyPr/>
                    <a:lstStyle/>
                    <a:p>
                      <a:r>
                        <a:rPr lang="de-DE" sz="1400"/>
                        <a:t>Geschichte</a:t>
                      </a:r>
                    </a:p>
                  </a:txBody>
                  <a:tcPr marL="68580" marR="68580" marT="34290" marB="34290"/>
                </a:tc>
                <a:tc>
                  <a:txBody>
                    <a:bodyPr/>
                    <a:lstStyle/>
                    <a:p>
                      <a:r>
                        <a:rPr lang="de-DE" sz="1400"/>
                        <a:t>9</a:t>
                      </a:r>
                    </a:p>
                  </a:txBody>
                  <a:tcPr marL="68580" marR="68580" marT="34290" marB="34290"/>
                </a:tc>
                <a:tc>
                  <a:txBody>
                    <a:bodyPr/>
                    <a:lstStyle/>
                    <a:p>
                      <a:endParaRPr lang="de-DE" sz="1400"/>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a:extLst>
              <a:ext uri="{FF2B5EF4-FFF2-40B4-BE49-F238E27FC236}">
                <a16:creationId xmlns:a16="http://schemas.microsoft.com/office/drawing/2014/main" id="{B0668D63-B039-9251-A7E5-2DD889814C82}"/>
              </a:ext>
            </a:extLst>
          </p:cNvPr>
          <p:cNvSpPr/>
          <p:nvPr/>
        </p:nvSpPr>
        <p:spPr>
          <a:xfrm>
            <a:off x="674414" y="3720602"/>
            <a:ext cx="7766050" cy="553998"/>
          </a:xfrm>
          <a:prstGeom prst="rect">
            <a:avLst/>
          </a:prstGeom>
        </p:spPr>
        <p:txBody>
          <a:bodyPr wrap="square">
            <a:spAutoFit/>
          </a:bodyPr>
          <a:lstStyle/>
          <a:p>
            <a:r>
              <a:rPr lang="de-DE" sz="1100" dirty="0">
                <a:hlinkClick r:id="rId2"/>
              </a:rPr>
              <a:t>https://www.br.de/nachrichten/netzwelt/chatgpt-ki-besteht-bayerisches-abitur-mit-bravour,TfB3QBw</a:t>
            </a:r>
            <a:endParaRPr lang="de-DE" sz="1100" dirty="0"/>
          </a:p>
          <a:p>
            <a:endParaRPr lang="de-DE" dirty="0"/>
          </a:p>
        </p:txBody>
      </p:sp>
      <p:sp>
        <p:nvSpPr>
          <p:cNvPr id="3" name="Textfeld 2">
            <a:extLst>
              <a:ext uri="{FF2B5EF4-FFF2-40B4-BE49-F238E27FC236}">
                <a16:creationId xmlns:a16="http://schemas.microsoft.com/office/drawing/2014/main" id="{BF5F9317-616C-1E83-8BDC-BF3899CB4E19}"/>
              </a:ext>
            </a:extLst>
          </p:cNvPr>
          <p:cNvSpPr txBox="1"/>
          <p:nvPr/>
        </p:nvSpPr>
        <p:spPr>
          <a:xfrm>
            <a:off x="3114346" y="1053566"/>
            <a:ext cx="1518364" cy="369332"/>
          </a:xfrm>
          <a:prstGeom prst="rect">
            <a:avLst/>
          </a:prstGeom>
          <a:noFill/>
        </p:spPr>
        <p:txBody>
          <a:bodyPr wrap="none" rtlCol="0">
            <a:spAutoFit/>
          </a:bodyPr>
          <a:lstStyle/>
          <a:p>
            <a:r>
              <a:rPr lang="de-DE" b="1"/>
              <a:t>Januar 2023</a:t>
            </a:r>
          </a:p>
        </p:txBody>
      </p:sp>
    </p:spTree>
    <p:extLst>
      <p:ext uri="{BB962C8B-B14F-4D97-AF65-F5344CB8AC3E}">
        <p14:creationId xmlns:p14="http://schemas.microsoft.com/office/powerpoint/2010/main" val="2676582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FBD038-F563-8ADB-7351-35231C18CCE5}"/>
              </a:ext>
            </a:extLst>
          </p:cNvPr>
          <p:cNvSpPr>
            <a:spLocks noGrp="1"/>
          </p:cNvSpPr>
          <p:nvPr>
            <p:ph sz="quarter" idx="10"/>
          </p:nvPr>
        </p:nvSpPr>
        <p:spPr/>
        <p:txBody>
          <a:bodyPr/>
          <a:lstStyle/>
          <a:p>
            <a:r>
              <a:rPr lang="de-DE" dirty="0"/>
              <a:t>Unterschied „starke“ und „schwache“ KI</a:t>
            </a:r>
          </a:p>
        </p:txBody>
      </p:sp>
      <p:sp>
        <p:nvSpPr>
          <p:cNvPr id="3" name="Textplatzhalter 2">
            <a:extLst>
              <a:ext uri="{FF2B5EF4-FFF2-40B4-BE49-F238E27FC236}">
                <a16:creationId xmlns:a16="http://schemas.microsoft.com/office/drawing/2014/main" id="{0FC66536-9BC5-16EA-C278-2551BAC9DEA2}"/>
              </a:ext>
            </a:extLst>
          </p:cNvPr>
          <p:cNvSpPr>
            <a:spLocks noGrp="1"/>
          </p:cNvSpPr>
          <p:nvPr>
            <p:ph type="body" sz="quarter" idx="11"/>
          </p:nvPr>
        </p:nvSpPr>
        <p:spPr/>
        <p:txBody>
          <a:bodyPr/>
          <a:lstStyle/>
          <a:p>
            <a:pPr rtl="0">
              <a:spcBef>
                <a:spcPts val="0"/>
              </a:spcBef>
              <a:spcAft>
                <a:spcPts val="1200"/>
              </a:spcAft>
            </a:pPr>
            <a:r>
              <a:rPr lang="de-DE" sz="1800" b="0" i="0" u="none" strike="noStrike" dirty="0">
                <a:solidFill>
                  <a:srgbClr val="333333"/>
                </a:solidFill>
                <a:effectLst/>
                <a:latin typeface="Arial" panose="020B0604020202020204" pitchFamily="34" charset="0"/>
              </a:rPr>
              <a:t>,,Schwache KI‘‘ kann </a:t>
            </a:r>
            <a:r>
              <a:rPr lang="de-DE" sz="1800" b="1" i="0" u="none" strike="noStrike" dirty="0">
                <a:solidFill>
                  <a:srgbClr val="333333"/>
                </a:solidFill>
                <a:effectLst/>
                <a:latin typeface="Arial" panose="020B0604020202020204" pitchFamily="34" charset="0"/>
              </a:rPr>
              <a:t>klar eingegrenzte Aufgaben </a:t>
            </a:r>
            <a:r>
              <a:rPr lang="de-DE" sz="1800" b="0" i="0" u="none" strike="noStrike" dirty="0">
                <a:solidFill>
                  <a:srgbClr val="333333"/>
                </a:solidFill>
                <a:effectLst/>
                <a:latin typeface="Arial" panose="020B0604020202020204" pitchFamily="34" charset="0"/>
              </a:rPr>
              <a:t>sehr gut erledigen, zum Beispiel Sprache oder Bilder erkennen und Vorhersagen treffen. </a:t>
            </a:r>
            <a:endParaRPr lang="de-DE" b="0" dirty="0">
              <a:effectLst/>
            </a:endParaRPr>
          </a:p>
          <a:p>
            <a:pPr rtl="0">
              <a:spcBef>
                <a:spcPts val="0"/>
              </a:spcBef>
              <a:spcAft>
                <a:spcPts val="1200"/>
              </a:spcAft>
            </a:pPr>
            <a:r>
              <a:rPr lang="de-DE" sz="1800" b="0" i="0" u="none" strike="noStrike" dirty="0">
                <a:solidFill>
                  <a:srgbClr val="333333"/>
                </a:solidFill>
                <a:effectLst/>
                <a:latin typeface="Arial" panose="020B0604020202020204" pitchFamily="34" charset="0"/>
              </a:rPr>
              <a:t>Eine wirklich ,,starke KI‘‘ könnte aber so </a:t>
            </a:r>
            <a:r>
              <a:rPr lang="de-DE" sz="1800" b="1" i="0" u="none" strike="noStrike" dirty="0">
                <a:solidFill>
                  <a:srgbClr val="333333"/>
                </a:solidFill>
                <a:effectLst/>
                <a:latin typeface="Arial" panose="020B0604020202020204" pitchFamily="34" charset="0"/>
              </a:rPr>
              <a:t>eigenständig denken </a:t>
            </a:r>
            <a:r>
              <a:rPr lang="de-DE" sz="1800" b="0" i="0" u="none" strike="noStrike" dirty="0">
                <a:solidFill>
                  <a:srgbClr val="333333"/>
                </a:solidFill>
                <a:effectLst/>
                <a:latin typeface="Arial" panose="020B0604020202020204" pitchFamily="34" charset="0"/>
              </a:rPr>
              <a:t>wie ein Mensch und ihn vielleicht sogar übertrumpfen.</a:t>
            </a:r>
            <a:endParaRPr lang="de-DE" b="0" dirty="0">
              <a:effectLst/>
            </a:endParaRPr>
          </a:p>
          <a:p>
            <a:pPr rtl="0">
              <a:spcBef>
                <a:spcPts val="0"/>
              </a:spcBef>
              <a:spcAft>
                <a:spcPts val="1200"/>
              </a:spcAft>
            </a:pPr>
            <a:r>
              <a:rPr lang="de-DE" sz="1800" b="0" i="0" u="none" strike="noStrike" dirty="0">
                <a:solidFill>
                  <a:srgbClr val="333333"/>
                </a:solidFill>
                <a:effectLst/>
                <a:latin typeface="Arial" panose="020B0604020202020204" pitchFamily="34" charset="0"/>
              </a:rPr>
              <a:t>Derzeit ist starke KI noch eine </a:t>
            </a:r>
            <a:r>
              <a:rPr lang="de-DE" sz="1800" b="1" i="0" u="none" strike="noStrike" dirty="0">
                <a:solidFill>
                  <a:srgbClr val="333333"/>
                </a:solidFill>
                <a:effectLst/>
                <a:latin typeface="Arial" panose="020B0604020202020204" pitchFamily="34" charset="0"/>
              </a:rPr>
              <a:t>Zukunftsvision</a:t>
            </a:r>
            <a:r>
              <a:rPr lang="de-DE" sz="1800" b="0" i="0" u="none" strike="noStrike" dirty="0">
                <a:solidFill>
                  <a:srgbClr val="333333"/>
                </a:solidFill>
                <a:effectLst/>
                <a:latin typeface="Arial" panose="020B0604020202020204" pitchFamily="34" charset="0"/>
              </a:rPr>
              <a:t>: Ob und wann sie erreicht wird, kann niemand genau sagen</a:t>
            </a:r>
            <a:r>
              <a:rPr lang="de-DE" dirty="0">
                <a:solidFill>
                  <a:srgbClr val="333333"/>
                </a:solidFill>
                <a:latin typeface="Arial" panose="020B0604020202020204" pitchFamily="34" charset="0"/>
              </a:rPr>
              <a:t>;</a:t>
            </a:r>
            <a:r>
              <a:rPr lang="de-DE" sz="1800" b="0" i="0" u="none" strike="noStrike" dirty="0">
                <a:solidFill>
                  <a:srgbClr val="333333"/>
                </a:solidFill>
                <a:effectLst/>
                <a:latin typeface="Arial" panose="020B0604020202020204" pitchFamily="34" charset="0"/>
              </a:rPr>
              <a:t> KI-Forscher*innen haben schon vor vielen Jahrzehnten die Idee gehabt, den Aufbau des menschlichen Gehirns nachzuahmen</a:t>
            </a:r>
            <a:endParaRPr lang="de-DE" dirty="0"/>
          </a:p>
          <a:p>
            <a:pPr rtl="0">
              <a:spcBef>
                <a:spcPts val="0"/>
              </a:spcBef>
              <a:spcAft>
                <a:spcPts val="1200"/>
              </a:spcAft>
            </a:pPr>
            <a:r>
              <a:rPr lang="de-DE" sz="1400" b="0" i="0" u="none" strike="noStrike" dirty="0">
                <a:solidFill>
                  <a:srgbClr val="333333"/>
                </a:solidFill>
                <a:effectLst/>
                <a:latin typeface="Arial" panose="020B0604020202020204" pitchFamily="34" charset="0"/>
              </a:rPr>
              <a:t>(https://kicampus.org/node/352#:~:text=Expert*innen%20sprechen%20von%20%2C%2C,und%20ihn%20vielleicht%20sogar%20%C3%BCbertrumpfen.)</a:t>
            </a:r>
            <a:endParaRPr lang="de-DE" sz="1400" b="0" dirty="0">
              <a:effectLst/>
            </a:endParaRPr>
          </a:p>
          <a:p>
            <a:br>
              <a:rPr lang="de-DE" dirty="0"/>
            </a:br>
            <a:endParaRPr lang="de-DE" dirty="0"/>
          </a:p>
        </p:txBody>
      </p:sp>
    </p:spTree>
    <p:extLst>
      <p:ext uri="{BB962C8B-B14F-4D97-AF65-F5344CB8AC3E}">
        <p14:creationId xmlns:p14="http://schemas.microsoft.com/office/powerpoint/2010/main" val="2646217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C641EC-8804-732B-5768-A4F74A3DC633}"/>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845C9BF2-A13E-21EF-C5EC-C88876DBB5AA}"/>
              </a:ext>
            </a:extLst>
          </p:cNvPr>
          <p:cNvSpPr>
            <a:spLocks noGrp="1"/>
          </p:cNvSpPr>
          <p:nvPr>
            <p:ph type="body" sz="quarter" idx="11"/>
          </p:nvPr>
        </p:nvSpPr>
        <p:spPr>
          <a:xfrm>
            <a:off x="811722" y="1772685"/>
            <a:ext cx="8043616" cy="2778677"/>
          </a:xfrm>
        </p:spPr>
        <p:txBody>
          <a:bodyPr/>
          <a:lstStyle/>
          <a:p>
            <a:pPr algn="ctr"/>
            <a:endParaRPr lang="de-DE" dirty="0"/>
          </a:p>
        </p:txBody>
      </p:sp>
      <p:pic>
        <p:nvPicPr>
          <p:cNvPr id="2050" name="Picture 2" descr="Abstufungen von Künstlicher Intelligenz">
            <a:extLst>
              <a:ext uri="{FF2B5EF4-FFF2-40B4-BE49-F238E27FC236}">
                <a16:creationId xmlns:a16="http://schemas.microsoft.com/office/drawing/2014/main" id="{628D7754-4281-9770-8675-269B5CE0F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83" y="420733"/>
            <a:ext cx="6555729" cy="430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65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A08443-35A2-D797-CAA6-6D26FB2E8604}"/>
              </a:ext>
            </a:extLst>
          </p:cNvPr>
          <p:cNvSpPr>
            <a:spLocks noGrp="1"/>
          </p:cNvSpPr>
          <p:nvPr>
            <p:ph sz="quarter" idx="10"/>
          </p:nvPr>
        </p:nvSpPr>
        <p:spPr/>
        <p:txBody>
          <a:bodyPr/>
          <a:lstStyle/>
          <a:p>
            <a:r>
              <a:rPr lang="de-DE" dirty="0"/>
              <a:t>KI in der Bildung</a:t>
            </a:r>
          </a:p>
        </p:txBody>
      </p:sp>
      <p:sp>
        <p:nvSpPr>
          <p:cNvPr id="3" name="Textplatzhalter 2">
            <a:extLst>
              <a:ext uri="{FF2B5EF4-FFF2-40B4-BE49-F238E27FC236}">
                <a16:creationId xmlns:a16="http://schemas.microsoft.com/office/drawing/2014/main" id="{A301D202-C4F0-8ABE-64A9-40138EA04833}"/>
              </a:ext>
            </a:extLst>
          </p:cNvPr>
          <p:cNvSpPr>
            <a:spLocks noGrp="1"/>
          </p:cNvSpPr>
          <p:nvPr>
            <p:ph type="body" sz="quarter" idx="11"/>
          </p:nvPr>
        </p:nvSpPr>
        <p:spPr/>
        <p:txBody>
          <a:bodyPr/>
          <a:lstStyle/>
          <a:p>
            <a:pPr marL="342900" indent="-342900">
              <a:buAutoNum type="arabicParenBoth"/>
            </a:pPr>
            <a:r>
              <a:rPr lang="de-DE" dirty="0">
                <a:highlight>
                  <a:srgbClr val="FFFF00"/>
                </a:highlight>
              </a:rPr>
              <a:t>Systemorientierte KI </a:t>
            </a:r>
            <a:r>
              <a:rPr lang="de-DE" dirty="0"/>
              <a:t>stellt Informationen bereit, um im Bildungsbereich informierte Entscheidungen treffen zu können (= unterstützt Bildung auf administrativer und institutioneller Ebene)</a:t>
            </a:r>
          </a:p>
          <a:p>
            <a:pPr marL="342900" indent="-342900">
              <a:buAutoNum type="arabicParenBoth"/>
            </a:pPr>
            <a:r>
              <a:rPr lang="de-DE" dirty="0" err="1">
                <a:highlight>
                  <a:srgbClr val="FFFF00"/>
                </a:highlight>
              </a:rPr>
              <a:t>Lernendenorientierte</a:t>
            </a:r>
            <a:r>
              <a:rPr lang="de-DE" dirty="0">
                <a:highlight>
                  <a:srgbClr val="FFFF00"/>
                </a:highlight>
              </a:rPr>
              <a:t> KI </a:t>
            </a:r>
            <a:r>
              <a:rPr lang="de-DE" dirty="0"/>
              <a:t>zielt darauf, Lernende beim Wissenserwerb zu unterstützen, indem sie Lerninhalte personalisiert vermittelt (= die Zusammenarbeit zwischen Lernenden und menschlichen Lehrenden zu simulieren)</a:t>
            </a:r>
          </a:p>
          <a:p>
            <a:pPr marL="342900" indent="-342900">
              <a:buAutoNum type="arabicParenBoth"/>
            </a:pPr>
            <a:r>
              <a:rPr lang="de-DE" dirty="0" err="1">
                <a:highlight>
                  <a:srgbClr val="FFFF00"/>
                </a:highlight>
              </a:rPr>
              <a:t>Lehrendenorientierte</a:t>
            </a:r>
            <a:r>
              <a:rPr lang="de-DE" dirty="0">
                <a:highlight>
                  <a:srgbClr val="FFFF00"/>
                </a:highlight>
              </a:rPr>
              <a:t> KI </a:t>
            </a:r>
            <a:r>
              <a:rPr lang="de-DE" dirty="0"/>
              <a:t>zielt vor allem auf eine Arbeitserleichterung für die Lehrenden ab (=virtuelle Lehrassistenten, die von administrativen Aufgaben entlasten und bei der didaktischen Gestaltung und Benotung unterstützen) </a:t>
            </a:r>
            <a:br>
              <a:rPr lang="de-DE" dirty="0"/>
            </a:br>
            <a:endParaRPr lang="de-DE" dirty="0"/>
          </a:p>
        </p:txBody>
      </p:sp>
    </p:spTree>
    <p:extLst>
      <p:ext uri="{BB962C8B-B14F-4D97-AF65-F5344CB8AC3E}">
        <p14:creationId xmlns:p14="http://schemas.microsoft.com/office/powerpoint/2010/main" val="863650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BFBBBA2-136A-B5A7-22BB-9439CF7B2270}"/>
              </a:ext>
            </a:extLst>
          </p:cNvPr>
          <p:cNvSpPr>
            <a:spLocks noGrp="1"/>
          </p:cNvSpPr>
          <p:nvPr>
            <p:ph sz="quarter" idx="10"/>
          </p:nvPr>
        </p:nvSpPr>
        <p:spPr/>
        <p:txBody>
          <a:bodyPr/>
          <a:lstStyle/>
          <a:p>
            <a:r>
              <a:rPr lang="de-DE" sz="1800" b="0" i="0" u="none" strike="noStrike" dirty="0">
                <a:solidFill>
                  <a:srgbClr val="000000"/>
                </a:solidFill>
                <a:effectLst/>
                <a:latin typeface="Arial" panose="020B0604020202020204" pitchFamily="34" charset="0"/>
              </a:rPr>
              <a:t>Wo sehen Sie für sich die Vorteile von KI in der Bildung? </a:t>
            </a:r>
            <a:endParaRPr lang="de-DE" dirty="0"/>
          </a:p>
        </p:txBody>
      </p:sp>
      <p:sp>
        <p:nvSpPr>
          <p:cNvPr id="3" name="Textplatzhalter 2">
            <a:extLst>
              <a:ext uri="{FF2B5EF4-FFF2-40B4-BE49-F238E27FC236}">
                <a16:creationId xmlns:a16="http://schemas.microsoft.com/office/drawing/2014/main" id="{9BC546AE-8FF7-434B-3AEE-D7CCE3ACF7E9}"/>
              </a:ext>
            </a:extLst>
          </p:cNvPr>
          <p:cNvSpPr>
            <a:spLocks noGrp="1"/>
          </p:cNvSpPr>
          <p:nvPr>
            <p:ph type="body" sz="quarter" idx="11"/>
          </p:nvPr>
        </p:nvSpPr>
        <p:spPr>
          <a:xfrm>
            <a:off x="731520" y="3135786"/>
            <a:ext cx="7637417" cy="1415575"/>
          </a:xfrm>
        </p:spPr>
        <p:txBody>
          <a:bodyPr/>
          <a:lstStyle/>
          <a:p>
            <a:endParaRPr lang="de-DE" sz="1100" dirty="0"/>
          </a:p>
          <a:p>
            <a:endParaRPr lang="de-DE" sz="1100" dirty="0"/>
          </a:p>
          <a:p>
            <a:endParaRPr lang="de-DE" sz="1100" dirty="0"/>
          </a:p>
          <a:p>
            <a:endParaRPr lang="de-DE" sz="1100" dirty="0"/>
          </a:p>
          <a:p>
            <a:endParaRPr lang="de-DE" sz="1100" dirty="0"/>
          </a:p>
          <a:p>
            <a:endParaRPr lang="de-DE" sz="1100" dirty="0"/>
          </a:p>
          <a:p>
            <a:r>
              <a:rPr lang="de-DE" sz="1100" dirty="0"/>
              <a:t>https://www.magazin-schule.de/magazin/anzeige-ki-die-vorteile-von-technologiegestuetzter-paedagogik-und-kuenstlicher-intelligenz</a:t>
            </a:r>
            <a:r>
              <a:rPr lang="de-DE" dirty="0"/>
              <a:t>/</a:t>
            </a:r>
          </a:p>
        </p:txBody>
      </p:sp>
      <p:pic>
        <p:nvPicPr>
          <p:cNvPr id="3074" name="Picture 2" descr="Künstliche Intelligenz in der Bildung">
            <a:extLst>
              <a:ext uri="{FF2B5EF4-FFF2-40B4-BE49-F238E27FC236}">
                <a16:creationId xmlns:a16="http://schemas.microsoft.com/office/drawing/2014/main" id="{FD539ED0-C98B-83C9-055B-E26ED9CD80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103" y="1537467"/>
            <a:ext cx="4040777" cy="253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60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C57CA84-E249-D4F2-0408-E615C4EF4070}"/>
              </a:ext>
            </a:extLst>
          </p:cNvPr>
          <p:cNvSpPr>
            <a:spLocks noGrp="1"/>
          </p:cNvSpPr>
          <p:nvPr>
            <p:ph sz="quarter" idx="10"/>
          </p:nvPr>
        </p:nvSpPr>
        <p:spPr/>
        <p:txBody>
          <a:bodyPr/>
          <a:lstStyle/>
          <a:p>
            <a:pPr rtl="0">
              <a:spcBef>
                <a:spcPts val="0"/>
              </a:spcBef>
              <a:spcAft>
                <a:spcPts val="0"/>
              </a:spcAft>
            </a:pPr>
            <a:endParaRPr lang="de-DE" sz="1800" b="0" i="0" u="none" strike="noStrike" dirty="0">
              <a:solidFill>
                <a:srgbClr val="000000"/>
              </a:solidFill>
              <a:effectLst/>
              <a:latin typeface="Arial" panose="020B0604020202020204" pitchFamily="34" charset="0"/>
            </a:endParaRPr>
          </a:p>
          <a:p>
            <a:pPr rtl="0">
              <a:spcBef>
                <a:spcPts val="0"/>
              </a:spcBef>
              <a:spcAft>
                <a:spcPts val="0"/>
              </a:spcAft>
            </a:pPr>
            <a:endParaRPr lang="de-DE" sz="1800" b="0" dirty="0">
              <a:solidFill>
                <a:srgbClr val="000000"/>
              </a:solidFill>
              <a:latin typeface="Arial" panose="020B0604020202020204" pitchFamily="34" charset="0"/>
            </a:endParaRPr>
          </a:p>
          <a:p>
            <a:pPr rtl="0">
              <a:spcBef>
                <a:spcPts val="0"/>
              </a:spcBef>
              <a:spcAft>
                <a:spcPts val="0"/>
              </a:spcAft>
            </a:pPr>
            <a:endParaRPr lang="de-DE" sz="1800" b="0" i="0" u="none" strike="noStrike" dirty="0">
              <a:solidFill>
                <a:srgbClr val="000000"/>
              </a:solidFill>
              <a:effectLst/>
              <a:latin typeface="Arial" panose="020B0604020202020204" pitchFamily="34" charset="0"/>
            </a:endParaRPr>
          </a:p>
          <a:p>
            <a:endParaRPr lang="de-DE" dirty="0"/>
          </a:p>
          <a:p>
            <a:endParaRPr lang="de-DE" dirty="0"/>
          </a:p>
          <a:p>
            <a:endParaRPr lang="de-DE" dirty="0"/>
          </a:p>
          <a:p>
            <a:endParaRPr lang="de-DE" dirty="0"/>
          </a:p>
          <a:p>
            <a:pPr>
              <a:spcBef>
                <a:spcPts val="0"/>
              </a:spcBef>
              <a:spcAft>
                <a:spcPts val="0"/>
              </a:spcAft>
            </a:pPr>
            <a:endParaRPr lang="de-DE" sz="1800" b="0" dirty="0">
              <a:solidFill>
                <a:srgbClr val="000000"/>
              </a:solidFill>
              <a:latin typeface="Arial"/>
              <a:cs typeface="Arial"/>
            </a:endParaRPr>
          </a:p>
          <a:p>
            <a:pPr>
              <a:spcBef>
                <a:spcPts val="0"/>
              </a:spcBef>
              <a:spcAft>
                <a:spcPts val="0"/>
              </a:spcAft>
            </a:pPr>
            <a:endParaRPr lang="de-DE" sz="1800" b="0" dirty="0">
              <a:solidFill>
                <a:srgbClr val="000000"/>
              </a:solidFill>
              <a:latin typeface="Arial"/>
              <a:cs typeface="Arial"/>
            </a:endParaRPr>
          </a:p>
          <a:p>
            <a:pPr>
              <a:spcBef>
                <a:spcPts val="0"/>
              </a:spcBef>
              <a:spcAft>
                <a:spcPts val="0"/>
              </a:spcAft>
            </a:pPr>
            <a:endParaRPr lang="de-DE" sz="1800" b="0" dirty="0">
              <a:solidFill>
                <a:srgbClr val="000000"/>
              </a:solidFill>
              <a:latin typeface="Arial"/>
              <a:cs typeface="Arial"/>
            </a:endParaRPr>
          </a:p>
          <a:p>
            <a:pPr>
              <a:spcBef>
                <a:spcPts val="0"/>
              </a:spcBef>
              <a:spcAft>
                <a:spcPts val="0"/>
              </a:spcAft>
            </a:pPr>
            <a:r>
              <a:rPr lang="de-DE" sz="1800" b="0" i="0" u="none" strike="noStrike" dirty="0">
                <a:solidFill>
                  <a:srgbClr val="000000"/>
                </a:solidFill>
                <a:effectLst/>
                <a:latin typeface="Arial"/>
                <a:cs typeface="Arial"/>
              </a:rPr>
              <a:t>Wo sehen Sie in Ihrem Bereich Herausforderungen/Gefahren beim Einsatz von KI in der Bildung? </a:t>
            </a:r>
            <a:r>
              <a:rPr lang="de-DE" sz="1800" b="0" dirty="0">
                <a:solidFill>
                  <a:srgbClr val="000000"/>
                </a:solidFill>
                <a:latin typeface="Arial"/>
                <a:cs typeface="Arial"/>
              </a:rPr>
              <a:t> </a:t>
            </a:r>
            <a:br>
              <a:rPr lang="de-DE" dirty="0"/>
            </a:br>
            <a:endParaRPr lang="de-DE" dirty="0">
              <a:cs typeface="Arial"/>
            </a:endParaRPr>
          </a:p>
        </p:txBody>
      </p:sp>
      <p:sp>
        <p:nvSpPr>
          <p:cNvPr id="3" name="Textplatzhalter 2">
            <a:extLst>
              <a:ext uri="{FF2B5EF4-FFF2-40B4-BE49-F238E27FC236}">
                <a16:creationId xmlns:a16="http://schemas.microsoft.com/office/drawing/2014/main" id="{C7F00DEA-7494-D1A0-9F9F-D6AA43DA1D08}"/>
              </a:ext>
            </a:extLst>
          </p:cNvPr>
          <p:cNvSpPr>
            <a:spLocks noGrp="1"/>
          </p:cNvSpPr>
          <p:nvPr>
            <p:ph type="body" sz="quarter" idx="11"/>
          </p:nvPr>
        </p:nvSpPr>
        <p:spPr>
          <a:xfrm>
            <a:off x="348096" y="2370276"/>
            <a:ext cx="7368815" cy="1911306"/>
          </a:xfrm>
        </p:spPr>
        <p:txBody>
          <a:bodyPr/>
          <a:lstStyle/>
          <a:p>
            <a:endParaRPr lang="de-DE" dirty="0"/>
          </a:p>
          <a:p>
            <a:endParaRPr lang="de-DE" dirty="0"/>
          </a:p>
          <a:p>
            <a:endParaRPr lang="de-DE" dirty="0"/>
          </a:p>
          <a:p>
            <a:endParaRPr lang="de-DE" dirty="0"/>
          </a:p>
          <a:p>
            <a:endParaRPr lang="de-DE" dirty="0"/>
          </a:p>
          <a:p>
            <a:endParaRPr lang="de-DE" dirty="0"/>
          </a:p>
          <a:p>
            <a:endParaRPr lang="de-DE" sz="1200" dirty="0"/>
          </a:p>
          <a:p>
            <a:r>
              <a:rPr lang="de-DE" sz="1200" dirty="0"/>
              <a:t>https://www.forum-verlag.com/blog-bes/ki-in-der-schule</a:t>
            </a:r>
          </a:p>
        </p:txBody>
      </p:sp>
      <p:pic>
        <p:nvPicPr>
          <p:cNvPr id="4098" name="Picture 2" descr="KI in der Schule: Artikel zu Pro &amp; Contra, Einsatzmöglichkeiten">
            <a:extLst>
              <a:ext uri="{FF2B5EF4-FFF2-40B4-BE49-F238E27FC236}">
                <a16:creationId xmlns:a16="http://schemas.microsoft.com/office/drawing/2014/main" id="{24CCBB69-41BB-B1AD-5E09-33778958DF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2606" y="1156607"/>
            <a:ext cx="4624251" cy="283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270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F02058B-EEA9-53F9-0CB4-61C52164EE92}"/>
              </a:ext>
            </a:extLst>
          </p:cNvPr>
          <p:cNvSpPr>
            <a:spLocks noGrp="1"/>
          </p:cNvSpPr>
          <p:nvPr>
            <p:ph sz="quarter" idx="10"/>
          </p:nvPr>
        </p:nvSpPr>
        <p:spPr/>
        <p:txBody>
          <a:bodyPr/>
          <a:lstStyle/>
          <a:p>
            <a:r>
              <a:rPr lang="de-DE" dirty="0"/>
              <a:t>Was sagt die Ethik? Deontologischer und konsequentialistischer Ansatz</a:t>
            </a:r>
          </a:p>
        </p:txBody>
      </p:sp>
      <p:sp>
        <p:nvSpPr>
          <p:cNvPr id="3" name="Textplatzhalter 2">
            <a:extLst>
              <a:ext uri="{FF2B5EF4-FFF2-40B4-BE49-F238E27FC236}">
                <a16:creationId xmlns:a16="http://schemas.microsoft.com/office/drawing/2014/main" id="{1B9D70AA-3D1C-F021-5422-0457B83E8A8B}"/>
              </a:ext>
            </a:extLst>
          </p:cNvPr>
          <p:cNvSpPr>
            <a:spLocks noGrp="1"/>
          </p:cNvSpPr>
          <p:nvPr>
            <p:ph type="body" sz="quarter" idx="11"/>
          </p:nvPr>
        </p:nvSpPr>
        <p:spPr/>
        <p:txBody>
          <a:bodyPr/>
          <a:lstStyle/>
          <a:p>
            <a:r>
              <a:rPr lang="de-DE" dirty="0"/>
              <a:t>Deontologische Perspektive: </a:t>
            </a:r>
            <a:r>
              <a:rPr lang="de-DE" u="sng" dirty="0"/>
              <a:t>Menschen haben das Recht auf eine zwischenmenschliche Bildungserfahrung.</a:t>
            </a:r>
          </a:p>
          <a:p>
            <a:r>
              <a:rPr lang="de-DE" dirty="0"/>
              <a:t>Durch den Einsatz von KI in der Bildung wird das individuelle Recht auf eine zwischenmenschliche Bildungserfahrung verletzt.</a:t>
            </a:r>
          </a:p>
          <a:p>
            <a:r>
              <a:rPr lang="de-DE" dirty="0"/>
              <a:t>Forderungen: </a:t>
            </a:r>
          </a:p>
          <a:p>
            <a:pPr marL="342900" indent="-342900">
              <a:buAutoNum type="arabicParenR"/>
            </a:pPr>
            <a:r>
              <a:rPr lang="de-DE" dirty="0"/>
              <a:t>Sicherstellung von </a:t>
            </a:r>
            <a:r>
              <a:rPr lang="de-DE" u="sng" dirty="0"/>
              <a:t>Diskriminierungsfreiheit</a:t>
            </a:r>
            <a:r>
              <a:rPr lang="de-DE" dirty="0"/>
              <a:t>, </a:t>
            </a:r>
            <a:r>
              <a:rPr lang="de-DE" u="sng" dirty="0"/>
              <a:t>Datensouveränität</a:t>
            </a:r>
            <a:r>
              <a:rPr lang="de-DE" dirty="0"/>
              <a:t> der Nutzenden sowie </a:t>
            </a:r>
            <a:r>
              <a:rPr lang="de-DE" u="sng" dirty="0"/>
              <a:t>Transparenz</a:t>
            </a:r>
            <a:r>
              <a:rPr lang="de-DE" dirty="0"/>
              <a:t> und </a:t>
            </a:r>
            <a:r>
              <a:rPr lang="de-DE" u="sng" dirty="0"/>
              <a:t>Partizipation</a:t>
            </a:r>
            <a:r>
              <a:rPr lang="de-DE" dirty="0"/>
              <a:t>.</a:t>
            </a:r>
          </a:p>
          <a:p>
            <a:pPr marL="342900" indent="-342900">
              <a:buAutoNum type="arabicParenR"/>
            </a:pPr>
            <a:r>
              <a:rPr lang="de-DE" dirty="0"/>
              <a:t>KI gibt lediglich </a:t>
            </a:r>
            <a:r>
              <a:rPr lang="de-DE" u="sng" dirty="0"/>
              <a:t>Empfehlungen</a:t>
            </a:r>
            <a:r>
              <a:rPr lang="de-DE" dirty="0"/>
              <a:t> und trifft </a:t>
            </a:r>
            <a:r>
              <a:rPr lang="de-DE" u="sng" dirty="0"/>
              <a:t>nicht selbst autonome Entscheidungen</a:t>
            </a:r>
          </a:p>
          <a:p>
            <a:pPr marL="342900" indent="-342900">
              <a:buAutoNum type="arabicParenR"/>
            </a:pPr>
            <a:r>
              <a:rPr lang="de-DE" dirty="0"/>
              <a:t>grundsätzliche ethische Pflicht, die Verantwortung einer </a:t>
            </a:r>
            <a:r>
              <a:rPr lang="de-DE" u="sng" dirty="0"/>
              <a:t>moralisch relevanten Entscheidung beim Menschen zu belassen</a:t>
            </a:r>
          </a:p>
        </p:txBody>
      </p:sp>
    </p:spTree>
    <p:extLst>
      <p:ext uri="{BB962C8B-B14F-4D97-AF65-F5344CB8AC3E}">
        <p14:creationId xmlns:p14="http://schemas.microsoft.com/office/powerpoint/2010/main" val="1755579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68D523-4E23-3BB9-DEA5-8C77A465FB4B}"/>
              </a:ext>
            </a:extLst>
          </p:cNvPr>
          <p:cNvSpPr>
            <a:spLocks noGrp="1"/>
          </p:cNvSpPr>
          <p:nvPr>
            <p:ph sz="quarter" idx="10"/>
          </p:nvPr>
        </p:nvSpPr>
        <p:spPr/>
        <p:txBody>
          <a:bodyPr/>
          <a:lstStyle/>
          <a:p>
            <a:r>
              <a:rPr lang="de-DE" dirty="0"/>
              <a:t>Herausforderungen:</a:t>
            </a:r>
          </a:p>
        </p:txBody>
      </p:sp>
      <p:sp>
        <p:nvSpPr>
          <p:cNvPr id="3" name="Textplatzhalter 2">
            <a:extLst>
              <a:ext uri="{FF2B5EF4-FFF2-40B4-BE49-F238E27FC236}">
                <a16:creationId xmlns:a16="http://schemas.microsoft.com/office/drawing/2014/main" id="{D345568C-6BDA-7271-C508-A9BC5B7CCFFA}"/>
              </a:ext>
            </a:extLst>
          </p:cNvPr>
          <p:cNvSpPr>
            <a:spLocks noGrp="1"/>
          </p:cNvSpPr>
          <p:nvPr>
            <p:ph type="body" sz="quarter" idx="11"/>
          </p:nvPr>
        </p:nvSpPr>
        <p:spPr/>
        <p:txBody>
          <a:bodyPr/>
          <a:lstStyle/>
          <a:p>
            <a:r>
              <a:rPr lang="de-DE" dirty="0"/>
              <a:t>- </a:t>
            </a:r>
            <a:r>
              <a:rPr lang="de-DE" b="1" dirty="0"/>
              <a:t>Selbstbestimmung</a:t>
            </a:r>
            <a:r>
              <a:rPr lang="de-DE" dirty="0"/>
              <a:t> des Individuums wird durch persönliche KI-Lernassistenten konterkariert</a:t>
            </a:r>
          </a:p>
          <a:p>
            <a:r>
              <a:rPr lang="de-DE" dirty="0"/>
              <a:t>- Wesenheit von KI und ihre definitionsgemäße Nichtmenschlichkeit läuft dem idealistischen und neuhumanistischen Bildungsideal einer Vermittlung </a:t>
            </a:r>
            <a:r>
              <a:rPr lang="de-DE" b="1" dirty="0"/>
              <a:t>innerer Werte</a:t>
            </a:r>
            <a:r>
              <a:rPr lang="de-DE" dirty="0"/>
              <a:t> zuwider, die nur durch </a:t>
            </a:r>
            <a:r>
              <a:rPr lang="de-DE" b="1" dirty="0"/>
              <a:t>Lehrende mit eigener Subjektivität</a:t>
            </a:r>
            <a:r>
              <a:rPr lang="de-DE" dirty="0"/>
              <a:t> und Erlebnistiefe vermittelt werden kann</a:t>
            </a:r>
          </a:p>
          <a:p>
            <a:r>
              <a:rPr lang="de-DE" dirty="0"/>
              <a:t>- mögliche Folge: </a:t>
            </a:r>
            <a:r>
              <a:rPr lang="de-DE" b="1" dirty="0" err="1"/>
              <a:t>Deprofessionalisierung</a:t>
            </a:r>
            <a:r>
              <a:rPr lang="de-DE" b="1" dirty="0"/>
              <a:t> des Lehrberufs </a:t>
            </a:r>
            <a:r>
              <a:rPr lang="de-DE" dirty="0"/>
              <a:t>und eine Abwertung des Wissens, die mit dem Einsatz von KI in der Bildung einhergeht</a:t>
            </a:r>
          </a:p>
          <a:p>
            <a:r>
              <a:rPr lang="de-DE" dirty="0"/>
              <a:t>- werden Bildungsstätten zu immer stärker automatisierten, kybernetisch gesteuerten Beschulungs- und Prüfanstalten? </a:t>
            </a:r>
            <a:r>
              <a:rPr lang="de-DE" b="1" dirty="0"/>
              <a:t>Degradierung</a:t>
            </a:r>
            <a:r>
              <a:rPr lang="de-DE" dirty="0"/>
              <a:t> von (sozial schwächeren) zu einem homo </a:t>
            </a:r>
            <a:r>
              <a:rPr lang="de-DE" dirty="0" err="1"/>
              <a:t>digitalis</a:t>
            </a:r>
            <a:r>
              <a:rPr lang="de-DE" dirty="0"/>
              <a:t>?</a:t>
            </a:r>
          </a:p>
        </p:txBody>
      </p:sp>
    </p:spTree>
    <p:extLst>
      <p:ext uri="{BB962C8B-B14F-4D97-AF65-F5344CB8AC3E}">
        <p14:creationId xmlns:p14="http://schemas.microsoft.com/office/powerpoint/2010/main" val="4224320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CCB342-DEE6-F767-8A72-B13F4FFEE6F5}"/>
              </a:ext>
            </a:extLst>
          </p:cNvPr>
          <p:cNvSpPr>
            <a:spLocks noGrp="1"/>
          </p:cNvSpPr>
          <p:nvPr>
            <p:ph sz="quarter" idx="10"/>
          </p:nvPr>
        </p:nvSpPr>
        <p:spPr/>
        <p:txBody>
          <a:bodyPr/>
          <a:lstStyle/>
          <a:p>
            <a:r>
              <a:rPr lang="de-DE" dirty="0"/>
              <a:t>Konsequentialistische Perspektive: Auswirkungen auf das Individuum und die Gesellschaft</a:t>
            </a:r>
          </a:p>
        </p:txBody>
      </p:sp>
      <p:sp>
        <p:nvSpPr>
          <p:cNvPr id="3" name="Textplatzhalter 2">
            <a:extLst>
              <a:ext uri="{FF2B5EF4-FFF2-40B4-BE49-F238E27FC236}">
                <a16:creationId xmlns:a16="http://schemas.microsoft.com/office/drawing/2014/main" id="{5FAE9E34-B4A1-8B62-DADE-9F4D1F6595BB}"/>
              </a:ext>
            </a:extLst>
          </p:cNvPr>
          <p:cNvSpPr>
            <a:spLocks noGrp="1"/>
          </p:cNvSpPr>
          <p:nvPr>
            <p:ph type="body" sz="quarter" idx="11"/>
          </p:nvPr>
        </p:nvSpPr>
        <p:spPr/>
        <p:txBody>
          <a:bodyPr/>
          <a:lstStyle/>
          <a:p>
            <a:r>
              <a:rPr lang="de-DE" u="sng" dirty="0"/>
              <a:t>individuelle Mikroebene: </a:t>
            </a:r>
          </a:p>
          <a:p>
            <a:r>
              <a:rPr lang="de-DE" dirty="0"/>
              <a:t>- Lernende werden zu </a:t>
            </a:r>
            <a:r>
              <a:rPr lang="de-DE" dirty="0">
                <a:highlight>
                  <a:srgbClr val="FFFF00"/>
                </a:highlight>
              </a:rPr>
              <a:t>unethischem Verhalten </a:t>
            </a:r>
            <a:r>
              <a:rPr lang="de-DE" dirty="0"/>
              <a:t>verleitet, z. B. Plagiate</a:t>
            </a:r>
          </a:p>
          <a:p>
            <a:r>
              <a:rPr lang="de-DE" dirty="0"/>
              <a:t>- überlegene Problemlösungsfähigkeit von KI könnte dazu führen, dass Lernende »</a:t>
            </a:r>
            <a:r>
              <a:rPr lang="de-DE" dirty="0">
                <a:highlight>
                  <a:srgbClr val="FFFF00"/>
                </a:highlight>
              </a:rPr>
              <a:t>intellektuell verkümmern</a:t>
            </a:r>
            <a:r>
              <a:rPr lang="de-DE" dirty="0"/>
              <a:t>«, grundlegende Fertigkeiten wie Lesen und Schreiben verlernten und generell weniger lernten, aber:</a:t>
            </a:r>
          </a:p>
          <a:p>
            <a:r>
              <a:rPr lang="de-DE" dirty="0"/>
              <a:t>bislang keine Belege für eine bedeutende Verringerung oder Verschlechterung des Lernens durch KI-Systeme. Ihr Einsatz kann in einigen Fächergruppen und Altersstufen gewinnbringend sein.</a:t>
            </a:r>
          </a:p>
          <a:p>
            <a:r>
              <a:rPr lang="de-DE" dirty="0"/>
              <a:t>- Lernenden </a:t>
            </a:r>
            <a:r>
              <a:rPr lang="de-DE" dirty="0">
                <a:highlight>
                  <a:srgbClr val="FFFF00"/>
                </a:highlight>
              </a:rPr>
              <a:t>auf sozialer Ebene schaden</a:t>
            </a:r>
            <a:r>
              <a:rPr lang="de-DE" dirty="0"/>
              <a:t>: Sie schränkten Interaktionen mit anderen Menschen ein (Aiken &amp; Epstein, 2000), böten selbst jedoch nur »synthetische« Begegnungen (</a:t>
            </a:r>
            <a:r>
              <a:rPr lang="de-DE" dirty="0" err="1"/>
              <a:t>Selwyn</a:t>
            </a:r>
            <a:r>
              <a:rPr lang="de-DE" dirty="0"/>
              <a:t>, 2019)</a:t>
            </a:r>
          </a:p>
          <a:p>
            <a:endParaRPr lang="de-DE" dirty="0"/>
          </a:p>
        </p:txBody>
      </p:sp>
    </p:spTree>
    <p:extLst>
      <p:ext uri="{BB962C8B-B14F-4D97-AF65-F5344CB8AC3E}">
        <p14:creationId xmlns:p14="http://schemas.microsoft.com/office/powerpoint/2010/main" val="2282579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C64C008-2D01-D782-7D22-36B5DB1967A2}"/>
              </a:ext>
            </a:extLst>
          </p:cNvPr>
          <p:cNvSpPr>
            <a:spLocks noGrp="1"/>
          </p:cNvSpPr>
          <p:nvPr>
            <p:ph sz="quarter" idx="10"/>
          </p:nvPr>
        </p:nvSpPr>
        <p:spPr/>
        <p:txBody>
          <a:bodyPr/>
          <a:lstStyle/>
          <a:p>
            <a:endParaRPr lang="de-DE"/>
          </a:p>
        </p:txBody>
      </p:sp>
      <p:sp>
        <p:nvSpPr>
          <p:cNvPr id="3" name="Textplatzhalter 2">
            <a:extLst>
              <a:ext uri="{FF2B5EF4-FFF2-40B4-BE49-F238E27FC236}">
                <a16:creationId xmlns:a16="http://schemas.microsoft.com/office/drawing/2014/main" id="{48C61FE7-6294-12FA-D09D-9896FD2AEDD2}"/>
              </a:ext>
            </a:extLst>
          </p:cNvPr>
          <p:cNvSpPr>
            <a:spLocks noGrp="1"/>
          </p:cNvSpPr>
          <p:nvPr>
            <p:ph type="body" sz="quarter" idx="11"/>
          </p:nvPr>
        </p:nvSpPr>
        <p:spPr/>
        <p:txBody>
          <a:bodyPr/>
          <a:lstStyle/>
          <a:p>
            <a:r>
              <a:rPr lang="de-DE" dirty="0"/>
              <a:t>…abhängig vom Kontext des Einsatzes, denn:</a:t>
            </a:r>
          </a:p>
          <a:p>
            <a:endParaRPr lang="de-DE" dirty="0"/>
          </a:p>
          <a:p>
            <a:r>
              <a:rPr lang="de-DE" dirty="0"/>
              <a:t>dass KI das Potenzial hat, </a:t>
            </a:r>
            <a:r>
              <a:rPr lang="de-DE" dirty="0">
                <a:highlight>
                  <a:srgbClr val="00FF00"/>
                </a:highlight>
              </a:rPr>
              <a:t>das Entstehen von Empathie zwischen Menschen </a:t>
            </a:r>
            <a:r>
              <a:rPr lang="de-DE" dirty="0"/>
              <a:t>zu fördern (Lossau, 2021), </a:t>
            </a:r>
            <a:r>
              <a:rPr lang="de-DE" dirty="0">
                <a:highlight>
                  <a:srgbClr val="00FF00"/>
                </a:highlight>
              </a:rPr>
              <a:t>menschliche Zusammenarbeit zu verbessern </a:t>
            </a:r>
            <a:r>
              <a:rPr lang="de-DE" dirty="0"/>
              <a:t>(</a:t>
            </a:r>
            <a:r>
              <a:rPr lang="de-DE" dirty="0" err="1"/>
              <a:t>Traeger</a:t>
            </a:r>
            <a:r>
              <a:rPr lang="de-DE" dirty="0"/>
              <a:t> et al., 2020), </a:t>
            </a:r>
            <a:r>
              <a:rPr lang="de-DE" dirty="0">
                <a:highlight>
                  <a:srgbClr val="00FF00"/>
                </a:highlight>
              </a:rPr>
              <a:t>Engagement und Compliance von Lernenden </a:t>
            </a:r>
            <a:r>
              <a:rPr lang="de-DE" dirty="0"/>
              <a:t>zu fördern (</a:t>
            </a:r>
            <a:r>
              <a:rPr lang="de-DE" dirty="0" err="1"/>
              <a:t>Belpaeme</a:t>
            </a:r>
            <a:r>
              <a:rPr lang="de-DE" dirty="0"/>
              <a:t> et al., 2018) und </a:t>
            </a:r>
            <a:r>
              <a:rPr lang="de-DE" dirty="0">
                <a:highlight>
                  <a:srgbClr val="00FF00"/>
                </a:highlight>
              </a:rPr>
              <a:t>rassistische Äußerungen in Diskussionen zu reduzieren </a:t>
            </a:r>
            <a:r>
              <a:rPr lang="de-DE" dirty="0"/>
              <a:t>(Munger, 2017).</a:t>
            </a:r>
          </a:p>
        </p:txBody>
      </p:sp>
    </p:spTree>
    <p:extLst>
      <p:ext uri="{BB962C8B-B14F-4D97-AF65-F5344CB8AC3E}">
        <p14:creationId xmlns:p14="http://schemas.microsoft.com/office/powerpoint/2010/main" val="2131544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A282099-8771-EFBD-448B-8113A303FEBF}"/>
              </a:ext>
            </a:extLst>
          </p:cNvPr>
          <p:cNvSpPr>
            <a:spLocks noGrp="1"/>
          </p:cNvSpPr>
          <p:nvPr>
            <p:ph sz="quarter" idx="10"/>
          </p:nvPr>
        </p:nvSpPr>
        <p:spPr/>
        <p:txBody>
          <a:bodyPr/>
          <a:lstStyle/>
          <a:p>
            <a:r>
              <a:rPr lang="de-DE" dirty="0"/>
              <a:t>…für die Gesellschaft (Makroebene)</a:t>
            </a:r>
          </a:p>
        </p:txBody>
      </p:sp>
      <p:sp>
        <p:nvSpPr>
          <p:cNvPr id="3" name="Textplatzhalter 2">
            <a:extLst>
              <a:ext uri="{FF2B5EF4-FFF2-40B4-BE49-F238E27FC236}">
                <a16:creationId xmlns:a16="http://schemas.microsoft.com/office/drawing/2014/main" id="{49C33616-A3B1-4CD4-9B67-BA35B62F75F5}"/>
              </a:ext>
            </a:extLst>
          </p:cNvPr>
          <p:cNvSpPr>
            <a:spLocks noGrp="1"/>
          </p:cNvSpPr>
          <p:nvPr>
            <p:ph type="body" sz="quarter" idx="11"/>
          </p:nvPr>
        </p:nvSpPr>
        <p:spPr/>
        <p:txBody>
          <a:bodyPr/>
          <a:lstStyle/>
          <a:p>
            <a:r>
              <a:rPr lang="de-DE" dirty="0"/>
              <a:t>- </a:t>
            </a:r>
            <a:r>
              <a:rPr lang="de-DE" dirty="0">
                <a:solidFill>
                  <a:srgbClr val="FF0000"/>
                </a:solidFill>
              </a:rPr>
              <a:t>Fachkräftemangel </a:t>
            </a:r>
            <a:r>
              <a:rPr lang="de-DE" dirty="0"/>
              <a:t>beheben</a:t>
            </a:r>
          </a:p>
          <a:p>
            <a:r>
              <a:rPr lang="de-DE" dirty="0"/>
              <a:t>- Qualifizierung von Menschen ohne Berufsausbildung durch adaptive Lernumgebungen unterstützen: </a:t>
            </a:r>
            <a:r>
              <a:rPr lang="de-DE" dirty="0">
                <a:solidFill>
                  <a:srgbClr val="FF0000"/>
                </a:solidFill>
              </a:rPr>
              <a:t>KI- Lernbegleiter </a:t>
            </a:r>
            <a:r>
              <a:rPr lang="de-DE" dirty="0"/>
              <a:t>könnten die Lernenden darin unterstützen, grundlegende Kenntnisse wie Lese- und Schreibfertigkeiten zu verbessern, insbesondere vor dem Hintergrund negativer Lernerfahrungen</a:t>
            </a:r>
          </a:p>
          <a:p>
            <a:r>
              <a:rPr lang="de-DE" dirty="0"/>
              <a:t>- </a:t>
            </a:r>
            <a:r>
              <a:rPr lang="de-DE" dirty="0">
                <a:solidFill>
                  <a:srgbClr val="FF0000"/>
                </a:solidFill>
              </a:rPr>
              <a:t>Qualifizierung geflüchteter Menschen</a:t>
            </a:r>
            <a:r>
              <a:rPr lang="de-DE" dirty="0"/>
              <a:t>: stärkere Differenzierung der Kurse nach Bildungshintergrund und sprachlichen Vorkenntnissen, wozu KI einen wichtigen Beitrag leisten könnte.</a:t>
            </a:r>
          </a:p>
          <a:p>
            <a:r>
              <a:rPr lang="de-DE" dirty="0"/>
              <a:t>- Anteil von Lernenden mit </a:t>
            </a:r>
            <a:r>
              <a:rPr lang="de-DE" dirty="0">
                <a:solidFill>
                  <a:srgbClr val="FF0000"/>
                </a:solidFill>
              </a:rPr>
              <a:t>sonderpädagogischem Förderbedarf </a:t>
            </a:r>
            <a:r>
              <a:rPr lang="de-DE" dirty="0"/>
              <a:t>durch KI fördern</a:t>
            </a:r>
          </a:p>
        </p:txBody>
      </p:sp>
    </p:spTree>
    <p:extLst>
      <p:ext uri="{BB962C8B-B14F-4D97-AF65-F5344CB8AC3E}">
        <p14:creationId xmlns:p14="http://schemas.microsoft.com/office/powerpoint/2010/main" val="14688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94881-2875-9F9D-E9CB-98FAAC262083}"/>
            </a:ext>
          </a:extLst>
        </p:cNvPr>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2B68BCAA-A886-4DAB-2251-3B99DD435D33}"/>
              </a:ext>
            </a:extLst>
          </p:cNvPr>
          <p:cNvGraphicFramePr>
            <a:graphicFrameLocks noGrp="1"/>
          </p:cNvGraphicFramePr>
          <p:nvPr>
            <p:extLst>
              <p:ext uri="{D42A27DB-BD31-4B8C-83A1-F6EECF244321}">
                <p14:modId xmlns:p14="http://schemas.microsoft.com/office/powerpoint/2010/main" val="2692954284"/>
              </p:ext>
            </p:extLst>
          </p:nvPr>
        </p:nvGraphicFramePr>
        <p:xfrm>
          <a:off x="733096" y="1447266"/>
          <a:ext cx="7212930" cy="2248968"/>
        </p:xfrm>
        <a:graphic>
          <a:graphicData uri="http://schemas.openxmlformats.org/drawingml/2006/table">
            <a:tbl>
              <a:tblPr firstRow="1" bandRow="1">
                <a:tableStyleId>{08FB837D-C827-4EFA-A057-4D05807E0F7C}</a:tableStyleId>
              </a:tblPr>
              <a:tblGrid>
                <a:gridCol w="2404310">
                  <a:extLst>
                    <a:ext uri="{9D8B030D-6E8A-4147-A177-3AD203B41FA5}">
                      <a16:colId xmlns:a16="http://schemas.microsoft.com/office/drawing/2014/main" val="1128343552"/>
                    </a:ext>
                  </a:extLst>
                </a:gridCol>
                <a:gridCol w="2404310">
                  <a:extLst>
                    <a:ext uri="{9D8B030D-6E8A-4147-A177-3AD203B41FA5}">
                      <a16:colId xmlns:a16="http://schemas.microsoft.com/office/drawing/2014/main" val="1939382963"/>
                    </a:ext>
                  </a:extLst>
                </a:gridCol>
                <a:gridCol w="2404310">
                  <a:extLst>
                    <a:ext uri="{9D8B030D-6E8A-4147-A177-3AD203B41FA5}">
                      <a16:colId xmlns:a16="http://schemas.microsoft.com/office/drawing/2014/main" val="2023869236"/>
                    </a:ext>
                  </a:extLst>
                </a:gridCol>
              </a:tblGrid>
              <a:tr h="374828">
                <a:tc>
                  <a:txBody>
                    <a:bodyPr/>
                    <a:lstStyle/>
                    <a:p>
                      <a:r>
                        <a:rPr lang="de-DE" sz="1400"/>
                        <a:t>Fach</a:t>
                      </a:r>
                    </a:p>
                  </a:txBody>
                  <a:tcPr marL="68580" marR="68580" marT="34290" marB="34290"/>
                </a:tc>
                <a:tc>
                  <a:txBody>
                    <a:bodyPr/>
                    <a:lstStyle/>
                    <a:p>
                      <a:r>
                        <a:rPr lang="de-DE" sz="1400"/>
                        <a:t>Abi</a:t>
                      </a:r>
                      <a:r>
                        <a:rPr lang="de-DE" sz="1400" baseline="0"/>
                        <a:t> 2022 (GPT 3.5)</a:t>
                      </a:r>
                      <a:endParaRPr lang="de-DE" sz="14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a:t>Abi</a:t>
                      </a:r>
                      <a:r>
                        <a:rPr lang="de-DE" sz="1400" baseline="0" dirty="0"/>
                        <a:t> 2023 (GPT 4)</a:t>
                      </a:r>
                      <a:endParaRPr lang="de-DE" sz="1400" dirty="0"/>
                    </a:p>
                  </a:txBody>
                  <a:tcPr marL="68580" marR="68580" marT="34290" marB="34290"/>
                </a:tc>
                <a:extLst>
                  <a:ext uri="{0D108BD9-81ED-4DB2-BD59-A6C34878D82A}">
                    <a16:rowId xmlns:a16="http://schemas.microsoft.com/office/drawing/2014/main" val="1256886623"/>
                  </a:ext>
                </a:extLst>
              </a:tr>
              <a:tr h="374828">
                <a:tc>
                  <a:txBody>
                    <a:bodyPr/>
                    <a:lstStyle/>
                    <a:p>
                      <a:r>
                        <a:rPr lang="de-DE" sz="1400"/>
                        <a:t>Deutsch</a:t>
                      </a:r>
                    </a:p>
                  </a:txBody>
                  <a:tcPr marL="68580" marR="68580" marT="34290" marB="34290"/>
                </a:tc>
                <a:tc>
                  <a:txBody>
                    <a:bodyPr/>
                    <a:lstStyle/>
                    <a:p>
                      <a:r>
                        <a:rPr lang="de-DE" sz="1400"/>
                        <a:t>3</a:t>
                      </a:r>
                    </a:p>
                  </a:txBody>
                  <a:tcPr marL="68580" marR="68580" marT="34290" marB="34290"/>
                </a:tc>
                <a:tc>
                  <a:txBody>
                    <a:bodyPr/>
                    <a:lstStyle/>
                    <a:p>
                      <a:r>
                        <a:rPr lang="de-DE" sz="1400" dirty="0"/>
                        <a:t>10</a:t>
                      </a:r>
                    </a:p>
                  </a:txBody>
                  <a:tcPr marL="68580" marR="68580" marT="34290" marB="34290"/>
                </a:tc>
                <a:extLst>
                  <a:ext uri="{0D108BD9-81ED-4DB2-BD59-A6C34878D82A}">
                    <a16:rowId xmlns:a16="http://schemas.microsoft.com/office/drawing/2014/main" val="2509410573"/>
                  </a:ext>
                </a:extLst>
              </a:tr>
              <a:tr h="374828">
                <a:tc>
                  <a:txBody>
                    <a:bodyPr/>
                    <a:lstStyle/>
                    <a:p>
                      <a:r>
                        <a:rPr lang="de-DE" sz="1400"/>
                        <a:t>Mathematik</a:t>
                      </a:r>
                    </a:p>
                  </a:txBody>
                  <a:tcPr marL="68580" marR="68580" marT="34290" marB="34290"/>
                </a:tc>
                <a:tc>
                  <a:txBody>
                    <a:bodyPr/>
                    <a:lstStyle/>
                    <a:p>
                      <a:r>
                        <a:rPr lang="de-DE" sz="1400"/>
                        <a:t>4</a:t>
                      </a:r>
                    </a:p>
                  </a:txBody>
                  <a:tcPr marL="68580" marR="68580" marT="34290" marB="34290"/>
                </a:tc>
                <a:tc>
                  <a:txBody>
                    <a:bodyPr/>
                    <a:lstStyle/>
                    <a:p>
                      <a:r>
                        <a:rPr lang="de-DE" sz="1400" dirty="0"/>
                        <a:t>10</a:t>
                      </a:r>
                    </a:p>
                  </a:txBody>
                  <a:tcPr marL="68580" marR="68580" marT="34290" marB="34290"/>
                </a:tc>
                <a:extLst>
                  <a:ext uri="{0D108BD9-81ED-4DB2-BD59-A6C34878D82A}">
                    <a16:rowId xmlns:a16="http://schemas.microsoft.com/office/drawing/2014/main" val="2645996491"/>
                  </a:ext>
                </a:extLst>
              </a:tr>
              <a:tr h="374828">
                <a:tc>
                  <a:txBody>
                    <a:bodyPr/>
                    <a:lstStyle/>
                    <a:p>
                      <a:r>
                        <a:rPr lang="de-DE" sz="1400"/>
                        <a:t>Informatik</a:t>
                      </a:r>
                    </a:p>
                  </a:txBody>
                  <a:tcPr marL="68580" marR="68580" marT="34290" marB="34290"/>
                </a:tc>
                <a:tc>
                  <a:txBody>
                    <a:bodyPr/>
                    <a:lstStyle/>
                    <a:p>
                      <a:r>
                        <a:rPr lang="de-DE" sz="1400"/>
                        <a:t>2</a:t>
                      </a:r>
                    </a:p>
                  </a:txBody>
                  <a:tcPr marL="68580" marR="68580" marT="34290" marB="34290"/>
                </a:tc>
                <a:tc>
                  <a:txBody>
                    <a:bodyPr/>
                    <a:lstStyle/>
                    <a:p>
                      <a:r>
                        <a:rPr lang="de-DE" sz="1400" dirty="0"/>
                        <a:t>11</a:t>
                      </a:r>
                    </a:p>
                  </a:txBody>
                  <a:tcPr marL="68580" marR="68580" marT="34290" marB="34290"/>
                </a:tc>
                <a:extLst>
                  <a:ext uri="{0D108BD9-81ED-4DB2-BD59-A6C34878D82A}">
                    <a16:rowId xmlns:a16="http://schemas.microsoft.com/office/drawing/2014/main" val="1802803457"/>
                  </a:ext>
                </a:extLst>
              </a:tr>
              <a:tr h="374828">
                <a:tc>
                  <a:txBody>
                    <a:bodyPr/>
                    <a:lstStyle/>
                    <a:p>
                      <a:r>
                        <a:rPr lang="de-DE" sz="1400"/>
                        <a:t>Ethik</a:t>
                      </a:r>
                    </a:p>
                  </a:txBody>
                  <a:tcPr marL="68580" marR="68580" marT="34290" marB="34290"/>
                </a:tc>
                <a:tc>
                  <a:txBody>
                    <a:bodyPr/>
                    <a:lstStyle/>
                    <a:p>
                      <a:r>
                        <a:rPr lang="de-DE" sz="1400"/>
                        <a:t>4</a:t>
                      </a:r>
                    </a:p>
                  </a:txBody>
                  <a:tcPr marL="68580" marR="68580" marT="34290" marB="34290"/>
                </a:tc>
                <a:tc>
                  <a:txBody>
                    <a:bodyPr/>
                    <a:lstStyle/>
                    <a:p>
                      <a:r>
                        <a:rPr lang="de-DE" sz="1400" dirty="0"/>
                        <a:t>10</a:t>
                      </a:r>
                    </a:p>
                  </a:txBody>
                  <a:tcPr marL="68580" marR="68580" marT="34290" marB="34290"/>
                </a:tc>
                <a:extLst>
                  <a:ext uri="{0D108BD9-81ED-4DB2-BD59-A6C34878D82A}">
                    <a16:rowId xmlns:a16="http://schemas.microsoft.com/office/drawing/2014/main" val="1157821582"/>
                  </a:ext>
                </a:extLst>
              </a:tr>
              <a:tr h="374828">
                <a:tc>
                  <a:txBody>
                    <a:bodyPr/>
                    <a:lstStyle/>
                    <a:p>
                      <a:r>
                        <a:rPr lang="de-DE" sz="1400"/>
                        <a:t>Geschichte</a:t>
                      </a:r>
                    </a:p>
                  </a:txBody>
                  <a:tcPr marL="68580" marR="68580" marT="34290" marB="34290"/>
                </a:tc>
                <a:tc>
                  <a:txBody>
                    <a:bodyPr/>
                    <a:lstStyle/>
                    <a:p>
                      <a:r>
                        <a:rPr lang="de-DE" sz="1400"/>
                        <a:t>9</a:t>
                      </a:r>
                    </a:p>
                  </a:txBody>
                  <a:tcPr marL="68580" marR="68580" marT="34290" marB="34290"/>
                </a:tc>
                <a:tc>
                  <a:txBody>
                    <a:bodyPr/>
                    <a:lstStyle/>
                    <a:p>
                      <a:r>
                        <a:rPr lang="de-DE" sz="1400" dirty="0"/>
                        <a:t>11</a:t>
                      </a:r>
                    </a:p>
                  </a:txBody>
                  <a:tcPr marL="68580" marR="68580" marT="34290" marB="34290"/>
                </a:tc>
                <a:extLst>
                  <a:ext uri="{0D108BD9-81ED-4DB2-BD59-A6C34878D82A}">
                    <a16:rowId xmlns:a16="http://schemas.microsoft.com/office/drawing/2014/main" val="3028418645"/>
                  </a:ext>
                </a:extLst>
              </a:tr>
            </a:tbl>
          </a:graphicData>
        </a:graphic>
      </p:graphicFrame>
      <p:sp>
        <p:nvSpPr>
          <p:cNvPr id="4" name="Rechteck 3">
            <a:extLst>
              <a:ext uri="{FF2B5EF4-FFF2-40B4-BE49-F238E27FC236}">
                <a16:creationId xmlns:a16="http://schemas.microsoft.com/office/drawing/2014/main" id="{26AE8697-1CE1-AC85-5928-3F1043D6BC09}"/>
              </a:ext>
            </a:extLst>
          </p:cNvPr>
          <p:cNvSpPr/>
          <p:nvPr/>
        </p:nvSpPr>
        <p:spPr>
          <a:xfrm>
            <a:off x="674414" y="3720602"/>
            <a:ext cx="7766050" cy="553998"/>
          </a:xfrm>
          <a:prstGeom prst="rect">
            <a:avLst/>
          </a:prstGeom>
        </p:spPr>
        <p:txBody>
          <a:bodyPr wrap="square">
            <a:spAutoFit/>
          </a:bodyPr>
          <a:lstStyle/>
          <a:p>
            <a:r>
              <a:rPr lang="de-DE" sz="1100" dirty="0">
                <a:hlinkClick r:id="rId2"/>
              </a:rPr>
              <a:t>https://www.br.de/nachrichten/netzwelt/chatgpt-ki-besteht-bayerisches-abitur-mit-bravour,TfB3QBw</a:t>
            </a:r>
            <a:endParaRPr lang="de-DE" sz="1100" dirty="0"/>
          </a:p>
          <a:p>
            <a:endParaRPr lang="de-DE" dirty="0"/>
          </a:p>
        </p:txBody>
      </p:sp>
      <p:sp>
        <p:nvSpPr>
          <p:cNvPr id="3" name="Textfeld 2">
            <a:extLst>
              <a:ext uri="{FF2B5EF4-FFF2-40B4-BE49-F238E27FC236}">
                <a16:creationId xmlns:a16="http://schemas.microsoft.com/office/drawing/2014/main" id="{254CAD04-3F9E-D30A-73FE-8963A57D9CF1}"/>
              </a:ext>
            </a:extLst>
          </p:cNvPr>
          <p:cNvSpPr txBox="1"/>
          <p:nvPr/>
        </p:nvSpPr>
        <p:spPr>
          <a:xfrm>
            <a:off x="3114346" y="1053566"/>
            <a:ext cx="3634328" cy="369332"/>
          </a:xfrm>
          <a:prstGeom prst="rect">
            <a:avLst/>
          </a:prstGeom>
          <a:noFill/>
        </p:spPr>
        <p:txBody>
          <a:bodyPr wrap="none" rtlCol="0">
            <a:spAutoFit/>
          </a:bodyPr>
          <a:lstStyle/>
          <a:p>
            <a:r>
              <a:rPr lang="de-DE" b="1" dirty="0"/>
              <a:t>Januar 2023                  Mai 2023</a:t>
            </a:r>
          </a:p>
        </p:txBody>
      </p:sp>
    </p:spTree>
    <p:extLst>
      <p:ext uri="{BB962C8B-B14F-4D97-AF65-F5344CB8AC3E}">
        <p14:creationId xmlns:p14="http://schemas.microsoft.com/office/powerpoint/2010/main" val="1168602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FEE5D6B-8F6B-C831-E980-177C8A002A1B}"/>
              </a:ext>
            </a:extLst>
          </p:cNvPr>
          <p:cNvSpPr>
            <a:spLocks noGrp="1"/>
          </p:cNvSpPr>
          <p:nvPr>
            <p:ph sz="quarter" idx="10"/>
          </p:nvPr>
        </p:nvSpPr>
        <p:spPr/>
        <p:txBody>
          <a:bodyPr/>
          <a:lstStyle/>
          <a:p>
            <a:r>
              <a:rPr lang="de-DE" dirty="0"/>
              <a:t>Neue Überlegungen der AI </a:t>
            </a:r>
            <a:r>
              <a:rPr lang="de-DE" dirty="0" err="1"/>
              <a:t>Ethics</a:t>
            </a:r>
            <a:r>
              <a:rPr lang="de-DE" dirty="0"/>
              <a:t> Impact Group: Kennzeichnungspflicht für KI…</a:t>
            </a:r>
          </a:p>
        </p:txBody>
      </p:sp>
      <p:sp>
        <p:nvSpPr>
          <p:cNvPr id="3" name="Textplatzhalter 2">
            <a:extLst>
              <a:ext uri="{FF2B5EF4-FFF2-40B4-BE49-F238E27FC236}">
                <a16:creationId xmlns:a16="http://schemas.microsoft.com/office/drawing/2014/main" id="{552E8546-BAEE-AAB1-6F05-3D0C3BB27EFC}"/>
              </a:ext>
            </a:extLst>
          </p:cNvPr>
          <p:cNvSpPr>
            <a:spLocks noGrp="1"/>
          </p:cNvSpPr>
          <p:nvPr>
            <p:ph type="body" sz="quarter" idx="11"/>
          </p:nvPr>
        </p:nvSpPr>
        <p:spPr/>
        <p:txBody>
          <a:bodyPr/>
          <a:lstStyle/>
          <a:p>
            <a:r>
              <a:rPr lang="de-DE" dirty="0"/>
              <a:t>…für eine </a:t>
            </a:r>
            <a:r>
              <a:rPr lang="de-DE" dirty="0">
                <a:highlight>
                  <a:srgbClr val="89E0FF"/>
                </a:highlight>
              </a:rPr>
              <a:t>bewusste Trennung von menschlicher und KI-generierter Kommunikation</a:t>
            </a:r>
            <a:r>
              <a:rPr lang="de-DE" dirty="0"/>
              <a:t>, weil neue Generationen von KI erstellen Medieninhalte und kommunizieren in menschenähnlicher Form, d.h. für den Menschen wird es zunehmend </a:t>
            </a:r>
            <a:r>
              <a:rPr lang="de-DE" dirty="0">
                <a:highlight>
                  <a:srgbClr val="89E0FF"/>
                </a:highlight>
              </a:rPr>
              <a:t>schwierig</a:t>
            </a:r>
            <a:r>
              <a:rPr lang="de-DE" dirty="0"/>
              <a:t> zwischen solchen synthetischen Medien und menschlicher Kommunikation und Medienproduktion andererseits </a:t>
            </a:r>
            <a:r>
              <a:rPr lang="de-DE" dirty="0">
                <a:highlight>
                  <a:srgbClr val="89E0FF"/>
                </a:highlight>
              </a:rPr>
              <a:t>zu unterscheiden </a:t>
            </a:r>
          </a:p>
          <a:p>
            <a:endParaRPr lang="de-DE" dirty="0"/>
          </a:p>
          <a:p>
            <a:r>
              <a:rPr lang="de-DE" dirty="0"/>
              <a:t>Forderungen:</a:t>
            </a:r>
          </a:p>
          <a:p>
            <a:pPr marL="342900" indent="-342900">
              <a:buAutoNum type="arabicPeriod"/>
            </a:pPr>
            <a:r>
              <a:rPr lang="de-DE" u="sng" dirty="0"/>
              <a:t>Transparenz: </a:t>
            </a:r>
            <a:r>
              <a:rPr lang="de-DE" dirty="0"/>
              <a:t>Offenlegungspflichten in Bezug auf die verwendeten Algorithmen oder die Daten, mit denen Modelle trainiert werden</a:t>
            </a:r>
          </a:p>
          <a:p>
            <a:endParaRPr lang="de-DE" dirty="0"/>
          </a:p>
        </p:txBody>
      </p:sp>
    </p:spTree>
    <p:extLst>
      <p:ext uri="{BB962C8B-B14F-4D97-AF65-F5344CB8AC3E}">
        <p14:creationId xmlns:p14="http://schemas.microsoft.com/office/powerpoint/2010/main" val="2163554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ABC624-6FC6-0BB0-7F16-14691C9F5A0C}"/>
              </a:ext>
            </a:extLst>
          </p:cNvPr>
          <p:cNvSpPr>
            <a:spLocks noGrp="1"/>
          </p:cNvSpPr>
          <p:nvPr>
            <p:ph sz="quarter" idx="10"/>
          </p:nvPr>
        </p:nvSpPr>
        <p:spPr/>
        <p:txBody>
          <a:bodyPr/>
          <a:lstStyle/>
          <a:p>
            <a:r>
              <a:rPr lang="de-DE" b="0" i="0" dirty="0">
                <a:solidFill>
                  <a:srgbClr val="444E57"/>
                </a:solidFill>
                <a:effectLst/>
                <a:latin typeface="+mj-lt"/>
              </a:rPr>
              <a:t>Aus: Jessica Heesen, Kennzeichnungspflichten für KI aus Perspektive der Ethik. </a:t>
            </a:r>
            <a:r>
              <a:rPr lang="de-DE" b="0" i="0" dirty="0" err="1">
                <a:solidFill>
                  <a:srgbClr val="444E57"/>
                </a:solidFill>
                <a:effectLst/>
                <a:latin typeface="+mj-lt"/>
              </a:rPr>
              <a:t>BvD</a:t>
            </a:r>
            <a:r>
              <a:rPr lang="de-DE" b="0" i="0" dirty="0">
                <a:solidFill>
                  <a:srgbClr val="444E57"/>
                </a:solidFill>
                <a:effectLst/>
                <a:latin typeface="+mj-lt"/>
              </a:rPr>
              <a:t>-News 2/23, 10-13</a:t>
            </a:r>
            <a:endParaRPr lang="de-DE" b="0" dirty="0">
              <a:latin typeface="+mj-lt"/>
            </a:endParaRPr>
          </a:p>
        </p:txBody>
      </p:sp>
      <p:sp>
        <p:nvSpPr>
          <p:cNvPr id="3" name="Textplatzhalter 2">
            <a:extLst>
              <a:ext uri="{FF2B5EF4-FFF2-40B4-BE49-F238E27FC236}">
                <a16:creationId xmlns:a16="http://schemas.microsoft.com/office/drawing/2014/main" id="{F12DED20-FC41-EA52-81F7-757A7B055FFA}"/>
              </a:ext>
            </a:extLst>
          </p:cNvPr>
          <p:cNvSpPr>
            <a:spLocks noGrp="1"/>
          </p:cNvSpPr>
          <p:nvPr>
            <p:ph type="body" sz="quarter" idx="11"/>
          </p:nvPr>
        </p:nvSpPr>
        <p:spPr/>
        <p:txBody>
          <a:bodyPr/>
          <a:lstStyle/>
          <a:p>
            <a:r>
              <a:rPr lang="de-DE" dirty="0"/>
              <a:t>2. </a:t>
            </a:r>
            <a:r>
              <a:rPr lang="de-DE" u="sng" dirty="0"/>
              <a:t>Aufbau kritischer Technikkompetenz: </a:t>
            </a:r>
            <a:r>
              <a:rPr lang="de-DE" dirty="0"/>
              <a:t>Medienmündigkeit als Fähigkeit, </a:t>
            </a:r>
            <a:r>
              <a:rPr lang="de-DE" dirty="0">
                <a:latin typeface="+mj-lt"/>
              </a:rPr>
              <a:t>verantwortungsvoll und selbstbestimmt mit Medien umzugehen, erfordert Klarheit über die Kommunikationssituation, die Kommunikationspartner und die beteiligten Unternehmen und Institutionen</a:t>
            </a:r>
          </a:p>
          <a:p>
            <a:endParaRPr lang="de-DE" dirty="0">
              <a:latin typeface="+mj-lt"/>
            </a:endParaRPr>
          </a:p>
          <a:p>
            <a:r>
              <a:rPr lang="de-DE" dirty="0">
                <a:latin typeface="+mj-lt"/>
              </a:rPr>
              <a:t>3. </a:t>
            </a:r>
            <a:r>
              <a:rPr lang="de-DE" u="sng" dirty="0">
                <a:latin typeface="+mj-lt"/>
              </a:rPr>
              <a:t>zur Wahrung der Integrität menschlicher Kommunikation</a:t>
            </a:r>
            <a:r>
              <a:rPr lang="de-DE" dirty="0">
                <a:latin typeface="+mj-lt"/>
              </a:rPr>
              <a:t>: </a:t>
            </a:r>
            <a:r>
              <a:rPr lang="de-DE" sz="1800" dirty="0">
                <a:effectLst/>
                <a:latin typeface="+mj-lt"/>
                <a:ea typeface="Aptos" panose="020B0004020202020204" pitchFamily="34" charset="0"/>
                <a:cs typeface="Times New Roman" panose="02020603050405020304" pitchFamily="18" charset="0"/>
              </a:rPr>
              <a:t>Achtung der Selbstzweckhaftigkeit und Unverfügbarkeit der Interaktionspartner</a:t>
            </a:r>
          </a:p>
          <a:p>
            <a:endParaRPr lang="de-DE" dirty="0"/>
          </a:p>
          <a:p>
            <a:r>
              <a:rPr lang="de-DE" dirty="0"/>
              <a:t>4. </a:t>
            </a:r>
            <a:r>
              <a:rPr lang="de-DE" u="sng" dirty="0"/>
              <a:t>Normative Anforderungen an öffentliche Kommunikation</a:t>
            </a:r>
            <a:r>
              <a:rPr lang="de-DE" dirty="0"/>
              <a:t>: wenn Medieninhalte durch KI produziert werden, kann dies bei den Rezipierenden ein generelles Misstrauen gegenüber Medienkommunikation erzeugen</a:t>
            </a:r>
          </a:p>
          <a:p>
            <a:endParaRPr lang="de-DE" dirty="0"/>
          </a:p>
          <a:p>
            <a:endParaRPr lang="de-DE" dirty="0"/>
          </a:p>
          <a:p>
            <a:endParaRPr lang="de-DE" dirty="0"/>
          </a:p>
        </p:txBody>
      </p:sp>
    </p:spTree>
    <p:extLst>
      <p:ext uri="{BB962C8B-B14F-4D97-AF65-F5344CB8AC3E}">
        <p14:creationId xmlns:p14="http://schemas.microsoft.com/office/powerpoint/2010/main" val="2538015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0DB8C4C-77C7-5561-FC8E-674C06392BE2}"/>
              </a:ext>
            </a:extLst>
          </p:cNvPr>
          <p:cNvSpPr>
            <a:spLocks noGrp="1"/>
          </p:cNvSpPr>
          <p:nvPr>
            <p:ph sz="quarter" idx="10"/>
          </p:nvPr>
        </p:nvSpPr>
        <p:spPr/>
        <p:txBody>
          <a:bodyPr/>
          <a:lstStyle/>
          <a:p>
            <a:endParaRPr lang="de-DE" dirty="0"/>
          </a:p>
        </p:txBody>
      </p:sp>
      <p:sp>
        <p:nvSpPr>
          <p:cNvPr id="3" name="Textplatzhalter 2">
            <a:extLst>
              <a:ext uri="{FF2B5EF4-FFF2-40B4-BE49-F238E27FC236}">
                <a16:creationId xmlns:a16="http://schemas.microsoft.com/office/drawing/2014/main" id="{47775EE2-B437-295D-F047-2E160DA11D90}"/>
              </a:ext>
            </a:extLst>
          </p:cNvPr>
          <p:cNvSpPr>
            <a:spLocks noGrp="1"/>
          </p:cNvSpPr>
          <p:nvPr>
            <p:ph type="body" sz="quarter" idx="11"/>
          </p:nvPr>
        </p:nvSpPr>
        <p:spPr/>
        <p:txBody>
          <a:bodyPr/>
          <a:lstStyle/>
          <a:p>
            <a:r>
              <a:rPr lang="de-DE" dirty="0"/>
              <a:t>5. </a:t>
            </a:r>
            <a:r>
              <a:rPr lang="de-DE" u="sng" dirty="0">
                <a:latin typeface="+mj-lt"/>
              </a:rPr>
              <a:t>Datenqualität</a:t>
            </a:r>
            <a:r>
              <a:rPr lang="de-DE" dirty="0">
                <a:latin typeface="+mj-lt"/>
              </a:rPr>
              <a:t>: </a:t>
            </a:r>
            <a:r>
              <a:rPr lang="de-DE" sz="1800" dirty="0">
                <a:effectLst/>
                <a:latin typeface="+mj-lt"/>
                <a:ea typeface="Aptos" panose="020B0004020202020204" pitchFamily="34" charset="0"/>
                <a:cs typeface="Times New Roman" panose="02020603050405020304" pitchFamily="18" charset="0"/>
              </a:rPr>
              <a:t>KI-Anwendungen produzieren für den Journalismus selbst Texte und Bilder sowie Audio- und Videobeiträge; selbstreferenzielle Nutzung von KI-Quellen verhindern</a:t>
            </a:r>
          </a:p>
          <a:p>
            <a:endParaRPr lang="de-DE" dirty="0">
              <a:latin typeface="+mj-lt"/>
              <a:cs typeface="Times New Roman" panose="02020603050405020304" pitchFamily="18" charset="0"/>
            </a:endParaRPr>
          </a:p>
          <a:p>
            <a:r>
              <a:rPr lang="de-DE" dirty="0">
                <a:latin typeface="+mj-lt"/>
                <a:cs typeface="Times New Roman" panose="02020603050405020304" pitchFamily="18" charset="0"/>
              </a:rPr>
              <a:t>6. </a:t>
            </a:r>
            <a:r>
              <a:rPr lang="de-DE" u="sng" dirty="0">
                <a:latin typeface="+mj-lt"/>
                <a:cs typeface="Times New Roman" panose="02020603050405020304" pitchFamily="18" charset="0"/>
              </a:rPr>
              <a:t>Objektivierbarkeit von Technikverhältnissen</a:t>
            </a:r>
            <a:r>
              <a:rPr lang="de-DE" dirty="0">
                <a:latin typeface="+mj-lt"/>
                <a:cs typeface="Times New Roman" panose="02020603050405020304" pitchFamily="18" charset="0"/>
              </a:rPr>
              <a:t>: </a:t>
            </a:r>
            <a:r>
              <a:rPr lang="de-DE" dirty="0">
                <a:latin typeface="+mj-lt"/>
              </a:rPr>
              <a:t>Techniken als Artefakte  objektivieren und sich ihres künstlichen Charakters bewusst sein, da </a:t>
            </a:r>
            <a:r>
              <a:rPr lang="de-DE" dirty="0"/>
              <a:t>Menschen zum Anthropomorphisieren von Techniken neigen</a:t>
            </a:r>
            <a:endParaRPr lang="de-DE" dirty="0">
              <a:latin typeface="+mj-lt"/>
            </a:endParaRPr>
          </a:p>
        </p:txBody>
      </p:sp>
    </p:spTree>
    <p:extLst>
      <p:ext uri="{BB962C8B-B14F-4D97-AF65-F5344CB8AC3E}">
        <p14:creationId xmlns:p14="http://schemas.microsoft.com/office/powerpoint/2010/main" val="3161260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B29DA2A-9AF4-F062-5D0F-B7160C285901}"/>
              </a:ext>
            </a:extLst>
          </p:cNvPr>
          <p:cNvSpPr>
            <a:spLocks noGrp="1"/>
          </p:cNvSpPr>
          <p:nvPr>
            <p:ph sz="quarter" idx="10"/>
          </p:nvPr>
        </p:nvSpPr>
        <p:spPr/>
        <p:txBody>
          <a:bodyPr/>
          <a:lstStyle/>
          <a:p>
            <a:r>
              <a:rPr lang="de-DE" dirty="0"/>
              <a:t>a) Detailliertes KI-Ethik-Label</a:t>
            </a:r>
          </a:p>
        </p:txBody>
      </p:sp>
      <p:sp>
        <p:nvSpPr>
          <p:cNvPr id="3" name="Textplatzhalter 2">
            <a:extLst>
              <a:ext uri="{FF2B5EF4-FFF2-40B4-BE49-F238E27FC236}">
                <a16:creationId xmlns:a16="http://schemas.microsoft.com/office/drawing/2014/main" id="{9DDD813C-C70B-AA46-D574-9AC47432450E}"/>
              </a:ext>
            </a:extLst>
          </p:cNvPr>
          <p:cNvSpPr>
            <a:spLocks noGrp="1"/>
          </p:cNvSpPr>
          <p:nvPr>
            <p:ph type="body" sz="quarter" idx="11"/>
          </p:nvPr>
        </p:nvSpPr>
        <p:spPr/>
        <p:txBody>
          <a:bodyPr/>
          <a:lstStyle/>
          <a:p>
            <a:r>
              <a:rPr lang="de-DE" dirty="0"/>
              <a:t>- bietet Orientierung für </a:t>
            </a:r>
            <a:r>
              <a:rPr lang="de-DE" dirty="0" err="1"/>
              <a:t>Nutzer:innen</a:t>
            </a:r>
            <a:endParaRPr lang="de-DE" dirty="0"/>
          </a:p>
          <a:p>
            <a:endParaRPr lang="de-DE" dirty="0"/>
          </a:p>
          <a:p>
            <a:r>
              <a:rPr lang="de-DE" dirty="0"/>
              <a:t>- bessere Kontrolle von Systemen durch politische </a:t>
            </a:r>
          </a:p>
          <a:p>
            <a:r>
              <a:rPr lang="de-DE" dirty="0" err="1"/>
              <a:t>Entscheidungsträger:innen</a:t>
            </a:r>
            <a:endParaRPr lang="de-DE" dirty="0"/>
          </a:p>
          <a:p>
            <a:endParaRPr lang="de-DE" dirty="0"/>
          </a:p>
          <a:p>
            <a:r>
              <a:rPr lang="de-DE" dirty="0"/>
              <a:t>- Klarheit für </a:t>
            </a:r>
            <a:r>
              <a:rPr lang="de-DE" dirty="0" err="1"/>
              <a:t>Entwickler:innen</a:t>
            </a:r>
            <a:r>
              <a:rPr lang="de-DE" dirty="0"/>
              <a:t> von Systemen</a:t>
            </a:r>
          </a:p>
          <a:p>
            <a:endParaRPr lang="de-DE" dirty="0"/>
          </a:p>
          <a:p>
            <a:r>
              <a:rPr lang="de-DE" dirty="0"/>
              <a:t>-Transparenz und Vergleichbarkeit</a:t>
            </a:r>
          </a:p>
          <a:p>
            <a:endParaRPr lang="de-DE" dirty="0"/>
          </a:p>
        </p:txBody>
      </p:sp>
      <p:pic>
        <p:nvPicPr>
          <p:cNvPr id="5" name="Grafik 4">
            <a:extLst>
              <a:ext uri="{FF2B5EF4-FFF2-40B4-BE49-F238E27FC236}">
                <a16:creationId xmlns:a16="http://schemas.microsoft.com/office/drawing/2014/main" id="{AA2E5A56-6FAE-89D7-7081-ED8C9B507C7D}"/>
              </a:ext>
            </a:extLst>
          </p:cNvPr>
          <p:cNvPicPr>
            <a:picLocks noChangeAspect="1"/>
          </p:cNvPicPr>
          <p:nvPr/>
        </p:nvPicPr>
        <p:blipFill>
          <a:blip r:embed="rId2"/>
          <a:stretch>
            <a:fillRect/>
          </a:stretch>
        </p:blipFill>
        <p:spPr>
          <a:xfrm>
            <a:off x="5917003" y="1146600"/>
            <a:ext cx="1972964" cy="3360145"/>
          </a:xfrm>
          <a:prstGeom prst="rect">
            <a:avLst/>
          </a:prstGeom>
        </p:spPr>
      </p:pic>
    </p:spTree>
    <p:extLst>
      <p:ext uri="{BB962C8B-B14F-4D97-AF65-F5344CB8AC3E}">
        <p14:creationId xmlns:p14="http://schemas.microsoft.com/office/powerpoint/2010/main" val="477142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7775120-07E2-5CD1-54A2-519219560941}"/>
              </a:ext>
            </a:extLst>
          </p:cNvPr>
          <p:cNvSpPr>
            <a:spLocks noGrp="1"/>
          </p:cNvSpPr>
          <p:nvPr>
            <p:ph sz="quarter" idx="10"/>
          </p:nvPr>
        </p:nvSpPr>
        <p:spPr/>
        <p:txBody>
          <a:bodyPr/>
          <a:lstStyle/>
          <a:p>
            <a:r>
              <a:rPr lang="de-DE" dirty="0"/>
              <a:t>b) Risikomatrix</a:t>
            </a:r>
          </a:p>
        </p:txBody>
      </p:sp>
      <p:sp>
        <p:nvSpPr>
          <p:cNvPr id="3" name="Textplatzhalter 2">
            <a:extLst>
              <a:ext uri="{FF2B5EF4-FFF2-40B4-BE49-F238E27FC236}">
                <a16:creationId xmlns:a16="http://schemas.microsoft.com/office/drawing/2014/main" id="{19A6A224-A15C-70F9-B11A-576D17293EA8}"/>
              </a:ext>
            </a:extLst>
          </p:cNvPr>
          <p:cNvSpPr>
            <a:spLocks noGrp="1"/>
          </p:cNvSpPr>
          <p:nvPr>
            <p:ph type="body" sz="quarter" idx="11"/>
          </p:nvPr>
        </p:nvSpPr>
        <p:spPr/>
        <p:txBody>
          <a:bodyPr/>
          <a:lstStyle/>
          <a:p>
            <a:pPr algn="l"/>
            <a:endParaRPr lang="de-DE" sz="1800" b="0" i="0" u="none" strike="noStrike" baseline="0" dirty="0">
              <a:solidFill>
                <a:srgbClr val="000000"/>
              </a:solidFill>
              <a:latin typeface="Arial" panose="020B0604020202020204" pitchFamily="34" charset="0"/>
            </a:endParaRPr>
          </a:p>
          <a:p>
            <a:r>
              <a:rPr lang="de-DE" sz="1800" b="0" i="0" u="none" strike="noStrike" baseline="0" dirty="0">
                <a:solidFill>
                  <a:srgbClr val="000000"/>
                </a:solidFill>
                <a:latin typeface="Arial" panose="020B0604020202020204" pitchFamily="34" charset="0"/>
              </a:rPr>
              <a:t>- Modell für die Klassifizierung der </a:t>
            </a:r>
          </a:p>
          <a:p>
            <a:r>
              <a:rPr lang="de-DE" sz="1800" b="0" i="0" u="none" strike="noStrike" baseline="0" dirty="0">
                <a:solidFill>
                  <a:srgbClr val="000000"/>
                </a:solidFill>
                <a:latin typeface="Arial" panose="020B0604020202020204" pitchFamily="34" charset="0"/>
              </a:rPr>
              <a:t>verschiedenen Anwendungskontexte </a:t>
            </a:r>
          </a:p>
          <a:p>
            <a:r>
              <a:rPr lang="de-DE" sz="1800" b="0" i="0" u="none" strike="noStrike" baseline="0" dirty="0">
                <a:solidFill>
                  <a:srgbClr val="000000"/>
                </a:solidFill>
                <a:latin typeface="Arial" panose="020B0604020202020204" pitchFamily="34" charset="0"/>
              </a:rPr>
              <a:t>von KI-Systemen</a:t>
            </a:r>
          </a:p>
          <a:p>
            <a:r>
              <a:rPr lang="de-DE" dirty="0">
                <a:solidFill>
                  <a:srgbClr val="000000"/>
                </a:solidFill>
                <a:latin typeface="Arial" panose="020B0604020202020204" pitchFamily="34" charset="0"/>
              </a:rPr>
              <a:t>- </a:t>
            </a:r>
            <a:r>
              <a:rPr lang="de-DE" sz="1800" b="0" i="0" u="none" strike="noStrike" baseline="0" dirty="0">
                <a:solidFill>
                  <a:srgbClr val="000000"/>
                </a:solidFill>
                <a:latin typeface="Arial" panose="020B0604020202020204" pitchFamily="34" charset="0"/>
              </a:rPr>
              <a:t>abgestufte Bewertung der </a:t>
            </a:r>
          </a:p>
          <a:p>
            <a:r>
              <a:rPr lang="de-DE" sz="1800" b="0" i="0" u="none" strike="noStrike" baseline="0" dirty="0">
                <a:solidFill>
                  <a:srgbClr val="000000"/>
                </a:solidFill>
                <a:latin typeface="Arial" panose="020B0604020202020204" pitchFamily="34" charset="0"/>
              </a:rPr>
              <a:t>Kritikalität automatisierter Entscheidungs-</a:t>
            </a:r>
          </a:p>
          <a:p>
            <a:r>
              <a:rPr lang="de-DE" sz="1800" b="0" i="0" u="none" strike="noStrike" baseline="0" dirty="0" err="1">
                <a:solidFill>
                  <a:srgbClr val="000000"/>
                </a:solidFill>
                <a:latin typeface="Arial" panose="020B0604020202020204" pitchFamily="34" charset="0"/>
              </a:rPr>
              <a:t>systeme</a:t>
            </a:r>
            <a:r>
              <a:rPr lang="de-DE" sz="1800" b="0" i="0" u="none" strike="noStrike" baseline="0" dirty="0">
                <a:solidFill>
                  <a:srgbClr val="000000"/>
                </a:solidFill>
                <a:latin typeface="Arial" panose="020B0604020202020204" pitchFamily="34" charset="0"/>
              </a:rPr>
              <a:t> in Abhängigkeit des </a:t>
            </a:r>
          </a:p>
          <a:p>
            <a:r>
              <a:rPr lang="de-DE" sz="1800" b="0" i="0" u="none" strike="noStrike" baseline="0" dirty="0">
                <a:solidFill>
                  <a:srgbClr val="000000"/>
                </a:solidFill>
                <a:latin typeface="Arial" panose="020B0604020202020204" pitchFamily="34" charset="0"/>
              </a:rPr>
              <a:t>Einsatzbereiches der KI</a:t>
            </a:r>
          </a:p>
          <a:p>
            <a:r>
              <a:rPr lang="de-DE" sz="1800" b="0" i="0" u="none" strike="noStrike" baseline="0" dirty="0">
                <a:solidFill>
                  <a:srgbClr val="000000"/>
                </a:solidFill>
                <a:latin typeface="Arial" panose="020B0604020202020204" pitchFamily="34" charset="0"/>
              </a:rPr>
              <a:t> - beugt zudem der Möglichkeit der </a:t>
            </a:r>
          </a:p>
          <a:p>
            <a:r>
              <a:rPr lang="de-DE" sz="1800" b="0" i="0" u="none" strike="noStrike" baseline="0" dirty="0">
                <a:solidFill>
                  <a:srgbClr val="000000"/>
                </a:solidFill>
                <a:latin typeface="Arial" panose="020B0604020202020204" pitchFamily="34" charset="0"/>
              </a:rPr>
              <a:t>Über- oder Unterregulierung vor </a:t>
            </a:r>
          </a:p>
          <a:p>
            <a:endParaRPr lang="de-DE" dirty="0"/>
          </a:p>
        </p:txBody>
      </p:sp>
      <p:pic>
        <p:nvPicPr>
          <p:cNvPr id="5" name="Grafik 4">
            <a:extLst>
              <a:ext uri="{FF2B5EF4-FFF2-40B4-BE49-F238E27FC236}">
                <a16:creationId xmlns:a16="http://schemas.microsoft.com/office/drawing/2014/main" id="{EA34EF75-7BE1-ED72-E163-D76093B60290}"/>
              </a:ext>
            </a:extLst>
          </p:cNvPr>
          <p:cNvPicPr>
            <a:picLocks noChangeAspect="1"/>
          </p:cNvPicPr>
          <p:nvPr/>
        </p:nvPicPr>
        <p:blipFill>
          <a:blip r:embed="rId2"/>
          <a:stretch>
            <a:fillRect/>
          </a:stretch>
        </p:blipFill>
        <p:spPr>
          <a:xfrm>
            <a:off x="4650377" y="1465200"/>
            <a:ext cx="4145527" cy="3086162"/>
          </a:xfrm>
          <a:prstGeom prst="rect">
            <a:avLst/>
          </a:prstGeom>
        </p:spPr>
      </p:pic>
    </p:spTree>
    <p:extLst>
      <p:ext uri="{BB962C8B-B14F-4D97-AF65-F5344CB8AC3E}">
        <p14:creationId xmlns:p14="http://schemas.microsoft.com/office/powerpoint/2010/main" val="2716752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B2D86D8-E842-EC22-84AE-9E77E6437069}"/>
              </a:ext>
            </a:extLst>
          </p:cNvPr>
          <p:cNvSpPr>
            <a:spLocks noGrp="1"/>
          </p:cNvSpPr>
          <p:nvPr>
            <p:ph sz="quarter" idx="10"/>
          </p:nvPr>
        </p:nvSpPr>
        <p:spPr/>
        <p:txBody>
          <a:bodyPr/>
          <a:lstStyle/>
          <a:p>
            <a:endParaRPr lang="de-DE" dirty="0"/>
          </a:p>
        </p:txBody>
      </p:sp>
      <p:sp>
        <p:nvSpPr>
          <p:cNvPr id="3" name="Textplatzhalter 2">
            <a:extLst>
              <a:ext uri="{FF2B5EF4-FFF2-40B4-BE49-F238E27FC236}">
                <a16:creationId xmlns:a16="http://schemas.microsoft.com/office/drawing/2014/main" id="{F9DD068A-524A-A00A-7F49-4462243CB19A}"/>
              </a:ext>
            </a:extLst>
          </p:cNvPr>
          <p:cNvSpPr>
            <a:spLocks noGrp="1"/>
          </p:cNvSpPr>
          <p:nvPr>
            <p:ph type="body" sz="quarter" idx="11"/>
          </p:nvPr>
        </p:nvSpPr>
        <p:spPr/>
        <p:txBody>
          <a:bodyPr/>
          <a:lstStyle/>
          <a:p>
            <a:endParaRPr lang="de-DE" dirty="0"/>
          </a:p>
          <a:p>
            <a:endParaRPr lang="de-DE" dirty="0"/>
          </a:p>
          <a:p>
            <a:endParaRPr lang="de-DE" dirty="0"/>
          </a:p>
          <a:p>
            <a:pPr algn="ctr"/>
            <a:r>
              <a:rPr lang="de-DE" sz="3200" b="1" dirty="0"/>
              <a:t>Vielen Dank für Ihre Aufmerksamkeit!</a:t>
            </a:r>
          </a:p>
        </p:txBody>
      </p:sp>
    </p:spTree>
    <p:extLst>
      <p:ext uri="{BB962C8B-B14F-4D97-AF65-F5344CB8AC3E}">
        <p14:creationId xmlns:p14="http://schemas.microsoft.com/office/powerpoint/2010/main" val="3859552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85800" y="1236433"/>
            <a:ext cx="8056418" cy="2169825"/>
          </a:xfrm>
          <a:prstGeom prst="rect">
            <a:avLst/>
          </a:prstGeom>
        </p:spPr>
        <p:txBody>
          <a:bodyPr wrap="square">
            <a:spAutoFit/>
          </a:bodyPr>
          <a:lstStyle/>
          <a:p>
            <a:r>
              <a:rPr lang="de-DE" sz="2700" dirty="0">
                <a:latin typeface="Calibri" panose="020F0502020204030204" pitchFamily="34" charset="0"/>
                <a:ea typeface="Calibri" panose="020F0502020204030204" pitchFamily="34" charset="0"/>
                <a:cs typeface="Times New Roman" panose="02020603050405020304" pitchFamily="18" charset="0"/>
              </a:rPr>
              <a:t>These 1:</a:t>
            </a:r>
          </a:p>
          <a:p>
            <a:endParaRPr lang="de-DE" sz="2700" dirty="0">
              <a:latin typeface="Calibri" panose="020F0502020204030204" pitchFamily="34" charset="0"/>
              <a:ea typeface="Calibri" panose="020F0502020204030204" pitchFamily="34" charset="0"/>
              <a:cs typeface="Times New Roman" panose="02020603050405020304" pitchFamily="18" charset="0"/>
            </a:endParaRPr>
          </a:p>
          <a:p>
            <a:r>
              <a:rPr lang="de-DE" sz="2700" dirty="0">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2700" dirty="0"/>
          </a:p>
        </p:txBody>
      </p:sp>
    </p:spTree>
    <p:extLst>
      <p:ext uri="{BB962C8B-B14F-4D97-AF65-F5344CB8AC3E}">
        <p14:creationId xmlns:p14="http://schemas.microsoft.com/office/powerpoint/2010/main" val="2550044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9E583-4653-F5C6-72F8-854478EA0E16}"/>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D0607700-D8CD-C4AB-5E15-8E78F494ACEE}"/>
              </a:ext>
            </a:extLst>
          </p:cNvPr>
          <p:cNvSpPr/>
          <p:nvPr/>
        </p:nvSpPr>
        <p:spPr>
          <a:xfrm>
            <a:off x="685800" y="1236433"/>
            <a:ext cx="8056418" cy="1754326"/>
          </a:xfrm>
          <a:prstGeom prst="rect">
            <a:avLst/>
          </a:prstGeom>
        </p:spPr>
        <p:txBody>
          <a:bodyPr wrap="square">
            <a:spAutoFit/>
          </a:bodyPr>
          <a:lstStyle/>
          <a:p>
            <a:r>
              <a:rPr lang="de-DE" sz="2700" dirty="0">
                <a:latin typeface="Calibri" panose="020F0502020204030204" pitchFamily="34" charset="0"/>
                <a:ea typeface="Calibri" panose="020F0502020204030204" pitchFamily="34" charset="0"/>
                <a:cs typeface="Times New Roman" panose="02020603050405020304" pitchFamily="18" charset="0"/>
              </a:rPr>
              <a:t>These 2</a:t>
            </a:r>
          </a:p>
          <a:p>
            <a:endParaRPr lang="de-DE" sz="2700" dirty="0">
              <a:latin typeface="Calibri" panose="020F0502020204030204" pitchFamily="34" charset="0"/>
              <a:ea typeface="Calibri" panose="020F0502020204030204" pitchFamily="34" charset="0"/>
              <a:cs typeface="Times New Roman" panose="02020603050405020304" pitchFamily="18" charset="0"/>
            </a:endParaRPr>
          </a:p>
          <a:p>
            <a:r>
              <a:rPr lang="de-DE" sz="2700" dirty="0">
                <a:latin typeface="Calibri" panose="020F0502020204030204" pitchFamily="34" charset="0"/>
                <a:ea typeface="Calibri" panose="020F0502020204030204" pitchFamily="34" charset="0"/>
                <a:cs typeface="Times New Roman" panose="02020603050405020304" pitchFamily="18" charset="0"/>
              </a:rPr>
              <a:t>Künstliche Intelligenz wird unsere Gesellschaft nachhaltiger verändern als jede </a:t>
            </a:r>
            <a:r>
              <a:rPr lang="de-DE" sz="2700">
                <a:latin typeface="Calibri" panose="020F0502020204030204" pitchFamily="34" charset="0"/>
                <a:ea typeface="Calibri" panose="020F0502020204030204" pitchFamily="34" charset="0"/>
                <a:cs typeface="Times New Roman" panose="02020603050405020304" pitchFamily="18" charset="0"/>
              </a:rPr>
              <a:t>Transformation zuvor.</a:t>
            </a:r>
            <a:endParaRPr lang="de-DE" sz="2700" dirty="0"/>
          </a:p>
        </p:txBody>
      </p:sp>
    </p:spTree>
    <p:extLst>
      <p:ext uri="{BB962C8B-B14F-4D97-AF65-F5344CB8AC3E}">
        <p14:creationId xmlns:p14="http://schemas.microsoft.com/office/powerpoint/2010/main" val="354449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A056-BE46-B3A0-FB1E-84EB7284A402}"/>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F0608ECC-0954-4991-8D60-BB3370356FAC}"/>
              </a:ext>
            </a:extLst>
          </p:cNvPr>
          <p:cNvSpPr/>
          <p:nvPr/>
        </p:nvSpPr>
        <p:spPr>
          <a:xfrm>
            <a:off x="685800" y="1236433"/>
            <a:ext cx="8056418" cy="2169825"/>
          </a:xfrm>
          <a:prstGeom prst="rect">
            <a:avLst/>
          </a:prstGeom>
        </p:spPr>
        <p:txBody>
          <a:bodyPr wrap="square">
            <a:spAutoFit/>
          </a:bodyPr>
          <a:lstStyle/>
          <a:p>
            <a:r>
              <a:rPr lang="de-DE" sz="2700" dirty="0">
                <a:latin typeface="Calibri" panose="020F0502020204030204" pitchFamily="34" charset="0"/>
                <a:ea typeface="Calibri" panose="020F0502020204030204" pitchFamily="34" charset="0"/>
                <a:cs typeface="Times New Roman" panose="02020603050405020304" pitchFamily="18" charset="0"/>
              </a:rPr>
              <a:t>These 1:</a:t>
            </a:r>
          </a:p>
          <a:p>
            <a:endParaRPr lang="de-DE" sz="2700" dirty="0">
              <a:latin typeface="Calibri" panose="020F0502020204030204" pitchFamily="34" charset="0"/>
              <a:ea typeface="Calibri" panose="020F0502020204030204" pitchFamily="34" charset="0"/>
              <a:cs typeface="Times New Roman" panose="02020603050405020304" pitchFamily="18" charset="0"/>
            </a:endParaRPr>
          </a:p>
          <a:p>
            <a:r>
              <a:rPr lang="de-DE" sz="2700" dirty="0">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lang="de-DE" sz="2700" dirty="0"/>
          </a:p>
        </p:txBody>
      </p:sp>
    </p:spTree>
    <p:extLst>
      <p:ext uri="{BB962C8B-B14F-4D97-AF65-F5344CB8AC3E}">
        <p14:creationId xmlns:p14="http://schemas.microsoft.com/office/powerpoint/2010/main" val="2742583033"/>
      </p:ext>
    </p:extLst>
  </p:cSld>
  <p:clrMapOvr>
    <a:masterClrMapping/>
  </p:clrMapOvr>
</p:sld>
</file>

<file path=ppt/theme/theme1.xml><?xml version="1.0" encoding="utf-8"?>
<a:theme xmlns:a="http://schemas.openxmlformats.org/drawingml/2006/main" name="Titelseite - Master LEAD">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BF12BB16-95DE-4D35-89D3-7C4D2551B4B4}"/>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nenseite - Master">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FE6FC40F-2D5E-49BA-8E65-5FCFB31A102D}"/>
    </a:ext>
  </a:extLst>
</a:theme>
</file>

<file path=ppt/theme/theme4.xml><?xml version="1.0" encoding="utf-8"?>
<a:theme xmlns:a="http://schemas.openxmlformats.org/drawingml/2006/main" name="1_Innenseite - Master LEAD">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5A820AC2-875A-464A-A5C0-18E2AF4C7647}"/>
    </a:ext>
  </a:extLst>
</a:theme>
</file>

<file path=ppt/theme/theme5.xml><?xml version="1.0" encoding="utf-8"?>
<a:theme xmlns:a="http://schemas.openxmlformats.org/drawingml/2006/main" name="2_Innenseite - Master LEAD mit DM">
  <a:themeElements>
    <a:clrScheme name="UT-Titel - Text schwarz">
      <a:dk1>
        <a:srgbClr val="000000"/>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9__PPT Vorlage UT LEAD_2020.pptx" id="{C9E7D948-3F3F-45F8-B7EF-2A1AA4140C9F}" vid="{E7B9AD96-BA1D-4D39-916C-852523372D04}"/>
    </a:ext>
  </a:extLst>
</a:theme>
</file>

<file path=ppt/theme/theme6.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TdW 2022_um</Template>
  <TotalTime>0</TotalTime>
  <Words>1643</Words>
  <Application>Microsoft Office PowerPoint</Application>
  <PresentationFormat>Bildschirmpräsentation (16:9)</PresentationFormat>
  <Paragraphs>234</Paragraphs>
  <Slides>65</Slides>
  <Notes>2</Notes>
  <HiddenSlides>0</HiddenSlides>
  <MMClips>0</MMClips>
  <ScaleCrop>false</ScaleCrop>
  <HeadingPairs>
    <vt:vector size="6" baseType="variant">
      <vt:variant>
        <vt:lpstr>Verwendete Schriftarten</vt:lpstr>
      </vt:variant>
      <vt:variant>
        <vt:i4>7</vt:i4>
      </vt:variant>
      <vt:variant>
        <vt:lpstr>Design</vt:lpstr>
      </vt:variant>
      <vt:variant>
        <vt:i4>5</vt:i4>
      </vt:variant>
      <vt:variant>
        <vt:lpstr>Folientitel</vt:lpstr>
      </vt:variant>
      <vt:variant>
        <vt:i4>65</vt:i4>
      </vt:variant>
    </vt:vector>
  </HeadingPairs>
  <TitlesOfParts>
    <vt:vector size="77" baseType="lpstr">
      <vt:lpstr>Arial</vt:lpstr>
      <vt:lpstr>Google Sans</vt:lpstr>
      <vt:lpstr>Calibri</vt:lpstr>
      <vt:lpstr>Gill Sans MT</vt:lpstr>
      <vt:lpstr>Arial</vt:lpstr>
      <vt:lpstr>Calibri Light</vt:lpstr>
      <vt:lpstr>Wingdings</vt:lpstr>
      <vt:lpstr>Titelseite - Master LEAD</vt:lpstr>
      <vt:lpstr>Benutzerdefiniertes Design</vt:lpstr>
      <vt:lpstr>Innenseite - Master</vt:lpstr>
      <vt:lpstr>1_Innenseite - Master LEAD</vt:lpstr>
      <vt:lpstr>2_Innenseite - Master LEAD mit DM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Schule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Frost-RL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Ulrike Michael</dc:creator>
  <cp:lastModifiedBy>Florian Nuxoll</cp:lastModifiedBy>
  <cp:revision>58</cp:revision>
  <cp:lastPrinted>2020-05-29T14:56:23Z</cp:lastPrinted>
  <dcterms:created xsi:type="dcterms:W3CDTF">2022-03-21T07:43:55Z</dcterms:created>
  <dcterms:modified xsi:type="dcterms:W3CDTF">2024-03-01T16:28:38Z</dcterms:modified>
</cp:coreProperties>
</file>