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7" r:id="rId2"/>
    <p:sldId id="260" r:id="rId3"/>
    <p:sldId id="259" r:id="rId4"/>
    <p:sldId id="261" r:id="rId5"/>
    <p:sldId id="262" r:id="rId6"/>
    <p:sldId id="264" r:id="rId7"/>
    <p:sldId id="265" r:id="rId8"/>
    <p:sldId id="258" r:id="rId9"/>
    <p:sldId id="266" r:id="rId10"/>
    <p:sldId id="1049" r:id="rId11"/>
    <p:sldId id="881" r:id="rId12"/>
    <p:sldId id="883" r:id="rId13"/>
    <p:sldId id="972" r:id="rId14"/>
    <p:sldId id="1316" r:id="rId15"/>
    <p:sldId id="1319" r:id="rId16"/>
    <p:sldId id="1320" r:id="rId17"/>
    <p:sldId id="1318" r:id="rId18"/>
    <p:sldId id="1321" r:id="rId19"/>
    <p:sldId id="1345" r:id="rId20"/>
    <p:sldId id="1349" r:id="rId21"/>
    <p:sldId id="1346" r:id="rId22"/>
    <p:sldId id="1347" r:id="rId23"/>
    <p:sldId id="1348" r:id="rId24"/>
    <p:sldId id="1350" r:id="rId25"/>
    <p:sldId id="1331" r:id="rId26"/>
    <p:sldId id="1332" r:id="rId27"/>
    <p:sldId id="1322" r:id="rId28"/>
    <p:sldId id="1323" r:id="rId29"/>
    <p:sldId id="1324" r:id="rId30"/>
    <p:sldId id="1333" r:id="rId31"/>
    <p:sldId id="1325" r:id="rId32"/>
    <p:sldId id="1327" r:id="rId33"/>
    <p:sldId id="1328" r:id="rId34"/>
    <p:sldId id="1342" r:id="rId35"/>
    <p:sldId id="1343" r:id="rId36"/>
    <p:sldId id="1344" r:id="rId37"/>
    <p:sldId id="1326" r:id="rId38"/>
    <p:sldId id="1351" r:id="rId39"/>
    <p:sldId id="1180" r:id="rId40"/>
    <p:sldId id="1183" r:id="rId41"/>
    <p:sldId id="1185" r:id="rId42"/>
    <p:sldId id="1184" r:id="rId43"/>
    <p:sldId id="1188" r:id="rId44"/>
    <p:sldId id="1165" r:id="rId45"/>
    <p:sldId id="1330" r:id="rId46"/>
    <p:sldId id="1352" r:id="rId47"/>
    <p:sldId id="1353" r:id="rId48"/>
    <p:sldId id="1334" r:id="rId49"/>
    <p:sldId id="1541" r:id="rId50"/>
    <p:sldId id="1542"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p:scale>
          <a:sx n="75" d="100"/>
          <a:sy n="75" d="100"/>
        </p:scale>
        <p:origin x="1320"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9F2919EB-FDA2-41D3-AF17-DCB0346015AC}"/>
    <pc:docChg chg="delSld">
      <pc:chgData name="Florian Nuxoll" userId="c112223b0a12bea3" providerId="LiveId" clId="{9F2919EB-FDA2-41D3-AF17-DCB0346015AC}" dt="2023-11-03T14:12:38.360" v="0" actId="47"/>
      <pc:docMkLst>
        <pc:docMk/>
      </pc:docMkLst>
      <pc:sldChg chg="del">
        <pc:chgData name="Florian Nuxoll" userId="c112223b0a12bea3" providerId="LiveId" clId="{9F2919EB-FDA2-41D3-AF17-DCB0346015AC}" dt="2023-11-03T14:12:38.360" v="0" actId="47"/>
        <pc:sldMkLst>
          <pc:docMk/>
          <pc:sldMk cId="4019467427"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E3A79-A9BB-45B0-B208-2A6E4B475A9A}" type="datetimeFigureOut">
              <a:rPr lang="de-DE" smtClean="0"/>
              <a:t>03.11.2023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357E2-6009-4019-AD29-B55D02D335C0}" type="slidenum">
              <a:rPr lang="de-DE" smtClean="0"/>
              <a:t>‹Nr.›</a:t>
            </a:fld>
            <a:endParaRPr lang="de-DE"/>
          </a:p>
        </p:txBody>
      </p:sp>
    </p:spTree>
    <p:extLst>
      <p:ext uri="{BB962C8B-B14F-4D97-AF65-F5344CB8AC3E}">
        <p14:creationId xmlns:p14="http://schemas.microsoft.com/office/powerpoint/2010/main" val="70027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6521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63E8859-F352-49C5-8A47-A37C5C8E3C47}" type="slidenum">
              <a:rPr lang="de-DE" smtClean="0"/>
              <a:t>14</a:t>
            </a:fld>
            <a:endParaRPr lang="de-DE"/>
          </a:p>
        </p:txBody>
      </p:sp>
    </p:spTree>
    <p:extLst>
      <p:ext uri="{BB962C8B-B14F-4D97-AF65-F5344CB8AC3E}">
        <p14:creationId xmlns:p14="http://schemas.microsoft.com/office/powerpoint/2010/main" val="21789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D897CC9-9224-4535-BC80-BA4B4B991D12}"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a:xfrm>
            <a:off x="2416500" y="329307"/>
            <a:ext cx="4973915" cy="30920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a:xfrm>
            <a:off x="1338606" y="798973"/>
            <a:ext cx="914400" cy="503578"/>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112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9278A260-95D8-4C16-8AF1-A3279A2A8958}"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501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A840F182-DC1C-41BE-9AE6-289634FE06CB}"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994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989468" y="1219200"/>
            <a:ext cx="10213064" cy="589825"/>
          </a:xfrm>
          <a:prstGeom prst="rect">
            <a:avLst/>
          </a:prstGeom>
        </p:spPr>
        <p:txBody>
          <a:bodyPr lIns="0" tIns="0" rIns="0" bIns="0" anchor="b" anchorCtr="0"/>
          <a:lstStyle>
            <a:lvl1pPr marL="0" indent="0">
              <a:lnSpc>
                <a:spcPct val="105000"/>
              </a:lnSpc>
              <a:buNone/>
              <a:defRPr sz="3200" b="1" baseline="0">
                <a:latin typeface="+mn-lt"/>
              </a:defRPr>
            </a:lvl1pPr>
          </a:lstStyle>
          <a:p>
            <a:pPr lvl="0"/>
            <a:r>
              <a:rPr lang="de-DE"/>
              <a:t>Headline durch Klicken hinzufügen</a:t>
            </a:r>
          </a:p>
        </p:txBody>
      </p:sp>
      <p:sp>
        <p:nvSpPr>
          <p:cNvPr id="9" name="Textplatzhalter 8"/>
          <p:cNvSpPr>
            <a:spLocks noGrp="1"/>
          </p:cNvSpPr>
          <p:nvPr>
            <p:ph type="body" sz="quarter" idx="11" hasCustomPrompt="1"/>
          </p:nvPr>
        </p:nvSpPr>
        <p:spPr>
          <a:xfrm>
            <a:off x="989468" y="2139171"/>
            <a:ext cx="10213064" cy="4113829"/>
          </a:xfrm>
          <a:prstGeom prst="rect">
            <a:avLst/>
          </a:prstGeom>
        </p:spPr>
        <p:txBody>
          <a:bodyPr lIns="0" tIns="0" rIns="0" bIns="0"/>
          <a:lstStyle>
            <a:lvl1pPr marL="0" indent="0">
              <a:lnSpc>
                <a:spcPct val="105000"/>
              </a:lnSpc>
              <a:buNone/>
              <a:defRPr sz="2667" baseline="0">
                <a:latin typeface="+mn-lt"/>
              </a:defRPr>
            </a:lvl1pPr>
          </a:lstStyle>
          <a:p>
            <a:pPr lvl="0"/>
            <a:r>
              <a:rPr lang="de-DE"/>
              <a:t>Text durch Klicken hinzufügen</a:t>
            </a:r>
          </a:p>
        </p:txBody>
      </p:sp>
    </p:spTree>
    <p:extLst>
      <p:ext uri="{BB962C8B-B14F-4D97-AF65-F5344CB8AC3E}">
        <p14:creationId xmlns:p14="http://schemas.microsoft.com/office/powerpoint/2010/main" val="134737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A8EDA4D-AE24-4054-8182-C1F45AE7B280}"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521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1CF7C8B-2447-41A2-BE13-0B8FAB389016}"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6888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F29408B-E132-4B70-BA54-DEFA65A21A84}"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259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5061C31-E6BA-4653-AFBF-66D1572732D7}"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8" name="Fußzeilenplatzhalter 7"/>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9" name="Foliennummernplatzhalter 8"/>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50631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0D6EBA3-C0D8-4D35-A3E0-420A347EA609}"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Fußzeilenplatzhalter 3"/>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liennummernplatzhalter 4"/>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616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55D72CA-0F91-46F3-BA88-CB9FDC632ED1}"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3" name="Fußzeilenplatzhalter 2"/>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Foliennummernplatzhalter 3"/>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4256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4395918C-CB46-438A-A656-3A84151FD4EA}"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9109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403C24-036C-4863-B341-1C0BAAE15C60}"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ußzeilenplatzhalter 5"/>
          <p:cNvSpPr>
            <a:spLocks noGrp="1"/>
          </p:cNvSpPr>
          <p:nvPr>
            <p:ph type="ftr" sz="quarter" idx="11"/>
          </p:nvPr>
        </p:nvSpPr>
        <p:spPr>
          <a:xfrm>
            <a:off x="1447382" y="318640"/>
            <a:ext cx="5541004" cy="32093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53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4">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758017-E439-4E27-ACE2-F978BFA73774}" type="datetime1">
              <a:rPr kumimoji="0" lang="de-DE" sz="10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03.11.2023</a:t>
            </a:fld>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de-DE" sz="2800" b="0" i="0" u="none" strike="noStrike" kern="1200" cap="none" spc="0" normalizeH="0" baseline="0" noProof="0" smtClean="0">
                <a:ln>
                  <a:noFill/>
                </a:ln>
                <a:solidFill>
                  <a:srgbClr val="B71E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2800" b="0" i="0" u="none" strike="noStrike" kern="1200" cap="none" spc="0" normalizeH="0" baseline="0" noProof="0">
              <a:ln>
                <a:noFill/>
              </a:ln>
              <a:solidFill>
                <a:srgbClr val="B71E42"/>
              </a:solidFill>
              <a:effectLst/>
              <a:uLnTx/>
              <a:uFillTx/>
              <a:latin typeface="Gill Sans MT" panose="020B0502020104020203"/>
              <a:ea typeface="+mn-ea"/>
              <a:cs typeface="+mn-cs"/>
            </a:endParaRPr>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398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70181" y="796744"/>
            <a:ext cx="10039927" cy="2123658"/>
          </a:xfrm>
          <a:prstGeom prst="rect">
            <a:avLst/>
          </a:prstGeom>
        </p:spPr>
        <p:txBody>
          <a:bodyPr wrap="square">
            <a:spAutoFit/>
          </a:bodyPr>
          <a:lstStyle/>
          <a:p>
            <a:pPr algn="ctr"/>
            <a:r>
              <a:rPr lang="de-DE" sz="4400" dirty="0"/>
              <a:t>Wie können KI-Tools den Fremdsprachenunterricht ergänzen und personalisieren?</a:t>
            </a:r>
          </a:p>
        </p:txBody>
      </p:sp>
    </p:spTree>
    <p:extLst>
      <p:ext uri="{BB962C8B-B14F-4D97-AF65-F5344CB8AC3E}">
        <p14:creationId xmlns:p14="http://schemas.microsoft.com/office/powerpoint/2010/main" val="1694923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9F07FCF4-0108-C94A-A164-B932AA7EEBB9}"/>
              </a:ext>
            </a:extLst>
          </p:cNvPr>
          <p:cNvSpPr/>
          <p:nvPr/>
        </p:nvSpPr>
        <p:spPr>
          <a:xfrm>
            <a:off x="2887133" y="2313093"/>
            <a:ext cx="7069667" cy="145626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de-DE" sz="6600" dirty="0"/>
              <a:t>Heterogenität</a:t>
            </a:r>
          </a:p>
        </p:txBody>
      </p:sp>
    </p:spTree>
    <p:extLst>
      <p:ext uri="{BB962C8B-B14F-4D97-AF65-F5344CB8AC3E}">
        <p14:creationId xmlns:p14="http://schemas.microsoft.com/office/powerpoint/2010/main" val="381764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BCADAD0-0451-4C62-8188-E6538097ADB5}"/>
              </a:ext>
            </a:extLst>
          </p:cNvPr>
          <p:cNvPicPr>
            <a:picLocks noChangeAspect="1"/>
          </p:cNvPicPr>
          <p:nvPr/>
        </p:nvPicPr>
        <p:blipFill>
          <a:blip r:embed="rId3"/>
          <a:stretch>
            <a:fillRect/>
          </a:stretch>
        </p:blipFill>
        <p:spPr>
          <a:xfrm>
            <a:off x="2169226" y="-6656"/>
            <a:ext cx="7791639" cy="6858000"/>
          </a:xfrm>
          <a:prstGeom prst="rect">
            <a:avLst/>
          </a:prstGeom>
        </p:spPr>
      </p:pic>
      <p:sp>
        <p:nvSpPr>
          <p:cNvPr id="6" name="Rechteck 5">
            <a:extLst>
              <a:ext uri="{FF2B5EF4-FFF2-40B4-BE49-F238E27FC236}">
                <a16:creationId xmlns:a16="http://schemas.microsoft.com/office/drawing/2014/main" id="{23103CF8-B96F-44AA-8B57-D86DD5F44A69}"/>
              </a:ext>
            </a:extLst>
          </p:cNvPr>
          <p:cNvSpPr/>
          <p:nvPr/>
        </p:nvSpPr>
        <p:spPr>
          <a:xfrm>
            <a:off x="8502869" y="6329167"/>
            <a:ext cx="1457995" cy="882868"/>
          </a:xfrm>
          <a:prstGeom prst="rect">
            <a:avLst/>
          </a:prstGeom>
          <a:solidFill>
            <a:srgbClr val="F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endParaRPr>
          </a:p>
        </p:txBody>
      </p:sp>
      <p:sp>
        <p:nvSpPr>
          <p:cNvPr id="7" name="Textfeld 6">
            <a:extLst>
              <a:ext uri="{FF2B5EF4-FFF2-40B4-BE49-F238E27FC236}">
                <a16:creationId xmlns:a16="http://schemas.microsoft.com/office/drawing/2014/main" id="{810946E1-00B2-43FA-9E9D-8532979F91B0}"/>
              </a:ext>
            </a:extLst>
          </p:cNvPr>
          <p:cNvSpPr txBox="1"/>
          <p:nvPr/>
        </p:nvSpPr>
        <p:spPr>
          <a:xfrm>
            <a:off x="4708635" y="3573518"/>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8" name="Textfeld 7">
            <a:extLst>
              <a:ext uri="{FF2B5EF4-FFF2-40B4-BE49-F238E27FC236}">
                <a16:creationId xmlns:a16="http://schemas.microsoft.com/office/drawing/2014/main" id="{3740D205-D9E7-4317-A4CE-8B3E40994926}"/>
              </a:ext>
            </a:extLst>
          </p:cNvPr>
          <p:cNvSpPr txBox="1"/>
          <p:nvPr/>
        </p:nvSpPr>
        <p:spPr>
          <a:xfrm>
            <a:off x="4477626" y="3696594"/>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9" name="Textfeld 8">
            <a:extLst>
              <a:ext uri="{FF2B5EF4-FFF2-40B4-BE49-F238E27FC236}">
                <a16:creationId xmlns:a16="http://schemas.microsoft.com/office/drawing/2014/main" id="{759BCD0F-1AB1-43AC-BE28-A9EBC3ECA3B5}"/>
              </a:ext>
            </a:extLst>
          </p:cNvPr>
          <p:cNvSpPr txBox="1"/>
          <p:nvPr/>
        </p:nvSpPr>
        <p:spPr>
          <a:xfrm>
            <a:off x="5076420" y="1403960"/>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0" name="Textfeld 9">
            <a:extLst>
              <a:ext uri="{FF2B5EF4-FFF2-40B4-BE49-F238E27FC236}">
                <a16:creationId xmlns:a16="http://schemas.microsoft.com/office/drawing/2014/main" id="{C2ED2817-904D-4995-81F5-25BF4B3FA203}"/>
              </a:ext>
            </a:extLst>
          </p:cNvPr>
          <p:cNvSpPr txBox="1"/>
          <p:nvPr/>
        </p:nvSpPr>
        <p:spPr>
          <a:xfrm>
            <a:off x="4524058" y="3403829"/>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1" name="Textfeld 10">
            <a:extLst>
              <a:ext uri="{FF2B5EF4-FFF2-40B4-BE49-F238E27FC236}">
                <a16:creationId xmlns:a16="http://schemas.microsoft.com/office/drawing/2014/main" id="{53E9D101-87B0-4798-BF90-A149B089DC5F}"/>
              </a:ext>
            </a:extLst>
          </p:cNvPr>
          <p:cNvSpPr txBox="1"/>
          <p:nvPr/>
        </p:nvSpPr>
        <p:spPr>
          <a:xfrm>
            <a:off x="4676311" y="3176124"/>
            <a:ext cx="400109"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2" name="Textfeld 11">
            <a:extLst>
              <a:ext uri="{FF2B5EF4-FFF2-40B4-BE49-F238E27FC236}">
                <a16:creationId xmlns:a16="http://schemas.microsoft.com/office/drawing/2014/main" id="{57E99828-6B69-4B92-AC74-6A40EBD0DF39}"/>
              </a:ext>
            </a:extLst>
          </p:cNvPr>
          <p:cNvSpPr txBox="1"/>
          <p:nvPr/>
        </p:nvSpPr>
        <p:spPr>
          <a:xfrm>
            <a:off x="5311944" y="4272665"/>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3" name="Textfeld 12">
            <a:extLst>
              <a:ext uri="{FF2B5EF4-FFF2-40B4-BE49-F238E27FC236}">
                <a16:creationId xmlns:a16="http://schemas.microsoft.com/office/drawing/2014/main" id="{600F6ABA-0A6D-487E-87FD-F7D1626306A5}"/>
              </a:ext>
            </a:extLst>
          </p:cNvPr>
          <p:cNvSpPr txBox="1"/>
          <p:nvPr/>
        </p:nvSpPr>
        <p:spPr>
          <a:xfrm>
            <a:off x="4465996" y="2568469"/>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4" name="Textfeld 13">
            <a:extLst>
              <a:ext uri="{FF2B5EF4-FFF2-40B4-BE49-F238E27FC236}">
                <a16:creationId xmlns:a16="http://schemas.microsoft.com/office/drawing/2014/main" id="{5966A62F-19B7-4A76-8C15-04CC7DF12EE4}"/>
              </a:ext>
            </a:extLst>
          </p:cNvPr>
          <p:cNvSpPr txBox="1"/>
          <p:nvPr/>
        </p:nvSpPr>
        <p:spPr>
          <a:xfrm>
            <a:off x="3962012" y="4065961"/>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5" name="Textfeld 14">
            <a:extLst>
              <a:ext uri="{FF2B5EF4-FFF2-40B4-BE49-F238E27FC236}">
                <a16:creationId xmlns:a16="http://schemas.microsoft.com/office/drawing/2014/main" id="{774A614A-4899-41DA-AFFD-9ED93563EDE7}"/>
              </a:ext>
            </a:extLst>
          </p:cNvPr>
          <p:cNvSpPr txBox="1"/>
          <p:nvPr/>
        </p:nvSpPr>
        <p:spPr>
          <a:xfrm>
            <a:off x="5794704" y="2929902"/>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6" name="Textfeld 15">
            <a:extLst>
              <a:ext uri="{FF2B5EF4-FFF2-40B4-BE49-F238E27FC236}">
                <a16:creationId xmlns:a16="http://schemas.microsoft.com/office/drawing/2014/main" id="{BF868734-AD33-4E7C-AD9F-C12672EA5048}"/>
              </a:ext>
            </a:extLst>
          </p:cNvPr>
          <p:cNvSpPr txBox="1"/>
          <p:nvPr/>
        </p:nvSpPr>
        <p:spPr>
          <a:xfrm>
            <a:off x="3253670" y="2930690"/>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7" name="Textfeld 16">
            <a:extLst>
              <a:ext uri="{FF2B5EF4-FFF2-40B4-BE49-F238E27FC236}">
                <a16:creationId xmlns:a16="http://schemas.microsoft.com/office/drawing/2014/main" id="{8E2B38F6-886C-4678-AC87-F9EDD588CB8A}"/>
              </a:ext>
            </a:extLst>
          </p:cNvPr>
          <p:cNvSpPr txBox="1"/>
          <p:nvPr/>
        </p:nvSpPr>
        <p:spPr>
          <a:xfrm>
            <a:off x="4911835" y="3776718"/>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8" name="Textfeld 17">
            <a:extLst>
              <a:ext uri="{FF2B5EF4-FFF2-40B4-BE49-F238E27FC236}">
                <a16:creationId xmlns:a16="http://schemas.microsoft.com/office/drawing/2014/main" id="{4CB5A1E4-7BD6-4338-96F2-F93C105B5EB2}"/>
              </a:ext>
            </a:extLst>
          </p:cNvPr>
          <p:cNvSpPr txBox="1"/>
          <p:nvPr/>
        </p:nvSpPr>
        <p:spPr>
          <a:xfrm>
            <a:off x="4576891" y="4499525"/>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19" name="Textfeld 18">
            <a:extLst>
              <a:ext uri="{FF2B5EF4-FFF2-40B4-BE49-F238E27FC236}">
                <a16:creationId xmlns:a16="http://schemas.microsoft.com/office/drawing/2014/main" id="{476FB3A1-0F5D-4148-8A70-7C0DCEF7D38D}"/>
              </a:ext>
            </a:extLst>
          </p:cNvPr>
          <p:cNvSpPr txBox="1"/>
          <p:nvPr/>
        </p:nvSpPr>
        <p:spPr>
          <a:xfrm>
            <a:off x="5276475" y="5608990"/>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0" name="Textfeld 19">
            <a:extLst>
              <a:ext uri="{FF2B5EF4-FFF2-40B4-BE49-F238E27FC236}">
                <a16:creationId xmlns:a16="http://schemas.microsoft.com/office/drawing/2014/main" id="{F5C57354-515E-4AF2-B755-96F9F551EA96}"/>
              </a:ext>
            </a:extLst>
          </p:cNvPr>
          <p:cNvSpPr txBox="1"/>
          <p:nvPr/>
        </p:nvSpPr>
        <p:spPr>
          <a:xfrm>
            <a:off x="5124060" y="3239502"/>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1" name="Textfeld 20">
            <a:extLst>
              <a:ext uri="{FF2B5EF4-FFF2-40B4-BE49-F238E27FC236}">
                <a16:creationId xmlns:a16="http://schemas.microsoft.com/office/drawing/2014/main" id="{37D7B8FB-041D-4BD4-9DE2-C3675CAEA2E4}"/>
              </a:ext>
            </a:extLst>
          </p:cNvPr>
          <p:cNvSpPr txBox="1"/>
          <p:nvPr/>
        </p:nvSpPr>
        <p:spPr>
          <a:xfrm>
            <a:off x="5115035" y="3979918"/>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2" name="Textfeld 21">
            <a:extLst>
              <a:ext uri="{FF2B5EF4-FFF2-40B4-BE49-F238E27FC236}">
                <a16:creationId xmlns:a16="http://schemas.microsoft.com/office/drawing/2014/main" id="{B0F8F61D-8256-42A2-A141-00DE43943431}"/>
              </a:ext>
            </a:extLst>
          </p:cNvPr>
          <p:cNvSpPr txBox="1"/>
          <p:nvPr/>
        </p:nvSpPr>
        <p:spPr>
          <a:xfrm>
            <a:off x="4065887" y="1948472"/>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3" name="Textfeld 22">
            <a:extLst>
              <a:ext uri="{FF2B5EF4-FFF2-40B4-BE49-F238E27FC236}">
                <a16:creationId xmlns:a16="http://schemas.microsoft.com/office/drawing/2014/main" id="{32D0A17A-AEA6-41CD-B21B-941A63330E37}"/>
              </a:ext>
            </a:extLst>
          </p:cNvPr>
          <p:cNvSpPr txBox="1"/>
          <p:nvPr/>
        </p:nvSpPr>
        <p:spPr>
          <a:xfrm>
            <a:off x="5374867" y="2631877"/>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4" name="Textfeld 23">
            <a:extLst>
              <a:ext uri="{FF2B5EF4-FFF2-40B4-BE49-F238E27FC236}">
                <a16:creationId xmlns:a16="http://schemas.microsoft.com/office/drawing/2014/main" id="{54EAC4EE-FB21-4B8A-B597-CF6264A78E86}"/>
              </a:ext>
            </a:extLst>
          </p:cNvPr>
          <p:cNvSpPr txBox="1"/>
          <p:nvPr/>
        </p:nvSpPr>
        <p:spPr>
          <a:xfrm>
            <a:off x="5840560" y="3525905"/>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5" name="Textfeld 24">
            <a:extLst>
              <a:ext uri="{FF2B5EF4-FFF2-40B4-BE49-F238E27FC236}">
                <a16:creationId xmlns:a16="http://schemas.microsoft.com/office/drawing/2014/main" id="{6088B945-0F6F-45E7-BCD8-B839042AFE2A}"/>
              </a:ext>
            </a:extLst>
          </p:cNvPr>
          <p:cNvSpPr txBox="1"/>
          <p:nvPr/>
        </p:nvSpPr>
        <p:spPr>
          <a:xfrm>
            <a:off x="6104224" y="4470817"/>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6" name="Textfeld 25">
            <a:extLst>
              <a:ext uri="{FF2B5EF4-FFF2-40B4-BE49-F238E27FC236}">
                <a16:creationId xmlns:a16="http://schemas.microsoft.com/office/drawing/2014/main" id="{437BA59C-5593-4FE8-BDCD-5F677C7D1278}"/>
              </a:ext>
            </a:extLst>
          </p:cNvPr>
          <p:cNvSpPr txBox="1"/>
          <p:nvPr/>
        </p:nvSpPr>
        <p:spPr>
          <a:xfrm>
            <a:off x="6240670" y="2111242"/>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7" name="Textfeld 26">
            <a:extLst>
              <a:ext uri="{FF2B5EF4-FFF2-40B4-BE49-F238E27FC236}">
                <a16:creationId xmlns:a16="http://schemas.microsoft.com/office/drawing/2014/main" id="{226DF0C3-B55A-4659-A21B-FC2346A200C7}"/>
              </a:ext>
            </a:extLst>
          </p:cNvPr>
          <p:cNvSpPr txBox="1"/>
          <p:nvPr/>
        </p:nvSpPr>
        <p:spPr>
          <a:xfrm>
            <a:off x="3463448" y="4346544"/>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8" name="Textfeld 27">
            <a:extLst>
              <a:ext uri="{FF2B5EF4-FFF2-40B4-BE49-F238E27FC236}">
                <a16:creationId xmlns:a16="http://schemas.microsoft.com/office/drawing/2014/main" id="{77CF7E6A-FE58-45EE-8DA8-302D9F95E84A}"/>
              </a:ext>
            </a:extLst>
          </p:cNvPr>
          <p:cNvSpPr txBox="1"/>
          <p:nvPr/>
        </p:nvSpPr>
        <p:spPr>
          <a:xfrm>
            <a:off x="4055338" y="5116548"/>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29" name="Textfeld 28">
            <a:extLst>
              <a:ext uri="{FF2B5EF4-FFF2-40B4-BE49-F238E27FC236}">
                <a16:creationId xmlns:a16="http://schemas.microsoft.com/office/drawing/2014/main" id="{9E065B63-1C88-4A97-A17B-A1A933F72E4A}"/>
              </a:ext>
            </a:extLst>
          </p:cNvPr>
          <p:cNvSpPr txBox="1"/>
          <p:nvPr/>
        </p:nvSpPr>
        <p:spPr>
          <a:xfrm>
            <a:off x="6632986" y="3819740"/>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0" name="Textfeld 29">
            <a:extLst>
              <a:ext uri="{FF2B5EF4-FFF2-40B4-BE49-F238E27FC236}">
                <a16:creationId xmlns:a16="http://schemas.microsoft.com/office/drawing/2014/main" id="{CA9C52F6-7EED-44F5-8C3F-04141538BDF5}"/>
              </a:ext>
            </a:extLst>
          </p:cNvPr>
          <p:cNvSpPr txBox="1"/>
          <p:nvPr/>
        </p:nvSpPr>
        <p:spPr>
          <a:xfrm>
            <a:off x="6005552" y="4838986"/>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1" name="Textfeld 30">
            <a:extLst>
              <a:ext uri="{FF2B5EF4-FFF2-40B4-BE49-F238E27FC236}">
                <a16:creationId xmlns:a16="http://schemas.microsoft.com/office/drawing/2014/main" id="{34CF4DA4-E783-420E-8415-B74B1F361EF3}"/>
              </a:ext>
            </a:extLst>
          </p:cNvPr>
          <p:cNvSpPr txBox="1"/>
          <p:nvPr/>
        </p:nvSpPr>
        <p:spPr>
          <a:xfrm>
            <a:off x="5813796" y="2163978"/>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2" name="Textfeld 31">
            <a:extLst>
              <a:ext uri="{FF2B5EF4-FFF2-40B4-BE49-F238E27FC236}">
                <a16:creationId xmlns:a16="http://schemas.microsoft.com/office/drawing/2014/main" id="{F6AC3279-EE3A-461E-8144-526B30C8E921}"/>
              </a:ext>
            </a:extLst>
          </p:cNvPr>
          <p:cNvSpPr txBox="1"/>
          <p:nvPr/>
        </p:nvSpPr>
        <p:spPr>
          <a:xfrm>
            <a:off x="3819594" y="3006274"/>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3" name="Textfeld 32">
            <a:extLst>
              <a:ext uri="{FF2B5EF4-FFF2-40B4-BE49-F238E27FC236}">
                <a16:creationId xmlns:a16="http://schemas.microsoft.com/office/drawing/2014/main" id="{2B8E3D0B-1781-4310-AF41-0E90F7E04C44}"/>
              </a:ext>
            </a:extLst>
          </p:cNvPr>
          <p:cNvSpPr txBox="1"/>
          <p:nvPr/>
        </p:nvSpPr>
        <p:spPr>
          <a:xfrm>
            <a:off x="4897323" y="3374162"/>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4" name="Textfeld 33">
            <a:extLst>
              <a:ext uri="{FF2B5EF4-FFF2-40B4-BE49-F238E27FC236}">
                <a16:creationId xmlns:a16="http://schemas.microsoft.com/office/drawing/2014/main" id="{FCAD5DA4-E28D-4EC3-97A6-B5EFE2DDF601}"/>
              </a:ext>
            </a:extLst>
          </p:cNvPr>
          <p:cNvSpPr txBox="1"/>
          <p:nvPr/>
        </p:nvSpPr>
        <p:spPr>
          <a:xfrm>
            <a:off x="5318235" y="4183118"/>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5" name="Textfeld 34">
            <a:extLst>
              <a:ext uri="{FF2B5EF4-FFF2-40B4-BE49-F238E27FC236}">
                <a16:creationId xmlns:a16="http://schemas.microsoft.com/office/drawing/2014/main" id="{98A43041-21DB-453A-AA90-A628E5429A4D}"/>
              </a:ext>
            </a:extLst>
          </p:cNvPr>
          <p:cNvSpPr txBox="1"/>
          <p:nvPr/>
        </p:nvSpPr>
        <p:spPr>
          <a:xfrm>
            <a:off x="3488306" y="2250430"/>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36" name="Textfeld 35">
            <a:extLst>
              <a:ext uri="{FF2B5EF4-FFF2-40B4-BE49-F238E27FC236}">
                <a16:creationId xmlns:a16="http://schemas.microsoft.com/office/drawing/2014/main" id="{4CCA9D5A-4A29-4D3A-A23E-974F94A14872}"/>
              </a:ext>
            </a:extLst>
          </p:cNvPr>
          <p:cNvSpPr txBox="1"/>
          <p:nvPr/>
        </p:nvSpPr>
        <p:spPr>
          <a:xfrm>
            <a:off x="4830390" y="5026329"/>
            <a:ext cx="338554" cy="461665"/>
          </a:xfrm>
          <a:prstGeom prst="rect">
            <a:avLst/>
          </a:prstGeom>
          <a:noFill/>
        </p:spPr>
        <p:txBody>
          <a:bodyPr wrap="square" rtlCol="0">
            <a:spAutoFit/>
          </a:bodyPr>
          <a:lstStyle/>
          <a:p>
            <a:pPr marL="0" marR="0" lvl="0" indent="0" algn="l" defTabSz="609585" rtl="0" eaLnBrk="1" fontAlgn="auto" latinLnBrk="0" hangingPunct="0">
              <a:lnSpc>
                <a:spcPct val="100000"/>
              </a:lnSpc>
              <a:spcBef>
                <a:spcPts val="0"/>
              </a:spcBef>
              <a:spcAft>
                <a:spcPts val="0"/>
              </a:spcAft>
              <a:buClrTx/>
              <a:buSzTx/>
              <a:buFontTx/>
              <a:buNone/>
              <a:tabLst/>
              <a:defRPr/>
            </a:pPr>
            <a:r>
              <a:rPr kumimoji="0" lang="de-DE" sz="2400" b="0" i="0" u="none" strike="noStrike" kern="0" cap="none" spc="0" normalizeH="0" baseline="0" noProof="0" dirty="0">
                <a:ln>
                  <a:noFill/>
                </a:ln>
                <a:solidFill>
                  <a:srgbClr val="FFFFFF"/>
                </a:solidFill>
                <a:effectLst/>
                <a:uLnTx/>
                <a:uFillTx/>
                <a:latin typeface="Gill Sans MT" panose="020B0502020104020203"/>
                <a:ea typeface="+mn-ea"/>
                <a:cs typeface="+mn-cs"/>
                <a:sym typeface="Calibri"/>
              </a:rPr>
              <a:t>x</a:t>
            </a:r>
          </a:p>
        </p:txBody>
      </p:sp>
      <p:sp>
        <p:nvSpPr>
          <p:cNvPr id="4" name="Kreis: nicht ausgefüllt 3">
            <a:extLst>
              <a:ext uri="{FF2B5EF4-FFF2-40B4-BE49-F238E27FC236}">
                <a16:creationId xmlns:a16="http://schemas.microsoft.com/office/drawing/2014/main" id="{689B8B33-FCD0-4F2D-91F2-5C858186C5B1}"/>
              </a:ext>
            </a:extLst>
          </p:cNvPr>
          <p:cNvSpPr/>
          <p:nvPr/>
        </p:nvSpPr>
        <p:spPr>
          <a:xfrm>
            <a:off x="2297344" y="1329136"/>
            <a:ext cx="5037671" cy="492333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de-DE" sz="2400" b="0" i="0" u="none" strike="noStrike" kern="0" cap="none" spc="0" normalizeH="0" baseline="0" noProof="0" dirty="0">
              <a:ln>
                <a:noFill/>
              </a:ln>
              <a:solidFill>
                <a:srgbClr val="000000"/>
              </a:solidFill>
              <a:effectLst/>
              <a:uLnTx/>
              <a:uFillTx/>
              <a:latin typeface="Gill Sans MT" panose="020B0502020104020203"/>
              <a:ea typeface="+mn-ea"/>
              <a:cs typeface="+mn-cs"/>
              <a:sym typeface="Calibri"/>
            </a:endParaRPr>
          </a:p>
        </p:txBody>
      </p:sp>
    </p:spTree>
    <p:extLst>
      <p:ext uri="{BB962C8B-B14F-4D97-AF65-F5344CB8AC3E}">
        <p14:creationId xmlns:p14="http://schemas.microsoft.com/office/powerpoint/2010/main" val="281511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flow channel based on Csikszentmihalyi [4] (p. 74) and Falstein [6] depicting num- bered example states. ">
            <a:extLst>
              <a:ext uri="{FF2B5EF4-FFF2-40B4-BE49-F238E27FC236}">
                <a16:creationId xmlns:a16="http://schemas.microsoft.com/office/drawing/2014/main" id="{DF48F848-8E15-4E66-B51C-AE90FF898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139700"/>
            <a:ext cx="9004300" cy="5807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6A5F83-C7D0-44F7-BD4E-913FA9BAF4F4}"/>
              </a:ext>
            </a:extLst>
          </p:cNvPr>
          <p:cNvSpPr>
            <a:spLocks noGrp="1"/>
          </p:cNvSpPr>
          <p:nvPr>
            <p:ph idx="1"/>
          </p:nvPr>
        </p:nvSpPr>
        <p:spPr>
          <a:xfrm>
            <a:off x="1451579" y="1545832"/>
            <a:ext cx="9603275" cy="3450613"/>
          </a:xfrm>
        </p:spPr>
        <p:txBody>
          <a:bodyPr/>
          <a:lstStyle/>
          <a:p>
            <a:endParaRPr lang="de-DE"/>
          </a:p>
        </p:txBody>
      </p:sp>
      <p:pic>
        <p:nvPicPr>
          <p:cNvPr id="5" name="Grafik 4">
            <a:extLst>
              <a:ext uri="{FF2B5EF4-FFF2-40B4-BE49-F238E27FC236}">
                <a16:creationId xmlns:a16="http://schemas.microsoft.com/office/drawing/2014/main" id="{5175FB0B-9D59-4246-80AD-D4BC15544246}"/>
              </a:ext>
            </a:extLst>
          </p:cNvPr>
          <p:cNvPicPr>
            <a:picLocks noChangeAspect="1"/>
          </p:cNvPicPr>
          <p:nvPr/>
        </p:nvPicPr>
        <p:blipFill>
          <a:blip r:embed="rId2"/>
          <a:stretch>
            <a:fillRect/>
          </a:stretch>
        </p:blipFill>
        <p:spPr>
          <a:xfrm>
            <a:off x="0" y="262379"/>
            <a:ext cx="12192000" cy="5393441"/>
          </a:xfrm>
          <a:prstGeom prst="rect">
            <a:avLst/>
          </a:prstGeom>
        </p:spPr>
      </p:pic>
      <p:sp>
        <p:nvSpPr>
          <p:cNvPr id="6" name="Ellipse 5">
            <a:extLst>
              <a:ext uri="{FF2B5EF4-FFF2-40B4-BE49-F238E27FC236}">
                <a16:creationId xmlns:a16="http://schemas.microsoft.com/office/drawing/2014/main" id="{14259101-A943-4A33-8FB2-37CAF1003D16}"/>
              </a:ext>
            </a:extLst>
          </p:cNvPr>
          <p:cNvSpPr/>
          <p:nvPr/>
        </p:nvSpPr>
        <p:spPr>
          <a:xfrm>
            <a:off x="2743200" y="46069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Individuelles Feedback</a:t>
            </a:r>
          </a:p>
        </p:txBody>
      </p:sp>
      <p:sp>
        <p:nvSpPr>
          <p:cNvPr id="7" name="Ellipse 6">
            <a:extLst>
              <a:ext uri="{FF2B5EF4-FFF2-40B4-BE49-F238E27FC236}">
                <a16:creationId xmlns:a16="http://schemas.microsoft.com/office/drawing/2014/main" id="{3F218F71-DB3A-4934-A75E-93D72EE1F7CF}"/>
              </a:ext>
            </a:extLst>
          </p:cNvPr>
          <p:cNvSpPr/>
          <p:nvPr/>
        </p:nvSpPr>
        <p:spPr>
          <a:xfrm>
            <a:off x="4652963" y="46069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Adaptivität</a:t>
            </a:r>
          </a:p>
        </p:txBody>
      </p:sp>
      <p:sp>
        <p:nvSpPr>
          <p:cNvPr id="8" name="Ellipse 7">
            <a:extLst>
              <a:ext uri="{FF2B5EF4-FFF2-40B4-BE49-F238E27FC236}">
                <a16:creationId xmlns:a16="http://schemas.microsoft.com/office/drawing/2014/main" id="{E5B05889-BBED-4305-BDA4-A199F82A1BF3}"/>
              </a:ext>
            </a:extLst>
          </p:cNvPr>
          <p:cNvSpPr/>
          <p:nvPr/>
        </p:nvSpPr>
        <p:spPr>
          <a:xfrm>
            <a:off x="6376988" y="4606925"/>
            <a:ext cx="2143126" cy="933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Motivation/ Mastery </a:t>
            </a:r>
            <a:r>
              <a:rPr lang="de-DE" err="1"/>
              <a:t>learning</a:t>
            </a:r>
            <a:endParaRPr lang="de-DE"/>
          </a:p>
        </p:txBody>
      </p:sp>
    </p:spTree>
    <p:extLst>
      <p:ext uri="{BB962C8B-B14F-4D97-AF65-F5344CB8AC3E}">
        <p14:creationId xmlns:p14="http://schemas.microsoft.com/office/powerpoint/2010/main" val="197968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5C80EBD-C0BF-5944-1D21-F1578318AE69}"/>
              </a:ext>
            </a:extLst>
          </p:cNvPr>
          <p:cNvSpPr>
            <a:spLocks noGrp="1"/>
          </p:cNvSpPr>
          <p:nvPr>
            <p:ph type="sldNum" sz="quarter" idx="12"/>
          </p:nvPr>
        </p:nvSpPr>
        <p:spPr>
          <a:xfrm>
            <a:off x="11071164" y="5244079"/>
            <a:ext cx="522121" cy="503578"/>
          </a:xfrm>
        </p:spPr>
        <p:txBody>
          <a:bodyPr/>
          <a:lstStyle/>
          <a:p>
            <a:pPr rtl="0"/>
            <a:fld id="{6D22F896-40B5-4ADD-8801-0D06FADFA095}" type="slidenum">
              <a:rPr lang="de-DE" noProof="0" smtClean="0"/>
              <a:t>14</a:t>
            </a:fld>
            <a:endParaRPr lang="de-DE" noProof="0"/>
          </a:p>
        </p:txBody>
      </p:sp>
      <p:pic>
        <p:nvPicPr>
          <p:cNvPr id="2054" name="Picture 6" descr="Bild">
            <a:extLst>
              <a:ext uri="{FF2B5EF4-FFF2-40B4-BE49-F238E27FC236}">
                <a16:creationId xmlns:a16="http://schemas.microsoft.com/office/drawing/2014/main" id="{BDEDF5F8-3F46-C19F-CFB8-FED573A5D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071" y="372993"/>
            <a:ext cx="5572125" cy="5572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
            <a:extLst>
              <a:ext uri="{FF2B5EF4-FFF2-40B4-BE49-F238E27FC236}">
                <a16:creationId xmlns:a16="http://schemas.microsoft.com/office/drawing/2014/main" id="{EAEC467D-32F3-D97E-DFBD-EA236A528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35" y="372992"/>
            <a:ext cx="5572125" cy="557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76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CB613D-1776-8249-A00C-9FD8EC0E10D1}"/>
              </a:ext>
            </a:extLst>
          </p:cNvPr>
          <p:cNvSpPr txBox="1"/>
          <p:nvPr/>
        </p:nvSpPr>
        <p:spPr>
          <a:xfrm>
            <a:off x="3140075" y="2551837"/>
            <a:ext cx="6102350" cy="1200329"/>
          </a:xfrm>
          <a:prstGeom prst="rect">
            <a:avLst/>
          </a:prstGeom>
          <a:noFill/>
        </p:spPr>
        <p:txBody>
          <a:bodyPr wrap="square">
            <a:spAutoFit/>
          </a:bodyPr>
          <a:lstStyle/>
          <a:p>
            <a:pPr algn="ctr"/>
            <a:r>
              <a:rPr lang="de-DE" sz="3600" dirty="0"/>
              <a:t>Generative KI</a:t>
            </a:r>
          </a:p>
          <a:p>
            <a:pPr algn="ctr"/>
            <a:endParaRPr lang="de-DE" sz="3600" dirty="0"/>
          </a:p>
        </p:txBody>
      </p:sp>
    </p:spTree>
    <p:extLst>
      <p:ext uri="{BB962C8B-B14F-4D97-AF65-F5344CB8AC3E}">
        <p14:creationId xmlns:p14="http://schemas.microsoft.com/office/powerpoint/2010/main" val="1239716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CB613D-1776-8249-A00C-9FD8EC0E10D1}"/>
              </a:ext>
            </a:extLst>
          </p:cNvPr>
          <p:cNvSpPr txBox="1"/>
          <p:nvPr/>
        </p:nvSpPr>
        <p:spPr>
          <a:xfrm>
            <a:off x="3140075" y="2551837"/>
            <a:ext cx="6102350" cy="1754326"/>
          </a:xfrm>
          <a:prstGeom prst="rect">
            <a:avLst/>
          </a:prstGeom>
          <a:noFill/>
        </p:spPr>
        <p:txBody>
          <a:bodyPr wrap="square">
            <a:spAutoFit/>
          </a:bodyPr>
          <a:lstStyle/>
          <a:p>
            <a:pPr algn="ctr"/>
            <a:r>
              <a:rPr lang="de-DE" sz="3600" dirty="0"/>
              <a:t>Generative KI</a:t>
            </a:r>
          </a:p>
          <a:p>
            <a:pPr algn="ctr"/>
            <a:endParaRPr lang="de-DE" sz="3600" dirty="0"/>
          </a:p>
          <a:p>
            <a:pPr algn="ctr"/>
            <a:r>
              <a:rPr lang="de-DE" sz="3600" dirty="0"/>
              <a:t>Ähnliches Material erstellen</a:t>
            </a:r>
          </a:p>
        </p:txBody>
      </p:sp>
    </p:spTree>
    <p:extLst>
      <p:ext uri="{BB962C8B-B14F-4D97-AF65-F5344CB8AC3E}">
        <p14:creationId xmlns:p14="http://schemas.microsoft.com/office/powerpoint/2010/main" val="30030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6215763-53AB-317A-53E0-ACD51BE26CC9}"/>
              </a:ext>
            </a:extLst>
          </p:cNvPr>
          <p:cNvPicPr>
            <a:picLocks noChangeAspect="1"/>
          </p:cNvPicPr>
          <p:nvPr/>
        </p:nvPicPr>
        <p:blipFill>
          <a:blip r:embed="rId2"/>
          <a:stretch>
            <a:fillRect/>
          </a:stretch>
        </p:blipFill>
        <p:spPr>
          <a:xfrm>
            <a:off x="148409" y="190500"/>
            <a:ext cx="7865291" cy="5343231"/>
          </a:xfrm>
          <a:prstGeom prst="rect">
            <a:avLst/>
          </a:prstGeom>
          <a:ln>
            <a:noFill/>
          </a:ln>
          <a:effectLst>
            <a:outerShdw blurRad="292100" dist="139700" dir="2700000" algn="tl" rotWithShape="0">
              <a:srgbClr val="333333">
                <a:alpha val="65000"/>
              </a:srgbClr>
            </a:outerShdw>
          </a:effectLst>
        </p:spPr>
      </p:pic>
      <p:sp>
        <p:nvSpPr>
          <p:cNvPr id="4" name="Textfeld 3">
            <a:extLst>
              <a:ext uri="{FF2B5EF4-FFF2-40B4-BE49-F238E27FC236}">
                <a16:creationId xmlns:a16="http://schemas.microsoft.com/office/drawing/2014/main" id="{200C3817-FF0C-C77D-0B58-42C62A40B639}"/>
              </a:ext>
            </a:extLst>
          </p:cNvPr>
          <p:cNvSpPr txBox="1"/>
          <p:nvPr/>
        </p:nvSpPr>
        <p:spPr>
          <a:xfrm>
            <a:off x="148409" y="5791200"/>
            <a:ext cx="1693092" cy="369332"/>
          </a:xfrm>
          <a:prstGeom prst="rect">
            <a:avLst/>
          </a:prstGeom>
          <a:noFill/>
        </p:spPr>
        <p:txBody>
          <a:bodyPr wrap="none" rtlCol="0">
            <a:spAutoFit/>
          </a:bodyPr>
          <a:lstStyle/>
          <a:p>
            <a:r>
              <a:rPr lang="de-DE" dirty="0"/>
              <a:t>Camden Town 7</a:t>
            </a:r>
          </a:p>
        </p:txBody>
      </p:sp>
      <p:pic>
        <p:nvPicPr>
          <p:cNvPr id="5" name="Grafik 4">
            <a:extLst>
              <a:ext uri="{FF2B5EF4-FFF2-40B4-BE49-F238E27FC236}">
                <a16:creationId xmlns:a16="http://schemas.microsoft.com/office/drawing/2014/main" id="{C9329C1E-8D84-E9FC-D67F-1AB88CC8878C}"/>
              </a:ext>
            </a:extLst>
          </p:cNvPr>
          <p:cNvPicPr>
            <a:picLocks noChangeAspect="1"/>
          </p:cNvPicPr>
          <p:nvPr/>
        </p:nvPicPr>
        <p:blipFill>
          <a:blip r:embed="rId3"/>
          <a:stretch>
            <a:fillRect/>
          </a:stretch>
        </p:blipFill>
        <p:spPr>
          <a:xfrm>
            <a:off x="8051041" y="190500"/>
            <a:ext cx="3992550" cy="5334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580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3-11-03 09-35-58">
            <a:hlinkClick r:id="" action="ppaction://media"/>
            <a:extLst>
              <a:ext uri="{FF2B5EF4-FFF2-40B4-BE49-F238E27FC236}">
                <a16:creationId xmlns:a16="http://schemas.microsoft.com/office/drawing/2014/main" id="{9C06242F-F6D5-63F7-FB9A-0831FD9DFE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665" y="1"/>
            <a:ext cx="11740444" cy="6604000"/>
          </a:xfrm>
          <a:prstGeom prst="rect">
            <a:avLst/>
          </a:prstGeom>
        </p:spPr>
      </p:pic>
    </p:spTree>
    <p:extLst>
      <p:ext uri="{BB962C8B-B14F-4D97-AF65-F5344CB8AC3E}">
        <p14:creationId xmlns:p14="http://schemas.microsoft.com/office/powerpoint/2010/main" val="32874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CB613D-1776-8249-A00C-9FD8EC0E10D1}"/>
              </a:ext>
            </a:extLst>
          </p:cNvPr>
          <p:cNvSpPr txBox="1"/>
          <p:nvPr/>
        </p:nvSpPr>
        <p:spPr>
          <a:xfrm>
            <a:off x="3140075" y="2551837"/>
            <a:ext cx="6102350" cy="2308324"/>
          </a:xfrm>
          <a:prstGeom prst="rect">
            <a:avLst/>
          </a:prstGeom>
          <a:noFill/>
        </p:spPr>
        <p:txBody>
          <a:bodyPr wrap="square">
            <a:spAutoFit/>
          </a:bodyPr>
          <a:lstStyle/>
          <a:p>
            <a:pPr algn="ctr"/>
            <a:r>
              <a:rPr lang="de-DE" sz="3600" dirty="0"/>
              <a:t>Generative KI</a:t>
            </a:r>
          </a:p>
          <a:p>
            <a:pPr algn="ctr"/>
            <a:endParaRPr lang="de-DE" sz="3600" dirty="0"/>
          </a:p>
          <a:p>
            <a:pPr algn="ctr"/>
            <a:r>
              <a:rPr lang="de-DE" sz="3600" dirty="0"/>
              <a:t>Thematisch unterschiedliches Material erstellen</a:t>
            </a:r>
          </a:p>
        </p:txBody>
      </p:sp>
    </p:spTree>
    <p:extLst>
      <p:ext uri="{BB962C8B-B14F-4D97-AF65-F5344CB8AC3E}">
        <p14:creationId xmlns:p14="http://schemas.microsoft.com/office/powerpoint/2010/main" val="1213181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CFBEFCC2-D96C-65F8-6DC1-32589F65A246}"/>
              </a:ext>
            </a:extLst>
          </p:cNvPr>
          <p:cNvSpPr/>
          <p:nvPr/>
        </p:nvSpPr>
        <p:spPr>
          <a:xfrm>
            <a:off x="1371599" y="629727"/>
            <a:ext cx="9118122" cy="22263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DE" sz="4000" b="1" dirty="0"/>
              <a:t>Der Fremdsprachenunterricht profitiert am stärksten von (generativer) KI …</a:t>
            </a:r>
          </a:p>
        </p:txBody>
      </p:sp>
      <p:sp>
        <p:nvSpPr>
          <p:cNvPr id="7" name="Rechteck: abgerundete Ecken 6">
            <a:extLst>
              <a:ext uri="{FF2B5EF4-FFF2-40B4-BE49-F238E27FC236}">
                <a16:creationId xmlns:a16="http://schemas.microsoft.com/office/drawing/2014/main" id="{A7D483B6-97D4-EA37-8B85-3CFE55DEDB55}"/>
              </a:ext>
            </a:extLst>
          </p:cNvPr>
          <p:cNvSpPr/>
          <p:nvPr/>
        </p:nvSpPr>
        <p:spPr>
          <a:xfrm>
            <a:off x="1371599" y="3154392"/>
            <a:ext cx="9118122" cy="22263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DE" sz="4000" b="1" dirty="0"/>
              <a:t>… ist aber auch am stärksten gefährdet durch KI.</a:t>
            </a:r>
          </a:p>
        </p:txBody>
      </p:sp>
    </p:spTree>
    <p:extLst>
      <p:ext uri="{BB962C8B-B14F-4D97-AF65-F5344CB8AC3E}">
        <p14:creationId xmlns:p14="http://schemas.microsoft.com/office/powerpoint/2010/main" val="28813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685674-5D99-9491-2D9F-0548DB1C7721}"/>
              </a:ext>
            </a:extLst>
          </p:cNvPr>
          <p:cNvPicPr>
            <a:picLocks noChangeAspect="1"/>
          </p:cNvPicPr>
          <p:nvPr/>
        </p:nvPicPr>
        <p:blipFill>
          <a:blip r:embed="rId2"/>
          <a:stretch>
            <a:fillRect/>
          </a:stretch>
        </p:blipFill>
        <p:spPr>
          <a:xfrm>
            <a:off x="2052073" y="460038"/>
            <a:ext cx="8087854" cy="48203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3106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07D5162-BDA8-E791-2F73-744444C0C3EA}"/>
              </a:ext>
            </a:extLst>
          </p:cNvPr>
          <p:cNvPicPr>
            <a:picLocks noChangeAspect="1"/>
          </p:cNvPicPr>
          <p:nvPr/>
        </p:nvPicPr>
        <p:blipFill>
          <a:blip r:embed="rId2"/>
          <a:stretch>
            <a:fillRect/>
          </a:stretch>
        </p:blipFill>
        <p:spPr>
          <a:xfrm>
            <a:off x="3139960" y="337830"/>
            <a:ext cx="5912079" cy="52247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223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2BEBAC1-6AFA-DBCF-2B7F-BE2B14533488}"/>
              </a:ext>
            </a:extLst>
          </p:cNvPr>
          <p:cNvPicPr>
            <a:picLocks noChangeAspect="1"/>
          </p:cNvPicPr>
          <p:nvPr/>
        </p:nvPicPr>
        <p:blipFill>
          <a:blip r:embed="rId2"/>
          <a:stretch>
            <a:fillRect/>
          </a:stretch>
        </p:blipFill>
        <p:spPr>
          <a:xfrm>
            <a:off x="1318546" y="240906"/>
            <a:ext cx="9554908" cy="5639587"/>
          </a:xfrm>
          <a:prstGeom prst="rect">
            <a:avLst/>
          </a:prstGeom>
        </p:spPr>
      </p:pic>
    </p:spTree>
    <p:extLst>
      <p:ext uri="{BB962C8B-B14F-4D97-AF65-F5344CB8AC3E}">
        <p14:creationId xmlns:p14="http://schemas.microsoft.com/office/powerpoint/2010/main" val="876872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E82BCD0-4B00-ECC9-2403-F1479FFDDBE6}"/>
              </a:ext>
            </a:extLst>
          </p:cNvPr>
          <p:cNvPicPr>
            <a:picLocks noChangeAspect="1"/>
          </p:cNvPicPr>
          <p:nvPr/>
        </p:nvPicPr>
        <p:blipFill>
          <a:blip r:embed="rId2"/>
          <a:stretch>
            <a:fillRect/>
          </a:stretch>
        </p:blipFill>
        <p:spPr>
          <a:xfrm>
            <a:off x="1523661" y="152400"/>
            <a:ext cx="9144678" cy="59060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2488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3A2A6BD-07B2-8092-C054-C7FA8EF6A7C1}"/>
              </a:ext>
            </a:extLst>
          </p:cNvPr>
          <p:cNvPicPr>
            <a:picLocks noChangeAspect="1"/>
          </p:cNvPicPr>
          <p:nvPr/>
        </p:nvPicPr>
        <p:blipFill>
          <a:blip r:embed="rId2"/>
          <a:stretch>
            <a:fillRect/>
          </a:stretch>
        </p:blipFill>
        <p:spPr>
          <a:xfrm>
            <a:off x="1475730" y="175758"/>
            <a:ext cx="9240540" cy="6506483"/>
          </a:xfrm>
          <a:prstGeom prst="rect">
            <a:avLst/>
          </a:prstGeom>
        </p:spPr>
      </p:pic>
    </p:spTree>
    <p:extLst>
      <p:ext uri="{BB962C8B-B14F-4D97-AF65-F5344CB8AC3E}">
        <p14:creationId xmlns:p14="http://schemas.microsoft.com/office/powerpoint/2010/main" val="4176775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CB613D-1776-8249-A00C-9FD8EC0E10D1}"/>
              </a:ext>
            </a:extLst>
          </p:cNvPr>
          <p:cNvSpPr txBox="1"/>
          <p:nvPr/>
        </p:nvSpPr>
        <p:spPr>
          <a:xfrm>
            <a:off x="3140075" y="2551837"/>
            <a:ext cx="6102350" cy="1754326"/>
          </a:xfrm>
          <a:prstGeom prst="rect">
            <a:avLst/>
          </a:prstGeom>
          <a:noFill/>
        </p:spPr>
        <p:txBody>
          <a:bodyPr wrap="square">
            <a:spAutoFit/>
          </a:bodyPr>
          <a:lstStyle/>
          <a:p>
            <a:pPr algn="ctr"/>
            <a:r>
              <a:rPr lang="de-DE" sz="3600" dirty="0"/>
              <a:t>Generative KI</a:t>
            </a:r>
          </a:p>
          <a:p>
            <a:pPr algn="ctr"/>
            <a:endParaRPr lang="de-DE" sz="3600" dirty="0"/>
          </a:p>
          <a:p>
            <a:pPr algn="ctr"/>
            <a:r>
              <a:rPr lang="de-DE" sz="3600" dirty="0"/>
              <a:t>Tod der Hausaufgabe?</a:t>
            </a:r>
          </a:p>
        </p:txBody>
      </p:sp>
    </p:spTree>
    <p:extLst>
      <p:ext uri="{BB962C8B-B14F-4D97-AF65-F5344CB8AC3E}">
        <p14:creationId xmlns:p14="http://schemas.microsoft.com/office/powerpoint/2010/main" val="573053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75BFB33-EC2B-F3CB-254C-0E46EACC755A}"/>
              </a:ext>
            </a:extLst>
          </p:cNvPr>
          <p:cNvPicPr>
            <a:picLocks noChangeAspect="1"/>
          </p:cNvPicPr>
          <p:nvPr/>
        </p:nvPicPr>
        <p:blipFill>
          <a:blip r:embed="rId2"/>
          <a:stretch>
            <a:fillRect/>
          </a:stretch>
        </p:blipFill>
        <p:spPr>
          <a:xfrm>
            <a:off x="300086" y="101600"/>
            <a:ext cx="11591828" cy="595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1365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7016906-98CE-C5EF-A4EE-A0E2A2CC05CA}"/>
              </a:ext>
            </a:extLst>
          </p:cNvPr>
          <p:cNvPicPr>
            <a:picLocks noChangeAspect="1"/>
          </p:cNvPicPr>
          <p:nvPr/>
        </p:nvPicPr>
        <p:blipFill>
          <a:blip r:embed="rId2"/>
          <a:stretch>
            <a:fillRect/>
          </a:stretch>
        </p:blipFill>
        <p:spPr>
          <a:xfrm>
            <a:off x="1693497" y="393700"/>
            <a:ext cx="8560272" cy="5245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303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E2DEED0-67AB-79F7-B9EC-19435CF4F026}"/>
              </a:ext>
            </a:extLst>
          </p:cNvPr>
          <p:cNvPicPr>
            <a:picLocks noChangeAspect="1"/>
          </p:cNvPicPr>
          <p:nvPr/>
        </p:nvPicPr>
        <p:blipFill>
          <a:blip r:embed="rId2"/>
          <a:stretch>
            <a:fillRect/>
          </a:stretch>
        </p:blipFill>
        <p:spPr>
          <a:xfrm>
            <a:off x="1609420" y="0"/>
            <a:ext cx="8973160" cy="6858000"/>
          </a:xfrm>
          <a:prstGeom prst="rect">
            <a:avLst/>
          </a:prstGeom>
        </p:spPr>
      </p:pic>
    </p:spTree>
    <p:extLst>
      <p:ext uri="{BB962C8B-B14F-4D97-AF65-F5344CB8AC3E}">
        <p14:creationId xmlns:p14="http://schemas.microsoft.com/office/powerpoint/2010/main" val="1546036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8C4A02-D719-DE93-51FD-FA812A7E9019}"/>
              </a:ext>
            </a:extLst>
          </p:cNvPr>
          <p:cNvPicPr>
            <a:picLocks noChangeAspect="1"/>
          </p:cNvPicPr>
          <p:nvPr/>
        </p:nvPicPr>
        <p:blipFill>
          <a:blip r:embed="rId2"/>
          <a:stretch>
            <a:fillRect/>
          </a:stretch>
        </p:blipFill>
        <p:spPr>
          <a:xfrm>
            <a:off x="1501756" y="139700"/>
            <a:ext cx="9188488" cy="5907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766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856649" y="653894"/>
            <a:ext cx="10583428" cy="4483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163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CB613D-1776-8249-A00C-9FD8EC0E10D1}"/>
              </a:ext>
            </a:extLst>
          </p:cNvPr>
          <p:cNvSpPr txBox="1"/>
          <p:nvPr/>
        </p:nvSpPr>
        <p:spPr>
          <a:xfrm>
            <a:off x="1828800" y="2274838"/>
            <a:ext cx="8534399" cy="2308324"/>
          </a:xfrm>
          <a:prstGeom prst="rect">
            <a:avLst/>
          </a:prstGeom>
          <a:noFill/>
        </p:spPr>
        <p:txBody>
          <a:bodyPr wrap="square">
            <a:spAutoFit/>
          </a:bodyPr>
          <a:lstStyle/>
          <a:p>
            <a:pPr algn="ctr"/>
            <a:r>
              <a:rPr lang="de-DE" sz="3600" dirty="0"/>
              <a:t>Generative KI</a:t>
            </a:r>
          </a:p>
          <a:p>
            <a:pPr algn="ctr"/>
            <a:endParaRPr lang="de-DE" sz="3600" dirty="0"/>
          </a:p>
          <a:p>
            <a:pPr algn="ctr"/>
            <a:r>
              <a:rPr lang="de-DE" sz="3600" dirty="0"/>
              <a:t>Tod der Hausaufgabe?  </a:t>
            </a:r>
            <a:r>
              <a:rPr lang="de-DE" sz="3600" dirty="0">
                <a:sym typeface="Symbol" panose="05050102010706020507" pitchFamily="18" charset="2"/>
              </a:rPr>
              <a:t> </a:t>
            </a:r>
            <a:r>
              <a:rPr lang="de-DE" sz="3600" dirty="0" err="1"/>
              <a:t>flipped</a:t>
            </a:r>
            <a:r>
              <a:rPr lang="de-DE" sz="3600" dirty="0"/>
              <a:t> </a:t>
            </a:r>
            <a:r>
              <a:rPr lang="de-DE" sz="3600" dirty="0" err="1"/>
              <a:t>classroom</a:t>
            </a:r>
            <a:endParaRPr lang="de-DE" sz="3600" dirty="0"/>
          </a:p>
          <a:p>
            <a:pPr algn="ctr"/>
            <a:endParaRPr lang="de-DE" sz="3600" dirty="0"/>
          </a:p>
        </p:txBody>
      </p:sp>
    </p:spTree>
    <p:extLst>
      <p:ext uri="{BB962C8B-B14F-4D97-AF65-F5344CB8AC3E}">
        <p14:creationId xmlns:p14="http://schemas.microsoft.com/office/powerpoint/2010/main" val="527628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DFCF2AE-446B-71C4-4D46-0D13DAF57AF5}"/>
              </a:ext>
            </a:extLst>
          </p:cNvPr>
          <p:cNvSpPr txBox="1"/>
          <p:nvPr/>
        </p:nvSpPr>
        <p:spPr>
          <a:xfrm>
            <a:off x="1427895" y="1981200"/>
            <a:ext cx="9336210" cy="1938992"/>
          </a:xfrm>
          <a:prstGeom prst="rect">
            <a:avLst/>
          </a:prstGeom>
          <a:noFill/>
        </p:spPr>
        <p:txBody>
          <a:bodyPr wrap="none" rtlCol="0">
            <a:spAutoFit/>
          </a:bodyPr>
          <a:lstStyle/>
          <a:p>
            <a:r>
              <a:rPr lang="de-DE" sz="4000" dirty="0"/>
              <a:t>Hausaufgabe: Lesen, hören, schauen…</a:t>
            </a:r>
          </a:p>
          <a:p>
            <a:endParaRPr lang="de-DE" sz="4000" dirty="0"/>
          </a:p>
          <a:p>
            <a:r>
              <a:rPr lang="de-DE" sz="4000" dirty="0"/>
              <a:t>Im Unterricht: mehr schreiben, sprechen ….</a:t>
            </a:r>
          </a:p>
        </p:txBody>
      </p:sp>
    </p:spTree>
    <p:extLst>
      <p:ext uri="{BB962C8B-B14F-4D97-AF65-F5344CB8AC3E}">
        <p14:creationId xmlns:p14="http://schemas.microsoft.com/office/powerpoint/2010/main" val="132006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489BA9C-5B2B-9A88-0F8E-A690EB8AF58C}"/>
              </a:ext>
            </a:extLst>
          </p:cNvPr>
          <p:cNvPicPr>
            <a:picLocks noChangeAspect="1"/>
          </p:cNvPicPr>
          <p:nvPr/>
        </p:nvPicPr>
        <p:blipFill>
          <a:blip r:embed="rId2"/>
          <a:stretch>
            <a:fillRect/>
          </a:stretch>
        </p:blipFill>
        <p:spPr>
          <a:xfrm>
            <a:off x="2008909" y="0"/>
            <a:ext cx="8174182" cy="6858000"/>
          </a:xfrm>
          <a:prstGeom prst="rect">
            <a:avLst/>
          </a:prstGeom>
        </p:spPr>
      </p:pic>
    </p:spTree>
    <p:extLst>
      <p:ext uri="{BB962C8B-B14F-4D97-AF65-F5344CB8AC3E}">
        <p14:creationId xmlns:p14="http://schemas.microsoft.com/office/powerpoint/2010/main" val="2649219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4C31C76-C5F3-8348-B782-CE99F74B9060}"/>
              </a:ext>
            </a:extLst>
          </p:cNvPr>
          <p:cNvPicPr>
            <a:picLocks noChangeAspect="1"/>
          </p:cNvPicPr>
          <p:nvPr/>
        </p:nvPicPr>
        <p:blipFill>
          <a:blip r:embed="rId2"/>
          <a:stretch>
            <a:fillRect/>
          </a:stretch>
        </p:blipFill>
        <p:spPr>
          <a:xfrm>
            <a:off x="374838" y="0"/>
            <a:ext cx="11442324" cy="6858000"/>
          </a:xfrm>
          <a:prstGeom prst="rect">
            <a:avLst/>
          </a:prstGeom>
        </p:spPr>
      </p:pic>
    </p:spTree>
    <p:extLst>
      <p:ext uri="{BB962C8B-B14F-4D97-AF65-F5344CB8AC3E}">
        <p14:creationId xmlns:p14="http://schemas.microsoft.com/office/powerpoint/2010/main" val="146167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403B7D1-8850-359B-F1C3-35CE6D7BC336}"/>
              </a:ext>
            </a:extLst>
          </p:cNvPr>
          <p:cNvPicPr>
            <a:picLocks noChangeAspect="1"/>
          </p:cNvPicPr>
          <p:nvPr/>
        </p:nvPicPr>
        <p:blipFill>
          <a:blip r:embed="rId2"/>
          <a:stretch>
            <a:fillRect/>
          </a:stretch>
        </p:blipFill>
        <p:spPr>
          <a:xfrm>
            <a:off x="2578847" y="127000"/>
            <a:ext cx="7041702" cy="5727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269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31E630-7CCB-F78F-225E-ABC7C016A1A3}"/>
              </a:ext>
            </a:extLst>
          </p:cNvPr>
          <p:cNvPicPr>
            <a:picLocks noChangeAspect="1"/>
          </p:cNvPicPr>
          <p:nvPr/>
        </p:nvPicPr>
        <p:blipFill>
          <a:blip r:embed="rId2"/>
          <a:stretch>
            <a:fillRect/>
          </a:stretch>
        </p:blipFill>
        <p:spPr>
          <a:xfrm>
            <a:off x="953235" y="2041525"/>
            <a:ext cx="10285529" cy="2774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06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381353-0111-BFBA-7457-46DDD6747CA9}"/>
              </a:ext>
            </a:extLst>
          </p:cNvPr>
          <p:cNvPicPr>
            <a:picLocks noChangeAspect="1"/>
          </p:cNvPicPr>
          <p:nvPr/>
        </p:nvPicPr>
        <p:blipFill>
          <a:blip r:embed="rId2"/>
          <a:stretch>
            <a:fillRect/>
          </a:stretch>
        </p:blipFill>
        <p:spPr>
          <a:xfrm>
            <a:off x="3016250" y="283028"/>
            <a:ext cx="6159500" cy="5279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6493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3BF4E3-FF25-5D02-2387-AE8028F0FB53}"/>
              </a:ext>
            </a:extLst>
          </p:cNvPr>
          <p:cNvPicPr>
            <a:picLocks noChangeAspect="1"/>
          </p:cNvPicPr>
          <p:nvPr/>
        </p:nvPicPr>
        <p:blipFill>
          <a:blip r:embed="rId2"/>
          <a:stretch>
            <a:fillRect/>
          </a:stretch>
        </p:blipFill>
        <p:spPr>
          <a:xfrm>
            <a:off x="695704" y="279400"/>
            <a:ext cx="3930566" cy="5549900"/>
          </a:xfrm>
          <a:prstGeom prst="rect">
            <a:avLst/>
          </a:prstGeom>
        </p:spPr>
      </p:pic>
    </p:spTree>
    <p:extLst>
      <p:ext uri="{BB962C8B-B14F-4D97-AF65-F5344CB8AC3E}">
        <p14:creationId xmlns:p14="http://schemas.microsoft.com/office/powerpoint/2010/main" val="1267994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CB613D-1776-8249-A00C-9FD8EC0E10D1}"/>
              </a:ext>
            </a:extLst>
          </p:cNvPr>
          <p:cNvSpPr txBox="1"/>
          <p:nvPr/>
        </p:nvSpPr>
        <p:spPr>
          <a:xfrm>
            <a:off x="1828800" y="2274838"/>
            <a:ext cx="8534399" cy="2308324"/>
          </a:xfrm>
          <a:prstGeom prst="rect">
            <a:avLst/>
          </a:prstGeom>
          <a:noFill/>
        </p:spPr>
        <p:txBody>
          <a:bodyPr wrap="square">
            <a:spAutoFit/>
          </a:bodyPr>
          <a:lstStyle/>
          <a:p>
            <a:pPr algn="ctr"/>
            <a:r>
              <a:rPr lang="de-DE" sz="3600" dirty="0"/>
              <a:t>Generative KI</a:t>
            </a:r>
          </a:p>
          <a:p>
            <a:pPr algn="ctr"/>
            <a:endParaRPr lang="de-DE" sz="3600" dirty="0"/>
          </a:p>
          <a:p>
            <a:pPr algn="ctr"/>
            <a:r>
              <a:rPr lang="de-DE" sz="3600" dirty="0"/>
              <a:t>Modeltexte</a:t>
            </a:r>
          </a:p>
          <a:p>
            <a:pPr algn="ctr"/>
            <a:endParaRPr lang="de-DE" sz="3600" dirty="0"/>
          </a:p>
        </p:txBody>
      </p:sp>
    </p:spTree>
    <p:extLst>
      <p:ext uri="{BB962C8B-B14F-4D97-AF65-F5344CB8AC3E}">
        <p14:creationId xmlns:p14="http://schemas.microsoft.com/office/powerpoint/2010/main" val="1526470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80C0C32-A7AE-5CC9-5D73-13C0574BF42C}"/>
              </a:ext>
            </a:extLst>
          </p:cNvPr>
          <p:cNvPicPr>
            <a:picLocks noChangeAspect="1"/>
          </p:cNvPicPr>
          <p:nvPr/>
        </p:nvPicPr>
        <p:blipFill>
          <a:blip r:embed="rId2"/>
          <a:stretch>
            <a:fillRect/>
          </a:stretch>
        </p:blipFill>
        <p:spPr>
          <a:xfrm>
            <a:off x="2874976" y="381806"/>
            <a:ext cx="6442048" cy="5386533"/>
          </a:xfrm>
          <a:prstGeom prst="rect">
            <a:avLst/>
          </a:prstGeom>
          <a:ln>
            <a:noFill/>
          </a:ln>
          <a:effectLst>
            <a:outerShdw blurRad="292100" dist="139700" dir="2700000" algn="tl" rotWithShape="0">
              <a:srgbClr val="333333">
                <a:alpha val="65000"/>
              </a:srgbClr>
            </a:outerShdw>
          </a:effectLst>
        </p:spPr>
      </p:pic>
      <p:sp>
        <p:nvSpPr>
          <p:cNvPr id="3" name="Inhaltsplatzhalter 6">
            <a:extLst>
              <a:ext uri="{FF2B5EF4-FFF2-40B4-BE49-F238E27FC236}">
                <a16:creationId xmlns:a16="http://schemas.microsoft.com/office/drawing/2014/main" id="{A5F81583-2B85-AA97-B915-3737DB453624}"/>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67181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A8F5BC9-FEEE-4729-EFC6-DC437DF575CB}"/>
              </a:ext>
            </a:extLst>
          </p:cNvPr>
          <p:cNvPicPr>
            <a:picLocks noChangeAspect="1"/>
          </p:cNvPicPr>
          <p:nvPr/>
        </p:nvPicPr>
        <p:blipFill>
          <a:blip r:embed="rId2"/>
          <a:stretch>
            <a:fillRect/>
          </a:stretch>
        </p:blipFill>
        <p:spPr>
          <a:xfrm>
            <a:off x="3667400" y="485468"/>
            <a:ext cx="4857199" cy="4496597"/>
          </a:xfrm>
          <a:prstGeom prst="rect">
            <a:avLst/>
          </a:prstGeom>
          <a:ln>
            <a:noFill/>
          </a:ln>
          <a:effectLst>
            <a:outerShdw blurRad="292100" dist="139700" dir="2700000" algn="tl" rotWithShape="0">
              <a:srgbClr val="333333">
                <a:alpha val="65000"/>
              </a:srgbClr>
            </a:outerShdw>
          </a:effectLst>
        </p:spPr>
      </p:pic>
      <p:sp>
        <p:nvSpPr>
          <p:cNvPr id="5" name="Textfeld 4">
            <a:extLst>
              <a:ext uri="{FF2B5EF4-FFF2-40B4-BE49-F238E27FC236}">
                <a16:creationId xmlns:a16="http://schemas.microsoft.com/office/drawing/2014/main" id="{49B7BBDC-86A8-2085-E230-7FDF1446A516}"/>
              </a:ext>
            </a:extLst>
          </p:cNvPr>
          <p:cNvSpPr txBox="1"/>
          <p:nvPr/>
        </p:nvSpPr>
        <p:spPr>
          <a:xfrm>
            <a:off x="3667400" y="5003631"/>
            <a:ext cx="4857199" cy="600164"/>
          </a:xfrm>
          <a:prstGeom prst="rect">
            <a:avLst/>
          </a:prstGeom>
          <a:noFill/>
        </p:spPr>
        <p:txBody>
          <a:bodyPr wrap="square">
            <a:spAutoFit/>
          </a:bodyPr>
          <a:lstStyle/>
          <a:p>
            <a:r>
              <a:rPr lang="de-DE" sz="1100" dirty="0"/>
              <a:t>https://www.sueddeutsche.de/politik/international-ludwigsburg-kretschmann-nicht-jeder-muss-franzoesisch-koennen-dpa.urn-newsml-dpa-com-20090101-230703-99-267215</a:t>
            </a:r>
          </a:p>
        </p:txBody>
      </p:sp>
    </p:spTree>
    <p:extLst>
      <p:ext uri="{BB962C8B-B14F-4D97-AF65-F5344CB8AC3E}">
        <p14:creationId xmlns:p14="http://schemas.microsoft.com/office/powerpoint/2010/main" val="990964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3" name="Grafik 2">
            <a:extLst>
              <a:ext uri="{FF2B5EF4-FFF2-40B4-BE49-F238E27FC236}">
                <a16:creationId xmlns:a16="http://schemas.microsoft.com/office/drawing/2014/main" id="{00F6FCAA-62B3-478F-12DB-9B91A8F35235}"/>
              </a:ext>
            </a:extLst>
          </p:cNvPr>
          <p:cNvPicPr>
            <a:picLocks noChangeAspect="1"/>
          </p:cNvPicPr>
          <p:nvPr/>
        </p:nvPicPr>
        <p:blipFill>
          <a:blip r:embed="rId2"/>
          <a:stretch>
            <a:fillRect/>
          </a:stretch>
        </p:blipFill>
        <p:spPr>
          <a:xfrm>
            <a:off x="1411160" y="947358"/>
            <a:ext cx="9914622" cy="12779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1871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4" name="Grafik 3">
            <a:extLst>
              <a:ext uri="{FF2B5EF4-FFF2-40B4-BE49-F238E27FC236}">
                <a16:creationId xmlns:a16="http://schemas.microsoft.com/office/drawing/2014/main" id="{46AFBD64-AD37-079D-89CE-F16167B7E28C}"/>
              </a:ext>
            </a:extLst>
          </p:cNvPr>
          <p:cNvPicPr>
            <a:picLocks noChangeAspect="1"/>
          </p:cNvPicPr>
          <p:nvPr/>
        </p:nvPicPr>
        <p:blipFill>
          <a:blip r:embed="rId2"/>
          <a:stretch>
            <a:fillRect/>
          </a:stretch>
        </p:blipFill>
        <p:spPr>
          <a:xfrm>
            <a:off x="1348122" y="881075"/>
            <a:ext cx="9787160" cy="5762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049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3" name="Inhaltsplatzhalter 4">
            <a:extLst>
              <a:ext uri="{FF2B5EF4-FFF2-40B4-BE49-F238E27FC236}">
                <a16:creationId xmlns:a16="http://schemas.microsoft.com/office/drawing/2014/main" id="{90E829C3-0E10-2D40-62C2-27ABBC28656D}"/>
              </a:ext>
            </a:extLst>
          </p:cNvPr>
          <p:cNvPicPr>
            <a:picLocks noChangeAspect="1"/>
          </p:cNvPicPr>
          <p:nvPr/>
        </p:nvPicPr>
        <p:blipFill>
          <a:blip r:embed="rId2"/>
          <a:stretch>
            <a:fillRect/>
          </a:stretch>
        </p:blipFill>
        <p:spPr>
          <a:xfrm>
            <a:off x="2460003" y="33281"/>
            <a:ext cx="7271994" cy="5976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2129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5" name="Grafik 4">
            <a:extLst>
              <a:ext uri="{FF2B5EF4-FFF2-40B4-BE49-F238E27FC236}">
                <a16:creationId xmlns:a16="http://schemas.microsoft.com/office/drawing/2014/main" id="{0EF63578-FAA6-F1A7-63EA-0530715D728E}"/>
              </a:ext>
            </a:extLst>
          </p:cNvPr>
          <p:cNvPicPr>
            <a:picLocks noChangeAspect="1"/>
          </p:cNvPicPr>
          <p:nvPr/>
        </p:nvPicPr>
        <p:blipFill>
          <a:blip r:embed="rId2"/>
          <a:stretch>
            <a:fillRect/>
          </a:stretch>
        </p:blipFill>
        <p:spPr>
          <a:xfrm>
            <a:off x="2125477" y="457966"/>
            <a:ext cx="8224143" cy="4224292"/>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47628DC4-5A90-E596-8EC0-2968741C7468}"/>
              </a:ext>
            </a:extLst>
          </p:cNvPr>
          <p:cNvSpPr/>
          <p:nvPr/>
        </p:nvSpPr>
        <p:spPr>
          <a:xfrm>
            <a:off x="2125476" y="1079539"/>
            <a:ext cx="8224143" cy="469892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68382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69456A6-A176-1E8C-854A-5BB5235E30C8}"/>
              </a:ext>
            </a:extLst>
          </p:cNvPr>
          <p:cNvPicPr>
            <a:picLocks noChangeAspect="1"/>
          </p:cNvPicPr>
          <p:nvPr/>
        </p:nvPicPr>
        <p:blipFill>
          <a:blip r:embed="rId2"/>
          <a:stretch>
            <a:fillRect/>
          </a:stretch>
        </p:blipFill>
        <p:spPr>
          <a:xfrm>
            <a:off x="1724983" y="159064"/>
            <a:ext cx="9021434" cy="1343212"/>
          </a:xfrm>
          <a:prstGeom prst="rect">
            <a:avLst/>
          </a:prstGeom>
        </p:spPr>
      </p:pic>
      <p:pic>
        <p:nvPicPr>
          <p:cNvPr id="9" name="Grafik 8">
            <a:extLst>
              <a:ext uri="{FF2B5EF4-FFF2-40B4-BE49-F238E27FC236}">
                <a16:creationId xmlns:a16="http://schemas.microsoft.com/office/drawing/2014/main" id="{2EA53FD5-54B3-54EF-A868-AB1CB08684A5}"/>
              </a:ext>
            </a:extLst>
          </p:cNvPr>
          <p:cNvPicPr>
            <a:picLocks noChangeAspect="1"/>
          </p:cNvPicPr>
          <p:nvPr/>
        </p:nvPicPr>
        <p:blipFill>
          <a:blip r:embed="rId3"/>
          <a:stretch>
            <a:fillRect/>
          </a:stretch>
        </p:blipFill>
        <p:spPr>
          <a:xfrm>
            <a:off x="628231" y="1649680"/>
            <a:ext cx="3184221" cy="2732495"/>
          </a:xfrm>
          <a:prstGeom prst="rect">
            <a:avLst/>
          </a:prstGeom>
        </p:spPr>
      </p:pic>
      <p:pic>
        <p:nvPicPr>
          <p:cNvPr id="11" name="Grafik 10">
            <a:extLst>
              <a:ext uri="{FF2B5EF4-FFF2-40B4-BE49-F238E27FC236}">
                <a16:creationId xmlns:a16="http://schemas.microsoft.com/office/drawing/2014/main" id="{5C67B1D5-C47B-CD1D-F616-7A60FE7C44CD}"/>
              </a:ext>
            </a:extLst>
          </p:cNvPr>
          <p:cNvPicPr>
            <a:picLocks noChangeAspect="1"/>
          </p:cNvPicPr>
          <p:nvPr/>
        </p:nvPicPr>
        <p:blipFill>
          <a:blip r:embed="rId4"/>
          <a:stretch>
            <a:fillRect/>
          </a:stretch>
        </p:blipFill>
        <p:spPr>
          <a:xfrm>
            <a:off x="3955858" y="1649680"/>
            <a:ext cx="2953930" cy="2263056"/>
          </a:xfrm>
          <a:prstGeom prst="rect">
            <a:avLst/>
          </a:prstGeom>
        </p:spPr>
      </p:pic>
      <p:pic>
        <p:nvPicPr>
          <p:cNvPr id="13" name="Grafik 12">
            <a:extLst>
              <a:ext uri="{FF2B5EF4-FFF2-40B4-BE49-F238E27FC236}">
                <a16:creationId xmlns:a16="http://schemas.microsoft.com/office/drawing/2014/main" id="{6A8FCC1F-9D7B-6BBA-1C10-5B2D7024BF4F}"/>
              </a:ext>
            </a:extLst>
          </p:cNvPr>
          <p:cNvPicPr>
            <a:picLocks noChangeAspect="1"/>
          </p:cNvPicPr>
          <p:nvPr/>
        </p:nvPicPr>
        <p:blipFill>
          <a:blip r:embed="rId5"/>
          <a:stretch>
            <a:fillRect/>
          </a:stretch>
        </p:blipFill>
        <p:spPr>
          <a:xfrm>
            <a:off x="7053194" y="1664575"/>
            <a:ext cx="2927358" cy="2019478"/>
          </a:xfrm>
          <a:prstGeom prst="rect">
            <a:avLst/>
          </a:prstGeom>
        </p:spPr>
      </p:pic>
      <p:pic>
        <p:nvPicPr>
          <p:cNvPr id="15" name="Grafik 14">
            <a:extLst>
              <a:ext uri="{FF2B5EF4-FFF2-40B4-BE49-F238E27FC236}">
                <a16:creationId xmlns:a16="http://schemas.microsoft.com/office/drawing/2014/main" id="{11A4E86E-0442-A775-8561-A013ADAA49DE}"/>
              </a:ext>
            </a:extLst>
          </p:cNvPr>
          <p:cNvPicPr>
            <a:picLocks noChangeAspect="1"/>
          </p:cNvPicPr>
          <p:nvPr/>
        </p:nvPicPr>
        <p:blipFill>
          <a:blip r:embed="rId6"/>
          <a:stretch>
            <a:fillRect/>
          </a:stretch>
        </p:blipFill>
        <p:spPr>
          <a:xfrm>
            <a:off x="3927681" y="4109040"/>
            <a:ext cx="2794497" cy="1541181"/>
          </a:xfrm>
          <a:prstGeom prst="rect">
            <a:avLst/>
          </a:prstGeom>
        </p:spPr>
      </p:pic>
      <p:pic>
        <p:nvPicPr>
          <p:cNvPr id="17" name="Grafik 16">
            <a:extLst>
              <a:ext uri="{FF2B5EF4-FFF2-40B4-BE49-F238E27FC236}">
                <a16:creationId xmlns:a16="http://schemas.microsoft.com/office/drawing/2014/main" id="{2CF76FBB-EEAB-D62A-C2B4-FBF6D50C024C}"/>
              </a:ext>
            </a:extLst>
          </p:cNvPr>
          <p:cNvPicPr>
            <a:picLocks noChangeAspect="1"/>
          </p:cNvPicPr>
          <p:nvPr/>
        </p:nvPicPr>
        <p:blipFill>
          <a:blip r:embed="rId7"/>
          <a:stretch>
            <a:fillRect/>
          </a:stretch>
        </p:blipFill>
        <p:spPr>
          <a:xfrm>
            <a:off x="7063021" y="4148942"/>
            <a:ext cx="2728067" cy="1195744"/>
          </a:xfrm>
          <a:prstGeom prst="rect">
            <a:avLst/>
          </a:prstGeom>
        </p:spPr>
      </p:pic>
      <p:sp>
        <p:nvSpPr>
          <p:cNvPr id="2" name="Inhaltsplatzhalter 6">
            <a:extLst>
              <a:ext uri="{FF2B5EF4-FFF2-40B4-BE49-F238E27FC236}">
                <a16:creationId xmlns:a16="http://schemas.microsoft.com/office/drawing/2014/main" id="{78BA1EA0-0BF1-0B15-8C19-6F5F210C0A13}"/>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Tree>
    <p:extLst>
      <p:ext uri="{BB962C8B-B14F-4D97-AF65-F5344CB8AC3E}">
        <p14:creationId xmlns:p14="http://schemas.microsoft.com/office/powerpoint/2010/main" val="209152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4C161A0-C43D-7513-4967-2B6A75B56FB1}"/>
              </a:ext>
            </a:extLst>
          </p:cNvPr>
          <p:cNvPicPr>
            <a:picLocks noChangeAspect="1"/>
          </p:cNvPicPr>
          <p:nvPr/>
        </p:nvPicPr>
        <p:blipFill>
          <a:blip r:embed="rId2"/>
          <a:stretch>
            <a:fillRect/>
          </a:stretch>
        </p:blipFill>
        <p:spPr>
          <a:xfrm>
            <a:off x="326145" y="368300"/>
            <a:ext cx="6194215" cy="5372100"/>
          </a:xfrm>
          <a:prstGeom prst="rect">
            <a:avLst/>
          </a:prstGeom>
        </p:spPr>
      </p:pic>
      <p:pic>
        <p:nvPicPr>
          <p:cNvPr id="5" name="Grafik 4">
            <a:extLst>
              <a:ext uri="{FF2B5EF4-FFF2-40B4-BE49-F238E27FC236}">
                <a16:creationId xmlns:a16="http://schemas.microsoft.com/office/drawing/2014/main" id="{9CF0EB51-689D-A70C-1854-E221D0BF0057}"/>
              </a:ext>
            </a:extLst>
          </p:cNvPr>
          <p:cNvPicPr>
            <a:picLocks noChangeAspect="1"/>
          </p:cNvPicPr>
          <p:nvPr/>
        </p:nvPicPr>
        <p:blipFill>
          <a:blip r:embed="rId3"/>
          <a:stretch>
            <a:fillRect/>
          </a:stretch>
        </p:blipFill>
        <p:spPr>
          <a:xfrm>
            <a:off x="6527126" y="393700"/>
            <a:ext cx="5571901" cy="5346700"/>
          </a:xfrm>
          <a:prstGeom prst="rect">
            <a:avLst/>
          </a:prstGeom>
        </p:spPr>
      </p:pic>
      <p:sp>
        <p:nvSpPr>
          <p:cNvPr id="6" name="Rechteck 5">
            <a:extLst>
              <a:ext uri="{FF2B5EF4-FFF2-40B4-BE49-F238E27FC236}">
                <a16:creationId xmlns:a16="http://schemas.microsoft.com/office/drawing/2014/main" id="{C388764E-A3A4-73C8-04D8-C4137349EB2D}"/>
              </a:ext>
            </a:extLst>
          </p:cNvPr>
          <p:cNvSpPr/>
          <p:nvPr/>
        </p:nvSpPr>
        <p:spPr>
          <a:xfrm>
            <a:off x="1981200" y="368300"/>
            <a:ext cx="927100" cy="381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7" name="Rechteck 6">
            <a:extLst>
              <a:ext uri="{FF2B5EF4-FFF2-40B4-BE49-F238E27FC236}">
                <a16:creationId xmlns:a16="http://schemas.microsoft.com/office/drawing/2014/main" id="{4935A015-E26B-B1D6-F357-62AFC27FAE60}"/>
              </a:ext>
            </a:extLst>
          </p:cNvPr>
          <p:cNvSpPr/>
          <p:nvPr/>
        </p:nvSpPr>
        <p:spPr>
          <a:xfrm>
            <a:off x="7686465" y="457200"/>
            <a:ext cx="927100" cy="2032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489914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02C6B3C-204D-DC37-06F0-905A586E071F}"/>
              </a:ext>
            </a:extLst>
          </p:cNvPr>
          <p:cNvPicPr>
            <a:picLocks noChangeAspect="1"/>
          </p:cNvPicPr>
          <p:nvPr/>
        </p:nvPicPr>
        <p:blipFill>
          <a:blip r:embed="rId2"/>
          <a:stretch>
            <a:fillRect/>
          </a:stretch>
        </p:blipFill>
        <p:spPr>
          <a:xfrm>
            <a:off x="326145" y="393700"/>
            <a:ext cx="5172860" cy="5372100"/>
          </a:xfrm>
          <a:prstGeom prst="rect">
            <a:avLst/>
          </a:prstGeom>
        </p:spPr>
      </p:pic>
      <p:sp>
        <p:nvSpPr>
          <p:cNvPr id="6" name="Rechteck 5">
            <a:extLst>
              <a:ext uri="{FF2B5EF4-FFF2-40B4-BE49-F238E27FC236}">
                <a16:creationId xmlns:a16="http://schemas.microsoft.com/office/drawing/2014/main" id="{C388764E-A3A4-73C8-04D8-C4137349EB2D}"/>
              </a:ext>
            </a:extLst>
          </p:cNvPr>
          <p:cNvSpPr/>
          <p:nvPr/>
        </p:nvSpPr>
        <p:spPr>
          <a:xfrm>
            <a:off x="1828800" y="457200"/>
            <a:ext cx="927100" cy="25400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13180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CB613D-1776-8249-A00C-9FD8EC0E10D1}"/>
              </a:ext>
            </a:extLst>
          </p:cNvPr>
          <p:cNvSpPr txBox="1"/>
          <p:nvPr/>
        </p:nvSpPr>
        <p:spPr>
          <a:xfrm>
            <a:off x="3140075" y="2551837"/>
            <a:ext cx="6102350" cy="1754326"/>
          </a:xfrm>
          <a:prstGeom prst="rect">
            <a:avLst/>
          </a:prstGeom>
          <a:noFill/>
        </p:spPr>
        <p:txBody>
          <a:bodyPr wrap="square">
            <a:spAutoFit/>
          </a:bodyPr>
          <a:lstStyle/>
          <a:p>
            <a:pPr algn="ctr"/>
            <a:r>
              <a:rPr lang="de-DE" sz="3600" dirty="0"/>
              <a:t>Generative KI</a:t>
            </a:r>
          </a:p>
          <a:p>
            <a:pPr algn="ctr"/>
            <a:endParaRPr lang="de-DE" sz="3600" dirty="0"/>
          </a:p>
          <a:p>
            <a:pPr algn="ctr"/>
            <a:r>
              <a:rPr lang="de-DE" sz="3600" dirty="0"/>
              <a:t>Bilder generieren</a:t>
            </a:r>
          </a:p>
        </p:txBody>
      </p:sp>
    </p:spTree>
    <p:extLst>
      <p:ext uri="{BB962C8B-B14F-4D97-AF65-F5344CB8AC3E}">
        <p14:creationId xmlns:p14="http://schemas.microsoft.com/office/powerpoint/2010/main" val="2169261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
            <a:extLst>
              <a:ext uri="{FF2B5EF4-FFF2-40B4-BE49-F238E27FC236}">
                <a16:creationId xmlns:a16="http://schemas.microsoft.com/office/drawing/2014/main" id="{FACA77CE-4CC9-8074-6A1F-641D0B8BF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0" y="469900"/>
            <a:ext cx="5270500" cy="527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32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6">
            <a:extLst>
              <a:ext uri="{FF2B5EF4-FFF2-40B4-BE49-F238E27FC236}">
                <a16:creationId xmlns:a16="http://schemas.microsoft.com/office/drawing/2014/main" id="{78BA1EA0-0BF1-0B15-8C19-6F5F210C0A13}"/>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Textfeld 2">
            <a:extLst>
              <a:ext uri="{FF2B5EF4-FFF2-40B4-BE49-F238E27FC236}">
                <a16:creationId xmlns:a16="http://schemas.microsoft.com/office/drawing/2014/main" id="{C5FEF5FC-884C-EB83-A063-A033EC6F3BAD}"/>
              </a:ext>
            </a:extLst>
          </p:cNvPr>
          <p:cNvSpPr txBox="1"/>
          <p:nvPr/>
        </p:nvSpPr>
        <p:spPr>
          <a:xfrm>
            <a:off x="3727939" y="914400"/>
            <a:ext cx="5094664" cy="1015663"/>
          </a:xfrm>
          <a:prstGeom prst="rect">
            <a:avLst/>
          </a:prstGeom>
          <a:noFill/>
        </p:spPr>
        <p:txBody>
          <a:bodyPr wrap="none" rtlCol="0">
            <a:spAutoFit/>
          </a:bodyPr>
          <a:lstStyle/>
          <a:p>
            <a:r>
              <a:rPr lang="de-DE" sz="6000" dirty="0"/>
              <a:t>Fantastic Beasts</a:t>
            </a:r>
          </a:p>
        </p:txBody>
      </p:sp>
      <p:sp>
        <p:nvSpPr>
          <p:cNvPr id="4" name="Textfeld 3">
            <a:extLst>
              <a:ext uri="{FF2B5EF4-FFF2-40B4-BE49-F238E27FC236}">
                <a16:creationId xmlns:a16="http://schemas.microsoft.com/office/drawing/2014/main" id="{05E175FE-07A1-5561-B60B-6AF180D4A91E}"/>
              </a:ext>
            </a:extLst>
          </p:cNvPr>
          <p:cNvSpPr txBox="1"/>
          <p:nvPr/>
        </p:nvSpPr>
        <p:spPr>
          <a:xfrm>
            <a:off x="1429496" y="2228671"/>
            <a:ext cx="9947750" cy="1200329"/>
          </a:xfrm>
          <a:prstGeom prst="rect">
            <a:avLst/>
          </a:prstGeom>
          <a:noFill/>
        </p:spPr>
        <p:txBody>
          <a:bodyPr wrap="square">
            <a:spAutoFit/>
          </a:bodyPr>
          <a:lstStyle/>
          <a:p>
            <a:r>
              <a:rPr lang="en-GB" sz="1800" b="1" kern="100" dirty="0" err="1">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Whiskerbeak</a:t>
            </a:r>
            <a:r>
              <a:rPr lang="en-GB" sz="1800" b="1" kern="1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Dragon</a:t>
            </a:r>
            <a:b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br>
            <a: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The </a:t>
            </a:r>
            <a:r>
              <a:rPr lang="en-GB" sz="1800" kern="100" dirty="0" err="1">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Whiskerbeak</a:t>
            </a:r>
            <a: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 Dragon is a creature with soft, fluffy harry feet. Its body, covered in green scales. It has a short, yellow beak, which it uses to sing songs during the nighttime. It is very cute and spits fire. It has got four eyes and two small wings. The hands are tiny. </a:t>
            </a:r>
            <a:endParaRPr lang="de-DE" dirty="0"/>
          </a:p>
        </p:txBody>
      </p:sp>
      <p:sp>
        <p:nvSpPr>
          <p:cNvPr id="6" name="Textfeld 5">
            <a:extLst>
              <a:ext uri="{FF2B5EF4-FFF2-40B4-BE49-F238E27FC236}">
                <a16:creationId xmlns:a16="http://schemas.microsoft.com/office/drawing/2014/main" id="{DDC80115-48EE-3F66-E8CB-D306DEE131BD}"/>
              </a:ext>
            </a:extLst>
          </p:cNvPr>
          <p:cNvSpPr txBox="1"/>
          <p:nvPr/>
        </p:nvSpPr>
        <p:spPr>
          <a:xfrm>
            <a:off x="1429496" y="3826864"/>
            <a:ext cx="6094562" cy="670055"/>
          </a:xfrm>
          <a:prstGeom prst="rect">
            <a:avLst/>
          </a:prstGeom>
          <a:noFill/>
        </p:spPr>
        <p:txBody>
          <a:bodyPr wrap="square">
            <a:spAutoFit/>
          </a:bodyPr>
          <a:lstStyle/>
          <a:p>
            <a:pPr>
              <a:lnSpc>
                <a:spcPct val="107000"/>
              </a:lnSpc>
              <a:spcAft>
                <a:spcPts val="800"/>
              </a:spcAft>
            </a:pPr>
            <a:r>
              <a:rPr lang="en-GB" sz="1800" kern="100" dirty="0">
                <a:solidFill>
                  <a:srgbClr val="374151"/>
                </a:solidFill>
                <a:effectLst/>
                <a:latin typeface="Segoe UI" panose="020B0502040204020203" pitchFamily="34" charset="0"/>
                <a:ea typeface="Calibri" panose="020F0502020204030204" pitchFamily="34" charset="0"/>
                <a:cs typeface="Times New Roman" panose="02020603050405020304" pitchFamily="18" charset="0"/>
              </a:rPr>
              <a:t>A dangerous but sweet ant. It is yellow. It has got 5 short and one long leg. The eyes are big. </a:t>
            </a:r>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
            <a:extLst>
              <a:ext uri="{FF2B5EF4-FFF2-40B4-BE49-F238E27FC236}">
                <a16:creationId xmlns:a16="http://schemas.microsoft.com/office/drawing/2014/main" id="{96D4537D-A520-017E-1DA2-02A33C7F759C}"/>
              </a:ext>
            </a:extLst>
          </p:cNvPr>
          <p:cNvPicPr>
            <a:picLocks noChangeAspect="1"/>
          </p:cNvPicPr>
          <p:nvPr/>
        </p:nvPicPr>
        <p:blipFill>
          <a:blip r:embed="rId2"/>
          <a:stretch>
            <a:fillRect/>
          </a:stretch>
        </p:blipFill>
        <p:spPr>
          <a:xfrm>
            <a:off x="327056" y="5166975"/>
            <a:ext cx="3147189" cy="729783"/>
          </a:xfrm>
          <a:prstGeom prst="rect">
            <a:avLst/>
          </a:prstGeom>
        </p:spPr>
      </p:pic>
    </p:spTree>
    <p:extLst>
      <p:ext uri="{BB962C8B-B14F-4D97-AF65-F5344CB8AC3E}">
        <p14:creationId xmlns:p14="http://schemas.microsoft.com/office/powerpoint/2010/main" val="305367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702748-F89C-9D06-8EED-FAAF9763E092}"/>
              </a:ext>
            </a:extLst>
          </p:cNvPr>
          <p:cNvPicPr>
            <a:picLocks noChangeAspect="1"/>
          </p:cNvPicPr>
          <p:nvPr/>
        </p:nvPicPr>
        <p:blipFill>
          <a:blip r:embed="rId2"/>
          <a:stretch>
            <a:fillRect/>
          </a:stretch>
        </p:blipFill>
        <p:spPr>
          <a:xfrm>
            <a:off x="1295738" y="2774744"/>
            <a:ext cx="3315320" cy="654256"/>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1E9AEB32-1732-ECE8-05F3-8BB1B1F2DA4B}"/>
              </a:ext>
            </a:extLst>
          </p:cNvPr>
          <p:cNvPicPr>
            <a:picLocks noChangeAspect="1"/>
          </p:cNvPicPr>
          <p:nvPr/>
        </p:nvPicPr>
        <p:blipFill>
          <a:blip r:embed="rId3"/>
          <a:stretch>
            <a:fillRect/>
          </a:stretch>
        </p:blipFill>
        <p:spPr>
          <a:xfrm>
            <a:off x="5126598" y="2774744"/>
            <a:ext cx="2858815" cy="654256"/>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095A157A-C289-5614-03FD-D838E96E2FCD}"/>
              </a:ext>
            </a:extLst>
          </p:cNvPr>
          <p:cNvPicPr>
            <a:picLocks noChangeAspect="1"/>
          </p:cNvPicPr>
          <p:nvPr/>
        </p:nvPicPr>
        <p:blipFill>
          <a:blip r:embed="rId4"/>
          <a:stretch>
            <a:fillRect/>
          </a:stretch>
        </p:blipFill>
        <p:spPr>
          <a:xfrm>
            <a:off x="8500953" y="2774744"/>
            <a:ext cx="2344417" cy="654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644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DD4E2-DC57-720E-F460-6944D34A643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6AB502F-35A8-F32F-3542-58B6FFCB0E42}"/>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117CF6B3-2029-8201-5FBF-B11D4602207A}"/>
              </a:ext>
            </a:extLst>
          </p:cNvPr>
          <p:cNvPicPr>
            <a:picLocks noChangeAspect="1"/>
          </p:cNvPicPr>
          <p:nvPr/>
        </p:nvPicPr>
        <p:blipFill>
          <a:blip r:embed="rId2"/>
          <a:stretch>
            <a:fillRect/>
          </a:stretch>
        </p:blipFill>
        <p:spPr>
          <a:xfrm>
            <a:off x="32217" y="0"/>
            <a:ext cx="12127566" cy="6858000"/>
          </a:xfrm>
          <a:prstGeom prst="rect">
            <a:avLst/>
          </a:prstGeom>
        </p:spPr>
      </p:pic>
    </p:spTree>
    <p:extLst>
      <p:ext uri="{BB962C8B-B14F-4D97-AF65-F5344CB8AC3E}">
        <p14:creationId xmlns:p14="http://schemas.microsoft.com/office/powerpoint/2010/main" val="3304722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07D8F8C4-8659-44B8-3964-2BD1822E9856}"/>
              </a:ext>
            </a:extLst>
          </p:cNvPr>
          <p:cNvSpPr txBox="1"/>
          <p:nvPr/>
        </p:nvSpPr>
        <p:spPr>
          <a:xfrm>
            <a:off x="126032" y="789967"/>
            <a:ext cx="11939935" cy="3970318"/>
          </a:xfrm>
          <a:prstGeom prst="rect">
            <a:avLst/>
          </a:prstGeom>
          <a:noFill/>
        </p:spPr>
        <p:txBody>
          <a:bodyPr wrap="none" rtlCol="0">
            <a:spAutoFit/>
          </a:bodyPr>
          <a:lstStyle/>
          <a:p>
            <a:r>
              <a:rPr lang="de-DE" sz="3600" dirty="0"/>
              <a:t>- Mit Hilfe von KI Tools kann ich sprachlich handlungsfähig sein!</a:t>
            </a:r>
          </a:p>
          <a:p>
            <a:endParaRPr lang="de-DE" sz="3600" dirty="0"/>
          </a:p>
          <a:p>
            <a:r>
              <a:rPr lang="de-DE" sz="3600" dirty="0"/>
              <a:t>- Lehrermangel</a:t>
            </a:r>
          </a:p>
          <a:p>
            <a:endParaRPr lang="de-DE" sz="3600" dirty="0"/>
          </a:p>
          <a:p>
            <a:r>
              <a:rPr lang="de-DE" sz="3600" dirty="0"/>
              <a:t>- falscher Fokus im Fremdsprachenunterricht</a:t>
            </a:r>
          </a:p>
          <a:p>
            <a:endParaRPr lang="de-DE" sz="3600" dirty="0"/>
          </a:p>
          <a:p>
            <a:endParaRPr lang="de-DE" sz="3600" dirty="0"/>
          </a:p>
        </p:txBody>
      </p:sp>
    </p:spTree>
    <p:extLst>
      <p:ext uri="{BB962C8B-B14F-4D97-AF65-F5344CB8AC3E}">
        <p14:creationId xmlns:p14="http://schemas.microsoft.com/office/powerpoint/2010/main" val="398741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F26BB0B-F038-D5B6-CF6F-8638849D31EE}"/>
              </a:ext>
            </a:extLst>
          </p:cNvPr>
          <p:cNvSpPr txBox="1"/>
          <p:nvPr/>
        </p:nvSpPr>
        <p:spPr>
          <a:xfrm>
            <a:off x="837990" y="2242868"/>
            <a:ext cx="9482404" cy="1200329"/>
          </a:xfrm>
          <a:prstGeom prst="rect">
            <a:avLst/>
          </a:prstGeom>
          <a:noFill/>
        </p:spPr>
        <p:txBody>
          <a:bodyPr wrap="none" rtlCol="0">
            <a:spAutoFit/>
          </a:bodyPr>
          <a:lstStyle/>
          <a:p>
            <a:r>
              <a:rPr lang="de-DE" sz="3600" dirty="0"/>
              <a:t>Gibt es in der Zukunft vielleicht einfach das Fach</a:t>
            </a:r>
          </a:p>
          <a:p>
            <a:r>
              <a:rPr lang="de-DE" sz="3600" dirty="0"/>
              <a:t>„Fremdsprachen und interkulturelle Kompetenz“?</a:t>
            </a:r>
          </a:p>
        </p:txBody>
      </p:sp>
    </p:spTree>
    <p:extLst>
      <p:ext uri="{BB962C8B-B14F-4D97-AF65-F5344CB8AC3E}">
        <p14:creationId xmlns:p14="http://schemas.microsoft.com/office/powerpoint/2010/main" val="43593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8E4BB02-57DD-F513-5E54-AB040C4BC848}"/>
              </a:ext>
            </a:extLst>
          </p:cNvPr>
          <p:cNvSpPr/>
          <p:nvPr/>
        </p:nvSpPr>
        <p:spPr>
          <a:xfrm>
            <a:off x="1633268" y="1966821"/>
            <a:ext cx="9118122" cy="22263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de-DE" sz="4000" dirty="0"/>
              <a:t>Mit Hilfe von KI kann Fremdsprachenunterricht effizienter und effektiver werden.</a:t>
            </a:r>
          </a:p>
        </p:txBody>
      </p:sp>
    </p:spTree>
    <p:extLst>
      <p:ext uri="{BB962C8B-B14F-4D97-AF65-F5344CB8AC3E}">
        <p14:creationId xmlns:p14="http://schemas.microsoft.com/office/powerpoint/2010/main" val="3809471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14CCE8C-71AA-7744-918B-AE0362E61F67}"/>
              </a:ext>
            </a:extLst>
          </p:cNvPr>
          <p:cNvSpPr txBox="1"/>
          <p:nvPr/>
        </p:nvSpPr>
        <p:spPr>
          <a:xfrm>
            <a:off x="2769079" y="2053087"/>
            <a:ext cx="5127750" cy="1754326"/>
          </a:xfrm>
          <a:prstGeom prst="rect">
            <a:avLst/>
          </a:prstGeom>
          <a:noFill/>
        </p:spPr>
        <p:txBody>
          <a:bodyPr wrap="none" rtlCol="0">
            <a:spAutoFit/>
          </a:bodyPr>
          <a:lstStyle/>
          <a:p>
            <a:r>
              <a:rPr lang="de-DE" sz="3600" dirty="0"/>
              <a:t>- Intelligente </a:t>
            </a:r>
            <a:r>
              <a:rPr lang="de-DE" sz="3600" dirty="0" err="1"/>
              <a:t>Tutorsysteme</a:t>
            </a:r>
            <a:endParaRPr lang="de-DE" sz="3600" dirty="0"/>
          </a:p>
          <a:p>
            <a:endParaRPr lang="de-DE" sz="3600" dirty="0"/>
          </a:p>
          <a:p>
            <a:r>
              <a:rPr lang="de-DE" sz="3600" dirty="0"/>
              <a:t>- Generative KI</a:t>
            </a:r>
          </a:p>
        </p:txBody>
      </p:sp>
    </p:spTree>
    <p:extLst>
      <p:ext uri="{BB962C8B-B14F-4D97-AF65-F5344CB8AC3E}">
        <p14:creationId xmlns:p14="http://schemas.microsoft.com/office/powerpoint/2010/main" val="3206789862"/>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Words>
  <Application>Microsoft Office PowerPoint</Application>
  <PresentationFormat>Breitbild</PresentationFormat>
  <Paragraphs>85</Paragraphs>
  <Slides>50</Slides>
  <Notes>2</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50</vt:i4>
      </vt:variant>
    </vt:vector>
  </HeadingPairs>
  <TitlesOfParts>
    <vt:vector size="55" baseType="lpstr">
      <vt:lpstr>Arial</vt:lpstr>
      <vt:lpstr>Calibri</vt:lpstr>
      <vt:lpstr>Gill Sans MT</vt:lpstr>
      <vt:lpstr>Segoe UI</vt:lpstr>
      <vt:lpstr>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Admin</dc:creator>
  <cp:lastModifiedBy>Florian Nuxoll</cp:lastModifiedBy>
  <cp:revision>3</cp:revision>
  <dcterms:created xsi:type="dcterms:W3CDTF">2023-11-03T06:30:52Z</dcterms:created>
  <dcterms:modified xsi:type="dcterms:W3CDTF">2023-11-03T14:12:39Z</dcterms:modified>
</cp:coreProperties>
</file>