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4"/>
  </p:sldMasterIdLst>
  <p:notesMasterIdLst>
    <p:notesMasterId r:id="rId62"/>
  </p:notesMasterIdLst>
  <p:handoutMasterIdLst>
    <p:handoutMasterId r:id="rId63"/>
  </p:handoutMasterIdLst>
  <p:sldIdLst>
    <p:sldId id="319" r:id="rId5"/>
    <p:sldId id="313" r:id="rId6"/>
    <p:sldId id="1021" r:id="rId7"/>
    <p:sldId id="314" r:id="rId8"/>
    <p:sldId id="315" r:id="rId9"/>
    <p:sldId id="316" r:id="rId10"/>
    <p:sldId id="317" r:id="rId11"/>
    <p:sldId id="318" r:id="rId12"/>
    <p:sldId id="321" r:id="rId13"/>
    <p:sldId id="322" r:id="rId14"/>
    <p:sldId id="323" r:id="rId15"/>
    <p:sldId id="325" r:id="rId16"/>
    <p:sldId id="326" r:id="rId17"/>
    <p:sldId id="990" r:id="rId18"/>
    <p:sldId id="991" r:id="rId19"/>
    <p:sldId id="1024" r:id="rId20"/>
    <p:sldId id="320" r:id="rId21"/>
    <p:sldId id="334" r:id="rId22"/>
    <p:sldId id="333" r:id="rId23"/>
    <p:sldId id="335" r:id="rId24"/>
    <p:sldId id="336" r:id="rId25"/>
    <p:sldId id="344" r:id="rId26"/>
    <p:sldId id="337" r:id="rId27"/>
    <p:sldId id="342" r:id="rId28"/>
    <p:sldId id="343" r:id="rId29"/>
    <p:sldId id="347" r:id="rId30"/>
    <p:sldId id="348" r:id="rId31"/>
    <p:sldId id="349" r:id="rId32"/>
    <p:sldId id="350" r:id="rId33"/>
    <p:sldId id="351" r:id="rId34"/>
    <p:sldId id="1023" r:id="rId35"/>
    <p:sldId id="1015" r:id="rId36"/>
    <p:sldId id="1013" r:id="rId37"/>
    <p:sldId id="1014" r:id="rId38"/>
    <p:sldId id="837" r:id="rId39"/>
    <p:sldId id="863" r:id="rId40"/>
    <p:sldId id="1016" r:id="rId41"/>
    <p:sldId id="398" r:id="rId42"/>
    <p:sldId id="411" r:id="rId43"/>
    <p:sldId id="397" r:id="rId44"/>
    <p:sldId id="421" r:id="rId45"/>
    <p:sldId id="1018" r:id="rId46"/>
    <p:sldId id="962" r:id="rId47"/>
    <p:sldId id="961" r:id="rId48"/>
    <p:sldId id="273" r:id="rId49"/>
    <p:sldId id="275" r:id="rId50"/>
    <p:sldId id="276" r:id="rId51"/>
    <p:sldId id="959" r:id="rId52"/>
    <p:sldId id="960" r:id="rId53"/>
    <p:sldId id="277" r:id="rId54"/>
    <p:sldId id="274" r:id="rId55"/>
    <p:sldId id="979" r:id="rId56"/>
    <p:sldId id="980" r:id="rId57"/>
    <p:sldId id="1019" r:id="rId58"/>
    <p:sldId id="1012" r:id="rId59"/>
    <p:sldId id="1009" r:id="rId60"/>
    <p:sldId id="1150" r:id="rId61"/>
  </p:sldIdLst>
  <p:sldSz cx="12192000" cy="6858000"/>
  <p:notesSz cx="6858000" cy="9144000"/>
  <p:defaultTextStyle>
    <a:defPPr rtl="0"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D3D9"/>
    <a:srgbClr val="3C1353"/>
    <a:srgbClr val="174C4F"/>
    <a:srgbClr val="A0DEE7"/>
    <a:srgbClr val="ECE9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96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handoutMaster" Target="handoutMasters/handoutMaster1.xml"/><Relationship Id="rId68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ian Nuxoll" userId="c112223b0a12bea3" providerId="LiveId" clId="{96BD2BB9-B6A8-462B-BD98-4542D17DF52A}"/>
    <pc:docChg chg="delSld">
      <pc:chgData name="Florian Nuxoll" userId="c112223b0a12bea3" providerId="LiveId" clId="{96BD2BB9-B6A8-462B-BD98-4542D17DF52A}" dt="2024-04-07T06:41:52.520" v="8" actId="47"/>
      <pc:docMkLst>
        <pc:docMk/>
      </pc:docMkLst>
      <pc:sldChg chg="del">
        <pc:chgData name="Florian Nuxoll" userId="c112223b0a12bea3" providerId="LiveId" clId="{96BD2BB9-B6A8-462B-BD98-4542D17DF52A}" dt="2024-04-07T06:41:31.984" v="2" actId="47"/>
        <pc:sldMkLst>
          <pc:docMk/>
          <pc:sldMk cId="4043155901" sldId="279"/>
        </pc:sldMkLst>
      </pc:sldChg>
      <pc:sldChg chg="del">
        <pc:chgData name="Florian Nuxoll" userId="c112223b0a12bea3" providerId="LiveId" clId="{96BD2BB9-B6A8-462B-BD98-4542D17DF52A}" dt="2024-04-07T06:41:37.612" v="5" actId="47"/>
        <pc:sldMkLst>
          <pc:docMk/>
          <pc:sldMk cId="158346163" sldId="282"/>
        </pc:sldMkLst>
      </pc:sldChg>
      <pc:sldChg chg="del">
        <pc:chgData name="Florian Nuxoll" userId="c112223b0a12bea3" providerId="LiveId" clId="{96BD2BB9-B6A8-462B-BD98-4542D17DF52A}" dt="2024-04-07T06:41:52.520" v="8" actId="47"/>
        <pc:sldMkLst>
          <pc:docMk/>
          <pc:sldMk cId="676722133" sldId="868"/>
        </pc:sldMkLst>
      </pc:sldChg>
      <pc:sldChg chg="del">
        <pc:chgData name="Florian Nuxoll" userId="c112223b0a12bea3" providerId="LiveId" clId="{96BD2BB9-B6A8-462B-BD98-4542D17DF52A}" dt="2024-04-07T06:41:24.442" v="0" actId="47"/>
        <pc:sldMkLst>
          <pc:docMk/>
          <pc:sldMk cId="2454923135" sldId="981"/>
        </pc:sldMkLst>
      </pc:sldChg>
      <pc:sldChg chg="del">
        <pc:chgData name="Florian Nuxoll" userId="c112223b0a12bea3" providerId="LiveId" clId="{96BD2BB9-B6A8-462B-BD98-4542D17DF52A}" dt="2024-04-07T06:41:29.696" v="1" actId="47"/>
        <pc:sldMkLst>
          <pc:docMk/>
          <pc:sldMk cId="400866240" sldId="982"/>
        </pc:sldMkLst>
      </pc:sldChg>
      <pc:sldChg chg="del">
        <pc:chgData name="Florian Nuxoll" userId="c112223b0a12bea3" providerId="LiveId" clId="{96BD2BB9-B6A8-462B-BD98-4542D17DF52A}" dt="2024-04-07T06:41:34.596" v="4" actId="47"/>
        <pc:sldMkLst>
          <pc:docMk/>
          <pc:sldMk cId="999945153" sldId="984"/>
        </pc:sldMkLst>
      </pc:sldChg>
      <pc:sldChg chg="del">
        <pc:chgData name="Florian Nuxoll" userId="c112223b0a12bea3" providerId="LiveId" clId="{96BD2BB9-B6A8-462B-BD98-4542D17DF52A}" dt="2024-04-07T06:41:33.345" v="3" actId="47"/>
        <pc:sldMkLst>
          <pc:docMk/>
          <pc:sldMk cId="3463433928" sldId="985"/>
        </pc:sldMkLst>
      </pc:sldChg>
      <pc:sldChg chg="del">
        <pc:chgData name="Florian Nuxoll" userId="c112223b0a12bea3" providerId="LiveId" clId="{96BD2BB9-B6A8-462B-BD98-4542D17DF52A}" dt="2024-04-07T06:41:45.520" v="6" actId="47"/>
        <pc:sldMkLst>
          <pc:docMk/>
          <pc:sldMk cId="885420069" sldId="986"/>
        </pc:sldMkLst>
      </pc:sldChg>
      <pc:sldChg chg="del">
        <pc:chgData name="Florian Nuxoll" userId="c112223b0a12bea3" providerId="LiveId" clId="{96BD2BB9-B6A8-462B-BD98-4542D17DF52A}" dt="2024-04-07T06:41:47.199" v="7" actId="47"/>
        <pc:sldMkLst>
          <pc:docMk/>
          <pc:sldMk cId="1691044719" sldId="987"/>
        </pc:sldMkLst>
      </pc:sldChg>
    </pc:docChg>
  </pc:docChgLst>
  <pc:docChgLst>
    <pc:chgData name="Florian Nuxoll" userId="c112223b0a12bea3" providerId="LiveId" clId="{9B06F3B9-BC1F-4763-9AD1-38469D784DB9}"/>
    <pc:docChg chg="custSel delSld modSld">
      <pc:chgData name="Florian Nuxoll" userId="c112223b0a12bea3" providerId="LiveId" clId="{9B06F3B9-BC1F-4763-9AD1-38469D784DB9}" dt="2024-04-07T06:42:36.572" v="1" actId="47"/>
      <pc:docMkLst>
        <pc:docMk/>
      </pc:docMkLst>
      <pc:sldChg chg="delSp mod delAnim">
        <pc:chgData name="Florian Nuxoll" userId="c112223b0a12bea3" providerId="LiveId" clId="{9B06F3B9-BC1F-4763-9AD1-38469D784DB9}" dt="2024-04-07T06:42:24.801" v="0" actId="478"/>
        <pc:sldMkLst>
          <pc:docMk/>
          <pc:sldMk cId="1167395481" sldId="421"/>
        </pc:sldMkLst>
        <pc:picChg chg="del">
          <ac:chgData name="Florian Nuxoll" userId="c112223b0a12bea3" providerId="LiveId" clId="{9B06F3B9-BC1F-4763-9AD1-38469D784DB9}" dt="2024-04-07T06:42:24.801" v="0" actId="478"/>
          <ac:picMkLst>
            <pc:docMk/>
            <pc:sldMk cId="1167395481" sldId="421"/>
            <ac:picMk id="2" creationId="{7EADB996-84B9-49C5-A5C2-57472D959C86}"/>
          </ac:picMkLst>
        </pc:picChg>
      </pc:sldChg>
      <pc:sldChg chg="del">
        <pc:chgData name="Florian Nuxoll" userId="c112223b0a12bea3" providerId="LiveId" clId="{9B06F3B9-BC1F-4763-9AD1-38469D784DB9}" dt="2024-04-07T06:42:36.572" v="1" actId="47"/>
        <pc:sldMkLst>
          <pc:docMk/>
          <pc:sldMk cId="3673745094" sldId="974"/>
        </pc:sldMkLst>
      </pc:sldChg>
      <pc:sldChg chg="del">
        <pc:chgData name="Florian Nuxoll" userId="c112223b0a12bea3" providerId="LiveId" clId="{9B06F3B9-BC1F-4763-9AD1-38469D784DB9}" dt="2024-04-07T06:42:36.572" v="1" actId="47"/>
        <pc:sldMkLst>
          <pc:docMk/>
          <pc:sldMk cId="1742318887" sldId="975"/>
        </pc:sldMkLst>
      </pc:sldChg>
      <pc:sldChg chg="del">
        <pc:chgData name="Florian Nuxoll" userId="c112223b0a12bea3" providerId="LiveId" clId="{9B06F3B9-BC1F-4763-9AD1-38469D784DB9}" dt="2024-04-07T06:42:36.572" v="1" actId="47"/>
        <pc:sldMkLst>
          <pc:docMk/>
          <pc:sldMk cId="1355996876" sldId="97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D44161E4-888E-40FC-BC86-245750608A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4CE69D4-A583-4FB4-862D-7D2AE84D65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AFED6-B449-413F-9022-5E7BB5781194}" type="datetime1">
              <a:rPr lang="de-DE" smtClean="0"/>
              <a:t>07.04.2024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CA0B40D-49D9-420B-871A-DEA47438E4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F7D8F6B-C109-45B7-84B5-9A345AF33C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2C252-D5FD-4A7E-8923-A4B5A82346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40563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3F462-0CAB-48D1-A3D8-6DC37F8948D5}" type="datetime1">
              <a:rPr lang="de-DE" smtClean="0"/>
              <a:pPr/>
              <a:t>07.04.2024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dirty="0"/>
              <a:t>Textmasterformate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E2CBB3-1755-49E4-8B50-FCC2B99F2D53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63792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2CBB3-1755-49E4-8B50-FCC2B99F2D5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75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6427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76648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6307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994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6505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594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248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089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851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0622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6268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3782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3633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417779" y="802298"/>
            <a:ext cx="8637073" cy="2541431"/>
          </a:xfrm>
        </p:spPr>
        <p:txBody>
          <a:bodyPr bIns="0" rtlCol="0" anchor="b">
            <a:normAutofit/>
          </a:bodyPr>
          <a:lstStyle>
            <a:lvl1pPr algn="l">
              <a:defRPr sz="66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417780" y="3531204"/>
            <a:ext cx="8637072" cy="977621"/>
          </a:xfrm>
        </p:spPr>
        <p:txBody>
          <a:bodyPr tIns="91440" bIns="91440" rtlCol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D897CC9-9224-4535-BC80-BA4B4B991D12}" type="datetime1">
              <a:rPr lang="de-DE" noProof="0" smtClean="0"/>
              <a:t>07.04.2024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8606" y="798973"/>
            <a:ext cx="914400" cy="503578"/>
          </a:xfrm>
        </p:spPr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700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78A260-95D8-4C16-8AF1-A3279A2A8958}" type="datetime1">
              <a:rPr lang="de-DE" noProof="0" smtClean="0"/>
              <a:t>07.04.2024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6" name="Gerader Verbinde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375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 hasCustomPrompt="1"/>
          </p:nvPr>
        </p:nvSpPr>
        <p:spPr>
          <a:xfrm>
            <a:off x="9439111" y="798973"/>
            <a:ext cx="1615742" cy="4659889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444672" y="798973"/>
            <a:ext cx="7828830" cy="4659889"/>
          </a:xfrm>
        </p:spPr>
        <p:txBody>
          <a:bodyPr vert="eaVert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840F182-DC1C-41BE-9AE6-289634FE06CB}" type="datetime1">
              <a:rPr lang="de-DE" noProof="0" smtClean="0"/>
              <a:t>07.04.2024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077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 rtlCol="0" anchor="t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8EDA4D-AE24-4054-8182-C1F45AE7B280}" type="datetime1">
              <a:rPr lang="de-DE" noProof="0" smtClean="0"/>
              <a:t>07.04.2024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3" name="Gerader Verbinde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758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54239" y="1756130"/>
            <a:ext cx="8643154" cy="1887950"/>
          </a:xfrm>
        </p:spPr>
        <p:txBody>
          <a:bodyPr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454239" y="3806195"/>
            <a:ext cx="8630446" cy="1012929"/>
          </a:xfrm>
        </p:spPr>
        <p:txBody>
          <a:bodyPr tIns="91440" rtlCol="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CF7C8B-2447-41A2-BE13-0B8FAB389016}" type="datetime1">
              <a:rPr lang="de-DE" noProof="0" smtClean="0"/>
              <a:t>07.04.2024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97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9217" y="804889"/>
            <a:ext cx="9605635" cy="1059305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1447331" y="2010878"/>
            <a:ext cx="4645152" cy="344859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413771" y="2017343"/>
            <a:ext cx="4645152" cy="344152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29408B-E132-4B70-BA54-DEFA65A21A84}" type="datetime1">
              <a:rPr lang="de-DE" noProof="0" smtClean="0"/>
              <a:t>07.04.2024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5" name="Gerader Verbinde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664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7191" y="804163"/>
            <a:ext cx="9607661" cy="1056319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447191" y="2019549"/>
            <a:ext cx="4645152" cy="801943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1447191" y="2824269"/>
            <a:ext cx="4645152" cy="2644457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12362" y="2023003"/>
            <a:ext cx="4645152" cy="802237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412362" y="2821491"/>
            <a:ext cx="4645152" cy="263737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061C31-E6BA-4653-AFBF-66D1572732D7}" type="datetime1">
              <a:rPr lang="de-DE" noProof="0" smtClean="0"/>
              <a:t>07.04.2024</a:t>
            </a:fld>
            <a:endParaRPr lang="de-DE" noProof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9" name="Gerader Verbinde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411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D6EBA3-C0D8-4D35-A3E0-420A347EA609}" type="datetime1">
              <a:rPr lang="de-DE" noProof="0" smtClean="0"/>
              <a:t>07.04.2024</a:t>
            </a:fld>
            <a:endParaRPr lang="de-DE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5" name="Gerader Verbinde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890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5D72CA-0F91-46F3-BA88-CB9FDC632ED1}" type="datetime1">
              <a:rPr lang="de-DE" noProof="0" smtClean="0"/>
              <a:t>07.04.2024</a:t>
            </a:fld>
            <a:endParaRPr lang="de-DE" noProof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10310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4671" y="798973"/>
            <a:ext cx="3273099" cy="2247117"/>
          </a:xfrm>
        </p:spPr>
        <p:txBody>
          <a:bodyPr rtlCol="0" anchor="b">
            <a:normAutofit/>
          </a:bodyPr>
          <a:lstStyle>
            <a:lvl1pPr algn="l">
              <a:defRPr sz="24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043714" y="798974"/>
            <a:ext cx="6012470" cy="4658826"/>
          </a:xfrm>
        </p:spPr>
        <p:txBody>
          <a:bodyPr rtlCol="0" anchor="ctr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444671" y="3205491"/>
            <a:ext cx="3275013" cy="2248181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95918C-CB46-438A-A656-3A84151FD4EA}" type="datetime1">
              <a:rPr lang="de-DE" noProof="0" smtClean="0"/>
              <a:t>07.04.2024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7" name="Gerader Verbinde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563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e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hteck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hteck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51206" y="1129513"/>
            <a:ext cx="5532328" cy="1830584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450329" y="3145992"/>
            <a:ext cx="5524404" cy="2003742"/>
          </a:xfrm>
        </p:spPr>
        <p:txBody>
          <a:bodyPr rtlCol="0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F9403C24-036C-4863-B341-1C0BAAE15C60}" type="datetime1">
              <a:rPr lang="de-DE" noProof="0" smtClean="0"/>
              <a:t>07.04.2024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1" name="Gerader Verbinde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9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Bild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E758017-E439-4E27-ACE2-F978BFA73774}" type="datetime1">
              <a:rPr lang="de-DE" noProof="0" smtClean="0"/>
              <a:t>07.04.2024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7072" y="798973"/>
            <a:ext cx="914007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rtl="0"/>
            <a:fld id="{6D22F896-40B5-4ADD-8801-0D06FADFA095}" type="slidenum">
              <a:rPr lang="de-DE" noProof="0" smtClean="0"/>
              <a:pPr/>
              <a:t>‹Nr.›</a:t>
            </a:fld>
            <a:endParaRPr lang="de-DE" noProof="0"/>
          </a:p>
        </p:txBody>
      </p:sp>
      <p:cxnSp>
        <p:nvCxnSpPr>
          <p:cNvPr id="10" name="Gerader Verbinde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03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sounds/play/p041y83c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5" Type="http://schemas.microsoft.com/office/2007/relationships/media" Target="../media/media5.m4a"/><Relationship Id="rId4" Type="http://schemas.openxmlformats.org/officeDocument/2006/relationships/audio" Target="../media/media4.m4a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mailto:florian.nuxoll@gmx.net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hyperlink" Target="https://medienwelten.schule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34">
            <a:extLst>
              <a:ext uri="{FF2B5EF4-FFF2-40B4-BE49-F238E27FC236}">
                <a16:creationId xmlns:a16="http://schemas.microsoft.com/office/drawing/2014/main" id="{C63C853E-3842-4594-86A9-051FFAF4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pic>
        <p:nvPicPr>
          <p:cNvPr id="109" name="Picture 36">
            <a:extLst>
              <a:ext uri="{FF2B5EF4-FFF2-40B4-BE49-F238E27FC236}">
                <a16:creationId xmlns:a16="http://schemas.microsoft.com/office/drawing/2014/main" id="{B591CDC5-6B61-4116-B3B5-0FF42B6E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0" name="Straight Connector 38">
            <a:extLst>
              <a:ext uri="{FF2B5EF4-FFF2-40B4-BE49-F238E27FC236}">
                <a16:creationId xmlns:a16="http://schemas.microsoft.com/office/drawing/2014/main" id="{25B08984-5BEB-422F-A364-2B41E6A5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40">
            <a:extLst>
              <a:ext uri="{FF2B5EF4-FFF2-40B4-BE49-F238E27FC236}">
                <a16:creationId xmlns:a16="http://schemas.microsoft.com/office/drawing/2014/main" id="{A8F413B1-54E0-4B16-92AB-1CC5C7D6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3" name="Grafik 82">
            <a:extLst>
              <a:ext uri="{FF2B5EF4-FFF2-40B4-BE49-F238E27FC236}">
                <a16:creationId xmlns:a16="http://schemas.microsoft.com/office/drawing/2014/main" id="{54748FFB-E4A2-4FB0-AE9D-2F283CBD7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5345073" cy="6858000"/>
          </a:xfrm>
          <a:prstGeom prst="rect">
            <a:avLst/>
          </a:prstGeom>
        </p:spPr>
      </p:pic>
      <p:sp>
        <p:nvSpPr>
          <p:cNvPr id="112" name="Rectangle 42">
            <a:extLst>
              <a:ext uri="{FF2B5EF4-FFF2-40B4-BE49-F238E27FC236}">
                <a16:creationId xmlns:a16="http://schemas.microsoft.com/office/drawing/2014/main" id="{95633E59-CFCD-4CB3-AB4B-F13B8BA43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5" y="4907589"/>
            <a:ext cx="8295215" cy="1452929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00BDFDC-6C60-4F66-9A93-EF1E84AAE820}"/>
              </a:ext>
            </a:extLst>
          </p:cNvPr>
          <p:cNvSpPr txBox="1"/>
          <p:nvPr/>
        </p:nvSpPr>
        <p:spPr>
          <a:xfrm>
            <a:off x="4060512" y="5241371"/>
            <a:ext cx="6835556" cy="95455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500" b="0" i="0" u="none" strike="noStrike" kern="1200" cap="all" spc="0" normalizeH="0" baseline="0" noProof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Einsatz von Audio- und Video in der Sek I Eine Bereicherung des Englischunterrichts</a:t>
            </a:r>
            <a:endParaRPr kumimoji="0" lang="en-US" altLang="de-DE" sz="2500" b="0" i="0" u="none" strike="noStrike" kern="1200" cap="all" spc="0" normalizeH="0" baseline="0" noProof="0" dirty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113" name="Straight Connector 44">
            <a:extLst>
              <a:ext uri="{FF2B5EF4-FFF2-40B4-BE49-F238E27FC236}">
                <a16:creationId xmlns:a16="http://schemas.microsoft.com/office/drawing/2014/main" id="{7FFB1710-F59A-4B72-91E4-53C2300B7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5075836"/>
            <a:ext cx="6832499" cy="0"/>
          </a:xfrm>
          <a:prstGeom prst="line">
            <a:avLst/>
          </a:prstGeom>
          <a:ln w="31750">
            <a:solidFill>
              <a:srgbClr val="94BDF7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177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CE8325-C31C-42D1-B54E-A6C600436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73389"/>
            <a:ext cx="9603275" cy="680365"/>
          </a:xfrm>
        </p:spPr>
        <p:txBody>
          <a:bodyPr/>
          <a:lstStyle/>
          <a:p>
            <a:pPr algn="ctr"/>
            <a:r>
              <a:rPr lang="de-DE" err="1"/>
              <a:t>Let‘s</a:t>
            </a:r>
            <a:r>
              <a:rPr lang="de-DE"/>
              <a:t> listen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6523B91-291A-44C6-8AE8-DFC17CB056F2}"/>
              </a:ext>
            </a:extLst>
          </p:cNvPr>
          <p:cNvSpPr txBox="1"/>
          <p:nvPr/>
        </p:nvSpPr>
        <p:spPr>
          <a:xfrm>
            <a:off x="2271486" y="2293257"/>
            <a:ext cx="76490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Audiodateien in Schulbüchern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Podcasts</a:t>
            </a:r>
          </a:p>
        </p:txBody>
      </p:sp>
    </p:spTree>
    <p:extLst>
      <p:ext uri="{BB962C8B-B14F-4D97-AF65-F5344CB8AC3E}">
        <p14:creationId xmlns:p14="http://schemas.microsoft.com/office/powerpoint/2010/main" val="415257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CE8325-C31C-42D1-B54E-A6C600436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73389"/>
            <a:ext cx="9603275" cy="680365"/>
          </a:xfrm>
        </p:spPr>
        <p:txBody>
          <a:bodyPr>
            <a:normAutofit fontScale="90000"/>
          </a:bodyPr>
          <a:lstStyle/>
          <a:p>
            <a:pPr algn="ctr"/>
            <a:r>
              <a:rPr lang="de-DE" err="1"/>
              <a:t>Let‘s</a:t>
            </a:r>
            <a:r>
              <a:rPr lang="de-DE"/>
              <a:t> listen – </a:t>
            </a:r>
            <a:r>
              <a:rPr lang="de-DE" sz="3200"/>
              <a:t>Podcasts – Westermann Englisch</a:t>
            </a:r>
            <a:br>
              <a:rPr lang="de-DE" sz="3200"/>
            </a:br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623E0EC-4E16-4706-9812-15100B571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429" y="1993753"/>
            <a:ext cx="3355573" cy="392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09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CE8325-C31C-42D1-B54E-A6C600436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73389"/>
            <a:ext cx="9603275" cy="680365"/>
          </a:xfrm>
        </p:spPr>
        <p:txBody>
          <a:bodyPr>
            <a:normAutofit fontScale="90000"/>
          </a:bodyPr>
          <a:lstStyle/>
          <a:p>
            <a:pPr algn="ctr"/>
            <a:r>
              <a:rPr lang="de-DE" err="1"/>
              <a:t>Let‘s</a:t>
            </a:r>
            <a:r>
              <a:rPr lang="de-DE"/>
              <a:t> listen – </a:t>
            </a:r>
            <a:r>
              <a:rPr lang="de-DE" sz="3200"/>
              <a:t>Podcasts – BBC 6 Minute English </a:t>
            </a:r>
            <a:br>
              <a:rPr lang="de-DE" sz="3200"/>
            </a:br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204162-6F03-4D73-80FA-0E61F4154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903" y="1957674"/>
            <a:ext cx="4776725" cy="397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5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CE8325-C31C-42D1-B54E-A6C600436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73389"/>
            <a:ext cx="9603275" cy="680365"/>
          </a:xfrm>
        </p:spPr>
        <p:txBody>
          <a:bodyPr>
            <a:normAutofit fontScale="90000"/>
          </a:bodyPr>
          <a:lstStyle/>
          <a:p>
            <a:pPr algn="ctr"/>
            <a:r>
              <a:rPr lang="de-DE" err="1"/>
              <a:t>Let‘s</a:t>
            </a:r>
            <a:r>
              <a:rPr lang="de-DE"/>
              <a:t> listen – </a:t>
            </a:r>
            <a:r>
              <a:rPr lang="de-DE" sz="3200"/>
              <a:t>Podcasts – BBC The English </a:t>
            </a:r>
            <a:r>
              <a:rPr lang="de-DE" sz="3200" err="1"/>
              <a:t>we</a:t>
            </a:r>
            <a:r>
              <a:rPr lang="de-DE" sz="3200"/>
              <a:t> </a:t>
            </a:r>
            <a:r>
              <a:rPr lang="de-DE" sz="3200" err="1"/>
              <a:t>speak</a:t>
            </a:r>
            <a:br>
              <a:rPr lang="de-DE" sz="3200"/>
            </a:br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9C5DCA2-7B9A-4FE7-9375-CC3E0A59C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743" y="2124036"/>
            <a:ext cx="6618514" cy="359323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B58DF78-4268-4132-9369-1ED914B98047}"/>
              </a:ext>
            </a:extLst>
          </p:cNvPr>
          <p:cNvSpPr txBox="1"/>
          <p:nvPr/>
        </p:nvSpPr>
        <p:spPr>
          <a:xfrm>
            <a:off x="2786743" y="5717268"/>
            <a:ext cx="6103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hlinkClick r:id="rId3"/>
              </a:rPr>
              <a:t>https://www.bbc.co.uk/sounds/play/p041y83c</a:t>
            </a: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400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5F8841-0A5E-4358-BDC6-8B81071AD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Methoden für den Unterricht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823C58B-58BD-4D9D-9751-34BCD76134DD}"/>
              </a:ext>
            </a:extLst>
          </p:cNvPr>
          <p:cNvSpPr txBox="1"/>
          <p:nvPr/>
        </p:nvSpPr>
        <p:spPr>
          <a:xfrm>
            <a:off x="1449217" y="1864194"/>
            <a:ext cx="60960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Listening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comprehension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Predictions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Summarize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Conversation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starter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Write a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letter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to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the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podcaster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Fill in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the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blank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Bingo</a:t>
            </a:r>
          </a:p>
        </p:txBody>
      </p:sp>
    </p:spTree>
    <p:extLst>
      <p:ext uri="{BB962C8B-B14F-4D97-AF65-F5344CB8AC3E}">
        <p14:creationId xmlns:p14="http://schemas.microsoft.com/office/powerpoint/2010/main" val="63235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CE08F9-94B8-419F-A67D-B2047D8DD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 err="1"/>
              <a:t>Cloze</a:t>
            </a:r>
            <a:r>
              <a:rPr lang="de-DE" dirty="0"/>
              <a:t> Test / C-</a:t>
            </a:r>
            <a:r>
              <a:rPr lang="de-DE" dirty="0" err="1"/>
              <a:t>TEst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DF9A0-56F5-45ED-BCB5-DE71A21778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55331" y="2014874"/>
            <a:ext cx="4645152" cy="3448595"/>
          </a:xfrm>
        </p:spPr>
        <p:txBody>
          <a:bodyPr/>
          <a:lstStyle/>
          <a:p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6AFDDD3-2BFB-4F51-995C-54BF6AB88F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21771" y="2021339"/>
            <a:ext cx="4645152" cy="3441520"/>
          </a:xfrm>
        </p:spPr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D8E1489-300D-42B0-A7B4-9228AAE94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19" y="2014874"/>
            <a:ext cx="3337731" cy="392895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E19B64B-6154-489F-8809-7E64F0190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605" y="2635899"/>
            <a:ext cx="6828396" cy="224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60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4FD49C33-0148-322F-C10B-7823E3AA0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776" y="0"/>
            <a:ext cx="4932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49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CE8325-C31C-42D1-B54E-A6C600436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 err="1"/>
              <a:t>Let‘s</a:t>
            </a:r>
            <a:r>
              <a:rPr lang="de-DE"/>
              <a:t> </a:t>
            </a:r>
            <a:r>
              <a:rPr lang="de-DE" err="1"/>
              <a:t>record</a:t>
            </a:r>
            <a:endParaRPr lang="de-DE"/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9296F794-E8E2-461A-959D-0015CEF56A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51579" y="2059977"/>
          <a:ext cx="6640739" cy="3639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8298240" imgH="20964960" progId="">
                  <p:embed/>
                </p:oleObj>
              </mc:Choice>
              <mc:Fallback>
                <p:oleObj r:id="rId2" imgW="38298240" imgH="20964960" progId="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9296F794-E8E2-461A-959D-0015CEF56A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51579" y="2059977"/>
                        <a:ext cx="6640739" cy="36391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>
            <a:extLst>
              <a:ext uri="{FF2B5EF4-FFF2-40B4-BE49-F238E27FC236}">
                <a16:creationId xmlns:a16="http://schemas.microsoft.com/office/drawing/2014/main" id="{AB9897A8-D9DA-4C48-AB56-7CE327336884}"/>
              </a:ext>
            </a:extLst>
          </p:cNvPr>
          <p:cNvSpPr/>
          <p:nvPr/>
        </p:nvSpPr>
        <p:spPr>
          <a:xfrm>
            <a:off x="1451579" y="2046514"/>
            <a:ext cx="3744535" cy="3672115"/>
          </a:xfrm>
          <a:prstGeom prst="rect">
            <a:avLst/>
          </a:prstGeom>
          <a:solidFill>
            <a:schemeClr val="bg1">
              <a:lumMod val="85000"/>
              <a:alpha val="84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B481AA5-A640-490A-A41B-331BB22CE079}"/>
              </a:ext>
            </a:extLst>
          </p:cNvPr>
          <p:cNvSpPr/>
          <p:nvPr/>
        </p:nvSpPr>
        <p:spPr>
          <a:xfrm>
            <a:off x="5196115" y="3693885"/>
            <a:ext cx="899885" cy="2211462"/>
          </a:xfrm>
          <a:prstGeom prst="rect">
            <a:avLst/>
          </a:prstGeom>
          <a:solidFill>
            <a:schemeClr val="bg1">
              <a:lumMod val="85000"/>
              <a:alpha val="84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9436677-AF3D-4DE8-BB62-C0F9FB90CF3C}"/>
              </a:ext>
            </a:extLst>
          </p:cNvPr>
          <p:cNvSpPr/>
          <p:nvPr/>
        </p:nvSpPr>
        <p:spPr>
          <a:xfrm>
            <a:off x="6081486" y="2059977"/>
            <a:ext cx="2010832" cy="3742259"/>
          </a:xfrm>
          <a:prstGeom prst="rect">
            <a:avLst/>
          </a:prstGeom>
          <a:solidFill>
            <a:schemeClr val="bg1">
              <a:lumMod val="85000"/>
              <a:alpha val="84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47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EEADC4-33CC-4D58-8DD2-372ADC5E2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 err="1"/>
              <a:t>Let‘s</a:t>
            </a:r>
            <a:r>
              <a:rPr lang="de-DE"/>
              <a:t> </a:t>
            </a:r>
            <a:r>
              <a:rPr lang="de-DE" err="1"/>
              <a:t>record</a:t>
            </a:r>
            <a:r>
              <a:rPr lang="de-DE"/>
              <a:t> – </a:t>
            </a:r>
            <a:r>
              <a:rPr lang="de-DE" err="1"/>
              <a:t>What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need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3562DE9-CA3C-4AE5-9EE7-D3E3330E6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657" y="5182261"/>
            <a:ext cx="4702629" cy="3450613"/>
          </a:xfrm>
        </p:spPr>
        <p:txBody>
          <a:bodyPr/>
          <a:lstStyle/>
          <a:p>
            <a:pPr marL="0" indent="0">
              <a:buNone/>
            </a:pPr>
            <a:r>
              <a:rPr lang="de-DE" err="1"/>
              <a:t>easi</a:t>
            </a:r>
            <a:r>
              <a:rPr lang="de-DE"/>
              <a:t> </a:t>
            </a:r>
            <a:r>
              <a:rPr lang="de-DE" err="1"/>
              <a:t>speak</a:t>
            </a:r>
            <a:r>
              <a:rPr lang="de-DE"/>
              <a:t>					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0F73A2F-F4B2-46AD-AF24-23E1E1490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657" y="2299815"/>
            <a:ext cx="3617187" cy="288244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75B3DA7-2CDC-4F7D-B692-DD92F1BA6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359" y="2338688"/>
            <a:ext cx="2107013" cy="280469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D9ED909-D6E6-408E-B239-8877BF750F85}"/>
              </a:ext>
            </a:extLst>
          </p:cNvPr>
          <p:cNvSpPr txBox="1"/>
          <p:nvPr/>
        </p:nvSpPr>
        <p:spPr>
          <a:xfrm>
            <a:off x="7298244" y="5258989"/>
            <a:ext cx="61032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Smartphone/Tablet</a:t>
            </a:r>
          </a:p>
        </p:txBody>
      </p:sp>
    </p:spTree>
    <p:extLst>
      <p:ext uri="{BB962C8B-B14F-4D97-AF65-F5344CB8AC3E}">
        <p14:creationId xmlns:p14="http://schemas.microsoft.com/office/powerpoint/2010/main" val="386855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eonie Theme 3">
            <a:hlinkClick r:id="" action="ppaction://media"/>
            <a:extLst>
              <a:ext uri="{FF2B5EF4-FFF2-40B4-BE49-F238E27FC236}">
                <a16:creationId xmlns:a16="http://schemas.microsoft.com/office/drawing/2014/main" id="{78ACFDB8-DB3C-438B-BB71-68B5F2821864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25800" y="3435350"/>
            <a:ext cx="609600" cy="609600"/>
          </a:xfrm>
        </p:spPr>
      </p:pic>
      <p:grpSp>
        <p:nvGrpSpPr>
          <p:cNvPr id="45" name="Group 11">
            <a:extLst>
              <a:ext uri="{FF2B5EF4-FFF2-40B4-BE49-F238E27FC236}">
                <a16:creationId xmlns:a16="http://schemas.microsoft.com/office/drawing/2014/main" id="{93401815-9C3D-43EE-B4E4-2504090CE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09823" y="2012810"/>
            <a:ext cx="4948659" cy="3453535"/>
            <a:chOff x="7807230" y="2012810"/>
            <a:chExt cx="3251252" cy="345986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DC52205-72B7-41BE-99DF-6B24F25ED6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46" name="Rectangle 13">
              <a:extLst>
                <a:ext uri="{FF2B5EF4-FFF2-40B4-BE49-F238E27FC236}">
                  <a16:creationId xmlns:a16="http://schemas.microsoft.com/office/drawing/2014/main" id="{298BFFC9-C8B3-41FE-B9CC-C492B0794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F31967C-070D-40A7-81BB-3164871A5A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" b="420"/>
          <a:stretch/>
        </p:blipFill>
        <p:spPr>
          <a:xfrm>
            <a:off x="6277257" y="2174242"/>
            <a:ext cx="4613872" cy="3124351"/>
          </a:xfrm>
          <a:prstGeom prst="rect">
            <a:avLst/>
          </a:prstGeom>
        </p:spPr>
      </p:pic>
      <p:sp>
        <p:nvSpPr>
          <p:cNvPr id="47" name="Titel 1">
            <a:extLst>
              <a:ext uri="{FF2B5EF4-FFF2-40B4-BE49-F238E27FC236}">
                <a16:creationId xmlns:a16="http://schemas.microsoft.com/office/drawing/2014/main" id="{30F8D336-AECF-4156-97EB-01464D2EF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/>
          <a:lstStyle/>
          <a:p>
            <a:br>
              <a:rPr lang="de-DE"/>
            </a:br>
            <a:r>
              <a:rPr lang="de-DE" err="1"/>
              <a:t>Let‘s</a:t>
            </a:r>
            <a:r>
              <a:rPr lang="de-DE"/>
              <a:t> </a:t>
            </a:r>
            <a:r>
              <a:rPr lang="de-DE" err="1"/>
              <a:t>record</a:t>
            </a:r>
            <a:r>
              <a:rPr lang="de-DE"/>
              <a:t> - Unterstufe</a:t>
            </a:r>
          </a:p>
        </p:txBody>
      </p:sp>
    </p:spTree>
    <p:extLst>
      <p:ext uri="{BB962C8B-B14F-4D97-AF65-F5344CB8AC3E}">
        <p14:creationId xmlns:p14="http://schemas.microsoft.com/office/powerpoint/2010/main" val="18618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4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6">
            <a:extLst>
              <a:ext uri="{FF2B5EF4-FFF2-40B4-BE49-F238E27FC236}">
                <a16:creationId xmlns:a16="http://schemas.microsoft.com/office/drawing/2014/main" id="{2FA7AD0A-1871-4DF8-9235-F49D0513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36B04CFB-FAE5-47DD-9B3E-4E9BA7A8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C7BA0AB-9BDA-4F6B-A9F1-1BB70425E9A3}"/>
              </a:ext>
            </a:extLst>
          </p:cNvPr>
          <p:cNvSpPr txBox="1"/>
          <p:nvPr/>
        </p:nvSpPr>
        <p:spPr>
          <a:xfrm>
            <a:off x="659301" y="1474969"/>
            <a:ext cx="2823919" cy="1868760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First Audio</a:t>
            </a:r>
          </a:p>
        </p:txBody>
      </p:sp>
      <p:cxnSp>
        <p:nvCxnSpPr>
          <p:cNvPr id="16" name="Straight Connector 20">
            <a:extLst>
              <a:ext uri="{FF2B5EF4-FFF2-40B4-BE49-F238E27FC236}">
                <a16:creationId xmlns:a16="http://schemas.microsoft.com/office/drawing/2014/main" id="{EE68D41B-9286-479F-9AB7-678C8E348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8" name="Group 22">
            <a:extLst>
              <a:ext uri="{FF2B5EF4-FFF2-40B4-BE49-F238E27FC236}">
                <a16:creationId xmlns:a16="http://schemas.microsoft.com/office/drawing/2014/main" id="{E8ACF89C-CFC3-4D68-B3C4-2BEFB7BBE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B770B7D-3C5C-4682-8DF0-20783592F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0" name="Rectangle 24">
              <a:extLst>
                <a:ext uri="{FF2B5EF4-FFF2-40B4-BE49-F238E27FC236}">
                  <a16:creationId xmlns:a16="http://schemas.microsoft.com/office/drawing/2014/main" id="{A6893E11-7EC1-4EB6-A2A8-0B693F8FE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622F7FD7-8884-4FD5-95AB-0B5C6033A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487" y="977965"/>
            <a:ext cx="6615582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3" name="Grafik 2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FEA62730-E5E1-4826-96B5-B9C12EC29C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825" y="1116345"/>
            <a:ext cx="5792017" cy="3866172"/>
          </a:xfrm>
          <a:prstGeom prst="rect">
            <a:avLst/>
          </a:prstGeom>
        </p:spPr>
      </p:pic>
      <p:pic>
        <p:nvPicPr>
          <p:cNvPr id="22" name="Picture 28">
            <a:extLst>
              <a:ext uri="{FF2B5EF4-FFF2-40B4-BE49-F238E27FC236}">
                <a16:creationId xmlns:a16="http://schemas.microsoft.com/office/drawing/2014/main" id="{16EFE474-4FE0-4E8F-8F09-5ED2C9E76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6" name="Straight Connector 30">
            <a:extLst>
              <a:ext uri="{FF2B5EF4-FFF2-40B4-BE49-F238E27FC236}">
                <a16:creationId xmlns:a16="http://schemas.microsoft.com/office/drawing/2014/main" id="{CF8B8C81-54DC-4AF5-B682-3A2C70A6B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Ralph McTell Streets of London">
            <a:hlinkClick r:id="" action="ppaction://media"/>
            <a:extLst>
              <a:ext uri="{FF2B5EF4-FFF2-40B4-BE49-F238E27FC236}">
                <a16:creationId xmlns:a16="http://schemas.microsoft.com/office/drawing/2014/main" id="{C6E7497A-6831-4C0B-9ED6-61615E2DC2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36158" y="4818671"/>
            <a:ext cx="609600" cy="609600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B67B7ABF-A781-41DB-8262-0A86D8EC7CD5}"/>
              </a:ext>
            </a:extLst>
          </p:cNvPr>
          <p:cNvSpPr txBox="1"/>
          <p:nvPr/>
        </p:nvSpPr>
        <p:spPr>
          <a:xfrm>
            <a:off x="450913" y="5726955"/>
            <a:ext cx="454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Ralph </a:t>
            </a:r>
            <a:r>
              <a: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McTell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 Streets </a:t>
            </a:r>
            <a:r>
              <a: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of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 London</a:t>
            </a:r>
          </a:p>
        </p:txBody>
      </p:sp>
    </p:spTree>
    <p:extLst>
      <p:ext uri="{BB962C8B-B14F-4D97-AF65-F5344CB8AC3E}">
        <p14:creationId xmlns:p14="http://schemas.microsoft.com/office/powerpoint/2010/main" val="50735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8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440614-BC30-4386-80D4-E038601F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 err="1"/>
              <a:t>Let‘s</a:t>
            </a:r>
            <a:r>
              <a:rPr lang="de-DE"/>
              <a:t> </a:t>
            </a:r>
            <a:r>
              <a:rPr lang="de-DE" err="1"/>
              <a:t>record</a:t>
            </a:r>
            <a:r>
              <a:rPr lang="de-DE"/>
              <a:t> – Mittel- und Oberstufe</a:t>
            </a:r>
          </a:p>
        </p:txBody>
      </p:sp>
      <p:pic>
        <p:nvPicPr>
          <p:cNvPr id="2050" name="Picture 2" descr="EinFach Englisch Textausgaben - Textausgaben für die Schulpraxis: EinFach Englisch Textausgaben: Jeannette Walls: Half Broke Horses: A True-Life Novel. Textausgabe">
            <a:extLst>
              <a:ext uri="{FF2B5EF4-FFF2-40B4-BE49-F238E27FC236}">
                <a16:creationId xmlns:a16="http://schemas.microsoft.com/office/drawing/2014/main" id="{20584F2C-3ECF-4550-B6EE-06A09509D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393" y="2259900"/>
            <a:ext cx="2095500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8 - 22 ">
            <a:hlinkClick r:id="" action="ppaction://media"/>
            <a:extLst>
              <a:ext uri="{FF2B5EF4-FFF2-40B4-BE49-F238E27FC236}">
                <a16:creationId xmlns:a16="http://schemas.microsoft.com/office/drawing/2014/main" id="{42A8C661-509E-42B5-8398-87CDF338E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29679" y="3106514"/>
            <a:ext cx="609600" cy="609600"/>
          </a:xfrm>
          <a:prstGeom prst="rect">
            <a:avLst/>
          </a:prstGeom>
        </p:spPr>
      </p:pic>
      <p:pic>
        <p:nvPicPr>
          <p:cNvPr id="5" name="58-62">
            <a:hlinkClick r:id="" action="ppaction://media"/>
            <a:extLst>
              <a:ext uri="{FF2B5EF4-FFF2-40B4-BE49-F238E27FC236}">
                <a16:creationId xmlns:a16="http://schemas.microsoft.com/office/drawing/2014/main" id="{91B73CB0-2513-4FED-BCA5-29500ABEED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15614" y="3096989"/>
            <a:ext cx="609600" cy="609600"/>
          </a:xfrm>
          <a:prstGeom prst="rect">
            <a:avLst/>
          </a:prstGeom>
        </p:spPr>
      </p:pic>
      <p:pic>
        <p:nvPicPr>
          <p:cNvPr id="6" name="33-36">
            <a:hlinkClick r:id="" action="ppaction://media"/>
            <a:extLst>
              <a:ext uri="{FF2B5EF4-FFF2-40B4-BE49-F238E27FC236}">
                <a16:creationId xmlns:a16="http://schemas.microsoft.com/office/drawing/2014/main" id="{4FF1D178-960D-4F74-B2AE-00B1D8CF276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45791" y="4612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0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8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37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95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9E612D-C0F4-45D1-BFBD-4B7902253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A2CC009-E693-4DF0-B742-EC685F33A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5257" y="3588090"/>
            <a:ext cx="2258106" cy="2258106"/>
          </a:xfrm>
        </p:spPr>
      </p:pic>
      <p:sp>
        <p:nvSpPr>
          <p:cNvPr id="6" name="Sprechblase: oval 5">
            <a:extLst>
              <a:ext uri="{FF2B5EF4-FFF2-40B4-BE49-F238E27FC236}">
                <a16:creationId xmlns:a16="http://schemas.microsoft.com/office/drawing/2014/main" id="{20468E1A-A732-4DA5-87B8-DF3E24FEDD52}"/>
              </a:ext>
            </a:extLst>
          </p:cNvPr>
          <p:cNvSpPr/>
          <p:nvPr/>
        </p:nvSpPr>
        <p:spPr>
          <a:xfrm>
            <a:off x="3425370" y="2569029"/>
            <a:ext cx="7025029" cy="2148114"/>
          </a:xfrm>
          <a:prstGeom prst="wedgeEllipseCallout">
            <a:avLst>
              <a:gd name="adj1" fmla="val -53586"/>
              <a:gd name="adj2" fmla="val 57220"/>
            </a:avLst>
          </a:prstGeom>
          <a:solidFill>
            <a:srgbClr val="B6B8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Schüler:innen</a:t>
            </a:r>
            <a:r>
              <a:rPr kumimoji="0" lang="de-D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lesen zu Hause Texte vor und nehmen es auf.</a:t>
            </a:r>
          </a:p>
        </p:txBody>
      </p:sp>
    </p:spTree>
    <p:extLst>
      <p:ext uri="{BB962C8B-B14F-4D97-AF65-F5344CB8AC3E}">
        <p14:creationId xmlns:p14="http://schemas.microsoft.com/office/powerpoint/2010/main" val="236531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BEF050-EA08-466F-831D-2193980FA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Posterpräsentation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2F99070-9B07-415D-AB5B-7D003CDBF2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50228AA-D8C1-4947-84B0-8F5A0A675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240" y="2219243"/>
            <a:ext cx="6226099" cy="304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09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B8710C-C517-417A-82DD-684FBF834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 err="1"/>
              <a:t>Let‘s</a:t>
            </a:r>
            <a:r>
              <a:rPr lang="de-DE"/>
              <a:t> </a:t>
            </a:r>
            <a:r>
              <a:rPr lang="de-DE" err="1"/>
              <a:t>record</a:t>
            </a:r>
            <a:r>
              <a:rPr lang="de-DE"/>
              <a:t> – Gruppen- und </a:t>
            </a:r>
            <a:r>
              <a:rPr lang="de-DE" err="1"/>
              <a:t>PArtnerarbeit</a:t>
            </a:r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AD3963B-FAFC-4763-8CE1-4693218EE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441" y="2242978"/>
            <a:ext cx="4721549" cy="299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23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B8710C-C517-417A-82DD-684FBF834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 err="1"/>
              <a:t>Let‘s</a:t>
            </a:r>
            <a:r>
              <a:rPr lang="de-DE"/>
              <a:t> </a:t>
            </a:r>
            <a:r>
              <a:rPr lang="de-DE" err="1"/>
              <a:t>record</a:t>
            </a:r>
            <a:r>
              <a:rPr lang="de-DE"/>
              <a:t> – Gruppen- und </a:t>
            </a:r>
            <a:r>
              <a:rPr lang="de-DE" err="1"/>
              <a:t>PArtnerarbeit</a:t>
            </a:r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AD3963B-FAFC-4763-8CE1-4693218EE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667" y="2155892"/>
            <a:ext cx="4721549" cy="299612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53243AF-7F55-46F1-9D74-878B53B36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6320" y="2498951"/>
            <a:ext cx="1281793" cy="2130038"/>
          </a:xfrm>
          <a:prstGeom prst="rect">
            <a:avLst/>
          </a:prstGeom>
        </p:spPr>
      </p:pic>
      <p:pic>
        <p:nvPicPr>
          <p:cNvPr id="7" name="Grafik 6" descr="Hinzufügen mit einfarbiger Füllung">
            <a:extLst>
              <a:ext uri="{FF2B5EF4-FFF2-40B4-BE49-F238E27FC236}">
                <a16:creationId xmlns:a16="http://schemas.microsoft.com/office/drawing/2014/main" id="{002E2540-73F8-47A9-B13E-3A0309BDAE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54511" y="319675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548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631CC01-3ADA-4D16-A436-7EC738FD4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257" y="3588090"/>
            <a:ext cx="2258106" cy="22581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B9E612D-C0F4-45D1-BFBD-4B7902253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prechblase: oval 5">
            <a:extLst>
              <a:ext uri="{FF2B5EF4-FFF2-40B4-BE49-F238E27FC236}">
                <a16:creationId xmlns:a16="http://schemas.microsoft.com/office/drawing/2014/main" id="{20468E1A-A732-4DA5-87B8-DF3E24FEDD52}"/>
              </a:ext>
            </a:extLst>
          </p:cNvPr>
          <p:cNvSpPr/>
          <p:nvPr/>
        </p:nvSpPr>
        <p:spPr>
          <a:xfrm>
            <a:off x="3425370" y="2569029"/>
            <a:ext cx="7025029" cy="2148114"/>
          </a:xfrm>
          <a:prstGeom prst="wedgeEllipseCallout">
            <a:avLst>
              <a:gd name="adj1" fmla="val -53586"/>
              <a:gd name="adj2" fmla="val 57220"/>
            </a:avLst>
          </a:prstGeom>
          <a:solidFill>
            <a:srgbClr val="5487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Gruppen- und Partnerarbeit </a:t>
            </a:r>
            <a:r>
              <a:rPr kumimoji="0" lang="de-DE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manchmal</a:t>
            </a:r>
            <a:r>
              <a:rPr kumimoji="0" lang="de-D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aufnehmen lassen.</a:t>
            </a:r>
          </a:p>
        </p:txBody>
      </p:sp>
    </p:spTree>
    <p:extLst>
      <p:ext uri="{BB962C8B-B14F-4D97-AF65-F5344CB8AC3E}">
        <p14:creationId xmlns:p14="http://schemas.microsoft.com/office/powerpoint/2010/main" val="233662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D1E475-4C17-4AED-A900-8789500D7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 err="1"/>
              <a:t>AudioFeedback</a:t>
            </a:r>
            <a:r>
              <a:rPr lang="de-DE"/>
              <a:t> geben </a:t>
            </a:r>
          </a:p>
        </p:txBody>
      </p:sp>
      <p:pic>
        <p:nvPicPr>
          <p:cNvPr id="5" name="Inhaltsplatzhalter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852D0BD0-76E3-4032-81D7-F11FA1C22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2014137"/>
            <a:ext cx="6058355" cy="4039344"/>
          </a:xfrm>
        </p:spPr>
      </p:pic>
    </p:spTree>
    <p:extLst>
      <p:ext uri="{BB962C8B-B14F-4D97-AF65-F5344CB8AC3E}">
        <p14:creationId xmlns:p14="http://schemas.microsoft.com/office/powerpoint/2010/main" val="245645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53FBB82E-E467-409D-B658-3233E3A37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922" y="1972581"/>
            <a:ext cx="2118936" cy="470874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8ECAE5F-ED75-41EC-A297-42B3A1C47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 err="1"/>
              <a:t>AudioFeedback</a:t>
            </a:r>
            <a:r>
              <a:rPr lang="de-DE"/>
              <a:t> geben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EDDC3E29-A11B-4DAA-9BF2-26AE729284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51579" y="1972582"/>
            <a:ext cx="2118935" cy="4708745"/>
          </a:xfr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FEFA55C-EECE-4DF8-87A2-E9F49E546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216" y="1972581"/>
            <a:ext cx="2118936" cy="4708746"/>
          </a:xfrm>
          <a:prstGeom prst="rect">
            <a:avLst/>
          </a:prstGeom>
        </p:spPr>
      </p:pic>
      <p:pic>
        <p:nvPicPr>
          <p:cNvPr id="13" name="Grafik 12" descr="Ein Bild, das Text, Screenshot, Visitenkarte enthält.&#10;&#10;Automatisch generierte Beschreibung">
            <a:extLst>
              <a:ext uri="{FF2B5EF4-FFF2-40B4-BE49-F238E27FC236}">
                <a16:creationId xmlns:a16="http://schemas.microsoft.com/office/drawing/2014/main" id="{26ADD07E-6153-406D-BB53-E29EB7D9EC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4510" y="1972580"/>
            <a:ext cx="2118936" cy="470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9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935FA22E-C65E-4E42-9A9B-43C8E4464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290" y="1999410"/>
            <a:ext cx="2106862" cy="4681916"/>
          </a:xfrm>
          <a:prstGeom prst="rect">
            <a:avLst/>
          </a:prstGeom>
        </p:spPr>
      </p:pic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17CB1735-E0B1-4AD3-BCBA-C40F8117CC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31923" y="1972579"/>
            <a:ext cx="2118936" cy="4708747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8ECAE5F-ED75-41EC-A297-42B3A1C47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 err="1"/>
              <a:t>AudioFeedback</a:t>
            </a:r>
            <a:r>
              <a:rPr lang="de-DE"/>
              <a:t> geben</a:t>
            </a:r>
          </a:p>
        </p:txBody>
      </p:sp>
    </p:spTree>
    <p:extLst>
      <p:ext uri="{BB962C8B-B14F-4D97-AF65-F5344CB8AC3E}">
        <p14:creationId xmlns:p14="http://schemas.microsoft.com/office/powerpoint/2010/main" val="194915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80352A1-91AC-4854-98AA-3C285E551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257" y="3588090"/>
            <a:ext cx="2258106" cy="22581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B9E612D-C0F4-45D1-BFBD-4B7902253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prechblase: oval 5">
            <a:extLst>
              <a:ext uri="{FF2B5EF4-FFF2-40B4-BE49-F238E27FC236}">
                <a16:creationId xmlns:a16="http://schemas.microsoft.com/office/drawing/2014/main" id="{20468E1A-A732-4DA5-87B8-DF3E24FEDD52}"/>
              </a:ext>
            </a:extLst>
          </p:cNvPr>
          <p:cNvSpPr/>
          <p:nvPr/>
        </p:nvSpPr>
        <p:spPr>
          <a:xfrm>
            <a:off x="3425370" y="2569029"/>
            <a:ext cx="7025029" cy="2148114"/>
          </a:xfrm>
          <a:prstGeom prst="wedgeEllipseCallout">
            <a:avLst>
              <a:gd name="adj1" fmla="val -53586"/>
              <a:gd name="adj2" fmla="val 57220"/>
            </a:avLst>
          </a:prstGeom>
          <a:solidFill>
            <a:srgbClr val="D9AE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Geben Sie Audiofeedback!</a:t>
            </a:r>
          </a:p>
        </p:txBody>
      </p:sp>
    </p:spTree>
    <p:extLst>
      <p:ext uri="{BB962C8B-B14F-4D97-AF65-F5344CB8AC3E}">
        <p14:creationId xmlns:p14="http://schemas.microsoft.com/office/powerpoint/2010/main" val="228622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FA7AD0A-1871-4DF8-9235-F49D0513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6B04CFB-FAE5-47DD-9B3E-4E9BA7A8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C7BA0AB-9BDA-4F6B-A9F1-1BB70425E9A3}"/>
              </a:ext>
            </a:extLst>
          </p:cNvPr>
          <p:cNvSpPr txBox="1"/>
          <p:nvPr/>
        </p:nvSpPr>
        <p:spPr>
          <a:xfrm>
            <a:off x="336152" y="1472726"/>
            <a:ext cx="3561717" cy="1954017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technologische</a:t>
            </a:r>
            <a:r>
              <a:rPr kumimoji="0" lang="en-US" sz="2800" b="0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all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Entwicklung</a:t>
            </a:r>
            <a:endParaRPr kumimoji="0" lang="en-US" sz="28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68D41B-9286-479F-9AB7-678C8E348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CF89C-CFC3-4D68-B3C4-2BEFB7BBE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B770B7D-3C5C-4682-8DF0-20783592F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6893E11-7EC1-4EB6-A2A8-0B693F8FE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622F7FD7-8884-4FD5-95AB-0B5C6033A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487" y="977965"/>
            <a:ext cx="6615582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6" name="Picture 2" descr="Abbildung 3: Sprachlabor in den 1980er Jahren (Quelle: Mediendidaktisches Archiv des LMZ Baden-Württemberg)">
            <a:extLst>
              <a:ext uri="{FF2B5EF4-FFF2-40B4-BE49-F238E27FC236}">
                <a16:creationId xmlns:a16="http://schemas.microsoft.com/office/drawing/2014/main" id="{7009C67C-3291-4B1F-BC99-BF932D819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8374" y="1235238"/>
            <a:ext cx="6282919" cy="362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6EFE474-4FE0-4E8F-8F09-5ED2C9E76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F8B8C81-54DC-4AF5-B682-3A2C70A6B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4759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80352A1-91AC-4854-98AA-3C285E551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5505" y="4473461"/>
            <a:ext cx="1343706" cy="134370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7119922-4D9C-4640-8A7B-A25968877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170" y="4472517"/>
            <a:ext cx="1343706" cy="1343706"/>
          </a:xfrm>
          <a:prstGeom prst="rect">
            <a:avLst/>
          </a:prstGeom>
        </p:spPr>
      </p:pic>
      <p:pic>
        <p:nvPicPr>
          <p:cNvPr id="9" name="Inhaltsplatzhalter 4">
            <a:extLst>
              <a:ext uri="{FF2B5EF4-FFF2-40B4-BE49-F238E27FC236}">
                <a16:creationId xmlns:a16="http://schemas.microsoft.com/office/drawing/2014/main" id="{75E30B41-3BA7-477C-B591-5DDC2D4140F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5157831" y="4473461"/>
            <a:ext cx="1343707" cy="1342762"/>
          </a:xfrm>
        </p:spPr>
      </p:pic>
      <p:pic>
        <p:nvPicPr>
          <p:cNvPr id="14" name="Inhaltsplatzhalter 4">
            <a:extLst>
              <a:ext uri="{FF2B5EF4-FFF2-40B4-BE49-F238E27FC236}">
                <a16:creationId xmlns:a16="http://schemas.microsoft.com/office/drawing/2014/main" id="{618D45BF-DEE9-4A59-898E-7CFCA6B23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9129" y="4472517"/>
            <a:ext cx="1343706" cy="1343706"/>
          </a:xfrm>
          <a:prstGeom prst="rect">
            <a:avLst/>
          </a:prstGeom>
        </p:spPr>
      </p:pic>
      <p:sp>
        <p:nvSpPr>
          <p:cNvPr id="15" name="Sprechblase: oval 14">
            <a:extLst>
              <a:ext uri="{FF2B5EF4-FFF2-40B4-BE49-F238E27FC236}">
                <a16:creationId xmlns:a16="http://schemas.microsoft.com/office/drawing/2014/main" id="{D10F78BE-AA44-4AEE-A340-F98429BBB748}"/>
              </a:ext>
            </a:extLst>
          </p:cNvPr>
          <p:cNvSpPr/>
          <p:nvPr/>
        </p:nvSpPr>
        <p:spPr>
          <a:xfrm>
            <a:off x="2771799" y="1191782"/>
            <a:ext cx="7629484" cy="2540000"/>
          </a:xfrm>
          <a:prstGeom prst="wedgeEllipseCallout">
            <a:avLst>
              <a:gd name="adj1" fmla="val -36426"/>
              <a:gd name="adj2" fmla="val 83163"/>
            </a:avLst>
          </a:prstGeom>
          <a:solidFill>
            <a:srgbClr val="A0DE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Die </a:t>
            </a:r>
            <a:r>
              <a:rPr kumimoji="0" lang="de-DE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Schüler:innen</a:t>
            </a:r>
            <a:r>
              <a:rPr kumimoji="0" lang="de-D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sollen einen engl. Podcast finden, der sie interessiert. </a:t>
            </a:r>
          </a:p>
        </p:txBody>
      </p:sp>
      <p:sp>
        <p:nvSpPr>
          <p:cNvPr id="10" name="Sprechblase: oval 9">
            <a:extLst>
              <a:ext uri="{FF2B5EF4-FFF2-40B4-BE49-F238E27FC236}">
                <a16:creationId xmlns:a16="http://schemas.microsoft.com/office/drawing/2014/main" id="{4B684F19-9FBB-4F39-828A-BECF50D456D3}"/>
              </a:ext>
            </a:extLst>
          </p:cNvPr>
          <p:cNvSpPr/>
          <p:nvPr/>
        </p:nvSpPr>
        <p:spPr>
          <a:xfrm>
            <a:off x="2771799" y="1191780"/>
            <a:ext cx="7629484" cy="2539999"/>
          </a:xfrm>
          <a:prstGeom prst="wedgeEllipseCallout">
            <a:avLst>
              <a:gd name="adj1" fmla="val -4086"/>
              <a:gd name="adj2" fmla="val 81563"/>
            </a:avLst>
          </a:prstGeom>
          <a:solidFill>
            <a:srgbClr val="B6B8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Schüler:innen</a:t>
            </a:r>
            <a:r>
              <a:rPr kumimoji="0" lang="de-D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lesen zu Hause Texte vor und nehmen es auf.</a:t>
            </a:r>
          </a:p>
        </p:txBody>
      </p:sp>
      <p:sp>
        <p:nvSpPr>
          <p:cNvPr id="8" name="Sprechblase: oval 7">
            <a:extLst>
              <a:ext uri="{FF2B5EF4-FFF2-40B4-BE49-F238E27FC236}">
                <a16:creationId xmlns:a16="http://schemas.microsoft.com/office/drawing/2014/main" id="{9E05D6BF-D42C-4D64-858D-E4191279C9B5}"/>
              </a:ext>
            </a:extLst>
          </p:cNvPr>
          <p:cNvSpPr/>
          <p:nvPr/>
        </p:nvSpPr>
        <p:spPr>
          <a:xfrm>
            <a:off x="2670199" y="1191777"/>
            <a:ext cx="7731084" cy="2539999"/>
          </a:xfrm>
          <a:prstGeom prst="wedgeEllipseCallout">
            <a:avLst>
              <a:gd name="adj1" fmla="val 14376"/>
              <a:gd name="adj2" fmla="val 80649"/>
            </a:avLst>
          </a:prstGeom>
          <a:solidFill>
            <a:srgbClr val="5487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Gruppen- und Partnerarbeit </a:t>
            </a:r>
            <a:r>
              <a:rPr kumimoji="0" lang="de-DE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manchmal</a:t>
            </a:r>
            <a:r>
              <a:rPr kumimoji="0" lang="de-D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aufnehmen lassen.</a:t>
            </a:r>
          </a:p>
        </p:txBody>
      </p:sp>
      <p:sp>
        <p:nvSpPr>
          <p:cNvPr id="6" name="Sprechblase: oval 5">
            <a:extLst>
              <a:ext uri="{FF2B5EF4-FFF2-40B4-BE49-F238E27FC236}">
                <a16:creationId xmlns:a16="http://schemas.microsoft.com/office/drawing/2014/main" id="{20468E1A-A732-4DA5-87B8-DF3E24FEDD52}"/>
              </a:ext>
            </a:extLst>
          </p:cNvPr>
          <p:cNvSpPr/>
          <p:nvPr/>
        </p:nvSpPr>
        <p:spPr>
          <a:xfrm>
            <a:off x="2670199" y="1191771"/>
            <a:ext cx="7731084" cy="2539999"/>
          </a:xfrm>
          <a:prstGeom prst="wedgeEllipseCallout">
            <a:avLst>
              <a:gd name="adj1" fmla="val 36529"/>
              <a:gd name="adj2" fmla="val 81791"/>
            </a:avLst>
          </a:prstGeom>
          <a:solidFill>
            <a:srgbClr val="D9AE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Geben Sie Audiofeedback!</a:t>
            </a:r>
          </a:p>
        </p:txBody>
      </p:sp>
    </p:spTree>
    <p:extLst>
      <p:ext uri="{BB962C8B-B14F-4D97-AF65-F5344CB8AC3E}">
        <p14:creationId xmlns:p14="http://schemas.microsoft.com/office/powerpoint/2010/main" val="300953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0" grpId="0" animBg="1"/>
      <p:bldP spid="10" grpId="1" animBg="1"/>
      <p:bldP spid="8" grpId="0" animBg="1"/>
      <p:bldP spid="8" grpId="1" animBg="1"/>
      <p:bldP spid="6" grpId="0" animBg="1"/>
      <p:bldP spid="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9">
            <a:extLst>
              <a:ext uri="{FF2B5EF4-FFF2-40B4-BE49-F238E27FC236}">
                <a16:creationId xmlns:a16="http://schemas.microsoft.com/office/drawing/2014/main" id="{84C75E2B-CACA-478C-B26B-182AF87A1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pic>
        <p:nvPicPr>
          <p:cNvPr id="35" name="Picture 11">
            <a:extLst>
              <a:ext uri="{FF2B5EF4-FFF2-40B4-BE49-F238E27FC236}">
                <a16:creationId xmlns:a16="http://schemas.microsoft.com/office/drawing/2014/main" id="{50FF2874-547C-4D14-9E18-28B19002F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6" name="Straight Connector 13">
            <a:extLst>
              <a:ext uri="{FF2B5EF4-FFF2-40B4-BE49-F238E27FC236}">
                <a16:creationId xmlns:a16="http://schemas.microsoft.com/office/drawing/2014/main" id="{36CF827D-A163-47F7-BD87-34EB4FA7D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15">
            <a:extLst>
              <a:ext uri="{FF2B5EF4-FFF2-40B4-BE49-F238E27FC236}">
                <a16:creationId xmlns:a16="http://schemas.microsoft.com/office/drawing/2014/main" id="{D299D9A9-1DA8-433D-A9BC-FB48D93D4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CFFF7BB7-3772-9DA5-07D7-A670E2460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 err="1"/>
              <a:t>Videoeinsatz</a:t>
            </a:r>
            <a:endParaRPr lang="en-US" sz="3200" dirty="0"/>
          </a:p>
        </p:txBody>
      </p:sp>
      <p:pic>
        <p:nvPicPr>
          <p:cNvPr id="5" name="Inhaltsplatzhalter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F791296A-C103-5C11-D510-2B5C6D60C3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79" y="2015732"/>
            <a:ext cx="9325973" cy="345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478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28198B6-1AD7-F2EB-F5FC-181F96696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905" y="1333849"/>
            <a:ext cx="6581534" cy="29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2A8F0032-114B-E473-DD02-56DE3AFE2441}"/>
              </a:ext>
            </a:extLst>
          </p:cNvPr>
          <p:cNvSpPr/>
          <p:nvPr/>
        </p:nvSpPr>
        <p:spPr>
          <a:xfrm>
            <a:off x="514992" y="1949729"/>
            <a:ext cx="4535054" cy="17550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6" name="Grafik 15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B6397B40-905E-D5B1-C8E2-DF2B186BD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57" y="1794989"/>
            <a:ext cx="1533981" cy="2047756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0BE77EDF-45CA-0529-542C-AFF0FEA3F42C}"/>
              </a:ext>
            </a:extLst>
          </p:cNvPr>
          <p:cNvSpPr txBox="1"/>
          <p:nvPr/>
        </p:nvSpPr>
        <p:spPr>
          <a:xfrm>
            <a:off x="241184" y="2390672"/>
            <a:ext cx="61029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dirty="0"/>
              <a:t>Man braucht </a:t>
            </a:r>
          </a:p>
          <a:p>
            <a:pPr algn="ctr"/>
            <a:r>
              <a:rPr lang="de-DE" sz="2400" dirty="0"/>
              <a:t>keine teure Technik!</a:t>
            </a:r>
          </a:p>
        </p:txBody>
      </p:sp>
    </p:spTree>
    <p:extLst>
      <p:ext uri="{BB962C8B-B14F-4D97-AF65-F5344CB8AC3E}">
        <p14:creationId xmlns:p14="http://schemas.microsoft.com/office/powerpoint/2010/main" val="236912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63EC15D6-C1FC-BA79-8317-5367FE44DC1B}"/>
              </a:ext>
            </a:extLst>
          </p:cNvPr>
          <p:cNvSpPr/>
          <p:nvPr/>
        </p:nvSpPr>
        <p:spPr>
          <a:xfrm>
            <a:off x="514992" y="1949729"/>
            <a:ext cx="4535054" cy="17550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32225AA5-37AF-F885-FEBA-0201E0FFE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57" y="1794989"/>
            <a:ext cx="1533981" cy="204775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E0B64BC-8BDC-6F51-EBD3-5746CC62FDE0}"/>
              </a:ext>
            </a:extLst>
          </p:cNvPr>
          <p:cNvSpPr txBox="1"/>
          <p:nvPr/>
        </p:nvSpPr>
        <p:spPr>
          <a:xfrm>
            <a:off x="241184" y="2390672"/>
            <a:ext cx="61029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dirty="0"/>
              <a:t>Man braucht </a:t>
            </a:r>
          </a:p>
          <a:p>
            <a:pPr algn="ctr"/>
            <a:r>
              <a:rPr lang="de-DE" sz="2400" dirty="0"/>
              <a:t>keine teure Technik!</a:t>
            </a:r>
          </a:p>
        </p:txBody>
      </p:sp>
      <p:pic>
        <p:nvPicPr>
          <p:cNvPr id="13" name="Grafik 12" descr="Ein Bild, das Elektronik, Kamera, Projektor enthält.&#10;&#10;Automatisch generierte Beschreibung">
            <a:extLst>
              <a:ext uri="{FF2B5EF4-FFF2-40B4-BE49-F238E27FC236}">
                <a16:creationId xmlns:a16="http://schemas.microsoft.com/office/drawing/2014/main" id="{4054A8AB-953C-0741-D454-4C0350E82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249" y="1072085"/>
            <a:ext cx="2938808" cy="2058874"/>
          </a:xfrm>
          <a:prstGeom prst="rect">
            <a:avLst/>
          </a:prstGeom>
        </p:spPr>
      </p:pic>
      <p:pic>
        <p:nvPicPr>
          <p:cNvPr id="14" name="Grafik 13" descr="Ein Bild, das Text, Elektronik, Bildschirm enthält.&#10;&#10;Automatisch generierte Beschreibung">
            <a:extLst>
              <a:ext uri="{FF2B5EF4-FFF2-40B4-BE49-F238E27FC236}">
                <a16:creationId xmlns:a16="http://schemas.microsoft.com/office/drawing/2014/main" id="{50057B28-5AC2-124B-194B-FB9CA87AD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6439" y="3130959"/>
            <a:ext cx="4368254" cy="3060317"/>
          </a:xfrm>
          <a:prstGeom prst="rect">
            <a:avLst/>
          </a:prstGeom>
        </p:spPr>
      </p:pic>
      <p:pic>
        <p:nvPicPr>
          <p:cNvPr id="15" name="Grafik 14" descr="Ein Bild, das Text, iPod, Elektronik, Monitor enthält.&#10;&#10;Automatisch generierte Beschreibung">
            <a:extLst>
              <a:ext uri="{FF2B5EF4-FFF2-40B4-BE49-F238E27FC236}">
                <a16:creationId xmlns:a16="http://schemas.microsoft.com/office/drawing/2014/main" id="{C56051FF-54DE-F57F-D68A-8FC45F09D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4081" y="1386692"/>
            <a:ext cx="956293" cy="2150055"/>
          </a:xfrm>
          <a:prstGeom prst="rect">
            <a:avLst/>
          </a:prstGeom>
        </p:spPr>
      </p:pic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C06BD850-C0AA-F1CF-7CE0-77B556BE724C}"/>
              </a:ext>
            </a:extLst>
          </p:cNvPr>
          <p:cNvCxnSpPr/>
          <p:nvPr/>
        </p:nvCxnSpPr>
        <p:spPr>
          <a:xfrm>
            <a:off x="5301762" y="993531"/>
            <a:ext cx="3666392" cy="229479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2AE2F245-FB72-0E28-7D6F-81B22594363F}"/>
              </a:ext>
            </a:extLst>
          </p:cNvPr>
          <p:cNvCxnSpPr>
            <a:cxnSpLocks/>
          </p:cNvCxnSpPr>
          <p:nvPr/>
        </p:nvCxnSpPr>
        <p:spPr>
          <a:xfrm flipV="1">
            <a:off x="5387765" y="1068426"/>
            <a:ext cx="3683977" cy="206619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264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63EC15D6-C1FC-BA79-8317-5367FE44DC1B}"/>
              </a:ext>
            </a:extLst>
          </p:cNvPr>
          <p:cNvSpPr/>
          <p:nvPr/>
        </p:nvSpPr>
        <p:spPr>
          <a:xfrm>
            <a:off x="514992" y="1949729"/>
            <a:ext cx="4535054" cy="17550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32225AA5-37AF-F885-FEBA-0201E0FFE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57" y="1794989"/>
            <a:ext cx="1533981" cy="204775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E0B64BC-8BDC-6F51-EBD3-5746CC62FDE0}"/>
              </a:ext>
            </a:extLst>
          </p:cNvPr>
          <p:cNvSpPr txBox="1"/>
          <p:nvPr/>
        </p:nvSpPr>
        <p:spPr>
          <a:xfrm>
            <a:off x="434131" y="2281616"/>
            <a:ext cx="61029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dirty="0"/>
              <a:t>Wichtiger als das Bild </a:t>
            </a:r>
          </a:p>
          <a:p>
            <a:pPr algn="ctr"/>
            <a:r>
              <a:rPr lang="de-DE" sz="2400" dirty="0"/>
              <a:t>ist der Ton.</a:t>
            </a:r>
          </a:p>
          <a:p>
            <a:pPr algn="ctr"/>
            <a:r>
              <a:rPr lang="de-DE" sz="1400" dirty="0"/>
              <a:t>(Aber auch der Ton muss nicht perfekt sein)</a:t>
            </a: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6B61059B-EAD1-1C1A-02E8-2814A2E31B5A}"/>
              </a:ext>
            </a:extLst>
          </p:cNvPr>
          <p:cNvSpPr/>
          <p:nvPr/>
        </p:nvSpPr>
        <p:spPr>
          <a:xfrm>
            <a:off x="6096000" y="777737"/>
            <a:ext cx="4261607" cy="4337108"/>
          </a:xfrm>
          <a:prstGeom prst="roundRect">
            <a:avLst/>
          </a:prstGeom>
          <a:solidFill>
            <a:srgbClr val="C3D3D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de-DE" dirty="0">
                <a:solidFill>
                  <a:schemeClr val="tx1"/>
                </a:solidFill>
              </a:rPr>
              <a:t>Gleichzeitige Aufnahme im Klassenzimmer eher nicht möglichst</a:t>
            </a:r>
          </a:p>
          <a:p>
            <a:endParaRPr lang="de-DE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de-DE" dirty="0">
                <a:solidFill>
                  <a:schemeClr val="tx1"/>
                </a:solidFill>
              </a:rPr>
              <a:t>Man sollte nicht zu weit entfernt vom Mikrofon sein</a:t>
            </a:r>
          </a:p>
          <a:p>
            <a:endParaRPr lang="de-DE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de-DE" dirty="0">
                <a:solidFill>
                  <a:schemeClr val="tx1"/>
                </a:solidFill>
              </a:rPr>
              <a:t>Bei Außenaufnahmen auf Nebengeräusche und Wind achten</a:t>
            </a:r>
          </a:p>
          <a:p>
            <a:endParaRPr lang="de-DE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de-DE" dirty="0">
                <a:solidFill>
                  <a:schemeClr val="tx1"/>
                </a:solidFill>
              </a:rPr>
              <a:t>Kurze Probeaufnahme -&gt; Anschauen und Ton checken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08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EC06E8-D08F-4ADC-A0AF-D9EE1D5E6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Quick and easy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FDBD9FF-0947-4EC0-9CF3-C3868873F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78" y="2010560"/>
            <a:ext cx="4163518" cy="25146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9D0761E-1AD6-4331-BA32-A7DEB58D2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590" y="2593731"/>
            <a:ext cx="4188837" cy="2514600"/>
          </a:xfrm>
          <a:prstGeom prst="rect">
            <a:avLst/>
          </a:prstGeom>
        </p:spPr>
      </p:pic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05444204-BF70-423B-B21A-16FBE7BFD2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734674" y="4101672"/>
            <a:ext cx="4175722" cy="235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79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E895959-84AF-465E-B1D7-1BA268575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289" y="1936826"/>
            <a:ext cx="5780542" cy="4302021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9CFC648D-3E55-379F-C469-4991F9EB2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/>
          <a:lstStyle/>
          <a:p>
            <a:br>
              <a:rPr lang="de-DE" dirty="0"/>
            </a:br>
            <a:r>
              <a:rPr lang="de-DE" dirty="0"/>
              <a:t>Quick and easy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6A7A43DD-8A1C-4126-49B1-1CE9ABDDB793}"/>
              </a:ext>
            </a:extLst>
          </p:cNvPr>
          <p:cNvSpPr/>
          <p:nvPr/>
        </p:nvSpPr>
        <p:spPr>
          <a:xfrm>
            <a:off x="412599" y="2857120"/>
            <a:ext cx="4535054" cy="175505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135AA3C5-B7C5-02E6-CBD5-DF2628763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88" y="2710769"/>
            <a:ext cx="1533981" cy="204775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7D54FF0-2E1D-39F4-D9B2-75B8B2386D62}"/>
              </a:ext>
            </a:extLst>
          </p:cNvPr>
          <p:cNvSpPr txBox="1"/>
          <p:nvPr/>
        </p:nvSpPr>
        <p:spPr>
          <a:xfrm>
            <a:off x="2172673" y="3411481"/>
            <a:ext cx="27764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Im Fokus steht der Sprach- </a:t>
            </a:r>
          </a:p>
          <a:p>
            <a:r>
              <a:rPr lang="de-DE" dirty="0" err="1"/>
              <a:t>erwerb</a:t>
            </a:r>
            <a:r>
              <a:rPr lang="de-DE" dirty="0"/>
              <a:t> nicht die</a:t>
            </a:r>
          </a:p>
          <a:p>
            <a:r>
              <a:rPr lang="de-DE" dirty="0"/>
              <a:t>Videoproduktion.</a:t>
            </a:r>
          </a:p>
        </p:txBody>
      </p:sp>
    </p:spTree>
    <p:extLst>
      <p:ext uri="{BB962C8B-B14F-4D97-AF65-F5344CB8AC3E}">
        <p14:creationId xmlns:p14="http://schemas.microsoft.com/office/powerpoint/2010/main" val="326474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5D89E5-0EBB-2236-E000-A32F9E5BE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Der </a:t>
            </a:r>
            <a:r>
              <a:rPr lang="de-DE" dirty="0" err="1"/>
              <a:t>Legofilm</a:t>
            </a:r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6958096A-4B95-CF0B-68DD-8BB433A84A89}"/>
              </a:ext>
            </a:extLst>
          </p:cNvPr>
          <p:cNvSpPr/>
          <p:nvPr/>
        </p:nvSpPr>
        <p:spPr>
          <a:xfrm>
            <a:off x="338566" y="2641319"/>
            <a:ext cx="5622617" cy="190140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5" name="Grafik 4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C138B58C-CB9E-44F1-9179-2D5E92C68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64" y="2494968"/>
            <a:ext cx="1533981" cy="2047756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6E9E4F-120B-389F-C597-1AEF6A805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8943" y="3128735"/>
            <a:ext cx="3413250" cy="1149499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Nicht alle </a:t>
            </a:r>
            <a:r>
              <a:rPr lang="de-DE" dirty="0" err="1"/>
              <a:t>Schüler:innen</a:t>
            </a:r>
            <a:r>
              <a:rPr lang="de-DE" dirty="0"/>
              <a:t> zeigen </a:t>
            </a:r>
          </a:p>
          <a:p>
            <a:pPr marL="0" indent="0">
              <a:buNone/>
            </a:pPr>
            <a:r>
              <a:rPr lang="de-DE" dirty="0"/>
              <a:t>sich gerne vor der Kamera.</a:t>
            </a:r>
          </a:p>
        </p:txBody>
      </p:sp>
    </p:spTree>
    <p:extLst>
      <p:ext uri="{BB962C8B-B14F-4D97-AF65-F5344CB8AC3E}">
        <p14:creationId xmlns:p14="http://schemas.microsoft.com/office/powerpoint/2010/main" val="121295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ildergebnis für shooting an elephant orwell">
            <a:extLst>
              <a:ext uri="{FF2B5EF4-FFF2-40B4-BE49-F238E27FC236}">
                <a16:creationId xmlns:a16="http://schemas.microsoft.com/office/drawing/2014/main" id="{53593449-B147-438A-96C7-211C93C1F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4" y="2396590"/>
            <a:ext cx="23431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C3659BDB-72C6-4E2A-8F3E-24CC28D24CD3}"/>
              </a:ext>
            </a:extLst>
          </p:cNvPr>
          <p:cNvSpPr/>
          <p:nvPr/>
        </p:nvSpPr>
        <p:spPr>
          <a:xfrm>
            <a:off x="5246339" y="1321406"/>
            <a:ext cx="18069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Literatur</a:t>
            </a:r>
          </a:p>
        </p:txBody>
      </p:sp>
    </p:spTree>
    <p:extLst>
      <p:ext uri="{BB962C8B-B14F-4D97-AF65-F5344CB8AC3E}">
        <p14:creationId xmlns:p14="http://schemas.microsoft.com/office/powerpoint/2010/main" val="27493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ildergebnis für shooting an elephant orwell">
            <a:extLst>
              <a:ext uri="{FF2B5EF4-FFF2-40B4-BE49-F238E27FC236}">
                <a16:creationId xmlns:a16="http://schemas.microsoft.com/office/drawing/2014/main" id="{53593449-B147-438A-96C7-211C93C1F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945" y="2255396"/>
            <a:ext cx="23431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C3659BDB-72C6-4E2A-8F3E-24CC28D24CD3}"/>
              </a:ext>
            </a:extLst>
          </p:cNvPr>
          <p:cNvSpPr/>
          <p:nvPr/>
        </p:nvSpPr>
        <p:spPr>
          <a:xfrm>
            <a:off x="1606067" y="1250809"/>
            <a:ext cx="18069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Literatur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63EC32F-152C-404E-B4D1-79D2FDD16F18}"/>
              </a:ext>
            </a:extLst>
          </p:cNvPr>
          <p:cNvSpPr/>
          <p:nvPr/>
        </p:nvSpPr>
        <p:spPr>
          <a:xfrm>
            <a:off x="3640148" y="2331056"/>
            <a:ext cx="80184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Doppelstunde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Vorbereitung (Szenen</a:t>
            </a:r>
            <a:r>
              <a:rPr lang="de-DE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auswahl</a:t>
            </a:r>
            <a:r>
              <a:rPr lang="de-DE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Skript…)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de-DE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FD34D81-8A4C-4249-95C5-91E1938932E9}"/>
              </a:ext>
            </a:extLst>
          </p:cNvPr>
          <p:cNvSpPr/>
          <p:nvPr/>
        </p:nvSpPr>
        <p:spPr>
          <a:xfrm>
            <a:off x="4601374" y="4160396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de-DE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Doppelstunde 2:</a:t>
            </a:r>
          </a:p>
          <a:p>
            <a:pPr lvl="0" algn="ctr"/>
            <a:r>
              <a:rPr lang="de-DE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Filmen</a:t>
            </a:r>
          </a:p>
        </p:txBody>
      </p:sp>
    </p:spTree>
    <p:extLst>
      <p:ext uri="{BB962C8B-B14F-4D97-AF65-F5344CB8AC3E}">
        <p14:creationId xmlns:p14="http://schemas.microsoft.com/office/powerpoint/2010/main" val="348658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FA7AD0A-1871-4DF8-9235-F49D0513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6B04CFB-FAE5-47DD-9B3E-4E9BA7A8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C7BA0AB-9BDA-4F6B-A9F1-1BB70425E9A3}"/>
              </a:ext>
            </a:extLst>
          </p:cNvPr>
          <p:cNvSpPr txBox="1"/>
          <p:nvPr/>
        </p:nvSpPr>
        <p:spPr>
          <a:xfrm>
            <a:off x="336152" y="1472726"/>
            <a:ext cx="3561717" cy="1954017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technologische</a:t>
            </a:r>
            <a:r>
              <a:rPr kumimoji="0" lang="en-US" sz="2800" b="0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all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Entwicklung</a:t>
            </a:r>
            <a:endParaRPr kumimoji="0" lang="en-US" sz="28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68D41B-9286-479F-9AB7-678C8E348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CF89C-CFC3-4D68-B3C4-2BEFB7BBE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B770B7D-3C5C-4682-8DF0-20783592F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6893E11-7EC1-4EB6-A2A8-0B693F8FE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622F7FD7-8884-4FD5-95AB-0B5C6033A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487" y="977965"/>
            <a:ext cx="6615582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6EFE474-4FE0-4E8F-8F09-5ED2C9E76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F8B8C81-54DC-4AF5-B682-3A2C70A6B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 descr="Ein Bild, das Hand enthält.&#10;&#10;Automatisch generierte Beschreibung">
            <a:extLst>
              <a:ext uri="{FF2B5EF4-FFF2-40B4-BE49-F238E27FC236}">
                <a16:creationId xmlns:a16="http://schemas.microsoft.com/office/drawing/2014/main" id="{5535D3E4-AB20-41C4-8352-C890CB0AC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829" y="1242280"/>
            <a:ext cx="5440329" cy="362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771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FF455187-F029-4FB2-8D02-95A3471B5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1" y="1806284"/>
            <a:ext cx="4440238" cy="333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80C3602C-0595-4A3E-A0D0-3DF28CF78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934" y="2954741"/>
            <a:ext cx="4768850" cy="357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84392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AE8F6E2B-D75B-10E0-8FE6-255B3B9CA5D4}"/>
              </a:ext>
            </a:extLst>
          </p:cNvPr>
          <p:cNvSpPr/>
          <p:nvPr/>
        </p:nvSpPr>
        <p:spPr>
          <a:xfrm>
            <a:off x="1124014" y="4458733"/>
            <a:ext cx="6191186" cy="17550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Grafik 6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75490327-193B-D88C-E5A0-5DC037450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733" y="4326650"/>
            <a:ext cx="1533981" cy="204775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60AF195-AC60-1805-CC13-BA135505EB4F}"/>
              </a:ext>
            </a:extLst>
          </p:cNvPr>
          <p:cNvSpPr txBox="1"/>
          <p:nvPr/>
        </p:nvSpPr>
        <p:spPr>
          <a:xfrm>
            <a:off x="2779714" y="4777241"/>
            <a:ext cx="39094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Klare Zeitvorgaben geben!</a:t>
            </a:r>
          </a:p>
          <a:p>
            <a:endParaRPr lang="de-DE" dirty="0"/>
          </a:p>
          <a:p>
            <a:r>
              <a:rPr lang="de-DE" dirty="0"/>
              <a:t>z.B.  Das Video muss nach der nächsten </a:t>
            </a:r>
          </a:p>
          <a:p>
            <a:r>
              <a:rPr lang="de-DE" dirty="0"/>
              <a:t>Doppelstunde fertig sein.</a:t>
            </a:r>
          </a:p>
        </p:txBody>
      </p:sp>
    </p:spTree>
    <p:extLst>
      <p:ext uri="{BB962C8B-B14F-4D97-AF65-F5344CB8AC3E}">
        <p14:creationId xmlns:p14="http://schemas.microsoft.com/office/powerpoint/2010/main" val="116739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7379F-CE8F-6545-60B9-1D5FB9B8B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1261719"/>
            <a:ext cx="9603275" cy="1049235"/>
          </a:xfrm>
        </p:spPr>
        <p:txBody>
          <a:bodyPr/>
          <a:lstStyle/>
          <a:p>
            <a:r>
              <a:rPr lang="de-DE" dirty="0"/>
              <a:t>Der Videoaustausch</a:t>
            </a:r>
          </a:p>
        </p:txBody>
      </p:sp>
    </p:spTree>
    <p:extLst>
      <p:ext uri="{BB962C8B-B14F-4D97-AF65-F5344CB8AC3E}">
        <p14:creationId xmlns:p14="http://schemas.microsoft.com/office/powerpoint/2010/main" val="17944566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hteck 44">
            <a:extLst>
              <a:ext uri="{FF2B5EF4-FFF2-40B4-BE49-F238E27FC236}">
                <a16:creationId xmlns:a16="http://schemas.microsoft.com/office/drawing/2014/main" id="{E724B9E8-02C8-4B2E-8770-A00A67760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pic>
        <p:nvPicPr>
          <p:cNvPr id="47" name="Bild 46">
            <a:extLst>
              <a:ext uri="{FF2B5EF4-FFF2-40B4-BE49-F238E27FC236}">
                <a16:creationId xmlns:a16="http://schemas.microsoft.com/office/drawing/2014/main" id="{7B8AE548-0BFA-4792-9962-3375923C7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67639EF4-FA83-4D85-90FE-B831AF283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77F5183C-A26A-4229-984A-7FCEB7EE2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3" name="Rechteck 52">
            <a:extLst>
              <a:ext uri="{FF2B5EF4-FFF2-40B4-BE49-F238E27FC236}">
                <a16:creationId xmlns:a16="http://schemas.microsoft.com/office/drawing/2014/main" id="{35501695-D7FD-432D-AE9A-6A266331B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25B6D770-CDC7-4A13-AD18-72AC72FC8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69416" y="1847088"/>
            <a:ext cx="28648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6CF09C69-F194-46EC-955F-428636BCB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de-DE" dirty="0"/>
          </a:p>
        </p:txBody>
      </p:sp>
      <p:grpSp>
        <p:nvGrpSpPr>
          <p:cNvPr id="59" name="Gruppe 58">
            <a:extLst>
              <a:ext uri="{FF2B5EF4-FFF2-40B4-BE49-F238E27FC236}">
                <a16:creationId xmlns:a16="http://schemas.microsoft.com/office/drawing/2014/main" id="{DB9FB08E-2EF9-40D3-8108-A537D2413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9B20C890-1633-477A-9E9A-CDF73E9D0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4EB4D734-DD7E-44DF-B573-33D82BEA7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</p:grpSp>
      <p:sp>
        <p:nvSpPr>
          <p:cNvPr id="63" name="Rechteck 62">
            <a:extLst>
              <a:ext uri="{FF2B5EF4-FFF2-40B4-BE49-F238E27FC236}">
                <a16:creationId xmlns:a16="http://schemas.microsoft.com/office/drawing/2014/main" id="{CEC07C7E-F170-4240-91B9-54A1151E3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497" y="977099"/>
            <a:ext cx="6597725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pic>
        <p:nvPicPr>
          <p:cNvPr id="65" name="Bild 64">
            <a:extLst>
              <a:ext uri="{FF2B5EF4-FFF2-40B4-BE49-F238E27FC236}">
                <a16:creationId xmlns:a16="http://schemas.microsoft.com/office/drawing/2014/main" id="{CA411B73-A3AF-4112-BD03-A802BE71E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61302B36-F42E-49AB-A724-F90B87DF0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8804883C-E7B7-4EF7-B514-239A1DA0D54C}"/>
              </a:ext>
            </a:extLst>
          </p:cNvPr>
          <p:cNvSpPr txBox="1"/>
          <p:nvPr/>
        </p:nvSpPr>
        <p:spPr>
          <a:xfrm>
            <a:off x="1260828" y="1084867"/>
            <a:ext cx="26212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err="1">
                <a:latin typeface="Century Schoolbook" panose="02040604050505020304" pitchFamily="18" charset="0"/>
              </a:rPr>
              <a:t>Speaking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BC163E82-508A-4C63-976D-1E31FC30143C}"/>
              </a:ext>
            </a:extLst>
          </p:cNvPr>
          <p:cNvSpPr txBox="1"/>
          <p:nvPr/>
        </p:nvSpPr>
        <p:spPr>
          <a:xfrm>
            <a:off x="953852" y="2173001"/>
            <a:ext cx="65694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Interkulturelle Kompetenz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F0916EB-B53B-44A0-B8A3-9B561D9592C9}"/>
              </a:ext>
            </a:extLst>
          </p:cNvPr>
          <p:cNvSpPr txBox="1"/>
          <p:nvPr/>
        </p:nvSpPr>
        <p:spPr>
          <a:xfrm>
            <a:off x="3252579" y="3193859"/>
            <a:ext cx="45368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err="1">
                <a:latin typeface="Century Schoolbook" panose="02040604050505020304" pitchFamily="18" charset="0"/>
              </a:rPr>
              <a:t>Sprachbewußtheit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EE2A331-D9BC-48BE-8184-C90D5D95DD0F}"/>
              </a:ext>
            </a:extLst>
          </p:cNvPr>
          <p:cNvSpPr txBox="1"/>
          <p:nvPr/>
        </p:nvSpPr>
        <p:spPr>
          <a:xfrm>
            <a:off x="1429212" y="4298548"/>
            <a:ext cx="45368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Medienkompetenz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41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804883C-E7B7-4EF7-B514-239A1DA0D54C}"/>
              </a:ext>
            </a:extLst>
          </p:cNvPr>
          <p:cNvSpPr txBox="1"/>
          <p:nvPr/>
        </p:nvSpPr>
        <p:spPr>
          <a:xfrm>
            <a:off x="3335659" y="1174001"/>
            <a:ext cx="19302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Video 1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C2E61FB-D224-4DD4-AA84-ABCE7CFE73AF}"/>
              </a:ext>
            </a:extLst>
          </p:cNvPr>
          <p:cNvSpPr txBox="1"/>
          <p:nvPr/>
        </p:nvSpPr>
        <p:spPr>
          <a:xfrm>
            <a:off x="1953403" y="2224903"/>
            <a:ext cx="4903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err="1">
                <a:latin typeface="Century Schoolbook" panose="02040604050505020304" pitchFamily="18" charset="0"/>
              </a:rPr>
              <a:t>you</a:t>
            </a:r>
            <a:r>
              <a:rPr lang="de-DE" sz="4000" dirty="0">
                <a:latin typeface="Century Schoolbook" panose="02040604050505020304" pitchFamily="18" charset="0"/>
              </a:rPr>
              <a:t> and </a:t>
            </a:r>
            <a:r>
              <a:rPr lang="de-DE" sz="4000" dirty="0" err="1">
                <a:latin typeface="Century Schoolbook" panose="02040604050505020304" pitchFamily="18" charset="0"/>
              </a:rPr>
              <a:t>your</a:t>
            </a:r>
            <a:r>
              <a:rPr lang="de-DE" sz="4000" dirty="0">
                <a:latin typeface="Century Schoolbook" panose="02040604050505020304" pitchFamily="18" charset="0"/>
              </a:rPr>
              <a:t> </a:t>
            </a:r>
            <a:r>
              <a:rPr lang="de-DE" sz="4000" dirty="0" err="1">
                <a:latin typeface="Century Schoolbook" panose="02040604050505020304" pitchFamily="18" charset="0"/>
              </a:rPr>
              <a:t>school</a:t>
            </a:r>
            <a:endParaRPr lang="de-DE" sz="4000" dirty="0">
              <a:latin typeface="Century Schoolbook" panose="02040604050505020304" pitchFamily="18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5143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hteck 44">
            <a:extLst>
              <a:ext uri="{FF2B5EF4-FFF2-40B4-BE49-F238E27FC236}">
                <a16:creationId xmlns:a16="http://schemas.microsoft.com/office/drawing/2014/main" id="{E724B9E8-02C8-4B2E-8770-A00A67760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pic>
        <p:nvPicPr>
          <p:cNvPr id="47" name="Bild 46">
            <a:extLst>
              <a:ext uri="{FF2B5EF4-FFF2-40B4-BE49-F238E27FC236}">
                <a16:creationId xmlns:a16="http://schemas.microsoft.com/office/drawing/2014/main" id="{7B8AE548-0BFA-4792-9962-3375923C7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67639EF4-FA83-4D85-90FE-B831AF283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77F5183C-A26A-4229-984A-7FCEB7EE2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3" name="Rechteck 52">
            <a:extLst>
              <a:ext uri="{FF2B5EF4-FFF2-40B4-BE49-F238E27FC236}">
                <a16:creationId xmlns:a16="http://schemas.microsoft.com/office/drawing/2014/main" id="{35501695-D7FD-432D-AE9A-6A266331B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25B6D770-CDC7-4A13-AD18-72AC72FC8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69416" y="1847088"/>
            <a:ext cx="28648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6CF09C69-F194-46EC-955F-428636BCB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de-DE" dirty="0"/>
          </a:p>
        </p:txBody>
      </p:sp>
      <p:grpSp>
        <p:nvGrpSpPr>
          <p:cNvPr id="59" name="Gruppe 58">
            <a:extLst>
              <a:ext uri="{FF2B5EF4-FFF2-40B4-BE49-F238E27FC236}">
                <a16:creationId xmlns:a16="http://schemas.microsoft.com/office/drawing/2014/main" id="{DB9FB08E-2EF9-40D3-8108-A537D2413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9B20C890-1633-477A-9E9A-CDF73E9D0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4EB4D734-DD7E-44DF-B573-33D82BEA7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</p:grpSp>
      <p:sp>
        <p:nvSpPr>
          <p:cNvPr id="63" name="Rechteck 62">
            <a:extLst>
              <a:ext uri="{FF2B5EF4-FFF2-40B4-BE49-F238E27FC236}">
                <a16:creationId xmlns:a16="http://schemas.microsoft.com/office/drawing/2014/main" id="{CEC07C7E-F170-4240-91B9-54A1151E3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497" y="977099"/>
            <a:ext cx="6597725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pic>
        <p:nvPicPr>
          <p:cNvPr id="65" name="Bild 64">
            <a:extLst>
              <a:ext uri="{FF2B5EF4-FFF2-40B4-BE49-F238E27FC236}">
                <a16:creationId xmlns:a16="http://schemas.microsoft.com/office/drawing/2014/main" id="{CA411B73-A3AF-4112-BD03-A802BE71E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61302B36-F42E-49AB-A724-F90B87DF0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8804883C-E7B7-4EF7-B514-239A1DA0D54C}"/>
              </a:ext>
            </a:extLst>
          </p:cNvPr>
          <p:cNvSpPr txBox="1"/>
          <p:nvPr/>
        </p:nvSpPr>
        <p:spPr>
          <a:xfrm>
            <a:off x="3335659" y="1174001"/>
            <a:ext cx="19302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Video 1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BC163E82-508A-4C63-976D-1E31FC30143C}"/>
              </a:ext>
            </a:extLst>
          </p:cNvPr>
          <p:cNvSpPr txBox="1"/>
          <p:nvPr/>
        </p:nvSpPr>
        <p:spPr>
          <a:xfrm>
            <a:off x="1260829" y="2224903"/>
            <a:ext cx="6444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err="1">
                <a:latin typeface="Century Schoolbook" panose="02040604050505020304" pitchFamily="18" charset="0"/>
              </a:rPr>
              <a:t>Introduce</a:t>
            </a:r>
            <a:r>
              <a:rPr lang="de-DE" sz="4000" dirty="0">
                <a:latin typeface="Century Schoolbook" panose="02040604050505020304" pitchFamily="18" charset="0"/>
              </a:rPr>
              <a:t> </a:t>
            </a:r>
            <a:r>
              <a:rPr lang="de-DE" sz="4000" dirty="0" err="1">
                <a:latin typeface="Century Schoolbook" panose="02040604050505020304" pitchFamily="18" charset="0"/>
              </a:rPr>
              <a:t>yourself</a:t>
            </a:r>
            <a:r>
              <a:rPr lang="de-DE" sz="4000" dirty="0">
                <a:latin typeface="Century Schoolbook" panose="02040604050505020304" pitchFamily="18" charset="0"/>
              </a:rPr>
              <a:t> (30 sec)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F0916EB-B53B-44A0-B8A3-9B561D9592C9}"/>
              </a:ext>
            </a:extLst>
          </p:cNvPr>
          <p:cNvSpPr txBox="1"/>
          <p:nvPr/>
        </p:nvSpPr>
        <p:spPr>
          <a:xfrm>
            <a:off x="1260828" y="3021089"/>
            <a:ext cx="59554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Show and </a:t>
            </a:r>
            <a:r>
              <a:rPr lang="de-DE" sz="4000" dirty="0" err="1">
                <a:latin typeface="Century Schoolbook" panose="02040604050505020304" pitchFamily="18" charset="0"/>
              </a:rPr>
              <a:t>tell</a:t>
            </a:r>
            <a:r>
              <a:rPr lang="de-DE" sz="4000" dirty="0">
                <a:latin typeface="Century Schoolbook" panose="02040604050505020304" pitchFamily="18" charset="0"/>
              </a:rPr>
              <a:t> (30-60sec)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50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hteck 44">
            <a:extLst>
              <a:ext uri="{FF2B5EF4-FFF2-40B4-BE49-F238E27FC236}">
                <a16:creationId xmlns:a16="http://schemas.microsoft.com/office/drawing/2014/main" id="{E724B9E8-02C8-4B2E-8770-A00A67760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pic>
        <p:nvPicPr>
          <p:cNvPr id="47" name="Bild 46">
            <a:extLst>
              <a:ext uri="{FF2B5EF4-FFF2-40B4-BE49-F238E27FC236}">
                <a16:creationId xmlns:a16="http://schemas.microsoft.com/office/drawing/2014/main" id="{7B8AE548-0BFA-4792-9962-3375923C7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67639EF4-FA83-4D85-90FE-B831AF283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77F5183C-A26A-4229-984A-7FCEB7EE2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3" name="Rechteck 52">
            <a:extLst>
              <a:ext uri="{FF2B5EF4-FFF2-40B4-BE49-F238E27FC236}">
                <a16:creationId xmlns:a16="http://schemas.microsoft.com/office/drawing/2014/main" id="{35501695-D7FD-432D-AE9A-6A266331B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25B6D770-CDC7-4A13-AD18-72AC72FC8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69416" y="1847088"/>
            <a:ext cx="28648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6CF09C69-F194-46EC-955F-428636BCB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de-DE" dirty="0"/>
          </a:p>
        </p:txBody>
      </p:sp>
      <p:grpSp>
        <p:nvGrpSpPr>
          <p:cNvPr id="59" name="Gruppe 58">
            <a:extLst>
              <a:ext uri="{FF2B5EF4-FFF2-40B4-BE49-F238E27FC236}">
                <a16:creationId xmlns:a16="http://schemas.microsoft.com/office/drawing/2014/main" id="{DB9FB08E-2EF9-40D3-8108-A537D2413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9B20C890-1633-477A-9E9A-CDF73E9D0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4EB4D734-DD7E-44DF-B573-33D82BEA7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</p:grpSp>
      <p:sp>
        <p:nvSpPr>
          <p:cNvPr id="63" name="Rechteck 62">
            <a:extLst>
              <a:ext uri="{FF2B5EF4-FFF2-40B4-BE49-F238E27FC236}">
                <a16:creationId xmlns:a16="http://schemas.microsoft.com/office/drawing/2014/main" id="{CEC07C7E-F170-4240-91B9-54A1151E3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497" y="977099"/>
            <a:ext cx="6597725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pic>
        <p:nvPicPr>
          <p:cNvPr id="65" name="Bild 64">
            <a:extLst>
              <a:ext uri="{FF2B5EF4-FFF2-40B4-BE49-F238E27FC236}">
                <a16:creationId xmlns:a16="http://schemas.microsoft.com/office/drawing/2014/main" id="{CA411B73-A3AF-4112-BD03-A802BE71E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61302B36-F42E-49AB-A724-F90B87DF0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8804883C-E7B7-4EF7-B514-239A1DA0D54C}"/>
              </a:ext>
            </a:extLst>
          </p:cNvPr>
          <p:cNvSpPr txBox="1"/>
          <p:nvPr/>
        </p:nvSpPr>
        <p:spPr>
          <a:xfrm>
            <a:off x="3335659" y="1174001"/>
            <a:ext cx="19302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Video 1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CB19D6F-1000-42DA-8E34-F416AA37CF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055279" y="2159218"/>
            <a:ext cx="472102" cy="105278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C5C90B-E4D6-4D7F-B393-E3DDABB2F4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676090" y="2182249"/>
            <a:ext cx="551321" cy="1069657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EDB0584-25C8-4B28-93BD-D31164D5F1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237237" y="2182248"/>
            <a:ext cx="551321" cy="1069657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0F3579A2-DBCA-4F45-B719-983839E09F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602085" y="2159218"/>
            <a:ext cx="472102" cy="1052788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A55FBD29-609E-4710-BE96-17D689116D77}"/>
              </a:ext>
            </a:extLst>
          </p:cNvPr>
          <p:cNvSpPr/>
          <p:nvPr/>
        </p:nvSpPr>
        <p:spPr>
          <a:xfrm>
            <a:off x="1109467" y="3349594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E93D9851-9FF5-41B2-8CAB-602440582395}"/>
              </a:ext>
            </a:extLst>
          </p:cNvPr>
          <p:cNvSpPr/>
          <p:nvPr/>
        </p:nvSpPr>
        <p:spPr>
          <a:xfrm>
            <a:off x="3112456" y="3349595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A52D2A7D-12C3-4AA0-8B64-AF832D120CA0}"/>
              </a:ext>
            </a:extLst>
          </p:cNvPr>
          <p:cNvSpPr/>
          <p:nvPr/>
        </p:nvSpPr>
        <p:spPr>
          <a:xfrm>
            <a:off x="6846138" y="3340886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5665A20C-3912-4505-83A1-282A73983B4C}"/>
              </a:ext>
            </a:extLst>
          </p:cNvPr>
          <p:cNvSpPr/>
          <p:nvPr/>
        </p:nvSpPr>
        <p:spPr>
          <a:xfrm>
            <a:off x="2136927" y="4120766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C2B0B424-EBC8-4349-9DED-5118BFCF2A89}"/>
              </a:ext>
            </a:extLst>
          </p:cNvPr>
          <p:cNvCxnSpPr>
            <a:cxnSpLocks/>
          </p:cNvCxnSpPr>
          <p:nvPr/>
        </p:nvCxnSpPr>
        <p:spPr>
          <a:xfrm flipH="1">
            <a:off x="1463901" y="2777253"/>
            <a:ext cx="477182" cy="5909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05637C85-DB29-4F18-AE0A-98D989416819}"/>
              </a:ext>
            </a:extLst>
          </p:cNvPr>
          <p:cNvCxnSpPr>
            <a:cxnSpLocks/>
          </p:cNvCxnSpPr>
          <p:nvPr/>
        </p:nvCxnSpPr>
        <p:spPr>
          <a:xfrm>
            <a:off x="3124408" y="2813113"/>
            <a:ext cx="466940" cy="4634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Geschweifte Klammer links 14">
            <a:extLst>
              <a:ext uri="{FF2B5EF4-FFF2-40B4-BE49-F238E27FC236}">
                <a16:creationId xmlns:a16="http://schemas.microsoft.com/office/drawing/2014/main" id="{9BC02063-4F50-452C-8E84-295798B226E9}"/>
              </a:ext>
            </a:extLst>
          </p:cNvPr>
          <p:cNvSpPr/>
          <p:nvPr/>
        </p:nvSpPr>
        <p:spPr>
          <a:xfrm rot="16200000">
            <a:off x="2176646" y="3357152"/>
            <a:ext cx="779575" cy="618467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A902E4EC-8350-4342-BA26-600FB294DE10}"/>
              </a:ext>
            </a:extLst>
          </p:cNvPr>
          <p:cNvSpPr/>
          <p:nvPr/>
        </p:nvSpPr>
        <p:spPr>
          <a:xfrm>
            <a:off x="4864459" y="3349593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A8BA54AA-20E7-4050-9151-BC105532A21A}"/>
              </a:ext>
            </a:extLst>
          </p:cNvPr>
          <p:cNvCxnSpPr>
            <a:cxnSpLocks/>
          </p:cNvCxnSpPr>
          <p:nvPr/>
        </p:nvCxnSpPr>
        <p:spPr>
          <a:xfrm flipH="1">
            <a:off x="5218893" y="2777252"/>
            <a:ext cx="477182" cy="5909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338AFBEB-9CC7-44CD-8B5A-EB4DD1106329}"/>
              </a:ext>
            </a:extLst>
          </p:cNvPr>
          <p:cNvCxnSpPr>
            <a:cxnSpLocks/>
          </p:cNvCxnSpPr>
          <p:nvPr/>
        </p:nvCxnSpPr>
        <p:spPr>
          <a:xfrm>
            <a:off x="6879400" y="2813112"/>
            <a:ext cx="466940" cy="4634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Geschweifte Klammer links 45">
            <a:extLst>
              <a:ext uri="{FF2B5EF4-FFF2-40B4-BE49-F238E27FC236}">
                <a16:creationId xmlns:a16="http://schemas.microsoft.com/office/drawing/2014/main" id="{2C7745D9-3E50-425D-A5F2-599687EB5FDC}"/>
              </a:ext>
            </a:extLst>
          </p:cNvPr>
          <p:cNvSpPr/>
          <p:nvPr/>
        </p:nvSpPr>
        <p:spPr>
          <a:xfrm rot="16200000">
            <a:off x="5931638" y="3357151"/>
            <a:ext cx="779575" cy="618467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23753E1F-8429-4D30-8613-D1A550C548F5}"/>
              </a:ext>
            </a:extLst>
          </p:cNvPr>
          <p:cNvSpPr/>
          <p:nvPr/>
        </p:nvSpPr>
        <p:spPr>
          <a:xfrm>
            <a:off x="5869465" y="4155734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253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1" grpId="0" animBg="1"/>
      <p:bldP spid="33" grpId="0" animBg="1"/>
      <p:bldP spid="34" grpId="0" animBg="1"/>
      <p:bldP spid="15" grpId="0" animBg="1"/>
      <p:bldP spid="41" grpId="0" animBg="1"/>
      <p:bldP spid="46" grpId="0" animBg="1"/>
      <p:bldP spid="4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hteck 44">
            <a:extLst>
              <a:ext uri="{FF2B5EF4-FFF2-40B4-BE49-F238E27FC236}">
                <a16:creationId xmlns:a16="http://schemas.microsoft.com/office/drawing/2014/main" id="{E724B9E8-02C8-4B2E-8770-A00A67760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pic>
        <p:nvPicPr>
          <p:cNvPr id="47" name="Bild 46">
            <a:extLst>
              <a:ext uri="{FF2B5EF4-FFF2-40B4-BE49-F238E27FC236}">
                <a16:creationId xmlns:a16="http://schemas.microsoft.com/office/drawing/2014/main" id="{7B8AE548-0BFA-4792-9962-3375923C7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67639EF4-FA83-4D85-90FE-B831AF283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77F5183C-A26A-4229-984A-7FCEB7EE2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3" name="Rechteck 52">
            <a:extLst>
              <a:ext uri="{FF2B5EF4-FFF2-40B4-BE49-F238E27FC236}">
                <a16:creationId xmlns:a16="http://schemas.microsoft.com/office/drawing/2014/main" id="{35501695-D7FD-432D-AE9A-6A266331B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25B6D770-CDC7-4A13-AD18-72AC72FC8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69416" y="1847088"/>
            <a:ext cx="28648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6CF09C69-F194-46EC-955F-428636BCB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de-DE" dirty="0"/>
          </a:p>
        </p:txBody>
      </p:sp>
      <p:grpSp>
        <p:nvGrpSpPr>
          <p:cNvPr id="59" name="Gruppe 58">
            <a:extLst>
              <a:ext uri="{FF2B5EF4-FFF2-40B4-BE49-F238E27FC236}">
                <a16:creationId xmlns:a16="http://schemas.microsoft.com/office/drawing/2014/main" id="{DB9FB08E-2EF9-40D3-8108-A537D2413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9B20C890-1633-477A-9E9A-CDF73E9D0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4EB4D734-DD7E-44DF-B573-33D82BEA7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</p:grpSp>
      <p:sp>
        <p:nvSpPr>
          <p:cNvPr id="63" name="Rechteck 62">
            <a:extLst>
              <a:ext uri="{FF2B5EF4-FFF2-40B4-BE49-F238E27FC236}">
                <a16:creationId xmlns:a16="http://schemas.microsoft.com/office/drawing/2014/main" id="{CEC07C7E-F170-4240-91B9-54A1151E3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497" y="977099"/>
            <a:ext cx="6597725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pic>
        <p:nvPicPr>
          <p:cNvPr id="65" name="Bild 64">
            <a:extLst>
              <a:ext uri="{FF2B5EF4-FFF2-40B4-BE49-F238E27FC236}">
                <a16:creationId xmlns:a16="http://schemas.microsoft.com/office/drawing/2014/main" id="{CA411B73-A3AF-4112-BD03-A802BE71E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61302B36-F42E-49AB-A724-F90B87DF0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8804883C-E7B7-4EF7-B514-239A1DA0D54C}"/>
              </a:ext>
            </a:extLst>
          </p:cNvPr>
          <p:cNvSpPr txBox="1"/>
          <p:nvPr/>
        </p:nvSpPr>
        <p:spPr>
          <a:xfrm>
            <a:off x="3335659" y="1174001"/>
            <a:ext cx="19302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Video 1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CB19D6F-1000-42DA-8E34-F416AA37CF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055279" y="2159218"/>
            <a:ext cx="472102" cy="105278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C5C90B-E4D6-4D7F-B393-E3DDABB2F4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676090" y="2182249"/>
            <a:ext cx="551321" cy="1069657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EDB0584-25C8-4B28-93BD-D31164D5F1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237237" y="2182248"/>
            <a:ext cx="551321" cy="1069657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0F3579A2-DBCA-4F45-B719-983839E09F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602085" y="2159218"/>
            <a:ext cx="472102" cy="1052788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A55FBD29-609E-4710-BE96-17D689116D77}"/>
              </a:ext>
            </a:extLst>
          </p:cNvPr>
          <p:cNvSpPr/>
          <p:nvPr/>
        </p:nvSpPr>
        <p:spPr>
          <a:xfrm>
            <a:off x="1109467" y="3349594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E93D9851-9FF5-41B2-8CAB-602440582395}"/>
              </a:ext>
            </a:extLst>
          </p:cNvPr>
          <p:cNvSpPr/>
          <p:nvPr/>
        </p:nvSpPr>
        <p:spPr>
          <a:xfrm>
            <a:off x="3112456" y="3349595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A52D2A7D-12C3-4AA0-8B64-AF832D120CA0}"/>
              </a:ext>
            </a:extLst>
          </p:cNvPr>
          <p:cNvSpPr/>
          <p:nvPr/>
        </p:nvSpPr>
        <p:spPr>
          <a:xfrm>
            <a:off x="6846138" y="3340886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5665A20C-3912-4505-83A1-282A73983B4C}"/>
              </a:ext>
            </a:extLst>
          </p:cNvPr>
          <p:cNvSpPr/>
          <p:nvPr/>
        </p:nvSpPr>
        <p:spPr>
          <a:xfrm>
            <a:off x="2136927" y="4120766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C2B0B424-EBC8-4349-9DED-5118BFCF2A89}"/>
              </a:ext>
            </a:extLst>
          </p:cNvPr>
          <p:cNvCxnSpPr>
            <a:cxnSpLocks/>
          </p:cNvCxnSpPr>
          <p:nvPr/>
        </p:nvCxnSpPr>
        <p:spPr>
          <a:xfrm flipH="1">
            <a:off x="1463901" y="2777253"/>
            <a:ext cx="477182" cy="5909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05637C85-DB29-4F18-AE0A-98D989416819}"/>
              </a:ext>
            </a:extLst>
          </p:cNvPr>
          <p:cNvCxnSpPr>
            <a:cxnSpLocks/>
          </p:cNvCxnSpPr>
          <p:nvPr/>
        </p:nvCxnSpPr>
        <p:spPr>
          <a:xfrm>
            <a:off x="3124408" y="2813113"/>
            <a:ext cx="466940" cy="4634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Geschweifte Klammer links 14">
            <a:extLst>
              <a:ext uri="{FF2B5EF4-FFF2-40B4-BE49-F238E27FC236}">
                <a16:creationId xmlns:a16="http://schemas.microsoft.com/office/drawing/2014/main" id="{9BC02063-4F50-452C-8E84-295798B226E9}"/>
              </a:ext>
            </a:extLst>
          </p:cNvPr>
          <p:cNvSpPr/>
          <p:nvPr/>
        </p:nvSpPr>
        <p:spPr>
          <a:xfrm rot="16200000">
            <a:off x="2176646" y="3357152"/>
            <a:ext cx="779575" cy="618467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A902E4EC-8350-4342-BA26-600FB294DE10}"/>
              </a:ext>
            </a:extLst>
          </p:cNvPr>
          <p:cNvSpPr/>
          <p:nvPr/>
        </p:nvSpPr>
        <p:spPr>
          <a:xfrm>
            <a:off x="4864459" y="3349593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A8BA54AA-20E7-4050-9151-BC105532A21A}"/>
              </a:ext>
            </a:extLst>
          </p:cNvPr>
          <p:cNvCxnSpPr>
            <a:cxnSpLocks/>
          </p:cNvCxnSpPr>
          <p:nvPr/>
        </p:nvCxnSpPr>
        <p:spPr>
          <a:xfrm flipH="1">
            <a:off x="5218893" y="2777252"/>
            <a:ext cx="477182" cy="5909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338AFBEB-9CC7-44CD-8B5A-EB4DD1106329}"/>
              </a:ext>
            </a:extLst>
          </p:cNvPr>
          <p:cNvCxnSpPr>
            <a:cxnSpLocks/>
          </p:cNvCxnSpPr>
          <p:nvPr/>
        </p:nvCxnSpPr>
        <p:spPr>
          <a:xfrm>
            <a:off x="6879400" y="2813112"/>
            <a:ext cx="466940" cy="4634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Geschweifte Klammer links 45">
            <a:extLst>
              <a:ext uri="{FF2B5EF4-FFF2-40B4-BE49-F238E27FC236}">
                <a16:creationId xmlns:a16="http://schemas.microsoft.com/office/drawing/2014/main" id="{2C7745D9-3E50-425D-A5F2-599687EB5FDC}"/>
              </a:ext>
            </a:extLst>
          </p:cNvPr>
          <p:cNvSpPr/>
          <p:nvPr/>
        </p:nvSpPr>
        <p:spPr>
          <a:xfrm rot="16200000">
            <a:off x="5931638" y="3357151"/>
            <a:ext cx="779575" cy="618467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23753E1F-8429-4D30-8613-D1A550C548F5}"/>
              </a:ext>
            </a:extLst>
          </p:cNvPr>
          <p:cNvSpPr/>
          <p:nvPr/>
        </p:nvSpPr>
        <p:spPr>
          <a:xfrm>
            <a:off x="5869465" y="4155734"/>
            <a:ext cx="937260" cy="70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0A88BBD0-C4A6-442A-8699-0938FD3671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7053" y="3413760"/>
            <a:ext cx="882323" cy="59286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2CB76FB-7436-4ADD-BB1D-3B9AC1B976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9687" y="4193761"/>
            <a:ext cx="887190" cy="59098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06C7E45-252A-462A-9F73-4F843F5A85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9929" y="4193762"/>
            <a:ext cx="896158" cy="58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777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24F89A-245A-4F3D-8D64-0E00DAC32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Arten  von  </a:t>
            </a:r>
            <a:r>
              <a:rPr lang="de-DE" dirty="0" err="1"/>
              <a:t>videoproduktion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CE77B4-AB56-449E-B04A-D2425D9AC78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u="sng" dirty="0"/>
              <a:t>Option 1: </a:t>
            </a:r>
          </a:p>
          <a:p>
            <a:pPr marL="0" indent="0">
              <a:buNone/>
            </a:pPr>
            <a:r>
              <a:rPr lang="de-DE" b="1" dirty="0"/>
              <a:t>Ohne Schnitt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9D57FBA-D434-4B22-BB41-ED190A2289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u="sng" dirty="0"/>
              <a:t>Option 2: </a:t>
            </a:r>
          </a:p>
          <a:p>
            <a:pPr marL="0" indent="0">
              <a:buNone/>
            </a:pPr>
            <a:r>
              <a:rPr lang="de-DE" b="1" dirty="0"/>
              <a:t>Mit Schnitt</a:t>
            </a:r>
          </a:p>
        </p:txBody>
      </p:sp>
    </p:spTree>
    <p:extLst>
      <p:ext uri="{BB962C8B-B14F-4D97-AF65-F5344CB8AC3E}">
        <p14:creationId xmlns:p14="http://schemas.microsoft.com/office/powerpoint/2010/main" val="257670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73E8C7-B9D5-4C4D-A121-198156AF2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Aha-Momente</a:t>
            </a: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2D911BB7-E650-6271-F2C4-B4D77C75201C}"/>
              </a:ext>
            </a:extLst>
          </p:cNvPr>
          <p:cNvSpPr/>
          <p:nvPr/>
        </p:nvSpPr>
        <p:spPr>
          <a:xfrm>
            <a:off x="1701835" y="2145810"/>
            <a:ext cx="4535054" cy="17550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87E6F56D-F924-CE91-95F4-81933DEDC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824" y="2012159"/>
            <a:ext cx="1533981" cy="2047756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163775C2-343D-447B-2846-45D9CB3183BE}"/>
              </a:ext>
            </a:extLst>
          </p:cNvPr>
          <p:cNvSpPr/>
          <p:nvPr/>
        </p:nvSpPr>
        <p:spPr>
          <a:xfrm>
            <a:off x="6508877" y="2130324"/>
            <a:ext cx="4535054" cy="1755054"/>
          </a:xfrm>
          <a:prstGeom prst="roundRect">
            <a:avLst/>
          </a:prstGeom>
          <a:solidFill>
            <a:srgbClr val="A0DE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Grafik 6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F7DEF22B-8ECE-F3BD-F5E1-CD05CD2D1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866" y="1983973"/>
            <a:ext cx="1533981" cy="2047756"/>
          </a:xfrm>
          <a:prstGeom prst="rect">
            <a:avLst/>
          </a:prstGeom>
        </p:spPr>
      </p:pic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51AC1275-C414-39F3-ABE8-4726763B5403}"/>
              </a:ext>
            </a:extLst>
          </p:cNvPr>
          <p:cNvSpPr/>
          <p:nvPr/>
        </p:nvSpPr>
        <p:spPr>
          <a:xfrm>
            <a:off x="236047" y="4194195"/>
            <a:ext cx="6000842" cy="175505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9" name="Grafik 8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246A3292-6180-240C-2696-CF4E2237C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36" y="4074301"/>
            <a:ext cx="1533981" cy="204775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8FBC80CF-0156-9684-01DD-AAB662341917}"/>
              </a:ext>
            </a:extLst>
          </p:cNvPr>
          <p:cNvSpPr txBox="1"/>
          <p:nvPr/>
        </p:nvSpPr>
        <p:spPr>
          <a:xfrm>
            <a:off x="3654875" y="2743649"/>
            <a:ext cx="2261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Ton, Ton, Ton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DCDE33E-D6EB-A785-5713-2546C5C9995C}"/>
              </a:ext>
            </a:extLst>
          </p:cNvPr>
          <p:cNvSpPr txBox="1"/>
          <p:nvPr/>
        </p:nvSpPr>
        <p:spPr>
          <a:xfrm>
            <a:off x="8164617" y="2497428"/>
            <a:ext cx="28793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Klare Vorgaben </a:t>
            </a:r>
          </a:p>
          <a:p>
            <a:r>
              <a:rPr lang="de-DE" sz="3200" dirty="0"/>
              <a:t>was zu sehen ist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6284F27-1D7A-C636-B279-F6F4318EEB9E}"/>
              </a:ext>
            </a:extLst>
          </p:cNvPr>
          <p:cNvSpPr txBox="1"/>
          <p:nvPr/>
        </p:nvSpPr>
        <p:spPr>
          <a:xfrm>
            <a:off x="2186966" y="4631255"/>
            <a:ext cx="38783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Klare Absprachen mit </a:t>
            </a:r>
          </a:p>
          <a:p>
            <a:r>
              <a:rPr lang="de-DE" sz="3200" dirty="0"/>
              <a:t>der anderen Lehrkraft</a:t>
            </a: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0C35BFF3-D27A-5385-85B6-E454ACF81177}"/>
              </a:ext>
            </a:extLst>
          </p:cNvPr>
          <p:cNvSpPr/>
          <p:nvPr/>
        </p:nvSpPr>
        <p:spPr>
          <a:xfrm>
            <a:off x="6574749" y="4187194"/>
            <a:ext cx="4535054" cy="17550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71016ACC-4FD2-2D99-170B-C4E00E615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468" y="4055111"/>
            <a:ext cx="1533981" cy="2047756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0F1CBCC-D832-A905-393F-9474D3F8F02C}"/>
              </a:ext>
            </a:extLst>
          </p:cNvPr>
          <p:cNvSpPr txBox="1"/>
          <p:nvPr/>
        </p:nvSpPr>
        <p:spPr>
          <a:xfrm>
            <a:off x="8352168" y="4230603"/>
            <a:ext cx="27404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Wenn möglich, </a:t>
            </a:r>
          </a:p>
          <a:p>
            <a:r>
              <a:rPr lang="de-DE" sz="3200" dirty="0"/>
              <a:t>Beispielvideos </a:t>
            </a:r>
          </a:p>
          <a:p>
            <a:r>
              <a:rPr lang="de-DE" sz="3200" dirty="0"/>
              <a:t>zeigen</a:t>
            </a:r>
          </a:p>
        </p:txBody>
      </p:sp>
    </p:spTree>
    <p:extLst>
      <p:ext uri="{BB962C8B-B14F-4D97-AF65-F5344CB8AC3E}">
        <p14:creationId xmlns:p14="http://schemas.microsoft.com/office/powerpoint/2010/main" val="25340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2" grpId="0"/>
      <p:bldP spid="15" grpId="0"/>
      <p:bldP spid="16" grpId="0"/>
      <p:bldP spid="17" grpId="0" animBg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FA7AD0A-1871-4DF8-9235-F49D0513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6B04CFB-FAE5-47DD-9B3E-4E9BA7A8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C7BA0AB-9BDA-4F6B-A9F1-1BB70425E9A3}"/>
              </a:ext>
            </a:extLst>
          </p:cNvPr>
          <p:cNvSpPr txBox="1"/>
          <p:nvPr/>
        </p:nvSpPr>
        <p:spPr>
          <a:xfrm>
            <a:off x="336152" y="1472726"/>
            <a:ext cx="3561717" cy="1954017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technologische</a:t>
            </a:r>
            <a:r>
              <a:rPr kumimoji="0" lang="en-US" sz="2800" b="0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all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Entwicklung</a:t>
            </a:r>
            <a:endParaRPr kumimoji="0" lang="en-US" sz="28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68D41B-9286-479F-9AB7-678C8E348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CF89C-CFC3-4D68-B3C4-2BEFB7BBE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B770B7D-3C5C-4682-8DF0-20783592F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6893E11-7EC1-4EB6-A2A8-0B693F8FE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622F7FD7-8884-4FD5-95AB-0B5C6033A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487" y="977965"/>
            <a:ext cx="6615582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6EFE474-4FE0-4E8F-8F09-5ED2C9E76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F8B8C81-54DC-4AF5-B682-3A2C70A6B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fik 19" descr="Ein Bild, das Elektronik, Stereo, Projektor enthält.&#10;&#10;Automatisch generierte Beschreibung">
            <a:extLst>
              <a:ext uri="{FF2B5EF4-FFF2-40B4-BE49-F238E27FC236}">
                <a16:creationId xmlns:a16="http://schemas.microsoft.com/office/drawing/2014/main" id="{7952E724-80D1-4276-8490-8ABD68DA5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829" y="1264252"/>
            <a:ext cx="5440329" cy="372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808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hteck 44">
            <a:extLst>
              <a:ext uri="{FF2B5EF4-FFF2-40B4-BE49-F238E27FC236}">
                <a16:creationId xmlns:a16="http://schemas.microsoft.com/office/drawing/2014/main" id="{E724B9E8-02C8-4B2E-8770-A00A67760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pic>
        <p:nvPicPr>
          <p:cNvPr id="47" name="Bild 46">
            <a:extLst>
              <a:ext uri="{FF2B5EF4-FFF2-40B4-BE49-F238E27FC236}">
                <a16:creationId xmlns:a16="http://schemas.microsoft.com/office/drawing/2014/main" id="{7B8AE548-0BFA-4792-9962-3375923C7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67639EF4-FA83-4D85-90FE-B831AF283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77F5183C-A26A-4229-984A-7FCEB7EE2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3" name="Rechteck 52">
            <a:extLst>
              <a:ext uri="{FF2B5EF4-FFF2-40B4-BE49-F238E27FC236}">
                <a16:creationId xmlns:a16="http://schemas.microsoft.com/office/drawing/2014/main" id="{35501695-D7FD-432D-AE9A-6A266331B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25B6D770-CDC7-4A13-AD18-72AC72FC8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69416" y="1847088"/>
            <a:ext cx="28648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6CF09C69-F194-46EC-955F-428636BCB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de-DE" dirty="0"/>
          </a:p>
        </p:txBody>
      </p:sp>
      <p:grpSp>
        <p:nvGrpSpPr>
          <p:cNvPr id="59" name="Gruppe 58">
            <a:extLst>
              <a:ext uri="{FF2B5EF4-FFF2-40B4-BE49-F238E27FC236}">
                <a16:creationId xmlns:a16="http://schemas.microsoft.com/office/drawing/2014/main" id="{DB9FB08E-2EF9-40D3-8108-A537D2413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9B20C890-1633-477A-9E9A-CDF73E9D0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4EB4D734-DD7E-44DF-B573-33D82BEA7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dirty="0"/>
            </a:p>
          </p:txBody>
        </p:sp>
      </p:grpSp>
      <p:sp>
        <p:nvSpPr>
          <p:cNvPr id="63" name="Rechteck 62">
            <a:extLst>
              <a:ext uri="{FF2B5EF4-FFF2-40B4-BE49-F238E27FC236}">
                <a16:creationId xmlns:a16="http://schemas.microsoft.com/office/drawing/2014/main" id="{CEC07C7E-F170-4240-91B9-54A1151E3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497" y="977099"/>
            <a:ext cx="6597725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pic>
        <p:nvPicPr>
          <p:cNvPr id="65" name="Bild 64">
            <a:extLst>
              <a:ext uri="{FF2B5EF4-FFF2-40B4-BE49-F238E27FC236}">
                <a16:creationId xmlns:a16="http://schemas.microsoft.com/office/drawing/2014/main" id="{CA411B73-A3AF-4112-BD03-A802BE71E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61302B36-F42E-49AB-A724-F90B87DF0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8804883C-E7B7-4EF7-B514-239A1DA0D54C}"/>
              </a:ext>
            </a:extLst>
          </p:cNvPr>
          <p:cNvSpPr txBox="1"/>
          <p:nvPr/>
        </p:nvSpPr>
        <p:spPr>
          <a:xfrm>
            <a:off x="3335659" y="1174001"/>
            <a:ext cx="19302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Video 2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C2E61FB-D224-4DD4-AA84-ABCE7CFE73AF}"/>
              </a:ext>
            </a:extLst>
          </p:cNvPr>
          <p:cNvSpPr txBox="1"/>
          <p:nvPr/>
        </p:nvSpPr>
        <p:spPr>
          <a:xfrm>
            <a:off x="1954790" y="2173784"/>
            <a:ext cx="49824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a </a:t>
            </a:r>
            <a:r>
              <a:rPr lang="de-DE" sz="4000" dirty="0" err="1">
                <a:latin typeface="Century Schoolbook" panose="02040604050505020304" pitchFamily="18" charset="0"/>
              </a:rPr>
              <a:t>place</a:t>
            </a:r>
            <a:r>
              <a:rPr lang="de-DE" sz="4000" dirty="0">
                <a:latin typeface="Century Schoolbook" panose="02040604050505020304" pitchFamily="18" charset="0"/>
              </a:rPr>
              <a:t> in </a:t>
            </a:r>
            <a:r>
              <a:rPr lang="de-DE" sz="4000" dirty="0" err="1">
                <a:latin typeface="Century Schoolbook" panose="02040604050505020304" pitchFamily="18" charset="0"/>
              </a:rPr>
              <a:t>your</a:t>
            </a:r>
            <a:r>
              <a:rPr lang="de-DE" sz="4000" dirty="0">
                <a:latin typeface="Century Schoolbook" panose="02040604050505020304" pitchFamily="18" charset="0"/>
              </a:rPr>
              <a:t> </a:t>
            </a:r>
            <a:r>
              <a:rPr lang="de-DE" sz="4000" dirty="0" err="1">
                <a:latin typeface="Century Schoolbook" panose="02040604050505020304" pitchFamily="18" charset="0"/>
              </a:rPr>
              <a:t>town</a:t>
            </a:r>
            <a:endParaRPr lang="de-DE" sz="4000" dirty="0">
              <a:latin typeface="Century Schoolbook" panose="02040604050505020304" pitchFamily="18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5490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804883C-E7B7-4EF7-B514-239A1DA0D54C}"/>
              </a:ext>
            </a:extLst>
          </p:cNvPr>
          <p:cNvSpPr txBox="1"/>
          <p:nvPr/>
        </p:nvSpPr>
        <p:spPr>
          <a:xfrm>
            <a:off x="3335659" y="1174001"/>
            <a:ext cx="19302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Video 2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BC163E82-508A-4C63-976D-1E31FC30143C}"/>
              </a:ext>
            </a:extLst>
          </p:cNvPr>
          <p:cNvSpPr txBox="1"/>
          <p:nvPr/>
        </p:nvSpPr>
        <p:spPr>
          <a:xfrm>
            <a:off x="1260829" y="2224903"/>
            <a:ext cx="717645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>
                <a:latin typeface="Century Schoolbook" panose="02040604050505020304" pitchFamily="18" charset="0"/>
              </a:rPr>
              <a:t>Erst Video ohne Ton</a:t>
            </a:r>
          </a:p>
          <a:p>
            <a:endParaRPr lang="de-DE" sz="4400" dirty="0">
              <a:latin typeface="Century Schoolbook" panose="02040604050505020304" pitchFamily="18" charset="0"/>
            </a:endParaRPr>
          </a:p>
          <a:p>
            <a:r>
              <a:rPr lang="de-DE" sz="4400" dirty="0">
                <a:latin typeface="Century Schoolbook" panose="02040604050505020304" pitchFamily="18" charset="0"/>
              </a:rPr>
              <a:t>Dann Tonspur aufnehmen </a:t>
            </a:r>
          </a:p>
        </p:txBody>
      </p:sp>
    </p:spTree>
    <p:extLst>
      <p:ext uri="{BB962C8B-B14F-4D97-AF65-F5344CB8AC3E}">
        <p14:creationId xmlns:p14="http://schemas.microsoft.com/office/powerpoint/2010/main" val="339179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804883C-E7B7-4EF7-B514-239A1DA0D54C}"/>
              </a:ext>
            </a:extLst>
          </p:cNvPr>
          <p:cNvSpPr txBox="1"/>
          <p:nvPr/>
        </p:nvSpPr>
        <p:spPr>
          <a:xfrm>
            <a:off x="3335659" y="1174001"/>
            <a:ext cx="1952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Video 3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BC163E82-508A-4C63-976D-1E31FC30143C}"/>
              </a:ext>
            </a:extLst>
          </p:cNvPr>
          <p:cNvSpPr txBox="1"/>
          <p:nvPr/>
        </p:nvSpPr>
        <p:spPr>
          <a:xfrm>
            <a:off x="1260829" y="2224903"/>
            <a:ext cx="17844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>
                <a:latin typeface="Century Schoolbook" panose="02040604050505020304" pitchFamily="18" charset="0"/>
              </a:rPr>
              <a:t>Alltag</a:t>
            </a:r>
          </a:p>
        </p:txBody>
      </p:sp>
    </p:spTree>
    <p:extLst>
      <p:ext uri="{BB962C8B-B14F-4D97-AF65-F5344CB8AC3E}">
        <p14:creationId xmlns:p14="http://schemas.microsoft.com/office/powerpoint/2010/main" val="347897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25782-BD92-45C9-A8FE-5E3488DF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890" y="843931"/>
            <a:ext cx="2890346" cy="660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de-DE" dirty="0"/>
              <a:t>Virtueller Austausch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804883C-E7B7-4EF7-B514-239A1DA0D54C}"/>
              </a:ext>
            </a:extLst>
          </p:cNvPr>
          <p:cNvSpPr txBox="1"/>
          <p:nvPr/>
        </p:nvSpPr>
        <p:spPr>
          <a:xfrm>
            <a:off x="3335659" y="1174001"/>
            <a:ext cx="1952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latin typeface="Century Schoolbook" panose="02040604050505020304" pitchFamily="18" charset="0"/>
              </a:rPr>
              <a:t>Video 4</a:t>
            </a:r>
            <a:endParaRPr lang="de-DE" sz="4400" dirty="0">
              <a:latin typeface="Century Schoolbook" panose="02040604050505020304" pitchFamily="18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CA54D35-DD3E-4307-A089-F9AF2CDEC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263" y="2330775"/>
            <a:ext cx="3342645" cy="1032506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4197E04-9E36-41C8-BA13-75C11A0E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964" y="3547802"/>
            <a:ext cx="1812121" cy="19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BC163E82-508A-4C63-976D-1E31FC30143C}"/>
              </a:ext>
            </a:extLst>
          </p:cNvPr>
          <p:cNvSpPr txBox="1"/>
          <p:nvPr/>
        </p:nvSpPr>
        <p:spPr>
          <a:xfrm>
            <a:off x="1260829" y="2224903"/>
            <a:ext cx="33634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>
                <a:latin typeface="Century Schoolbook" panose="02040604050505020304" pitchFamily="18" charset="0"/>
              </a:rPr>
              <a:t>Festivitäten</a:t>
            </a:r>
          </a:p>
        </p:txBody>
      </p:sp>
    </p:spTree>
    <p:extLst>
      <p:ext uri="{BB962C8B-B14F-4D97-AF65-F5344CB8AC3E}">
        <p14:creationId xmlns:p14="http://schemas.microsoft.com/office/powerpoint/2010/main" val="383310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02579AE-BB19-9D02-605C-8B8D59B44E8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92D9EB2-B56B-EF1C-C2FA-8CD3010CF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289" y="1936826"/>
            <a:ext cx="5780542" cy="4302021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DA5274F4-2667-2F0C-7B3D-5192525F484F}"/>
              </a:ext>
            </a:extLst>
          </p:cNvPr>
          <p:cNvSpPr/>
          <p:nvPr/>
        </p:nvSpPr>
        <p:spPr>
          <a:xfrm>
            <a:off x="412599" y="2857120"/>
            <a:ext cx="4535054" cy="175505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Grafik 6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C06AB3AA-2C18-F012-5C54-2EFBAB336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88" y="2710769"/>
            <a:ext cx="1533981" cy="204775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95DA471-C8D3-D0FC-E3E5-1723C83AB069}"/>
              </a:ext>
            </a:extLst>
          </p:cNvPr>
          <p:cNvSpPr txBox="1"/>
          <p:nvPr/>
        </p:nvSpPr>
        <p:spPr>
          <a:xfrm>
            <a:off x="2172673" y="3411481"/>
            <a:ext cx="2314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Schüler:innen</a:t>
            </a:r>
            <a:r>
              <a:rPr lang="de-DE" dirty="0"/>
              <a:t> erstellen</a:t>
            </a:r>
          </a:p>
          <a:p>
            <a:r>
              <a:rPr lang="de-DE" dirty="0"/>
              <a:t>Erklärvideos</a:t>
            </a:r>
          </a:p>
        </p:txBody>
      </p:sp>
    </p:spTree>
    <p:extLst>
      <p:ext uri="{BB962C8B-B14F-4D97-AF65-F5344CB8AC3E}">
        <p14:creationId xmlns:p14="http://schemas.microsoft.com/office/powerpoint/2010/main" val="8859091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77F1B1A4-F064-D0D8-BFB3-491C5C81CEE0}"/>
              </a:ext>
            </a:extLst>
          </p:cNvPr>
          <p:cNvSpPr/>
          <p:nvPr/>
        </p:nvSpPr>
        <p:spPr>
          <a:xfrm>
            <a:off x="5975414" y="424496"/>
            <a:ext cx="5227640" cy="17550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DC7CC397-DCED-597D-EEDA-76CDEF3EC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133" y="292413"/>
            <a:ext cx="1533981" cy="2047756"/>
          </a:xfrm>
          <a:prstGeom prst="rect">
            <a:avLst/>
          </a:prstGeom>
        </p:spPr>
      </p:pic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CD78F720-A6BF-204E-4622-1CB0A2B9EA58}"/>
              </a:ext>
            </a:extLst>
          </p:cNvPr>
          <p:cNvSpPr/>
          <p:nvPr/>
        </p:nvSpPr>
        <p:spPr>
          <a:xfrm>
            <a:off x="5975414" y="2385153"/>
            <a:ext cx="5227640" cy="175505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ADC08EC4-43E7-9F05-399B-5BEAC8EF3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403" y="2238802"/>
            <a:ext cx="1533981" cy="2047756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24D6274F-53E3-5383-49BF-5049388D4E0A}"/>
              </a:ext>
            </a:extLst>
          </p:cNvPr>
          <p:cNvSpPr txBox="1"/>
          <p:nvPr/>
        </p:nvSpPr>
        <p:spPr>
          <a:xfrm>
            <a:off x="1171112" y="2571365"/>
            <a:ext cx="3948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/>
              <a:t>Probieren Sie es aus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A7AC0D3-4415-3C04-7085-B73A36E1792C}"/>
              </a:ext>
            </a:extLst>
          </p:cNvPr>
          <p:cNvSpPr txBox="1"/>
          <p:nvPr/>
        </p:nvSpPr>
        <p:spPr>
          <a:xfrm>
            <a:off x="7631114" y="750669"/>
            <a:ext cx="35719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Gedichte, Kurzgeschichten </a:t>
            </a:r>
          </a:p>
          <a:p>
            <a:r>
              <a:rPr lang="de-DE" sz="2400" dirty="0"/>
              <a:t>Szenen verfilmen.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E746BD8-B722-D6E6-7042-6BE2E6815D81}"/>
              </a:ext>
            </a:extLst>
          </p:cNvPr>
          <p:cNvSpPr txBox="1"/>
          <p:nvPr/>
        </p:nvSpPr>
        <p:spPr>
          <a:xfrm>
            <a:off x="7739751" y="3031847"/>
            <a:ext cx="2125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Orte vorstellen</a:t>
            </a: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714AEEC9-8965-7E51-F363-07A18EF4EF4A}"/>
              </a:ext>
            </a:extLst>
          </p:cNvPr>
          <p:cNvSpPr/>
          <p:nvPr/>
        </p:nvSpPr>
        <p:spPr>
          <a:xfrm>
            <a:off x="5975414" y="4286558"/>
            <a:ext cx="5227640" cy="17550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70B0A17B-B413-B69C-E3DE-4E39EAE1C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403" y="4140207"/>
            <a:ext cx="1533981" cy="2047756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DEE68D17-4311-2D44-8B5B-1AADAF0D3A9A}"/>
              </a:ext>
            </a:extLst>
          </p:cNvPr>
          <p:cNvSpPr txBox="1"/>
          <p:nvPr/>
        </p:nvSpPr>
        <p:spPr>
          <a:xfrm>
            <a:off x="7739751" y="4933252"/>
            <a:ext cx="29766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Erklärvideos erstellen </a:t>
            </a:r>
          </a:p>
          <a:p>
            <a:r>
              <a:rPr lang="de-DE" sz="2400" dirty="0"/>
              <a:t>lassen</a:t>
            </a:r>
          </a:p>
        </p:txBody>
      </p:sp>
    </p:spTree>
    <p:extLst>
      <p:ext uri="{BB962C8B-B14F-4D97-AF65-F5344CB8AC3E}">
        <p14:creationId xmlns:p14="http://schemas.microsoft.com/office/powerpoint/2010/main" val="245531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2" grpId="0"/>
      <p:bldP spid="15" grpId="0"/>
      <p:bldP spid="17" grpId="0" animBg="1"/>
      <p:bldP spid="1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E8E9EF57-F1EC-8EE8-018C-AEC0A9CAC49C}"/>
              </a:ext>
            </a:extLst>
          </p:cNvPr>
          <p:cNvSpPr/>
          <p:nvPr/>
        </p:nvSpPr>
        <p:spPr>
          <a:xfrm>
            <a:off x="815364" y="2058319"/>
            <a:ext cx="4535054" cy="17550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8" name="Grafik 17" descr="Ein Bild, das dunkel, Brille enthält.&#10;&#10;Automatisch generierte Beschreibung">
            <a:extLst>
              <a:ext uri="{FF2B5EF4-FFF2-40B4-BE49-F238E27FC236}">
                <a16:creationId xmlns:a16="http://schemas.microsoft.com/office/drawing/2014/main" id="{D18A90BC-DC09-21CD-4ADF-C4DED719A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353" y="1911968"/>
            <a:ext cx="1533981" cy="2047756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6FCFB3F5-DFCB-2A03-C846-68BE04D5007D}"/>
              </a:ext>
            </a:extLst>
          </p:cNvPr>
          <p:cNvSpPr txBox="1"/>
          <p:nvPr/>
        </p:nvSpPr>
        <p:spPr>
          <a:xfrm>
            <a:off x="2519734" y="2674236"/>
            <a:ext cx="2833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Das Viewing Diary</a:t>
            </a:r>
          </a:p>
        </p:txBody>
      </p:sp>
      <p:pic>
        <p:nvPicPr>
          <p:cNvPr id="4098" name="Picture 2" descr="Bild">
            <a:extLst>
              <a:ext uri="{FF2B5EF4-FFF2-40B4-BE49-F238E27FC236}">
                <a16:creationId xmlns:a16="http://schemas.microsoft.com/office/drawing/2014/main" id="{9F13BDF3-1F6B-FAEC-BFDA-EBF0E2239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655" y="1334495"/>
            <a:ext cx="5843845" cy="3202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61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3614E39-25D5-C548-2B23-6BA986083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794" y="3456287"/>
            <a:ext cx="1569660" cy="156966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BD89AF7-E427-58AD-6830-49C9457EE0D5}"/>
              </a:ext>
            </a:extLst>
          </p:cNvPr>
          <p:cNvSpPr txBox="1"/>
          <p:nvPr/>
        </p:nvSpPr>
        <p:spPr>
          <a:xfrm flipH="1">
            <a:off x="1785667" y="3863379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err="1"/>
              <a:t>podcasts.schule</a:t>
            </a:r>
            <a:endParaRPr lang="de-DE" sz="360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3110818-C53B-0B0A-DBD4-3C5262699CCC}"/>
              </a:ext>
            </a:extLst>
          </p:cNvPr>
          <p:cNvSpPr txBox="1"/>
          <p:nvPr/>
        </p:nvSpPr>
        <p:spPr>
          <a:xfrm>
            <a:off x="1785669" y="1424963"/>
            <a:ext cx="78682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>
                <a:hlinkClick r:id="rId3"/>
              </a:rPr>
              <a:t>florian.nuxoll@gmx.net</a:t>
            </a:r>
            <a:endParaRPr lang="de-DE" sz="3600"/>
          </a:p>
          <a:p>
            <a:endParaRPr lang="de-DE" sz="3600"/>
          </a:p>
          <a:p>
            <a:r>
              <a:rPr lang="de-DE" sz="360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http://medienwelten.schule</a:t>
            </a:r>
            <a:endParaRPr lang="de-DE" sz="3600"/>
          </a:p>
          <a:p>
            <a:endParaRPr lang="de-DE" sz="240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4746" y="2313419"/>
            <a:ext cx="1813247" cy="271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4620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FA7AD0A-1871-4DF8-9235-F49D0513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6B04CFB-FAE5-47DD-9B3E-4E9BA7A8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C7BA0AB-9BDA-4F6B-A9F1-1BB70425E9A3}"/>
              </a:ext>
            </a:extLst>
          </p:cNvPr>
          <p:cNvSpPr txBox="1"/>
          <p:nvPr/>
        </p:nvSpPr>
        <p:spPr>
          <a:xfrm>
            <a:off x="336152" y="1472726"/>
            <a:ext cx="3561717" cy="1954017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technologische</a:t>
            </a:r>
            <a:r>
              <a:rPr kumimoji="0" lang="en-US" sz="2800" b="0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all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Entwicklung</a:t>
            </a:r>
            <a:endParaRPr kumimoji="0" lang="en-US" sz="28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68D41B-9286-479F-9AB7-678C8E348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CF89C-CFC3-4D68-B3C4-2BEFB7BBE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B770B7D-3C5C-4682-8DF0-20783592F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6893E11-7EC1-4EB6-A2A8-0B693F8FE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622F7FD7-8884-4FD5-95AB-0B5C6033A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487" y="977965"/>
            <a:ext cx="6615582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6EFE474-4FE0-4E8F-8F09-5ED2C9E76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F8B8C81-54DC-4AF5-B682-3A2C70A6B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 descr="Ein Bild, das Hand enthält.&#10;&#10;Automatisch generierte Beschreibung">
            <a:extLst>
              <a:ext uri="{FF2B5EF4-FFF2-40B4-BE49-F238E27FC236}">
                <a16:creationId xmlns:a16="http://schemas.microsoft.com/office/drawing/2014/main" id="{5535D3E4-AB20-41C4-8352-C890CB0AC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829" y="1242280"/>
            <a:ext cx="5440329" cy="3626886"/>
          </a:xfrm>
          <a:prstGeom prst="rect">
            <a:avLst/>
          </a:prstGeom>
        </p:spPr>
      </p:pic>
      <p:pic>
        <p:nvPicPr>
          <p:cNvPr id="20" name="Grafik 19" descr="Ein Bild, das Elektronik enthält.&#10;&#10;Automatisch generierte Beschreibung">
            <a:extLst>
              <a:ext uri="{FF2B5EF4-FFF2-40B4-BE49-F238E27FC236}">
                <a16:creationId xmlns:a16="http://schemas.microsoft.com/office/drawing/2014/main" id="{F7C0B3FA-B68D-43C9-977D-CEE062B2D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829" y="1206428"/>
            <a:ext cx="5466056" cy="364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42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FA7AD0A-1871-4DF8-9235-F49D0513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6B04CFB-FAE5-47DD-9B3E-4E9BA7A8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C7BA0AB-9BDA-4F6B-A9F1-1BB70425E9A3}"/>
              </a:ext>
            </a:extLst>
          </p:cNvPr>
          <p:cNvSpPr txBox="1"/>
          <p:nvPr/>
        </p:nvSpPr>
        <p:spPr>
          <a:xfrm>
            <a:off x="336152" y="1472726"/>
            <a:ext cx="3561717" cy="1954017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technologische</a:t>
            </a:r>
            <a:r>
              <a:rPr kumimoji="0" lang="en-US" sz="2800" b="0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all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Entwicklung</a:t>
            </a:r>
            <a:endParaRPr kumimoji="0" lang="en-US" sz="28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68D41B-9286-479F-9AB7-678C8E348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CF89C-CFC3-4D68-B3C4-2BEFB7BBE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B770B7D-3C5C-4682-8DF0-20783592F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6893E11-7EC1-4EB6-A2A8-0B693F8FE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622F7FD7-8884-4FD5-95AB-0B5C6033A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487" y="977965"/>
            <a:ext cx="6615582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6EFE474-4FE0-4E8F-8F09-5ED2C9E76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F8B8C81-54DC-4AF5-B682-3A2C70A6B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Folienzoom 5">
                <a:extLst>
                  <a:ext uri="{FF2B5EF4-FFF2-40B4-BE49-F238E27FC236}">
                    <a16:creationId xmlns:a16="http://schemas.microsoft.com/office/drawing/2014/main" id="{75BA237D-E85B-4030-B889-60D671CAF99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305828" y="1092176"/>
              <a:ext cx="6842559" cy="3848939"/>
            </p:xfrm>
            <a:graphic>
              <a:graphicData uri="http://schemas.microsoft.com/office/powerpoint/2016/slidezoom">
                <pslz:sldZm>
                  <pslz:sldZmObj sldId="318" cId="4201348682">
                    <pslz:zmPr id="{D30D4256-1A73-468E-A4E7-755F896193EF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842559" cy="384893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Folienzoom 5">
                <a:extLst>
                  <a:ext uri="{FF2B5EF4-FFF2-40B4-BE49-F238E27FC236}">
                    <a16:creationId xmlns:a16="http://schemas.microsoft.com/office/drawing/2014/main" id="{75BA237D-E85B-4030-B889-60D671CAF9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05828" y="1092176"/>
                <a:ext cx="6842559" cy="384893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0072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AB8C8B-DE6B-4162-898F-16163C76B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52E4E4-C175-4D80-AE7F-C854979E9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A8FBB7B-6868-43DD-AB6E-A2171A1C0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348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CE8325-C31C-42D1-B54E-A6C600436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73389"/>
            <a:ext cx="9603275" cy="680365"/>
          </a:xfrm>
        </p:spPr>
        <p:txBody>
          <a:bodyPr/>
          <a:lstStyle/>
          <a:p>
            <a:pPr algn="ctr"/>
            <a:r>
              <a:rPr lang="de-DE" err="1"/>
              <a:t>Let‘s</a:t>
            </a:r>
            <a:r>
              <a:rPr lang="de-DE"/>
              <a:t> listen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9296F794-E8E2-461A-959D-0015CEF56A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28232" y="2046061"/>
          <a:ext cx="6642100" cy="363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8298240" imgH="20964960" progId="">
                  <p:embed/>
                </p:oleObj>
              </mc:Choice>
              <mc:Fallback>
                <p:oleObj r:id="rId2" imgW="38298240" imgH="20964960" progId="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9296F794-E8E2-461A-959D-0015CEF56A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28232" y="2046061"/>
                        <a:ext cx="6642100" cy="3638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>
            <a:extLst>
              <a:ext uri="{FF2B5EF4-FFF2-40B4-BE49-F238E27FC236}">
                <a16:creationId xmlns:a16="http://schemas.microsoft.com/office/drawing/2014/main" id="{AB9897A8-D9DA-4C48-AB56-7CE327336884}"/>
              </a:ext>
            </a:extLst>
          </p:cNvPr>
          <p:cNvSpPr/>
          <p:nvPr/>
        </p:nvSpPr>
        <p:spPr>
          <a:xfrm>
            <a:off x="2728837" y="2032000"/>
            <a:ext cx="435278" cy="3672115"/>
          </a:xfrm>
          <a:prstGeom prst="rect">
            <a:avLst/>
          </a:prstGeom>
          <a:solidFill>
            <a:schemeClr val="bg1">
              <a:lumMod val="85000"/>
              <a:alpha val="84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B481AA5-A640-490A-A41B-331BB22CE079}"/>
              </a:ext>
            </a:extLst>
          </p:cNvPr>
          <p:cNvSpPr/>
          <p:nvPr/>
        </p:nvSpPr>
        <p:spPr>
          <a:xfrm>
            <a:off x="3153078" y="4348082"/>
            <a:ext cx="1824566" cy="1336529"/>
          </a:xfrm>
          <a:prstGeom prst="rect">
            <a:avLst/>
          </a:prstGeom>
          <a:solidFill>
            <a:schemeClr val="bg1">
              <a:lumMod val="85000"/>
              <a:alpha val="84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9436677-AF3D-4DE8-BB62-C0F9FB90CF3C}"/>
              </a:ext>
            </a:extLst>
          </p:cNvPr>
          <p:cNvSpPr/>
          <p:nvPr/>
        </p:nvSpPr>
        <p:spPr>
          <a:xfrm>
            <a:off x="4978400" y="2045463"/>
            <a:ext cx="4391176" cy="3638549"/>
          </a:xfrm>
          <a:prstGeom prst="rect">
            <a:avLst/>
          </a:prstGeom>
          <a:solidFill>
            <a:schemeClr val="bg1">
              <a:lumMod val="85000"/>
              <a:alpha val="84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87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DAABB37-1599-4AE8-818C-82E84CA93DF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BCF9EC99-89FF-486C-9E02-31E13FD72E1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6CF9D2-F3E0-450F-B184-8D2A0EB8B1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 „Galerie“ für Coworking Spaces</Template>
  <TotalTime>0</TotalTime>
  <Words>544</Words>
  <Application>Microsoft Office PowerPoint</Application>
  <PresentationFormat>Breitbild</PresentationFormat>
  <Paragraphs>155</Paragraphs>
  <Slides>57</Slides>
  <Notes>14</Notes>
  <HiddenSlides>0</HiddenSlides>
  <MMClips>5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0</vt:i4>
      </vt:variant>
      <vt:variant>
        <vt:lpstr>Folientitel</vt:lpstr>
      </vt:variant>
      <vt:variant>
        <vt:i4>57</vt:i4>
      </vt:variant>
    </vt:vector>
  </HeadingPairs>
  <TitlesOfParts>
    <vt:vector size="63" baseType="lpstr">
      <vt:lpstr>Arial</vt:lpstr>
      <vt:lpstr>Calibri</vt:lpstr>
      <vt:lpstr>Century Schoolbook</vt:lpstr>
      <vt:lpstr>Gill Sans MT</vt:lpstr>
      <vt:lpstr>Lato</vt:lpstr>
      <vt:lpstr>Galerie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Let‘s listen</vt:lpstr>
      <vt:lpstr>Let‘s listen</vt:lpstr>
      <vt:lpstr>Let‘s listen – Podcasts – Westermann Englisch </vt:lpstr>
      <vt:lpstr>Let‘s listen – Podcasts – BBC 6 Minute English  </vt:lpstr>
      <vt:lpstr>Let‘s listen – Podcasts – BBC The English we speak </vt:lpstr>
      <vt:lpstr>Methoden für den Unterricht</vt:lpstr>
      <vt:lpstr> Cloze Test / C-TEst</vt:lpstr>
      <vt:lpstr>PowerPoint-Präsentation</vt:lpstr>
      <vt:lpstr> Let‘s record</vt:lpstr>
      <vt:lpstr> Let‘s record – What you need</vt:lpstr>
      <vt:lpstr> Let‘s record - Unterstufe</vt:lpstr>
      <vt:lpstr> Let‘s record – Mittel- und Oberstufe</vt:lpstr>
      <vt:lpstr>PowerPoint-Präsentation</vt:lpstr>
      <vt:lpstr> Posterpräsentation</vt:lpstr>
      <vt:lpstr> Let‘s record – Gruppen- und PArtnerarbeit</vt:lpstr>
      <vt:lpstr> Let‘s record – Gruppen- und PArtnerarbeit</vt:lpstr>
      <vt:lpstr>PowerPoint-Präsentation</vt:lpstr>
      <vt:lpstr> AudioFeedback geben </vt:lpstr>
      <vt:lpstr> AudioFeedback geben</vt:lpstr>
      <vt:lpstr> AudioFeedback geben</vt:lpstr>
      <vt:lpstr>PowerPoint-Präsentation</vt:lpstr>
      <vt:lpstr>PowerPoint-Präsentation</vt:lpstr>
      <vt:lpstr>Videoeinsatz</vt:lpstr>
      <vt:lpstr>PowerPoint-Präsentation</vt:lpstr>
      <vt:lpstr>PowerPoint-Präsentation</vt:lpstr>
      <vt:lpstr>PowerPoint-Präsentation</vt:lpstr>
      <vt:lpstr> Quick and easy</vt:lpstr>
      <vt:lpstr> Quick and easy</vt:lpstr>
      <vt:lpstr> Der Legofilm</vt:lpstr>
      <vt:lpstr>PowerPoint-Präsentation</vt:lpstr>
      <vt:lpstr>PowerPoint-Präsentation</vt:lpstr>
      <vt:lpstr>PowerPoint-Präsentation</vt:lpstr>
      <vt:lpstr>PowerPoint-Präsentation</vt:lpstr>
      <vt:lpstr>Der Videoaustausch</vt:lpstr>
      <vt:lpstr>Virtueller Austausch</vt:lpstr>
      <vt:lpstr>Virtueller Austausch</vt:lpstr>
      <vt:lpstr>Virtueller Austausch</vt:lpstr>
      <vt:lpstr>Virtueller Austausch</vt:lpstr>
      <vt:lpstr>Virtueller Austausch</vt:lpstr>
      <vt:lpstr>Arten  von  videoproduktion</vt:lpstr>
      <vt:lpstr>Aha-Momente</vt:lpstr>
      <vt:lpstr>Virtueller Austausch</vt:lpstr>
      <vt:lpstr>Virtueller Austausch</vt:lpstr>
      <vt:lpstr>Virtueller Austausch</vt:lpstr>
      <vt:lpstr>Virtueller Austausch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Galeriedesign „Maker“</dc:title>
  <dc:creator>Florian Nuxoll</dc:creator>
  <cp:lastModifiedBy>Florian Nuxoll</cp:lastModifiedBy>
  <cp:revision>16</cp:revision>
  <dcterms:created xsi:type="dcterms:W3CDTF">2021-11-05T15:54:24Z</dcterms:created>
  <dcterms:modified xsi:type="dcterms:W3CDTF">2024-04-07T06:42:39Z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