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4"/>
  </p:sldMasterIdLst>
  <p:notesMasterIdLst>
    <p:notesMasterId r:id="rId53"/>
  </p:notesMasterIdLst>
  <p:handoutMasterIdLst>
    <p:handoutMasterId r:id="rId54"/>
  </p:handoutMasterIdLst>
  <p:sldIdLst>
    <p:sldId id="319" r:id="rId5"/>
    <p:sldId id="313" r:id="rId6"/>
    <p:sldId id="1021" r:id="rId7"/>
    <p:sldId id="314" r:id="rId8"/>
    <p:sldId id="315" r:id="rId9"/>
    <p:sldId id="316" r:id="rId10"/>
    <p:sldId id="317" r:id="rId11"/>
    <p:sldId id="318" r:id="rId12"/>
    <p:sldId id="1031" r:id="rId13"/>
    <p:sldId id="1027" r:id="rId14"/>
    <p:sldId id="1295" r:id="rId15"/>
    <p:sldId id="1324" r:id="rId16"/>
    <p:sldId id="1392" r:id="rId17"/>
    <p:sldId id="1391" r:id="rId18"/>
    <p:sldId id="1283" r:id="rId19"/>
    <p:sldId id="1296" r:id="rId20"/>
    <p:sldId id="1297" r:id="rId21"/>
    <p:sldId id="1298" r:id="rId22"/>
    <p:sldId id="321" r:id="rId23"/>
    <p:sldId id="322" r:id="rId24"/>
    <p:sldId id="323" r:id="rId25"/>
    <p:sldId id="325" r:id="rId26"/>
    <p:sldId id="326" r:id="rId27"/>
    <p:sldId id="990" r:id="rId28"/>
    <p:sldId id="991" r:id="rId29"/>
    <p:sldId id="1024" r:id="rId30"/>
    <p:sldId id="329" r:id="rId31"/>
    <p:sldId id="327" r:id="rId32"/>
    <p:sldId id="328" r:id="rId33"/>
    <p:sldId id="332" r:id="rId34"/>
    <p:sldId id="320" r:id="rId35"/>
    <p:sldId id="334" r:id="rId36"/>
    <p:sldId id="333" r:id="rId37"/>
    <p:sldId id="335" r:id="rId38"/>
    <p:sldId id="336" r:id="rId39"/>
    <p:sldId id="344" r:id="rId40"/>
    <p:sldId id="337" r:id="rId41"/>
    <p:sldId id="342" r:id="rId42"/>
    <p:sldId id="343" r:id="rId43"/>
    <p:sldId id="347" r:id="rId44"/>
    <p:sldId id="348" r:id="rId45"/>
    <p:sldId id="349" r:id="rId46"/>
    <p:sldId id="350" r:id="rId47"/>
    <p:sldId id="351" r:id="rId48"/>
    <p:sldId id="1018" r:id="rId49"/>
    <p:sldId id="273" r:id="rId50"/>
    <p:sldId id="275" r:id="rId51"/>
    <p:sldId id="1000" r:id="rId52"/>
  </p:sldIdLst>
  <p:sldSz cx="12192000" cy="6858000"/>
  <p:notesSz cx="6858000" cy="9144000"/>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D3D9"/>
    <a:srgbClr val="3C1353"/>
    <a:srgbClr val="174C4F"/>
    <a:srgbClr val="A0DEE7"/>
    <a:srgbClr val="ECE9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258" y="318"/>
      </p:cViewPr>
      <p:guideLst>
        <p:guide pos="3840"/>
        <p:guide orient="horz" pos="2160"/>
      </p:guideLst>
    </p:cSldViewPr>
  </p:slideViewPr>
  <p:notesTextViewPr>
    <p:cViewPr>
      <p:scale>
        <a:sx n="1" d="1"/>
        <a:sy n="1" d="1"/>
      </p:scale>
      <p:origin x="0" y="0"/>
    </p:cViewPr>
  </p:notesTextViewPr>
  <p:notesViewPr>
    <p:cSldViewPr snapToGrid="0">
      <p:cViewPr varScale="1">
        <p:scale>
          <a:sx n="77" d="100"/>
          <a:sy n="77" d="100"/>
        </p:scale>
        <p:origin x="396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C9AC272E-BAA8-4189-B638-CFEB640302CA}"/>
    <pc:docChg chg="custSel delSld modSld">
      <pc:chgData name="Florian Nuxoll" userId="c112223b0a12bea3" providerId="LiveId" clId="{C9AC272E-BAA8-4189-B638-CFEB640302CA}" dt="2023-11-14T15:07:28.840" v="5" actId="47"/>
      <pc:docMkLst>
        <pc:docMk/>
      </pc:docMkLst>
      <pc:sldChg chg="del">
        <pc:chgData name="Florian Nuxoll" userId="c112223b0a12bea3" providerId="LiveId" clId="{C9AC272E-BAA8-4189-B638-CFEB640302CA}" dt="2023-11-14T15:05:32.670" v="4" actId="47"/>
        <pc:sldMkLst>
          <pc:docMk/>
          <pc:sldMk cId="676722133" sldId="868"/>
        </pc:sldMkLst>
      </pc:sldChg>
      <pc:sldChg chg="del">
        <pc:chgData name="Florian Nuxoll" userId="c112223b0a12bea3" providerId="LiveId" clId="{C9AC272E-BAA8-4189-B638-CFEB640302CA}" dt="2023-11-14T15:05:31.115" v="3" actId="47"/>
        <pc:sldMkLst>
          <pc:docMk/>
          <pc:sldMk cId="2454923135" sldId="981"/>
        </pc:sldMkLst>
      </pc:sldChg>
      <pc:sldChg chg="del">
        <pc:chgData name="Florian Nuxoll" userId="c112223b0a12bea3" providerId="LiveId" clId="{C9AC272E-BAA8-4189-B638-CFEB640302CA}" dt="2023-11-14T15:07:28.840" v="5" actId="47"/>
        <pc:sldMkLst>
          <pc:docMk/>
          <pc:sldMk cId="1548347155" sldId="1025"/>
        </pc:sldMkLst>
      </pc:sldChg>
      <pc:sldChg chg="del">
        <pc:chgData name="Florian Nuxoll" userId="c112223b0a12bea3" providerId="LiveId" clId="{C9AC272E-BAA8-4189-B638-CFEB640302CA}" dt="2023-11-14T15:05:07.781" v="0" actId="47"/>
        <pc:sldMkLst>
          <pc:docMk/>
          <pc:sldMk cId="3431275329" sldId="1026"/>
        </pc:sldMkLst>
      </pc:sldChg>
      <pc:sldChg chg="delSp del mod delAnim">
        <pc:chgData name="Florian Nuxoll" userId="c112223b0a12bea3" providerId="LiveId" clId="{C9AC272E-BAA8-4189-B638-CFEB640302CA}" dt="2023-11-14T15:05:20.904" v="2" actId="47"/>
        <pc:sldMkLst>
          <pc:docMk/>
          <pc:sldMk cId="3561758248" sldId="1284"/>
        </pc:sldMkLst>
        <pc:picChg chg="del">
          <ac:chgData name="Florian Nuxoll" userId="c112223b0a12bea3" providerId="LiveId" clId="{C9AC272E-BAA8-4189-B638-CFEB640302CA}" dt="2023-11-14T15:05:19.752" v="1" actId="478"/>
          <ac:picMkLst>
            <pc:docMk/>
            <pc:sldMk cId="3561758248" sldId="1284"/>
            <ac:picMk id="3" creationId="{7B7FCF4C-EE3C-8B94-27FA-C5A21E3A406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44161E4-888E-40FC-BC86-245750608A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4CE69D4-A583-4FB4-862D-7D2AE84D65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EAFED6-B449-413F-9022-5E7BB5781194}" type="datetime1">
              <a:rPr lang="de-DE" smtClean="0"/>
              <a:t>14.11.2023</a:t>
            </a:fld>
            <a:endParaRPr lang="de-DE" dirty="0"/>
          </a:p>
        </p:txBody>
      </p:sp>
      <p:sp>
        <p:nvSpPr>
          <p:cNvPr id="4" name="Fußzeilenplatzhalter 3">
            <a:extLst>
              <a:ext uri="{FF2B5EF4-FFF2-40B4-BE49-F238E27FC236}">
                <a16:creationId xmlns:a16="http://schemas.microsoft.com/office/drawing/2014/main" id="{7CA0B40D-49D9-420B-871A-DEA47438E4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F7D8F6B-C109-45B7-84B5-9A345AF33C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2C252-D5FD-4A7E-8923-A4B5A823464A}" type="slidenum">
              <a:rPr lang="de-DE" smtClean="0"/>
              <a:t>‹Nr.›</a:t>
            </a:fld>
            <a:endParaRPr lang="de-DE"/>
          </a:p>
        </p:txBody>
      </p:sp>
    </p:spTree>
    <p:extLst>
      <p:ext uri="{BB962C8B-B14F-4D97-AF65-F5344CB8AC3E}">
        <p14:creationId xmlns:p14="http://schemas.microsoft.com/office/powerpoint/2010/main" val="1324056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3F462-0CAB-48D1-A3D8-6DC37F8948D5}" type="datetime1">
              <a:rPr lang="de-DE" smtClean="0"/>
              <a:pPr/>
              <a:t>14.11.2023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dirty="0"/>
              <a:t>Textmasterformate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E2CBB3-1755-49E4-8B50-FCC2B99F2D53}" type="slidenum">
              <a:rPr lang="de-DE" noProof="0" smtClean="0"/>
              <a:t>‹Nr.›</a:t>
            </a:fld>
            <a:endParaRPr lang="de-DE" noProof="0"/>
          </a:p>
        </p:txBody>
      </p:sp>
    </p:spTree>
    <p:extLst>
      <p:ext uri="{BB962C8B-B14F-4D97-AF65-F5344CB8AC3E}">
        <p14:creationId xmlns:p14="http://schemas.microsoft.com/office/powerpoint/2010/main" val="4063792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E2CBB3-1755-49E4-8B50-FCC2B99F2D5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75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EE2CBB3-1755-49E4-8B50-FCC2B99F2D53}" type="slidenum">
              <a:rPr lang="de-DE" smtClean="0"/>
              <a:t>46</a:t>
            </a:fld>
            <a:endParaRPr lang="de-DE"/>
          </a:p>
        </p:txBody>
      </p:sp>
    </p:spTree>
    <p:extLst>
      <p:ext uri="{BB962C8B-B14F-4D97-AF65-F5344CB8AC3E}">
        <p14:creationId xmlns:p14="http://schemas.microsoft.com/office/powerpoint/2010/main" val="77378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EE2CBB3-1755-49E4-8B50-FCC2B99F2D53}" type="slidenum">
              <a:rPr lang="de-DE" smtClean="0"/>
              <a:t>47</a:t>
            </a:fld>
            <a:endParaRPr lang="de-DE"/>
          </a:p>
        </p:txBody>
      </p:sp>
    </p:spTree>
    <p:extLst>
      <p:ext uri="{BB962C8B-B14F-4D97-AF65-F5344CB8AC3E}">
        <p14:creationId xmlns:p14="http://schemas.microsoft.com/office/powerpoint/2010/main" val="275363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EE2CBB3-1755-49E4-8B50-FCC2B99F2D53}" type="slidenum">
              <a:rPr lang="de-DE" smtClean="0"/>
              <a:t>48</a:t>
            </a:fld>
            <a:endParaRPr lang="de-DE"/>
          </a:p>
        </p:txBody>
      </p:sp>
    </p:spTree>
    <p:extLst>
      <p:ext uri="{BB962C8B-B14F-4D97-AF65-F5344CB8AC3E}">
        <p14:creationId xmlns:p14="http://schemas.microsoft.com/office/powerpoint/2010/main" val="149131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14.11.2023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dirty="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4700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14.11.2023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0375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14.11.2023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607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14.11.2023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675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14.11.2023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997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14.11.2023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266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14.11.2023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9411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14.11.2023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589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14.11.2023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1031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14.11.2023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56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14.11.2023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39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14.11.2023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3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bbc.co.uk/sounds/play/p041y83c"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1.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32.jpeg"/><Relationship Id="rId3" Type="http://schemas.microsoft.com/office/2007/relationships/media" Target="../media/media7.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5" Type="http://schemas.microsoft.com/office/2007/relationships/media" Target="../media/media8.m4a"/><Relationship Id="rId4" Type="http://schemas.openxmlformats.org/officeDocument/2006/relationships/audio" Target="../media/media7.m4a"/><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hyperlink" Target="https://doppelstunde.letscast.f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8" name="Rectangle 34">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109" name="Picture 36">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0" name="Straight Connector 38">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40">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3" name="Grafik 82">
            <a:extLst>
              <a:ext uri="{FF2B5EF4-FFF2-40B4-BE49-F238E27FC236}">
                <a16:creationId xmlns:a16="http://schemas.microsoft.com/office/drawing/2014/main" id="{54748FFB-E4A2-4FB0-AE9D-2F283CBD7428}"/>
              </a:ext>
            </a:extLst>
          </p:cNvPr>
          <p:cNvPicPr>
            <a:picLocks noChangeAspect="1"/>
          </p:cNvPicPr>
          <p:nvPr/>
        </p:nvPicPr>
        <p:blipFill>
          <a:blip r:embed="rId4"/>
          <a:stretch>
            <a:fillRect/>
          </a:stretch>
        </p:blipFill>
        <p:spPr>
          <a:xfrm>
            <a:off x="0" y="0"/>
            <a:ext cx="15345073" cy="6858000"/>
          </a:xfrm>
          <a:prstGeom prst="rect">
            <a:avLst/>
          </a:prstGeom>
        </p:spPr>
      </p:pic>
      <p:sp>
        <p:nvSpPr>
          <p:cNvPr id="112" name="Rectangle 42">
            <a:extLst>
              <a:ext uri="{FF2B5EF4-FFF2-40B4-BE49-F238E27FC236}">
                <a16:creationId xmlns:a16="http://schemas.microsoft.com/office/drawing/2014/main" id="{95633E59-CFCD-4CB3-AB4B-F13B8BA4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5" y="4907589"/>
            <a:ext cx="8295215" cy="1452929"/>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Textfeld 9">
            <a:extLst>
              <a:ext uri="{FF2B5EF4-FFF2-40B4-BE49-F238E27FC236}">
                <a16:creationId xmlns:a16="http://schemas.microsoft.com/office/drawing/2014/main" id="{800BDFDC-6C60-4F66-9A93-EF1E84AAE820}"/>
              </a:ext>
            </a:extLst>
          </p:cNvPr>
          <p:cNvSpPr txBox="1"/>
          <p:nvPr/>
        </p:nvSpPr>
        <p:spPr>
          <a:xfrm>
            <a:off x="4060512" y="5241371"/>
            <a:ext cx="6835556" cy="954556"/>
          </a:xfrm>
          <a:prstGeom prst="rect">
            <a:avLst/>
          </a:prstGeom>
        </p:spPr>
        <p:txBody>
          <a:bodyPr vert="horz" lIns="91440" tIns="45720" rIns="91440" bIns="45720" rtlCol="0" anchor="t">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de-DE" altLang="de-DE" sz="2500" b="0" i="0" u="none" strike="noStrike" kern="1200" cap="all" spc="0" normalizeH="0" baseline="0" noProof="0" dirty="0">
                <a:ln>
                  <a:noFill/>
                </a:ln>
                <a:solidFill>
                  <a:srgbClr val="FFFFFE"/>
                </a:solidFill>
                <a:effectLst/>
                <a:uLnTx/>
                <a:uFillTx/>
                <a:latin typeface="Gill Sans MT" panose="020B0502020104020203"/>
                <a:ea typeface="+mn-ea"/>
                <a:cs typeface="+mn-cs"/>
              </a:rPr>
              <a:t>Audioeinsatz im Englischunterricht</a:t>
            </a:r>
            <a:endParaRPr kumimoji="0" lang="en-US" altLang="de-DE" sz="2500" b="0" i="0" u="none" strike="noStrike" kern="1200" cap="all" spc="0" normalizeH="0" baseline="0" noProof="0" dirty="0">
              <a:ln>
                <a:noFill/>
              </a:ln>
              <a:solidFill>
                <a:srgbClr val="FFFFFE"/>
              </a:solidFill>
              <a:effectLst/>
              <a:uLnTx/>
              <a:uFillTx/>
              <a:latin typeface="Gill Sans MT" panose="020B0502020104020203"/>
              <a:ea typeface="+mn-ea"/>
              <a:cs typeface="+mn-cs"/>
            </a:endParaRPr>
          </a:p>
        </p:txBody>
      </p:sp>
      <p:cxnSp>
        <p:nvCxnSpPr>
          <p:cNvPr id="113" name="Straight Connector 44">
            <a:extLst>
              <a:ext uri="{FF2B5EF4-FFF2-40B4-BE49-F238E27FC236}">
                <a16:creationId xmlns:a16="http://schemas.microsoft.com/office/drawing/2014/main" id="{7FFB1710-F59A-4B72-91E4-53C2300B70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5075836"/>
            <a:ext cx="6832499" cy="0"/>
          </a:xfrm>
          <a:prstGeom prst="line">
            <a:avLst/>
          </a:prstGeom>
          <a:ln w="31750">
            <a:solidFill>
              <a:srgbClr val="94BDF7"/>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017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599D1BC-39EE-21DA-7361-88CD1002ED66}"/>
              </a:ext>
            </a:extLst>
          </p:cNvPr>
          <p:cNvSpPr txBox="1"/>
          <p:nvPr/>
        </p:nvSpPr>
        <p:spPr>
          <a:xfrm>
            <a:off x="685800" y="561975"/>
            <a:ext cx="10915649"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“Maybe from as early as when you’re five or six, there’s been a whisper going at the back of your head, saying: “One day, maybe not so long from now, you’ll get to know how it feels.” So you’re waiting, even if you don’t quite know it, waiting for the moment when you realise that you really are different to them; that there are people out there, like Madame, who don’t hate you or wish you any harm, but who nevertheless shudder at the very thought of you – of how you were brought into this world and why – and who dread the idea of your hand brushing against theirs. The first time you glimpse yourself through the eyes of a person like that, it’s a cold moment. It’s like walking past a mirror you’ve walked past every day of your life, and suddenly it shows you something else, something troubling and strange.”</a:t>
            </a:r>
            <a:endParaRPr kumimoji="0" lang="de-DE"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59711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03E26F7-D594-1BD9-1C4D-2EBD34F24A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descr="ChatGPT – Wikipedia">
            <a:extLst>
              <a:ext uri="{FF2B5EF4-FFF2-40B4-BE49-F238E27FC236}">
                <a16:creationId xmlns:a16="http://schemas.microsoft.com/office/drawing/2014/main" id="{75515A39-CC02-B0E3-1DA5-F18C834C7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3810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AF30B95-4F2A-0B31-4289-1A4C3872341D}"/>
              </a:ext>
            </a:extLst>
          </p:cNvPr>
          <p:cNvSpPr txBox="1"/>
          <p:nvPr/>
        </p:nvSpPr>
        <p:spPr>
          <a:xfrm>
            <a:off x="4925647" y="4562475"/>
            <a:ext cx="23407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err="1">
                <a:ln>
                  <a:noFill/>
                </a:ln>
                <a:solidFill>
                  <a:prstClr val="black"/>
                </a:solidFill>
                <a:effectLst/>
                <a:uLnTx/>
                <a:uFillTx/>
                <a:latin typeface="Gill Sans MT" panose="020B0502020104020203"/>
                <a:ea typeface="+mn-ea"/>
                <a:cs typeface="+mn-cs"/>
              </a:rPr>
              <a:t>ChatGPT</a:t>
            </a:r>
            <a:endParaRPr kumimoji="0" lang="de-DE" sz="4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16392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CBBD627-7346-FC37-FCB3-30D2000049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4745EC80-37F1-177C-CA9C-73198E3967B2}"/>
              </a:ext>
            </a:extLst>
          </p:cNvPr>
          <p:cNvSpPr txBox="1"/>
          <p:nvPr/>
        </p:nvSpPr>
        <p:spPr>
          <a:xfrm>
            <a:off x="2456542" y="2558533"/>
            <a:ext cx="841465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bsThomasSans1-Light"/>
                <a:ea typeface="+mn-ea"/>
                <a:cs typeface="+mn-cs"/>
              </a:rPr>
              <a:t>Analyse</a:t>
            </a:r>
            <a:r>
              <a:rPr kumimoji="0" lang="en-US" sz="3600" b="0" i="0" u="none" strike="noStrike" kern="1200" cap="none" spc="0" normalizeH="0" baseline="0" noProof="0" dirty="0">
                <a:ln>
                  <a:noFill/>
                </a:ln>
                <a:solidFill>
                  <a:prstClr val="black"/>
                </a:solidFill>
                <a:effectLst/>
                <a:uLnTx/>
                <a:uFillTx/>
                <a:latin typeface="bsThomasSans1-Light"/>
                <a:ea typeface="+mn-ea"/>
                <a:cs typeface="+mn-cs"/>
              </a:rPr>
              <a:t> the atmosphere and use of language in this extract.</a:t>
            </a:r>
            <a:endPar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61298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F58927-641A-2475-0C45-BD211610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939C3A7A-2150-04BA-961E-74992A352208}"/>
              </a:ext>
            </a:extLst>
          </p:cNvPr>
          <p:cNvSpPr txBox="1"/>
          <p:nvPr/>
        </p:nvSpPr>
        <p:spPr>
          <a:xfrm>
            <a:off x="400049" y="708095"/>
            <a:ext cx="11572875"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In this extract, the author effectively creates a somber and introspective atmosphere through the use of figurative language and a first-person narrative. The use of phrases such as "a whisper going at the back of your head" and "the first time you glimpse yourself through the eyes of a person like that" allows the reader to empathize with the narrator and feel the sense of alienation and self-discovery the character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p:txBody>
      </p:sp>
      <p:pic>
        <p:nvPicPr>
          <p:cNvPr id="5" name="SubBlock_In-this-extract-the-author-ef">
            <a:hlinkClick r:id="" action="ppaction://media"/>
            <a:extLst>
              <a:ext uri="{FF2B5EF4-FFF2-40B4-BE49-F238E27FC236}">
                <a16:creationId xmlns:a16="http://schemas.microsoft.com/office/drawing/2014/main" id="{A4E3D542-F360-25E4-568B-F85DA71EFF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3825" y="5337175"/>
            <a:ext cx="609600" cy="609600"/>
          </a:xfrm>
          <a:prstGeom prst="rect">
            <a:avLst/>
          </a:prstGeom>
        </p:spPr>
      </p:pic>
    </p:spTree>
    <p:extLst>
      <p:ext uri="{BB962C8B-B14F-4D97-AF65-F5344CB8AC3E}">
        <p14:creationId xmlns:p14="http://schemas.microsoft.com/office/powerpoint/2010/main" val="265324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F58927-641A-2475-0C45-BD211610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939C3A7A-2150-04BA-961E-74992A352208}"/>
              </a:ext>
            </a:extLst>
          </p:cNvPr>
          <p:cNvSpPr txBox="1"/>
          <p:nvPr/>
        </p:nvSpPr>
        <p:spPr>
          <a:xfrm>
            <a:off x="400049" y="708095"/>
            <a:ext cx="11572875"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In this extract, the author effectively creates a somber and introspective atmosphere through the use of figurative language and a first-person narrative. The use of phrases such as "a whisper going at the back of your head" and "the first time you glimpse yourself through the eyes of a person like that" allows the reader to empathize with the narrator and feel the sense of alienation and self-discovery the character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The language used is both poetic and evocative, with phrases like "cold moment" and "something troubling and strange" painting a vivid picture of the protagonist's emotional state. The metaphor of the mirror serves to highlight the self-awareness and self-questioning that the character undergoes, making the reader question their own perceptions and prejudices.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p:txBody>
      </p:sp>
      <p:pic>
        <p:nvPicPr>
          <p:cNvPr id="6" name="SubBlock_The-language-used-is-both-poet">
            <a:hlinkClick r:id="" action="ppaction://media"/>
            <a:extLst>
              <a:ext uri="{FF2B5EF4-FFF2-40B4-BE49-F238E27FC236}">
                <a16:creationId xmlns:a16="http://schemas.microsoft.com/office/drawing/2014/main" id="{C96D1BBC-0BF2-C91C-76C2-6D00F15A35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56000" y="5368925"/>
            <a:ext cx="609600" cy="609600"/>
          </a:xfrm>
          <a:prstGeom prst="rect">
            <a:avLst/>
          </a:prstGeom>
        </p:spPr>
      </p:pic>
    </p:spTree>
    <p:extLst>
      <p:ext uri="{BB962C8B-B14F-4D97-AF65-F5344CB8AC3E}">
        <p14:creationId xmlns:p14="http://schemas.microsoft.com/office/powerpoint/2010/main" val="20432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F58927-641A-2475-0C45-BD211610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939C3A7A-2150-04BA-961E-74992A352208}"/>
              </a:ext>
            </a:extLst>
          </p:cNvPr>
          <p:cNvSpPr txBox="1"/>
          <p:nvPr/>
        </p:nvSpPr>
        <p:spPr>
          <a:xfrm>
            <a:off x="400049" y="708095"/>
            <a:ext cx="11572875"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In this extract, the author effectively creates a somber and introspective atmosphere through the use of figurative language and a first-person narrative. The use of phrases such as "a whisper going at the back of your head" and "the first time you glimpse yourself through the eyes of a person like that" allows the reader to empathize with the narrator and feel the sense of alienation and self-discovery the character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The language used is both poetic and evocative, with phrases like "cold moment" and "something troubling and strange" painting a vivid picture of the protagonist's emotional state. The metaphor of the mirror serves to highlight the self-awareness and self-questioning that the character undergoes, making the reader question their own perceptions and prejudices.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The author's choice of words, such as "shudder," "dread," and "hate," creates a sense of unease and tension, building up the atmosphere and further emphasizing the theme of difference and otherness. Overall, the author effectively uses language and atmosphere to explore complex emotions and provoke thought in the reader.</a:t>
            </a:r>
          </a:p>
        </p:txBody>
      </p:sp>
      <p:pic>
        <p:nvPicPr>
          <p:cNvPr id="7" name="SubBlock_The-authors-choice-of-words">
            <a:hlinkClick r:id="" action="ppaction://media"/>
            <a:extLst>
              <a:ext uri="{FF2B5EF4-FFF2-40B4-BE49-F238E27FC236}">
                <a16:creationId xmlns:a16="http://schemas.microsoft.com/office/drawing/2014/main" id="{2F56F352-B80C-1A25-CE5D-61D7361152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8925" y="5441950"/>
            <a:ext cx="609600" cy="609600"/>
          </a:xfrm>
          <a:prstGeom prst="rect">
            <a:avLst/>
          </a:prstGeom>
        </p:spPr>
      </p:pic>
    </p:spTree>
    <p:extLst>
      <p:ext uri="{BB962C8B-B14F-4D97-AF65-F5344CB8AC3E}">
        <p14:creationId xmlns:p14="http://schemas.microsoft.com/office/powerpoint/2010/main" val="342569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C0EADBB5-B332-53C8-29F2-4A95ED005670}"/>
              </a:ext>
            </a:extLst>
          </p:cNvPr>
          <p:cNvPicPr>
            <a:picLocks noChangeAspect="1"/>
          </p:cNvPicPr>
          <p:nvPr/>
        </p:nvPicPr>
        <p:blipFill>
          <a:blip r:embed="rId2"/>
          <a:stretch>
            <a:fillRect/>
          </a:stretch>
        </p:blipFill>
        <p:spPr>
          <a:xfrm>
            <a:off x="1896194" y="1339596"/>
            <a:ext cx="8399612" cy="4178808"/>
          </a:xfrm>
          <a:prstGeom prst="rect">
            <a:avLst/>
          </a:prstGeom>
        </p:spPr>
      </p:pic>
      <p:sp>
        <p:nvSpPr>
          <p:cNvPr id="2" name="Foliennummernplatzhalter 1">
            <a:extLst>
              <a:ext uri="{FF2B5EF4-FFF2-40B4-BE49-F238E27FC236}">
                <a16:creationId xmlns:a16="http://schemas.microsoft.com/office/drawing/2014/main" id="{4604EB7D-E736-472F-1307-FDF78F00B7E3}"/>
              </a:ext>
            </a:extLst>
          </p:cNvPr>
          <p:cNvSpPr>
            <a:spLocks noGrp="1"/>
          </p:cNvSpPr>
          <p:nvPr>
            <p:ph type="sldNum" sz="quarter" idx="12"/>
          </p:nvPr>
        </p:nvSpPr>
        <p:spPr>
          <a:xfrm>
            <a:off x="480060" y="6217535"/>
            <a:ext cx="811019" cy="503578"/>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16</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99981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7DF6431-4961-6AAA-C6A9-B2B3EDB3DB13}"/>
              </a:ext>
            </a:extLst>
          </p:cNvPr>
          <p:cNvPicPr>
            <a:picLocks noChangeAspect="1"/>
          </p:cNvPicPr>
          <p:nvPr/>
        </p:nvPicPr>
        <p:blipFill>
          <a:blip r:embed="rId2"/>
          <a:stretch>
            <a:fillRect/>
          </a:stretch>
        </p:blipFill>
        <p:spPr>
          <a:xfrm>
            <a:off x="2208737" y="1339596"/>
            <a:ext cx="7774526" cy="4178808"/>
          </a:xfrm>
          <a:prstGeom prst="rect">
            <a:avLst/>
          </a:prstGeom>
        </p:spPr>
      </p:pic>
    </p:spTree>
    <p:extLst>
      <p:ext uri="{BB962C8B-B14F-4D97-AF65-F5344CB8AC3E}">
        <p14:creationId xmlns:p14="http://schemas.microsoft.com/office/powerpoint/2010/main" val="1125371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AF3B137-B0EA-5D52-DFBE-D2A4EB4F484B}"/>
              </a:ext>
            </a:extLst>
          </p:cNvPr>
          <p:cNvPicPr>
            <a:picLocks noChangeAspect="1"/>
          </p:cNvPicPr>
          <p:nvPr/>
        </p:nvPicPr>
        <p:blipFill>
          <a:blip r:embed="rId2"/>
          <a:stretch>
            <a:fillRect/>
          </a:stretch>
        </p:blipFill>
        <p:spPr>
          <a:xfrm>
            <a:off x="2208737" y="1339596"/>
            <a:ext cx="7774526" cy="4178808"/>
          </a:xfrm>
          <a:prstGeom prst="rect">
            <a:avLst/>
          </a:prstGeom>
        </p:spPr>
      </p:pic>
      <p:sp>
        <p:nvSpPr>
          <p:cNvPr id="2" name="Foliennummernplatzhalter 1">
            <a:extLst>
              <a:ext uri="{FF2B5EF4-FFF2-40B4-BE49-F238E27FC236}">
                <a16:creationId xmlns:a16="http://schemas.microsoft.com/office/drawing/2014/main" id="{D5785B11-C492-DA56-C456-0CFABD906BF0}"/>
              </a:ext>
            </a:extLst>
          </p:cNvPr>
          <p:cNvSpPr>
            <a:spLocks noGrp="1"/>
          </p:cNvSpPr>
          <p:nvPr>
            <p:ph type="sldNum" sz="quarter" idx="12"/>
          </p:nvPr>
        </p:nvSpPr>
        <p:spPr>
          <a:xfrm>
            <a:off x="480060" y="6217535"/>
            <a:ext cx="811019" cy="503578"/>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18</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4366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451579" y="1173389"/>
            <a:ext cx="9603275" cy="680365"/>
          </a:xfrm>
        </p:spPr>
        <p:txBody>
          <a:bodyPr/>
          <a:lstStyle/>
          <a:p>
            <a:pPr algn="ctr"/>
            <a:r>
              <a:rPr lang="de-DE" err="1"/>
              <a:t>Let‘s</a:t>
            </a:r>
            <a:r>
              <a:rPr lang="de-DE"/>
              <a:t> listen</a:t>
            </a:r>
          </a:p>
        </p:txBody>
      </p:sp>
      <p:graphicFrame>
        <p:nvGraphicFramePr>
          <p:cNvPr id="4" name="Objekt 3">
            <a:extLst>
              <a:ext uri="{FF2B5EF4-FFF2-40B4-BE49-F238E27FC236}">
                <a16:creationId xmlns:a16="http://schemas.microsoft.com/office/drawing/2014/main" id="{9296F794-E8E2-461A-959D-0015CEF56A57}"/>
              </a:ext>
            </a:extLst>
          </p:cNvPr>
          <p:cNvGraphicFramePr>
            <a:graphicFrameLocks noChangeAspect="1"/>
          </p:cNvGraphicFramePr>
          <p:nvPr/>
        </p:nvGraphicFramePr>
        <p:xfrm>
          <a:off x="2728232" y="2046061"/>
          <a:ext cx="6642100" cy="3638550"/>
        </p:xfrm>
        <a:graphic>
          <a:graphicData uri="http://schemas.openxmlformats.org/presentationml/2006/ole">
            <mc:AlternateContent xmlns:mc="http://schemas.openxmlformats.org/markup-compatibility/2006">
              <mc:Choice xmlns:v="urn:schemas-microsoft-com:vml" Requires="v">
                <p:oleObj r:id="rId2" imgW="38298240" imgH="20964960" progId="">
                  <p:embed/>
                </p:oleObj>
              </mc:Choice>
              <mc:Fallback>
                <p:oleObj r:id="rId2" imgW="38298240" imgH="20964960" progId="">
                  <p:embed/>
                  <p:pic>
                    <p:nvPicPr>
                      <p:cNvPr id="4" name="Objekt 3">
                        <a:extLst>
                          <a:ext uri="{FF2B5EF4-FFF2-40B4-BE49-F238E27FC236}">
                            <a16:creationId xmlns:a16="http://schemas.microsoft.com/office/drawing/2014/main" id="{9296F794-E8E2-461A-959D-0015CEF56A57}"/>
                          </a:ext>
                        </a:extLst>
                      </p:cNvPr>
                      <p:cNvPicPr/>
                      <p:nvPr/>
                    </p:nvPicPr>
                    <p:blipFill>
                      <a:blip r:embed="rId3"/>
                      <a:stretch>
                        <a:fillRect/>
                      </a:stretch>
                    </p:blipFill>
                    <p:spPr>
                      <a:xfrm>
                        <a:off x="2728232" y="2046061"/>
                        <a:ext cx="6642100" cy="3638550"/>
                      </a:xfrm>
                      <a:prstGeom prst="rect">
                        <a:avLst/>
                      </a:prstGeom>
                    </p:spPr>
                  </p:pic>
                </p:oleObj>
              </mc:Fallback>
            </mc:AlternateContent>
          </a:graphicData>
        </a:graphic>
      </p:graphicFrame>
      <p:sp>
        <p:nvSpPr>
          <p:cNvPr id="5" name="Rechteck 4">
            <a:extLst>
              <a:ext uri="{FF2B5EF4-FFF2-40B4-BE49-F238E27FC236}">
                <a16:creationId xmlns:a16="http://schemas.microsoft.com/office/drawing/2014/main" id="{AB9897A8-D9DA-4C48-AB56-7CE327336884}"/>
              </a:ext>
            </a:extLst>
          </p:cNvPr>
          <p:cNvSpPr/>
          <p:nvPr/>
        </p:nvSpPr>
        <p:spPr>
          <a:xfrm>
            <a:off x="2728837" y="2032000"/>
            <a:ext cx="435278" cy="3672115"/>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Rechteck 5">
            <a:extLst>
              <a:ext uri="{FF2B5EF4-FFF2-40B4-BE49-F238E27FC236}">
                <a16:creationId xmlns:a16="http://schemas.microsoft.com/office/drawing/2014/main" id="{DB481AA5-A640-490A-A41B-331BB22CE079}"/>
              </a:ext>
            </a:extLst>
          </p:cNvPr>
          <p:cNvSpPr/>
          <p:nvPr/>
        </p:nvSpPr>
        <p:spPr>
          <a:xfrm>
            <a:off x="3153078" y="4348082"/>
            <a:ext cx="1824566" cy="1336529"/>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7" name="Rechteck 6">
            <a:extLst>
              <a:ext uri="{FF2B5EF4-FFF2-40B4-BE49-F238E27FC236}">
                <a16:creationId xmlns:a16="http://schemas.microsoft.com/office/drawing/2014/main" id="{C9436677-AF3D-4DE8-BB62-C0F9FB90CF3C}"/>
              </a:ext>
            </a:extLst>
          </p:cNvPr>
          <p:cNvSpPr/>
          <p:nvPr/>
        </p:nvSpPr>
        <p:spPr>
          <a:xfrm>
            <a:off x="4978400" y="2045463"/>
            <a:ext cx="4391176" cy="3638549"/>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0787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7"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2" name="Rectangle 16">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8">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CC7BA0AB-9BDA-4F6B-A9F1-1BB70425E9A3}"/>
              </a:ext>
            </a:extLst>
          </p:cNvPr>
          <p:cNvSpPr txBox="1"/>
          <p:nvPr/>
        </p:nvSpPr>
        <p:spPr>
          <a:xfrm>
            <a:off x="659301" y="1474969"/>
            <a:ext cx="2823919" cy="1868760"/>
          </a:xfrm>
          <a:prstGeom prst="rect">
            <a:avLst/>
          </a:prstGeom>
        </p:spPr>
        <p:txBody>
          <a:bodyPr vert="horz" lIns="91440" tIns="45720" rIns="91440" bIns="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300" b="0" i="0" u="none" strike="noStrike" kern="1200" cap="all" spc="0" normalizeH="0" baseline="0" noProof="0" dirty="0">
                <a:ln>
                  <a:noFill/>
                </a:ln>
                <a:solidFill>
                  <a:prstClr val="black"/>
                </a:solidFill>
                <a:effectLst/>
                <a:uLnTx/>
                <a:uFillTx/>
                <a:latin typeface="Gill Sans MT" panose="020B0502020104020203"/>
                <a:ea typeface="+mn-ea"/>
                <a:cs typeface="+mn-cs"/>
              </a:rPr>
              <a:t>First Audio</a:t>
            </a:r>
          </a:p>
        </p:txBody>
      </p:sp>
      <p:cxnSp>
        <p:nvCxnSpPr>
          <p:cNvPr id="16" name="Straight Connector 20">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8" name="Group 22">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4" name="Rectangle 23">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24">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7" name="Rectangle 26">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Grafik 2" descr="Ein Bild, das draußen enthält.&#10;&#10;Automatisch generierte Beschreibung">
            <a:extLst>
              <a:ext uri="{FF2B5EF4-FFF2-40B4-BE49-F238E27FC236}">
                <a16:creationId xmlns:a16="http://schemas.microsoft.com/office/drawing/2014/main" id="{FEA62730-E5E1-4826-96B5-B9C12EC29C3A}"/>
              </a:ext>
            </a:extLst>
          </p:cNvPr>
          <p:cNvPicPr>
            <a:picLocks noChangeAspect="1"/>
          </p:cNvPicPr>
          <p:nvPr/>
        </p:nvPicPr>
        <p:blipFill>
          <a:blip r:embed="rId5"/>
          <a:stretch>
            <a:fillRect/>
          </a:stretch>
        </p:blipFill>
        <p:spPr>
          <a:xfrm>
            <a:off x="4863825" y="1116345"/>
            <a:ext cx="5792017" cy="3866172"/>
          </a:xfrm>
          <a:prstGeom prst="rect">
            <a:avLst/>
          </a:prstGeom>
        </p:spPr>
      </p:pic>
      <p:pic>
        <p:nvPicPr>
          <p:cNvPr id="22" name="Picture 28">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30">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Ralph McTell Streets of London">
            <a:hlinkClick r:id="" action="ppaction://media"/>
            <a:extLst>
              <a:ext uri="{FF2B5EF4-FFF2-40B4-BE49-F238E27FC236}">
                <a16:creationId xmlns:a16="http://schemas.microsoft.com/office/drawing/2014/main" id="{C6E7497A-6831-4C0B-9ED6-61615E2DC2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6158" y="4818671"/>
            <a:ext cx="609600" cy="609600"/>
          </a:xfrm>
          <a:prstGeom prst="rect">
            <a:avLst/>
          </a:prstGeom>
        </p:spPr>
      </p:pic>
      <p:sp>
        <p:nvSpPr>
          <p:cNvPr id="28" name="Textfeld 27">
            <a:extLst>
              <a:ext uri="{FF2B5EF4-FFF2-40B4-BE49-F238E27FC236}">
                <a16:creationId xmlns:a16="http://schemas.microsoft.com/office/drawing/2014/main" id="{B67B7ABF-A781-41DB-8262-0A86D8EC7CD5}"/>
              </a:ext>
            </a:extLst>
          </p:cNvPr>
          <p:cNvSpPr txBox="1"/>
          <p:nvPr/>
        </p:nvSpPr>
        <p:spPr>
          <a:xfrm>
            <a:off x="450913" y="5726955"/>
            <a:ext cx="45442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highlight>
                  <a:srgbClr val="000000"/>
                </a:highlight>
                <a:uLnTx/>
                <a:uFillTx/>
                <a:latin typeface="Gill Sans MT" panose="020B0502020104020203"/>
                <a:ea typeface="+mn-ea"/>
                <a:cs typeface="+mn-cs"/>
              </a:rPr>
              <a:t>Ralph </a:t>
            </a:r>
            <a:r>
              <a:rPr kumimoji="0" lang="de-DE" sz="1800" b="0" i="0" u="none" strike="noStrike" kern="1200" cap="none" spc="0" normalizeH="0" baseline="0" noProof="0" err="1">
                <a:ln>
                  <a:noFill/>
                </a:ln>
                <a:solidFill>
                  <a:prstClr val="white"/>
                </a:solidFill>
                <a:effectLst/>
                <a:highlight>
                  <a:srgbClr val="000000"/>
                </a:highlight>
                <a:uLnTx/>
                <a:uFillTx/>
                <a:latin typeface="Gill Sans MT" panose="020B0502020104020203"/>
                <a:ea typeface="+mn-ea"/>
                <a:cs typeface="+mn-cs"/>
              </a:rPr>
              <a:t>McTell</a:t>
            </a:r>
            <a:r>
              <a:rPr kumimoji="0" lang="de-DE" sz="1800" b="0" i="0" u="none" strike="noStrike" kern="1200" cap="none" spc="0" normalizeH="0" baseline="0" noProof="0">
                <a:ln>
                  <a:noFill/>
                </a:ln>
                <a:solidFill>
                  <a:prstClr val="white"/>
                </a:solidFill>
                <a:effectLst/>
                <a:highlight>
                  <a:srgbClr val="000000"/>
                </a:highlight>
                <a:uLnTx/>
                <a:uFillTx/>
                <a:latin typeface="Gill Sans MT" panose="020B0502020104020203"/>
                <a:ea typeface="+mn-ea"/>
                <a:cs typeface="+mn-cs"/>
              </a:rPr>
              <a:t> Streets </a:t>
            </a:r>
            <a:r>
              <a:rPr kumimoji="0" lang="de-DE" sz="1800" b="0" i="0" u="none" strike="noStrike" kern="1200" cap="none" spc="0" normalizeH="0" baseline="0" noProof="0" err="1">
                <a:ln>
                  <a:noFill/>
                </a:ln>
                <a:solidFill>
                  <a:prstClr val="white"/>
                </a:solidFill>
                <a:effectLst/>
                <a:highlight>
                  <a:srgbClr val="000000"/>
                </a:highlight>
                <a:uLnTx/>
                <a:uFillTx/>
                <a:latin typeface="Gill Sans MT" panose="020B0502020104020203"/>
                <a:ea typeface="+mn-ea"/>
                <a:cs typeface="+mn-cs"/>
              </a:rPr>
              <a:t>of</a:t>
            </a:r>
            <a:r>
              <a:rPr kumimoji="0" lang="de-DE" sz="1800" b="0" i="0" u="none" strike="noStrike" kern="1200" cap="none" spc="0" normalizeH="0" baseline="0" noProof="0">
                <a:ln>
                  <a:noFill/>
                </a:ln>
                <a:solidFill>
                  <a:prstClr val="white"/>
                </a:solidFill>
                <a:effectLst/>
                <a:highlight>
                  <a:srgbClr val="000000"/>
                </a:highlight>
                <a:uLnTx/>
                <a:uFillTx/>
                <a:latin typeface="Gill Sans MT" panose="020B0502020104020203"/>
                <a:ea typeface="+mn-ea"/>
                <a:cs typeface="+mn-cs"/>
              </a:rPr>
              <a:t> London</a:t>
            </a:r>
          </a:p>
        </p:txBody>
      </p:sp>
    </p:spTree>
    <p:extLst>
      <p:ext uri="{BB962C8B-B14F-4D97-AF65-F5344CB8AC3E}">
        <p14:creationId xmlns:p14="http://schemas.microsoft.com/office/powerpoint/2010/main" val="5073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4829" fill="hold"/>
                                        <p:tgtEl>
                                          <p:spTgt spid="5"/>
                                        </p:tgtEl>
                                      </p:cBhvr>
                                    </p:cmd>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451579" y="1173389"/>
            <a:ext cx="9603275" cy="680365"/>
          </a:xfrm>
        </p:spPr>
        <p:txBody>
          <a:bodyPr/>
          <a:lstStyle/>
          <a:p>
            <a:pPr algn="ctr"/>
            <a:r>
              <a:rPr lang="de-DE" err="1"/>
              <a:t>Let‘s</a:t>
            </a:r>
            <a:r>
              <a:rPr lang="de-DE"/>
              <a:t> listen</a:t>
            </a:r>
          </a:p>
        </p:txBody>
      </p:sp>
      <p:sp>
        <p:nvSpPr>
          <p:cNvPr id="3" name="Textfeld 2">
            <a:extLst>
              <a:ext uri="{FF2B5EF4-FFF2-40B4-BE49-F238E27FC236}">
                <a16:creationId xmlns:a16="http://schemas.microsoft.com/office/drawing/2014/main" id="{66523B91-291A-44C6-8AE8-DFC17CB056F2}"/>
              </a:ext>
            </a:extLst>
          </p:cNvPr>
          <p:cNvSpPr txBox="1"/>
          <p:nvPr/>
        </p:nvSpPr>
        <p:spPr>
          <a:xfrm>
            <a:off x="2271486" y="2293257"/>
            <a:ext cx="7649028"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Gill Sans MT" panose="020B0502020104020203"/>
                <a:ea typeface="+mn-ea"/>
                <a:cs typeface="+mn-cs"/>
              </a:rPr>
              <a:t>Audiodateien in Schulbüchern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prstClr val="black"/>
                </a:solidFill>
                <a:effectLst/>
                <a:uLnTx/>
                <a:uFillTx/>
                <a:latin typeface="Gill Sans MT" panose="020B0502020104020203"/>
                <a:ea typeface="+mn-ea"/>
                <a:cs typeface="+mn-cs"/>
              </a:rPr>
              <a:t>Podcasts</a:t>
            </a:r>
          </a:p>
        </p:txBody>
      </p:sp>
    </p:spTree>
    <p:extLst>
      <p:ext uri="{BB962C8B-B14F-4D97-AF65-F5344CB8AC3E}">
        <p14:creationId xmlns:p14="http://schemas.microsoft.com/office/powerpoint/2010/main" val="41525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451579" y="1173389"/>
            <a:ext cx="9603275" cy="680365"/>
          </a:xfrm>
        </p:spPr>
        <p:txBody>
          <a:bodyPr>
            <a:normAutofit fontScale="90000"/>
          </a:bodyPr>
          <a:lstStyle/>
          <a:p>
            <a:pPr algn="ctr"/>
            <a:r>
              <a:rPr lang="de-DE" err="1"/>
              <a:t>Let‘s</a:t>
            </a:r>
            <a:r>
              <a:rPr lang="de-DE"/>
              <a:t> listen – </a:t>
            </a:r>
            <a:r>
              <a:rPr lang="de-DE" sz="3200"/>
              <a:t>Podcasts – Westermann Englisch</a:t>
            </a:r>
            <a:br>
              <a:rPr lang="de-DE" sz="3200"/>
            </a:br>
            <a:endParaRPr lang="de-DE"/>
          </a:p>
        </p:txBody>
      </p:sp>
      <p:pic>
        <p:nvPicPr>
          <p:cNvPr id="5" name="Grafik 4">
            <a:extLst>
              <a:ext uri="{FF2B5EF4-FFF2-40B4-BE49-F238E27FC236}">
                <a16:creationId xmlns:a16="http://schemas.microsoft.com/office/drawing/2014/main" id="{C623E0EC-4E16-4706-9812-15100B571F52}"/>
              </a:ext>
            </a:extLst>
          </p:cNvPr>
          <p:cNvPicPr>
            <a:picLocks noChangeAspect="1"/>
          </p:cNvPicPr>
          <p:nvPr/>
        </p:nvPicPr>
        <p:blipFill>
          <a:blip r:embed="rId2"/>
          <a:stretch>
            <a:fillRect/>
          </a:stretch>
        </p:blipFill>
        <p:spPr>
          <a:xfrm>
            <a:off x="4575429" y="1993753"/>
            <a:ext cx="3355573" cy="3920817"/>
          </a:xfrm>
          <a:prstGeom prst="rect">
            <a:avLst/>
          </a:prstGeom>
        </p:spPr>
      </p:pic>
    </p:spTree>
    <p:extLst>
      <p:ext uri="{BB962C8B-B14F-4D97-AF65-F5344CB8AC3E}">
        <p14:creationId xmlns:p14="http://schemas.microsoft.com/office/powerpoint/2010/main" val="315830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451579" y="1173389"/>
            <a:ext cx="9603275" cy="680365"/>
          </a:xfrm>
        </p:spPr>
        <p:txBody>
          <a:bodyPr>
            <a:normAutofit fontScale="90000"/>
          </a:bodyPr>
          <a:lstStyle/>
          <a:p>
            <a:pPr algn="ctr"/>
            <a:r>
              <a:rPr lang="de-DE" err="1"/>
              <a:t>Let‘s</a:t>
            </a:r>
            <a:r>
              <a:rPr lang="de-DE"/>
              <a:t> listen – </a:t>
            </a:r>
            <a:r>
              <a:rPr lang="de-DE" sz="3200"/>
              <a:t>Podcasts – BBC 6 Minute English </a:t>
            </a:r>
            <a:br>
              <a:rPr lang="de-DE" sz="3200"/>
            </a:br>
            <a:endParaRPr lang="de-DE"/>
          </a:p>
        </p:txBody>
      </p:sp>
      <p:pic>
        <p:nvPicPr>
          <p:cNvPr id="4" name="Grafik 3">
            <a:extLst>
              <a:ext uri="{FF2B5EF4-FFF2-40B4-BE49-F238E27FC236}">
                <a16:creationId xmlns:a16="http://schemas.microsoft.com/office/drawing/2014/main" id="{28204162-6F03-4D73-80FA-0E61F415456E}"/>
              </a:ext>
            </a:extLst>
          </p:cNvPr>
          <p:cNvPicPr>
            <a:picLocks noChangeAspect="1"/>
          </p:cNvPicPr>
          <p:nvPr/>
        </p:nvPicPr>
        <p:blipFill>
          <a:blip r:embed="rId2"/>
          <a:stretch>
            <a:fillRect/>
          </a:stretch>
        </p:blipFill>
        <p:spPr>
          <a:xfrm>
            <a:off x="3481903" y="1957674"/>
            <a:ext cx="4776725" cy="3972126"/>
          </a:xfrm>
          <a:prstGeom prst="rect">
            <a:avLst/>
          </a:prstGeom>
        </p:spPr>
      </p:pic>
    </p:spTree>
    <p:extLst>
      <p:ext uri="{BB962C8B-B14F-4D97-AF65-F5344CB8AC3E}">
        <p14:creationId xmlns:p14="http://schemas.microsoft.com/office/powerpoint/2010/main" val="1295835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451579" y="1173389"/>
            <a:ext cx="9603275" cy="680365"/>
          </a:xfrm>
        </p:spPr>
        <p:txBody>
          <a:bodyPr>
            <a:normAutofit fontScale="90000"/>
          </a:bodyPr>
          <a:lstStyle/>
          <a:p>
            <a:pPr algn="ctr"/>
            <a:r>
              <a:rPr lang="de-DE" err="1"/>
              <a:t>Let‘s</a:t>
            </a:r>
            <a:r>
              <a:rPr lang="de-DE"/>
              <a:t> listen – </a:t>
            </a:r>
            <a:r>
              <a:rPr lang="de-DE" sz="3200"/>
              <a:t>Podcasts – BBC The English </a:t>
            </a:r>
            <a:r>
              <a:rPr lang="de-DE" sz="3200" err="1"/>
              <a:t>we</a:t>
            </a:r>
            <a:r>
              <a:rPr lang="de-DE" sz="3200"/>
              <a:t> </a:t>
            </a:r>
            <a:r>
              <a:rPr lang="de-DE" sz="3200" err="1"/>
              <a:t>speak</a:t>
            </a:r>
            <a:br>
              <a:rPr lang="de-DE" sz="3200"/>
            </a:br>
            <a:endParaRPr lang="de-DE"/>
          </a:p>
        </p:txBody>
      </p:sp>
      <p:pic>
        <p:nvPicPr>
          <p:cNvPr id="5" name="Grafik 4">
            <a:extLst>
              <a:ext uri="{FF2B5EF4-FFF2-40B4-BE49-F238E27FC236}">
                <a16:creationId xmlns:a16="http://schemas.microsoft.com/office/drawing/2014/main" id="{19C5DCA2-7B9A-4FE7-9375-CC3E0A59C000}"/>
              </a:ext>
            </a:extLst>
          </p:cNvPr>
          <p:cNvPicPr>
            <a:picLocks noChangeAspect="1"/>
          </p:cNvPicPr>
          <p:nvPr/>
        </p:nvPicPr>
        <p:blipFill>
          <a:blip r:embed="rId2"/>
          <a:stretch>
            <a:fillRect/>
          </a:stretch>
        </p:blipFill>
        <p:spPr>
          <a:xfrm>
            <a:off x="2786743" y="2124036"/>
            <a:ext cx="6618514" cy="3593232"/>
          </a:xfrm>
          <a:prstGeom prst="rect">
            <a:avLst/>
          </a:prstGeom>
        </p:spPr>
      </p:pic>
      <p:sp>
        <p:nvSpPr>
          <p:cNvPr id="6" name="Textfeld 5">
            <a:extLst>
              <a:ext uri="{FF2B5EF4-FFF2-40B4-BE49-F238E27FC236}">
                <a16:creationId xmlns:a16="http://schemas.microsoft.com/office/drawing/2014/main" id="{5B58DF78-4268-4132-9369-1ED914B98047}"/>
              </a:ext>
            </a:extLst>
          </p:cNvPr>
          <p:cNvSpPr txBox="1"/>
          <p:nvPr/>
        </p:nvSpPr>
        <p:spPr>
          <a:xfrm>
            <a:off x="2786743" y="5717268"/>
            <a:ext cx="61032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hlinkClick r:id="rId3"/>
              </a:rPr>
              <a:t>https://www.bbc.co.uk/sounds/play/p041y83c</a:t>
            </a:r>
            <a:endPar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888400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5F8841-0A5E-4358-BDC6-8B81071AD96C}"/>
              </a:ext>
            </a:extLst>
          </p:cNvPr>
          <p:cNvSpPr>
            <a:spLocks noGrp="1"/>
          </p:cNvSpPr>
          <p:nvPr>
            <p:ph type="title"/>
          </p:nvPr>
        </p:nvSpPr>
        <p:spPr/>
        <p:txBody>
          <a:bodyPr/>
          <a:lstStyle/>
          <a:p>
            <a:r>
              <a:rPr lang="de-DE" dirty="0"/>
              <a:t>Methoden für den Unterricht</a:t>
            </a:r>
          </a:p>
        </p:txBody>
      </p:sp>
      <p:sp>
        <p:nvSpPr>
          <p:cNvPr id="5" name="Textfeld 4">
            <a:extLst>
              <a:ext uri="{FF2B5EF4-FFF2-40B4-BE49-F238E27FC236}">
                <a16:creationId xmlns:a16="http://schemas.microsoft.com/office/drawing/2014/main" id="{C823C58B-58BD-4D9D-9751-34BCD76134DD}"/>
              </a:ext>
            </a:extLst>
          </p:cNvPr>
          <p:cNvSpPr txBox="1"/>
          <p:nvPr/>
        </p:nvSpPr>
        <p:spPr>
          <a:xfrm>
            <a:off x="1449217" y="1864194"/>
            <a:ext cx="6096000" cy="353943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rPr>
              <a:t>Listening </a:t>
            </a:r>
            <a:r>
              <a:rPr kumimoji="0" lang="de-DE" sz="3200" b="0" i="0" u="none" strike="noStrike" kern="1200" cap="none" spc="0" normalizeH="0" baseline="0" noProof="0" dirty="0" err="1">
                <a:ln>
                  <a:noFill/>
                </a:ln>
                <a:solidFill>
                  <a:prstClr val="black"/>
                </a:solidFill>
                <a:effectLst/>
                <a:uLnTx/>
                <a:uFillTx/>
                <a:latin typeface="Gill Sans MT" panose="020B0502020104020203"/>
                <a:ea typeface="+mn-ea"/>
                <a:cs typeface="+mn-cs"/>
              </a:rPr>
              <a:t>comprehension</a:t>
            </a:r>
            <a:endPar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de-DE" sz="3200" b="0" i="0" u="none" strike="noStrike" kern="1200" cap="none" spc="0" normalizeH="0" baseline="0" noProof="0" dirty="0" err="1">
                <a:ln>
                  <a:noFill/>
                </a:ln>
                <a:solidFill>
                  <a:prstClr val="black"/>
                </a:solidFill>
                <a:effectLst/>
                <a:uLnTx/>
                <a:uFillTx/>
                <a:latin typeface="Gill Sans MT" panose="020B0502020104020203"/>
                <a:ea typeface="+mn-ea"/>
                <a:cs typeface="+mn-cs"/>
              </a:rPr>
              <a:t>Predictions</a:t>
            </a:r>
            <a:endPar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de-DE" sz="3200" b="0" i="0" u="none" strike="noStrike" kern="1200" cap="none" spc="0" normalizeH="0" baseline="0" noProof="0" dirty="0" err="1">
                <a:ln>
                  <a:noFill/>
                </a:ln>
                <a:solidFill>
                  <a:srgbClr val="000000"/>
                </a:solidFill>
                <a:effectLst/>
                <a:uLnTx/>
                <a:uFillTx/>
                <a:latin typeface="Gill Sans MT" panose="020B0502020104020203"/>
                <a:ea typeface="+mn-ea"/>
                <a:cs typeface="+mn-cs"/>
              </a:rPr>
              <a:t>Summarize</a:t>
            </a:r>
            <a:endPar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de-DE" sz="3200" b="0" i="0" u="none" strike="noStrike" kern="1200" cap="none" spc="0" normalizeH="0" baseline="0" noProof="0" dirty="0" err="1">
                <a:ln>
                  <a:noFill/>
                </a:ln>
                <a:solidFill>
                  <a:srgbClr val="000000"/>
                </a:solidFill>
                <a:effectLst/>
                <a:uLnTx/>
                <a:uFillTx/>
                <a:latin typeface="Gill Sans MT" panose="020B0502020104020203"/>
                <a:ea typeface="+mn-ea"/>
                <a:cs typeface="+mn-cs"/>
              </a:rPr>
              <a:t>Conversation</a:t>
            </a:r>
            <a:r>
              <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de-DE" sz="3200" b="0" i="0" u="none" strike="noStrike" kern="1200" cap="none" spc="0" normalizeH="0" baseline="0" noProof="0" dirty="0" err="1">
                <a:ln>
                  <a:noFill/>
                </a:ln>
                <a:solidFill>
                  <a:srgbClr val="000000"/>
                </a:solidFill>
                <a:effectLst/>
                <a:uLnTx/>
                <a:uFillTx/>
                <a:latin typeface="Gill Sans MT" panose="020B0502020104020203"/>
                <a:ea typeface="+mn-ea"/>
                <a:cs typeface="+mn-cs"/>
              </a:rPr>
              <a:t>starter</a:t>
            </a:r>
            <a:endPar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rPr>
              <a:t>Write a </a:t>
            </a:r>
            <a:r>
              <a:rPr kumimoji="0" lang="de-DE" sz="3200" b="0" i="0" u="none" strike="noStrike" kern="1200" cap="none" spc="0" normalizeH="0" baseline="0" noProof="0" dirty="0" err="1">
                <a:ln>
                  <a:noFill/>
                </a:ln>
                <a:solidFill>
                  <a:srgbClr val="000000"/>
                </a:solidFill>
                <a:effectLst/>
                <a:uLnTx/>
                <a:uFillTx/>
                <a:latin typeface="Gill Sans MT" panose="020B0502020104020203"/>
                <a:ea typeface="+mn-ea"/>
                <a:cs typeface="+mn-cs"/>
              </a:rPr>
              <a:t>letter</a:t>
            </a:r>
            <a:r>
              <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de-DE" sz="3200" b="0" i="0" u="none" strike="noStrike" kern="1200" cap="none" spc="0" normalizeH="0" baseline="0" noProof="0" dirty="0" err="1">
                <a:ln>
                  <a:noFill/>
                </a:ln>
                <a:solidFill>
                  <a:srgbClr val="000000"/>
                </a:solidFill>
                <a:effectLst/>
                <a:uLnTx/>
                <a:uFillTx/>
                <a:latin typeface="Gill Sans MT" panose="020B0502020104020203"/>
                <a:ea typeface="+mn-ea"/>
                <a:cs typeface="+mn-cs"/>
              </a:rPr>
              <a:t>to</a:t>
            </a:r>
            <a:r>
              <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de-DE" sz="3200" b="0" i="0" u="none" strike="noStrike" kern="1200" cap="none" spc="0" normalizeH="0" baseline="0" noProof="0" dirty="0" err="1">
                <a:ln>
                  <a:noFill/>
                </a:ln>
                <a:solidFill>
                  <a:srgbClr val="000000"/>
                </a:solidFill>
                <a:effectLst/>
                <a:uLnTx/>
                <a:uFillTx/>
                <a:latin typeface="Gill Sans MT" panose="020B0502020104020203"/>
                <a:ea typeface="+mn-ea"/>
                <a:cs typeface="+mn-cs"/>
              </a:rPr>
              <a:t>the</a:t>
            </a:r>
            <a:r>
              <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de-DE" sz="3200" b="0" i="0" u="none" strike="noStrike" kern="1200" cap="none" spc="0" normalizeH="0" baseline="0" noProof="0" dirty="0" err="1">
                <a:ln>
                  <a:noFill/>
                </a:ln>
                <a:solidFill>
                  <a:srgbClr val="000000"/>
                </a:solidFill>
                <a:effectLst/>
                <a:uLnTx/>
                <a:uFillTx/>
                <a:latin typeface="Gill Sans MT" panose="020B0502020104020203"/>
                <a:ea typeface="+mn-ea"/>
                <a:cs typeface="+mn-cs"/>
              </a:rPr>
              <a:t>podcaster</a:t>
            </a:r>
            <a:endPar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rPr>
              <a:t>Fill in </a:t>
            </a:r>
            <a:r>
              <a:rPr kumimoji="0" lang="de-DE" sz="3200" b="0" i="0" u="none" strike="noStrike" kern="1200" cap="none" spc="0" normalizeH="0" baseline="0" noProof="0" dirty="0" err="1">
                <a:ln>
                  <a:noFill/>
                </a:ln>
                <a:solidFill>
                  <a:srgbClr val="000000"/>
                </a:solidFill>
                <a:effectLst/>
                <a:uLnTx/>
                <a:uFillTx/>
                <a:latin typeface="Gill Sans MT" panose="020B0502020104020203"/>
                <a:ea typeface="+mn-ea"/>
                <a:cs typeface="+mn-cs"/>
              </a:rPr>
              <a:t>the</a:t>
            </a:r>
            <a:r>
              <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rPr>
              <a:t> blank</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de-DE" sz="3200" b="0" i="0" u="none" strike="noStrike" kern="1200" cap="none" spc="0" normalizeH="0" baseline="0" noProof="0" dirty="0">
                <a:ln>
                  <a:noFill/>
                </a:ln>
                <a:solidFill>
                  <a:srgbClr val="000000"/>
                </a:solidFill>
                <a:effectLst/>
                <a:uLnTx/>
                <a:uFillTx/>
                <a:latin typeface="Gill Sans MT" panose="020B0502020104020203"/>
                <a:ea typeface="+mn-ea"/>
                <a:cs typeface="+mn-cs"/>
              </a:rPr>
              <a:t>Bingo</a:t>
            </a:r>
          </a:p>
        </p:txBody>
      </p:sp>
    </p:spTree>
    <p:extLst>
      <p:ext uri="{BB962C8B-B14F-4D97-AF65-F5344CB8AC3E}">
        <p14:creationId xmlns:p14="http://schemas.microsoft.com/office/powerpoint/2010/main" val="63235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CE08F9-94B8-419F-A67D-B2047D8DD8F1}"/>
              </a:ext>
            </a:extLst>
          </p:cNvPr>
          <p:cNvSpPr>
            <a:spLocks noGrp="1"/>
          </p:cNvSpPr>
          <p:nvPr>
            <p:ph type="title"/>
          </p:nvPr>
        </p:nvSpPr>
        <p:spPr/>
        <p:txBody>
          <a:bodyPr/>
          <a:lstStyle/>
          <a:p>
            <a:br>
              <a:rPr lang="de-DE" dirty="0"/>
            </a:br>
            <a:r>
              <a:rPr lang="de-DE" dirty="0" err="1"/>
              <a:t>Cloze</a:t>
            </a:r>
            <a:r>
              <a:rPr lang="de-DE" dirty="0"/>
              <a:t> Test / C-</a:t>
            </a:r>
            <a:r>
              <a:rPr lang="de-DE" dirty="0" err="1"/>
              <a:t>TEst</a:t>
            </a:r>
            <a:endParaRPr lang="de-DE" dirty="0"/>
          </a:p>
        </p:txBody>
      </p:sp>
      <p:sp>
        <p:nvSpPr>
          <p:cNvPr id="3" name="Inhaltsplatzhalter 2">
            <a:extLst>
              <a:ext uri="{FF2B5EF4-FFF2-40B4-BE49-F238E27FC236}">
                <a16:creationId xmlns:a16="http://schemas.microsoft.com/office/drawing/2014/main" id="{64ADF9A0-56F5-45ED-BCB5-DE71A217787C}"/>
              </a:ext>
            </a:extLst>
          </p:cNvPr>
          <p:cNvSpPr>
            <a:spLocks noGrp="1"/>
          </p:cNvSpPr>
          <p:nvPr>
            <p:ph sz="half" idx="1"/>
          </p:nvPr>
        </p:nvSpPr>
        <p:spPr>
          <a:xfrm>
            <a:off x="1955331" y="2014874"/>
            <a:ext cx="4645152" cy="3448595"/>
          </a:xfrm>
        </p:spPr>
        <p:txBody>
          <a:bodyPr/>
          <a:lstStyle/>
          <a:p>
            <a:endParaRPr lang="de-DE"/>
          </a:p>
        </p:txBody>
      </p:sp>
      <p:sp>
        <p:nvSpPr>
          <p:cNvPr id="4" name="Inhaltsplatzhalter 3">
            <a:extLst>
              <a:ext uri="{FF2B5EF4-FFF2-40B4-BE49-F238E27FC236}">
                <a16:creationId xmlns:a16="http://schemas.microsoft.com/office/drawing/2014/main" id="{B6AFDDD3-2BFB-4F51-995C-54BF6AB88F62}"/>
              </a:ext>
            </a:extLst>
          </p:cNvPr>
          <p:cNvSpPr>
            <a:spLocks noGrp="1"/>
          </p:cNvSpPr>
          <p:nvPr>
            <p:ph sz="half" idx="2"/>
          </p:nvPr>
        </p:nvSpPr>
        <p:spPr>
          <a:xfrm>
            <a:off x="6921771" y="2021339"/>
            <a:ext cx="4645152" cy="3441520"/>
          </a:xfrm>
        </p:spPr>
        <p:txBody>
          <a:bodyPr/>
          <a:lstStyle/>
          <a:p>
            <a:endParaRPr lang="de-DE"/>
          </a:p>
        </p:txBody>
      </p:sp>
      <p:pic>
        <p:nvPicPr>
          <p:cNvPr id="5" name="Grafik 4">
            <a:extLst>
              <a:ext uri="{FF2B5EF4-FFF2-40B4-BE49-F238E27FC236}">
                <a16:creationId xmlns:a16="http://schemas.microsoft.com/office/drawing/2014/main" id="{1D8E1489-300D-42B0-A7B4-9228AAE94537}"/>
              </a:ext>
            </a:extLst>
          </p:cNvPr>
          <p:cNvPicPr>
            <a:picLocks noChangeAspect="1"/>
          </p:cNvPicPr>
          <p:nvPr/>
        </p:nvPicPr>
        <p:blipFill>
          <a:blip r:embed="rId2"/>
          <a:stretch>
            <a:fillRect/>
          </a:stretch>
        </p:blipFill>
        <p:spPr>
          <a:xfrm>
            <a:off x="759519" y="2014874"/>
            <a:ext cx="3337731" cy="3928955"/>
          </a:xfrm>
          <a:prstGeom prst="rect">
            <a:avLst/>
          </a:prstGeom>
        </p:spPr>
      </p:pic>
      <p:pic>
        <p:nvPicPr>
          <p:cNvPr id="6" name="Grafik 5">
            <a:extLst>
              <a:ext uri="{FF2B5EF4-FFF2-40B4-BE49-F238E27FC236}">
                <a16:creationId xmlns:a16="http://schemas.microsoft.com/office/drawing/2014/main" id="{2E19B64B-6154-489F-8809-7E64F01904B7}"/>
              </a:ext>
            </a:extLst>
          </p:cNvPr>
          <p:cNvPicPr>
            <a:picLocks noChangeAspect="1"/>
          </p:cNvPicPr>
          <p:nvPr/>
        </p:nvPicPr>
        <p:blipFill>
          <a:blip r:embed="rId3"/>
          <a:stretch>
            <a:fillRect/>
          </a:stretch>
        </p:blipFill>
        <p:spPr>
          <a:xfrm>
            <a:off x="4597605" y="2635899"/>
            <a:ext cx="6828396" cy="2244629"/>
          </a:xfrm>
          <a:prstGeom prst="rect">
            <a:avLst/>
          </a:prstGeom>
        </p:spPr>
      </p:pic>
    </p:spTree>
    <p:extLst>
      <p:ext uri="{BB962C8B-B14F-4D97-AF65-F5344CB8AC3E}">
        <p14:creationId xmlns:p14="http://schemas.microsoft.com/office/powerpoint/2010/main" val="2046960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FD49C33-0148-322F-C10B-7823E3AA015C}"/>
              </a:ext>
            </a:extLst>
          </p:cNvPr>
          <p:cNvPicPr>
            <a:picLocks noChangeAspect="1"/>
          </p:cNvPicPr>
          <p:nvPr/>
        </p:nvPicPr>
        <p:blipFill>
          <a:blip r:embed="rId2"/>
          <a:stretch>
            <a:fillRect/>
          </a:stretch>
        </p:blipFill>
        <p:spPr>
          <a:xfrm>
            <a:off x="4175757" y="333031"/>
            <a:ext cx="3840485" cy="5339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1849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BFC87-1D45-4237-8D00-FCBC22D6767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D9FD8B9B-BFEE-4876-B0DE-D2DF5B60E934}"/>
              </a:ext>
            </a:extLst>
          </p:cNvPr>
          <p:cNvPicPr>
            <a:picLocks noGrp="1" noChangeAspect="1"/>
          </p:cNvPicPr>
          <p:nvPr>
            <p:ph idx="1"/>
          </p:nvPr>
        </p:nvPicPr>
        <p:blipFill>
          <a:blip r:embed="rId2"/>
          <a:stretch>
            <a:fillRect/>
          </a:stretch>
        </p:blipFill>
        <p:spPr>
          <a:xfrm>
            <a:off x="1741600" y="4136571"/>
            <a:ext cx="1343706" cy="1343706"/>
          </a:xfrm>
        </p:spPr>
      </p:pic>
      <p:sp>
        <p:nvSpPr>
          <p:cNvPr id="6" name="Sprechblase: oval 5">
            <a:extLst>
              <a:ext uri="{FF2B5EF4-FFF2-40B4-BE49-F238E27FC236}">
                <a16:creationId xmlns:a16="http://schemas.microsoft.com/office/drawing/2014/main" id="{26DA4646-29E1-4F67-B82B-168A625E9CF7}"/>
              </a:ext>
            </a:extLst>
          </p:cNvPr>
          <p:cNvSpPr/>
          <p:nvPr/>
        </p:nvSpPr>
        <p:spPr>
          <a:xfrm>
            <a:off x="3425370" y="2569029"/>
            <a:ext cx="7629484" cy="2540000"/>
          </a:xfrm>
          <a:prstGeom prst="wedgeEllipseCallout">
            <a:avLst>
              <a:gd name="adj1" fmla="val -53586"/>
              <a:gd name="adj2" fmla="val 57220"/>
            </a:avLst>
          </a:prstGeom>
          <a:solidFill>
            <a:srgbClr val="A0DE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Die </a:t>
            </a:r>
            <a:r>
              <a:rPr kumimoji="0" lang="de-DE" sz="2800" b="0" i="0" u="none" strike="noStrike" kern="1200" cap="none" spc="0" normalizeH="0" baseline="0" noProof="0" err="1">
                <a:ln>
                  <a:noFill/>
                </a:ln>
                <a:solidFill>
                  <a:prstClr val="black"/>
                </a:solidFill>
                <a:effectLst/>
                <a:uLnTx/>
                <a:uFillTx/>
                <a:latin typeface="Gill Sans MT" panose="020B0502020104020203"/>
                <a:ea typeface="+mn-ea"/>
                <a:cs typeface="+mn-cs"/>
              </a:rPr>
              <a:t>Schüler:innen</a:t>
            </a: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 sollen einen engl. Podcast finden, der sie interessiert. </a:t>
            </a:r>
          </a:p>
        </p:txBody>
      </p:sp>
    </p:spTree>
    <p:extLst>
      <p:ext uri="{BB962C8B-B14F-4D97-AF65-F5344CB8AC3E}">
        <p14:creationId xmlns:p14="http://schemas.microsoft.com/office/powerpoint/2010/main" val="145233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 y="1173389"/>
            <a:ext cx="12192000" cy="680365"/>
          </a:xfrm>
        </p:spPr>
        <p:txBody>
          <a:bodyPr>
            <a:normAutofit fontScale="90000"/>
          </a:bodyPr>
          <a:lstStyle/>
          <a:p>
            <a:pPr algn="ctr"/>
            <a:r>
              <a:rPr lang="de-DE" err="1"/>
              <a:t>Let‘s</a:t>
            </a:r>
            <a:r>
              <a:rPr lang="de-DE"/>
              <a:t> listen – </a:t>
            </a:r>
            <a:r>
              <a:rPr lang="de-DE" sz="3200"/>
              <a:t>Podcasts – Find </a:t>
            </a:r>
            <a:r>
              <a:rPr lang="de-DE" sz="3200" err="1"/>
              <a:t>your</a:t>
            </a:r>
            <a:r>
              <a:rPr lang="de-DE" sz="3200"/>
              <a:t> </a:t>
            </a:r>
            <a:r>
              <a:rPr lang="de-DE" sz="3200" err="1"/>
              <a:t>favourite</a:t>
            </a:r>
            <a:r>
              <a:rPr lang="de-DE" sz="3200"/>
              <a:t> Podcast</a:t>
            </a:r>
            <a:br>
              <a:rPr lang="de-DE" sz="3200"/>
            </a:br>
            <a:endParaRPr lang="de-DE"/>
          </a:p>
        </p:txBody>
      </p:sp>
      <p:pic>
        <p:nvPicPr>
          <p:cNvPr id="7" name="Grafik 6">
            <a:extLst>
              <a:ext uri="{FF2B5EF4-FFF2-40B4-BE49-F238E27FC236}">
                <a16:creationId xmlns:a16="http://schemas.microsoft.com/office/drawing/2014/main" id="{77CCBE84-FBF5-4A58-88EA-7D3067C9E593}"/>
              </a:ext>
            </a:extLst>
          </p:cNvPr>
          <p:cNvPicPr>
            <a:picLocks noChangeAspect="1"/>
          </p:cNvPicPr>
          <p:nvPr/>
        </p:nvPicPr>
        <p:blipFill>
          <a:blip r:embed="rId2"/>
          <a:stretch>
            <a:fillRect/>
          </a:stretch>
        </p:blipFill>
        <p:spPr>
          <a:xfrm>
            <a:off x="5030451" y="1975680"/>
            <a:ext cx="1615839" cy="3619662"/>
          </a:xfrm>
          <a:prstGeom prst="rect">
            <a:avLst/>
          </a:prstGeom>
        </p:spPr>
      </p:pic>
    </p:spTree>
    <p:extLst>
      <p:ext uri="{BB962C8B-B14F-4D97-AF65-F5344CB8AC3E}">
        <p14:creationId xmlns:p14="http://schemas.microsoft.com/office/powerpoint/2010/main" val="1530237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30888-0CE0-42C2-8B97-5DE7064DC04C}"/>
              </a:ext>
            </a:extLst>
          </p:cNvPr>
          <p:cNvSpPr>
            <a:spLocks noGrp="1"/>
          </p:cNvSpPr>
          <p:nvPr>
            <p:ph type="title"/>
          </p:nvPr>
        </p:nvSpPr>
        <p:spPr/>
        <p:txBody>
          <a:bodyPr/>
          <a:lstStyle/>
          <a:p>
            <a:r>
              <a:rPr lang="de-DE"/>
              <a:t>Podcast  </a:t>
            </a:r>
            <a:r>
              <a:rPr lang="de-DE" err="1"/>
              <a:t>Tasting</a:t>
            </a:r>
            <a:endParaRPr lang="de-DE"/>
          </a:p>
        </p:txBody>
      </p:sp>
      <p:sp>
        <p:nvSpPr>
          <p:cNvPr id="3" name="Inhaltsplatzhalter 2">
            <a:extLst>
              <a:ext uri="{FF2B5EF4-FFF2-40B4-BE49-F238E27FC236}">
                <a16:creationId xmlns:a16="http://schemas.microsoft.com/office/drawing/2014/main" id="{0E76FDD5-7DC9-4379-9DA3-F7EAC041D444}"/>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68EF5F2C-F6EC-41C4-AA65-E572E5CED120}"/>
              </a:ext>
            </a:extLst>
          </p:cNvPr>
          <p:cNvPicPr>
            <a:picLocks noChangeAspect="1"/>
          </p:cNvPicPr>
          <p:nvPr/>
        </p:nvPicPr>
        <p:blipFill>
          <a:blip r:embed="rId2"/>
          <a:stretch>
            <a:fillRect/>
          </a:stretch>
        </p:blipFill>
        <p:spPr>
          <a:xfrm>
            <a:off x="1451579" y="2033177"/>
            <a:ext cx="4647998" cy="3322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A87440DF-97C7-40E2-9783-8BA7045AEC42}"/>
              </a:ext>
            </a:extLst>
          </p:cNvPr>
          <p:cNvPicPr>
            <a:picLocks noChangeAspect="1"/>
          </p:cNvPicPr>
          <p:nvPr/>
        </p:nvPicPr>
        <p:blipFill>
          <a:blip r:embed="rId3"/>
          <a:stretch>
            <a:fillRect/>
          </a:stretch>
        </p:blipFill>
        <p:spPr>
          <a:xfrm>
            <a:off x="6761215" y="2033176"/>
            <a:ext cx="4731619" cy="3322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5940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CC7BA0AB-9BDA-4F6B-A9F1-1BB70425E9A3}"/>
              </a:ext>
            </a:extLst>
          </p:cNvPr>
          <p:cNvSpPr txBox="1"/>
          <p:nvPr/>
        </p:nvSpPr>
        <p:spPr>
          <a:xfrm>
            <a:off x="336152" y="1472726"/>
            <a:ext cx="3561717" cy="1954017"/>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all" spc="0" normalizeH="0" baseline="0" noProof="0" err="1">
                <a:ln>
                  <a:noFill/>
                </a:ln>
                <a:solidFill>
                  <a:prstClr val="black"/>
                </a:solidFill>
                <a:effectLst/>
                <a:uLnTx/>
                <a:uFillTx/>
                <a:latin typeface="Gill Sans MT" panose="020B0502020104020203"/>
                <a:ea typeface="+mn-ea"/>
                <a:cs typeface="+mn-cs"/>
              </a:rPr>
              <a:t>technologische</a:t>
            </a:r>
            <a:r>
              <a:rPr kumimoji="0" lang="en-US" sz="2800" b="0" i="0" u="none" strike="noStrike" kern="1200" cap="all" spc="0" normalizeH="0" baseline="0" noProof="0">
                <a:ln>
                  <a:noFill/>
                </a:ln>
                <a:solidFill>
                  <a:prstClr val="black"/>
                </a:solidFill>
                <a:effectLst/>
                <a:uLnTx/>
                <a:uFillTx/>
                <a:latin typeface="Gill Sans MT" panose="020B0502020104020203"/>
                <a:ea typeface="+mn-ea"/>
                <a:cs typeface="+mn-cs"/>
              </a:rPr>
              <a:t> </a:t>
            </a:r>
            <a:r>
              <a:rPr kumimoji="0" lang="en-US" sz="2800" b="0" i="0" u="none" strike="noStrike" kern="1200" cap="all" spc="0" normalizeH="0" baseline="0" noProof="0" err="1">
                <a:ln>
                  <a:noFill/>
                </a:ln>
                <a:solidFill>
                  <a:prstClr val="black"/>
                </a:solidFill>
                <a:effectLst/>
                <a:uLnTx/>
                <a:uFillTx/>
                <a:latin typeface="Gill Sans MT" panose="020B0502020104020203"/>
                <a:ea typeface="+mn-ea"/>
                <a:cs typeface="+mn-cs"/>
              </a:rPr>
              <a:t>Entwicklung</a:t>
            </a:r>
            <a:endParaRPr kumimoji="0" lang="en-US" sz="2800" b="0" i="0" u="none" strike="noStrike" kern="1200" cap="all" spc="0" normalizeH="0" baseline="0" noProof="0">
              <a:ln>
                <a:noFill/>
              </a:ln>
              <a:solidFill>
                <a:prstClr val="black"/>
              </a:solidFill>
              <a:effectLst/>
              <a:uLnTx/>
              <a:uFillTx/>
              <a:latin typeface="Gill Sans MT" panose="020B0502020104020203"/>
              <a:ea typeface="+mn-ea"/>
              <a:cs typeface="+mn-cs"/>
            </a:endParaRP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Picture 2" descr="Abbildung 3: Sprachlabor in den 1980er Jahren (Quelle: Mediendidaktisches Archiv des LMZ Baden-Württemberg)">
            <a:extLst>
              <a:ext uri="{FF2B5EF4-FFF2-40B4-BE49-F238E27FC236}">
                <a16:creationId xmlns:a16="http://schemas.microsoft.com/office/drawing/2014/main" id="{7009C67C-3291-4B1F-BC99-BF932D8192E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8374" y="1235238"/>
            <a:ext cx="6282919" cy="36283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475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30888-0CE0-42C2-8B97-5DE7064DC04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E76FDD5-7DC9-4379-9DA3-F7EAC041D444}"/>
              </a:ext>
            </a:extLst>
          </p:cNvPr>
          <p:cNvSpPr>
            <a:spLocks noGrp="1"/>
          </p:cNvSpPr>
          <p:nvPr>
            <p:ph idx="1"/>
          </p:nvPr>
        </p:nvSpPr>
        <p:spPr/>
        <p:txBody>
          <a:bodyPr/>
          <a:lstStyle/>
          <a:p>
            <a:endParaRPr lang="de-DE"/>
          </a:p>
        </p:txBody>
      </p:sp>
      <p:pic>
        <p:nvPicPr>
          <p:cNvPr id="6" name="Grafik 5">
            <a:extLst>
              <a:ext uri="{FF2B5EF4-FFF2-40B4-BE49-F238E27FC236}">
                <a16:creationId xmlns:a16="http://schemas.microsoft.com/office/drawing/2014/main" id="{ECC32BFD-788B-489A-B9E1-9F5D60732509}"/>
              </a:ext>
            </a:extLst>
          </p:cNvPr>
          <p:cNvPicPr>
            <a:picLocks noChangeAspect="1"/>
          </p:cNvPicPr>
          <p:nvPr/>
        </p:nvPicPr>
        <p:blipFill>
          <a:blip r:embed="rId2"/>
          <a:stretch>
            <a:fillRect/>
          </a:stretch>
        </p:blipFill>
        <p:spPr>
          <a:xfrm>
            <a:off x="2174082" y="2251676"/>
            <a:ext cx="7991475" cy="3588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9204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p:txBody>
          <a:bodyPr/>
          <a:lstStyle/>
          <a:p>
            <a:br>
              <a:rPr lang="de-DE"/>
            </a:br>
            <a:r>
              <a:rPr lang="de-DE" err="1"/>
              <a:t>Let‘s</a:t>
            </a:r>
            <a:r>
              <a:rPr lang="de-DE"/>
              <a:t> </a:t>
            </a:r>
            <a:r>
              <a:rPr lang="de-DE" err="1"/>
              <a:t>record</a:t>
            </a:r>
            <a:endParaRPr lang="de-DE"/>
          </a:p>
        </p:txBody>
      </p:sp>
      <p:graphicFrame>
        <p:nvGraphicFramePr>
          <p:cNvPr id="4" name="Objekt 3">
            <a:extLst>
              <a:ext uri="{FF2B5EF4-FFF2-40B4-BE49-F238E27FC236}">
                <a16:creationId xmlns:a16="http://schemas.microsoft.com/office/drawing/2014/main" id="{9296F794-E8E2-461A-959D-0015CEF56A57}"/>
              </a:ext>
            </a:extLst>
          </p:cNvPr>
          <p:cNvGraphicFramePr>
            <a:graphicFrameLocks noChangeAspect="1"/>
          </p:cNvGraphicFramePr>
          <p:nvPr/>
        </p:nvGraphicFramePr>
        <p:xfrm>
          <a:off x="1451579" y="2059977"/>
          <a:ext cx="6640739" cy="3639147"/>
        </p:xfrm>
        <a:graphic>
          <a:graphicData uri="http://schemas.openxmlformats.org/presentationml/2006/ole">
            <mc:AlternateContent xmlns:mc="http://schemas.openxmlformats.org/markup-compatibility/2006">
              <mc:Choice xmlns:v="urn:schemas-microsoft-com:vml" Requires="v">
                <p:oleObj r:id="rId2" imgW="38298240" imgH="20964960" progId="">
                  <p:embed/>
                </p:oleObj>
              </mc:Choice>
              <mc:Fallback>
                <p:oleObj r:id="rId2" imgW="38298240" imgH="20964960" progId="">
                  <p:embed/>
                  <p:pic>
                    <p:nvPicPr>
                      <p:cNvPr id="4" name="Objekt 3">
                        <a:extLst>
                          <a:ext uri="{FF2B5EF4-FFF2-40B4-BE49-F238E27FC236}">
                            <a16:creationId xmlns:a16="http://schemas.microsoft.com/office/drawing/2014/main" id="{9296F794-E8E2-461A-959D-0015CEF56A57}"/>
                          </a:ext>
                        </a:extLst>
                      </p:cNvPr>
                      <p:cNvPicPr/>
                      <p:nvPr/>
                    </p:nvPicPr>
                    <p:blipFill>
                      <a:blip r:embed="rId3"/>
                      <a:stretch>
                        <a:fillRect/>
                      </a:stretch>
                    </p:blipFill>
                    <p:spPr>
                      <a:xfrm>
                        <a:off x="1451579" y="2059977"/>
                        <a:ext cx="6640739" cy="3639147"/>
                      </a:xfrm>
                      <a:prstGeom prst="rect">
                        <a:avLst/>
                      </a:prstGeom>
                    </p:spPr>
                  </p:pic>
                </p:oleObj>
              </mc:Fallback>
            </mc:AlternateContent>
          </a:graphicData>
        </a:graphic>
      </p:graphicFrame>
      <p:sp>
        <p:nvSpPr>
          <p:cNvPr id="5" name="Rechteck 4">
            <a:extLst>
              <a:ext uri="{FF2B5EF4-FFF2-40B4-BE49-F238E27FC236}">
                <a16:creationId xmlns:a16="http://schemas.microsoft.com/office/drawing/2014/main" id="{AB9897A8-D9DA-4C48-AB56-7CE327336884}"/>
              </a:ext>
            </a:extLst>
          </p:cNvPr>
          <p:cNvSpPr/>
          <p:nvPr/>
        </p:nvSpPr>
        <p:spPr>
          <a:xfrm>
            <a:off x="1451579" y="2046514"/>
            <a:ext cx="3744535" cy="3672115"/>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Rechteck 5">
            <a:extLst>
              <a:ext uri="{FF2B5EF4-FFF2-40B4-BE49-F238E27FC236}">
                <a16:creationId xmlns:a16="http://schemas.microsoft.com/office/drawing/2014/main" id="{DB481AA5-A640-490A-A41B-331BB22CE079}"/>
              </a:ext>
            </a:extLst>
          </p:cNvPr>
          <p:cNvSpPr/>
          <p:nvPr/>
        </p:nvSpPr>
        <p:spPr>
          <a:xfrm>
            <a:off x="5196115" y="3693885"/>
            <a:ext cx="899885" cy="2211462"/>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7" name="Rechteck 6">
            <a:extLst>
              <a:ext uri="{FF2B5EF4-FFF2-40B4-BE49-F238E27FC236}">
                <a16:creationId xmlns:a16="http://schemas.microsoft.com/office/drawing/2014/main" id="{C9436677-AF3D-4DE8-BB62-C0F9FB90CF3C}"/>
              </a:ext>
            </a:extLst>
          </p:cNvPr>
          <p:cNvSpPr/>
          <p:nvPr/>
        </p:nvSpPr>
        <p:spPr>
          <a:xfrm>
            <a:off x="6081486" y="2059977"/>
            <a:ext cx="2010832" cy="3742259"/>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0547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EADC4-33CC-4D58-8DD2-372ADC5E2B6F}"/>
              </a:ext>
            </a:extLst>
          </p:cNvPr>
          <p:cNvSpPr>
            <a:spLocks noGrp="1"/>
          </p:cNvSpPr>
          <p:nvPr>
            <p:ph type="title"/>
          </p:nvPr>
        </p:nvSpPr>
        <p:spPr/>
        <p:txBody>
          <a:bodyPr/>
          <a:lstStyle/>
          <a:p>
            <a:br>
              <a:rPr lang="de-DE"/>
            </a:br>
            <a:r>
              <a:rPr lang="de-DE" err="1"/>
              <a:t>Let‘s</a:t>
            </a:r>
            <a:r>
              <a:rPr lang="de-DE"/>
              <a:t> </a:t>
            </a:r>
            <a:r>
              <a:rPr lang="de-DE" err="1"/>
              <a:t>record</a:t>
            </a:r>
            <a:r>
              <a:rPr lang="de-DE"/>
              <a:t> – </a:t>
            </a:r>
            <a:r>
              <a:rPr lang="de-DE" err="1"/>
              <a:t>What</a:t>
            </a:r>
            <a:r>
              <a:rPr lang="de-DE"/>
              <a:t> </a:t>
            </a:r>
            <a:r>
              <a:rPr lang="de-DE" err="1"/>
              <a:t>you</a:t>
            </a:r>
            <a:r>
              <a:rPr lang="de-DE"/>
              <a:t> </a:t>
            </a:r>
            <a:r>
              <a:rPr lang="de-DE" err="1"/>
              <a:t>need</a:t>
            </a:r>
            <a:endParaRPr lang="de-DE"/>
          </a:p>
        </p:txBody>
      </p:sp>
      <p:sp>
        <p:nvSpPr>
          <p:cNvPr id="3" name="Inhaltsplatzhalter 2">
            <a:extLst>
              <a:ext uri="{FF2B5EF4-FFF2-40B4-BE49-F238E27FC236}">
                <a16:creationId xmlns:a16="http://schemas.microsoft.com/office/drawing/2014/main" id="{63562DE9-CA3C-4AE5-9EE7-D3E3330E613D}"/>
              </a:ext>
            </a:extLst>
          </p:cNvPr>
          <p:cNvSpPr>
            <a:spLocks noGrp="1"/>
          </p:cNvSpPr>
          <p:nvPr>
            <p:ph idx="1"/>
          </p:nvPr>
        </p:nvSpPr>
        <p:spPr>
          <a:xfrm>
            <a:off x="1683657" y="5182261"/>
            <a:ext cx="4702629" cy="3450613"/>
          </a:xfrm>
        </p:spPr>
        <p:txBody>
          <a:bodyPr/>
          <a:lstStyle/>
          <a:p>
            <a:pPr marL="0" indent="0">
              <a:buNone/>
            </a:pPr>
            <a:r>
              <a:rPr lang="de-DE" err="1"/>
              <a:t>easi</a:t>
            </a:r>
            <a:r>
              <a:rPr lang="de-DE"/>
              <a:t> </a:t>
            </a:r>
            <a:r>
              <a:rPr lang="de-DE" err="1"/>
              <a:t>speak</a:t>
            </a:r>
            <a:r>
              <a:rPr lang="de-DE"/>
              <a:t>					</a:t>
            </a:r>
          </a:p>
        </p:txBody>
      </p:sp>
      <p:pic>
        <p:nvPicPr>
          <p:cNvPr id="5" name="Grafik 4">
            <a:extLst>
              <a:ext uri="{FF2B5EF4-FFF2-40B4-BE49-F238E27FC236}">
                <a16:creationId xmlns:a16="http://schemas.microsoft.com/office/drawing/2014/main" id="{10F73A2F-F4B2-46AD-AF24-23E1E1490EF2}"/>
              </a:ext>
            </a:extLst>
          </p:cNvPr>
          <p:cNvPicPr>
            <a:picLocks noChangeAspect="1"/>
          </p:cNvPicPr>
          <p:nvPr/>
        </p:nvPicPr>
        <p:blipFill>
          <a:blip r:embed="rId2"/>
          <a:stretch>
            <a:fillRect/>
          </a:stretch>
        </p:blipFill>
        <p:spPr>
          <a:xfrm>
            <a:off x="1683657" y="2299815"/>
            <a:ext cx="3617187" cy="2882446"/>
          </a:xfrm>
          <a:prstGeom prst="rect">
            <a:avLst/>
          </a:prstGeom>
        </p:spPr>
      </p:pic>
      <p:pic>
        <p:nvPicPr>
          <p:cNvPr id="7" name="Grafik 6">
            <a:extLst>
              <a:ext uri="{FF2B5EF4-FFF2-40B4-BE49-F238E27FC236}">
                <a16:creationId xmlns:a16="http://schemas.microsoft.com/office/drawing/2014/main" id="{875B3DA7-2CDC-4F7D-B692-DD92F1BA6A3C}"/>
              </a:ext>
            </a:extLst>
          </p:cNvPr>
          <p:cNvPicPr>
            <a:picLocks noChangeAspect="1"/>
          </p:cNvPicPr>
          <p:nvPr/>
        </p:nvPicPr>
        <p:blipFill>
          <a:blip r:embed="rId3"/>
          <a:stretch>
            <a:fillRect/>
          </a:stretch>
        </p:blipFill>
        <p:spPr>
          <a:xfrm>
            <a:off x="7414359" y="2338688"/>
            <a:ext cx="2107013" cy="2804699"/>
          </a:xfrm>
          <a:prstGeom prst="rect">
            <a:avLst/>
          </a:prstGeom>
        </p:spPr>
      </p:pic>
      <p:sp>
        <p:nvSpPr>
          <p:cNvPr id="9" name="Textfeld 8">
            <a:extLst>
              <a:ext uri="{FF2B5EF4-FFF2-40B4-BE49-F238E27FC236}">
                <a16:creationId xmlns:a16="http://schemas.microsoft.com/office/drawing/2014/main" id="{7D9ED909-D6E6-408E-B239-8877BF750F85}"/>
              </a:ext>
            </a:extLst>
          </p:cNvPr>
          <p:cNvSpPr txBox="1"/>
          <p:nvPr/>
        </p:nvSpPr>
        <p:spPr>
          <a:xfrm>
            <a:off x="7298244" y="5258989"/>
            <a:ext cx="610325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prstClr val="black"/>
                </a:solidFill>
                <a:effectLst/>
                <a:uLnTx/>
                <a:uFillTx/>
                <a:latin typeface="Gill Sans MT" panose="020B0502020104020203"/>
                <a:ea typeface="+mn-ea"/>
                <a:cs typeface="+mn-cs"/>
              </a:rPr>
              <a:t>Smartphone/Tablet</a:t>
            </a:r>
          </a:p>
        </p:txBody>
      </p:sp>
    </p:spTree>
    <p:extLst>
      <p:ext uri="{BB962C8B-B14F-4D97-AF65-F5344CB8AC3E}">
        <p14:creationId xmlns:p14="http://schemas.microsoft.com/office/powerpoint/2010/main" val="386855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 name="Leonie Theme 3">
            <a:hlinkClick r:id="" action="ppaction://media"/>
            <a:extLst>
              <a:ext uri="{FF2B5EF4-FFF2-40B4-BE49-F238E27FC236}">
                <a16:creationId xmlns:a16="http://schemas.microsoft.com/office/drawing/2014/main" id="{78ACFDB8-DB3C-438B-BB71-68B5F282186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225800" y="3435350"/>
            <a:ext cx="609600" cy="609600"/>
          </a:xfrm>
        </p:spPr>
      </p:pic>
      <p:grpSp>
        <p:nvGrpSpPr>
          <p:cNvPr id="45" name="Group 11">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13" name="Rectangle 12">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6" name="Rectangle 13">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5" name="Inhaltsplatzhalter 4">
            <a:extLst>
              <a:ext uri="{FF2B5EF4-FFF2-40B4-BE49-F238E27FC236}">
                <a16:creationId xmlns:a16="http://schemas.microsoft.com/office/drawing/2014/main" id="{2F31967C-070D-40A7-81BB-3164871A5A18}"/>
              </a:ext>
            </a:extLst>
          </p:cNvPr>
          <p:cNvPicPr>
            <a:picLocks noChangeAspect="1"/>
          </p:cNvPicPr>
          <p:nvPr/>
        </p:nvPicPr>
        <p:blipFill rotWithShape="1">
          <a:blip r:embed="rId5"/>
          <a:srcRect r="3" b="420"/>
          <a:stretch/>
        </p:blipFill>
        <p:spPr>
          <a:xfrm>
            <a:off x="6277257" y="2174242"/>
            <a:ext cx="4613872" cy="3124351"/>
          </a:xfrm>
          <a:prstGeom prst="rect">
            <a:avLst/>
          </a:prstGeom>
        </p:spPr>
      </p:pic>
      <p:sp>
        <p:nvSpPr>
          <p:cNvPr id="47" name="Titel 1">
            <a:extLst>
              <a:ext uri="{FF2B5EF4-FFF2-40B4-BE49-F238E27FC236}">
                <a16:creationId xmlns:a16="http://schemas.microsoft.com/office/drawing/2014/main" id="{30F8D336-AECF-4156-97EB-01464D2EF2A0}"/>
              </a:ext>
            </a:extLst>
          </p:cNvPr>
          <p:cNvSpPr>
            <a:spLocks noGrp="1"/>
          </p:cNvSpPr>
          <p:nvPr>
            <p:ph type="title"/>
          </p:nvPr>
        </p:nvSpPr>
        <p:spPr>
          <a:xfrm>
            <a:off x="1451579" y="804519"/>
            <a:ext cx="9603275" cy="1049235"/>
          </a:xfrm>
        </p:spPr>
        <p:txBody>
          <a:bodyPr/>
          <a:lstStyle/>
          <a:p>
            <a:br>
              <a:rPr lang="de-DE"/>
            </a:br>
            <a:r>
              <a:rPr lang="de-DE" err="1"/>
              <a:t>Let‘s</a:t>
            </a:r>
            <a:r>
              <a:rPr lang="de-DE"/>
              <a:t> </a:t>
            </a:r>
            <a:r>
              <a:rPr lang="de-DE" err="1"/>
              <a:t>record</a:t>
            </a:r>
            <a:r>
              <a:rPr lang="de-DE"/>
              <a:t> - Unterstufe</a:t>
            </a:r>
          </a:p>
        </p:txBody>
      </p:sp>
    </p:spTree>
    <p:extLst>
      <p:ext uri="{BB962C8B-B14F-4D97-AF65-F5344CB8AC3E}">
        <p14:creationId xmlns:p14="http://schemas.microsoft.com/office/powerpoint/2010/main" val="18618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40614-BC30-4386-80D4-E038601F02D8}"/>
              </a:ext>
            </a:extLst>
          </p:cNvPr>
          <p:cNvSpPr>
            <a:spLocks noGrp="1"/>
          </p:cNvSpPr>
          <p:nvPr>
            <p:ph type="title"/>
          </p:nvPr>
        </p:nvSpPr>
        <p:spPr/>
        <p:txBody>
          <a:bodyPr/>
          <a:lstStyle/>
          <a:p>
            <a:br>
              <a:rPr lang="de-DE"/>
            </a:br>
            <a:r>
              <a:rPr lang="de-DE" err="1"/>
              <a:t>Let‘s</a:t>
            </a:r>
            <a:r>
              <a:rPr lang="de-DE"/>
              <a:t> </a:t>
            </a:r>
            <a:r>
              <a:rPr lang="de-DE" err="1"/>
              <a:t>record</a:t>
            </a:r>
            <a:r>
              <a:rPr lang="de-DE"/>
              <a:t> – Mittel- und Oberstufe</a:t>
            </a:r>
          </a:p>
        </p:txBody>
      </p:sp>
      <p:pic>
        <p:nvPicPr>
          <p:cNvPr id="2050" name="Picture 2" descr="EinFach Englisch Textausgaben - Textausgaben für die Schulpraxis: EinFach Englisch Textausgaben: Jeannette Walls: Half Broke Horses: A True-Life Novel. Textausgabe">
            <a:extLst>
              <a:ext uri="{FF2B5EF4-FFF2-40B4-BE49-F238E27FC236}">
                <a16:creationId xmlns:a16="http://schemas.microsoft.com/office/drawing/2014/main" id="{20584F2C-3ECF-4550-B6EE-06A09509D4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7393" y="2259900"/>
            <a:ext cx="209550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4" name="18 - 22 ">
            <a:hlinkClick r:id="" action="ppaction://media"/>
            <a:extLst>
              <a:ext uri="{FF2B5EF4-FFF2-40B4-BE49-F238E27FC236}">
                <a16:creationId xmlns:a16="http://schemas.microsoft.com/office/drawing/2014/main" id="{42A8C661-509E-42B5-8398-87CDF338E2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29679" y="3106514"/>
            <a:ext cx="609600" cy="609600"/>
          </a:xfrm>
          <a:prstGeom prst="rect">
            <a:avLst/>
          </a:prstGeom>
        </p:spPr>
      </p:pic>
      <p:pic>
        <p:nvPicPr>
          <p:cNvPr id="5" name="58-62">
            <a:hlinkClick r:id="" action="ppaction://media"/>
            <a:extLst>
              <a:ext uri="{FF2B5EF4-FFF2-40B4-BE49-F238E27FC236}">
                <a16:creationId xmlns:a16="http://schemas.microsoft.com/office/drawing/2014/main" id="{91B73CB0-2513-4FED-BCA5-29500ABEEDA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15614" y="3096989"/>
            <a:ext cx="609600" cy="609600"/>
          </a:xfrm>
          <a:prstGeom prst="rect">
            <a:avLst/>
          </a:prstGeom>
        </p:spPr>
      </p:pic>
      <p:pic>
        <p:nvPicPr>
          <p:cNvPr id="6" name="33-36">
            <a:hlinkClick r:id="" action="ppaction://media"/>
            <a:extLst>
              <a:ext uri="{FF2B5EF4-FFF2-40B4-BE49-F238E27FC236}">
                <a16:creationId xmlns:a16="http://schemas.microsoft.com/office/drawing/2014/main" id="{4FF1D178-960D-4F74-B2AE-00B1D8CF276B}"/>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145791" y="4612575"/>
            <a:ext cx="609600" cy="609600"/>
          </a:xfrm>
          <a:prstGeom prst="rect">
            <a:avLst/>
          </a:prstGeom>
        </p:spPr>
      </p:pic>
    </p:spTree>
    <p:extLst>
      <p:ext uri="{BB962C8B-B14F-4D97-AF65-F5344CB8AC3E}">
        <p14:creationId xmlns:p14="http://schemas.microsoft.com/office/powerpoint/2010/main" val="13986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82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3765"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95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E612D-C0F4-45D1-BFBD-4B7902253D5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2A2CC009-E693-4DF0-B742-EC685F33ACBF}"/>
              </a:ext>
            </a:extLst>
          </p:cNvPr>
          <p:cNvPicPr>
            <a:picLocks noGrp="1" noChangeAspect="1"/>
          </p:cNvPicPr>
          <p:nvPr>
            <p:ph idx="1"/>
          </p:nvPr>
        </p:nvPicPr>
        <p:blipFill>
          <a:blip r:embed="rId2"/>
          <a:stretch>
            <a:fillRect/>
          </a:stretch>
        </p:blipFill>
        <p:spPr>
          <a:xfrm>
            <a:off x="885257" y="3588090"/>
            <a:ext cx="2258106" cy="2258106"/>
          </a:xfrm>
        </p:spPr>
      </p:pic>
      <p:sp>
        <p:nvSpPr>
          <p:cNvPr id="6" name="Sprechblase: oval 5">
            <a:extLst>
              <a:ext uri="{FF2B5EF4-FFF2-40B4-BE49-F238E27FC236}">
                <a16:creationId xmlns:a16="http://schemas.microsoft.com/office/drawing/2014/main" id="{20468E1A-A732-4DA5-87B8-DF3E24FEDD52}"/>
              </a:ext>
            </a:extLst>
          </p:cNvPr>
          <p:cNvSpPr/>
          <p:nvPr/>
        </p:nvSpPr>
        <p:spPr>
          <a:xfrm>
            <a:off x="3425370" y="2569029"/>
            <a:ext cx="7025029" cy="2148114"/>
          </a:xfrm>
          <a:prstGeom prst="wedgeEllipseCallout">
            <a:avLst>
              <a:gd name="adj1" fmla="val -53586"/>
              <a:gd name="adj2" fmla="val 57220"/>
            </a:avLst>
          </a:prstGeom>
          <a:solidFill>
            <a:srgbClr val="B6B8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err="1">
                <a:ln>
                  <a:noFill/>
                </a:ln>
                <a:solidFill>
                  <a:prstClr val="black"/>
                </a:solidFill>
                <a:effectLst/>
                <a:uLnTx/>
                <a:uFillTx/>
                <a:latin typeface="Gill Sans MT" panose="020B0502020104020203"/>
                <a:ea typeface="+mn-ea"/>
                <a:cs typeface="+mn-cs"/>
              </a:rPr>
              <a:t>Schüler:innen</a:t>
            </a: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 lesen zu Hause Texte vor und nehmen es auf.</a:t>
            </a:r>
          </a:p>
        </p:txBody>
      </p:sp>
    </p:spTree>
    <p:extLst>
      <p:ext uri="{BB962C8B-B14F-4D97-AF65-F5344CB8AC3E}">
        <p14:creationId xmlns:p14="http://schemas.microsoft.com/office/powerpoint/2010/main" val="23653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EF050-EA08-466F-831D-2193980FA715}"/>
              </a:ext>
            </a:extLst>
          </p:cNvPr>
          <p:cNvSpPr>
            <a:spLocks noGrp="1"/>
          </p:cNvSpPr>
          <p:nvPr>
            <p:ph type="title"/>
          </p:nvPr>
        </p:nvSpPr>
        <p:spPr/>
        <p:txBody>
          <a:bodyPr/>
          <a:lstStyle/>
          <a:p>
            <a:br>
              <a:rPr lang="de-DE"/>
            </a:br>
            <a:r>
              <a:rPr lang="de-DE"/>
              <a:t>Posterpräsentation</a:t>
            </a:r>
          </a:p>
        </p:txBody>
      </p:sp>
      <p:sp>
        <p:nvSpPr>
          <p:cNvPr id="3" name="Inhaltsplatzhalter 2">
            <a:extLst>
              <a:ext uri="{FF2B5EF4-FFF2-40B4-BE49-F238E27FC236}">
                <a16:creationId xmlns:a16="http://schemas.microsoft.com/office/drawing/2014/main" id="{52F99070-9B07-415D-AB5B-7D003CDBF202}"/>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550228AA-D8C1-4947-84B0-8F5A0A6759C9}"/>
              </a:ext>
            </a:extLst>
          </p:cNvPr>
          <p:cNvPicPr>
            <a:picLocks noChangeAspect="1"/>
          </p:cNvPicPr>
          <p:nvPr/>
        </p:nvPicPr>
        <p:blipFill>
          <a:blip r:embed="rId2"/>
          <a:stretch>
            <a:fillRect/>
          </a:stretch>
        </p:blipFill>
        <p:spPr>
          <a:xfrm>
            <a:off x="2671240" y="2219243"/>
            <a:ext cx="6226099" cy="3043590"/>
          </a:xfrm>
          <a:prstGeom prst="rect">
            <a:avLst/>
          </a:prstGeom>
        </p:spPr>
      </p:pic>
    </p:spTree>
    <p:extLst>
      <p:ext uri="{BB962C8B-B14F-4D97-AF65-F5344CB8AC3E}">
        <p14:creationId xmlns:p14="http://schemas.microsoft.com/office/powerpoint/2010/main" val="2315209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8710C-C517-417A-82DD-684FBF834A1D}"/>
              </a:ext>
            </a:extLst>
          </p:cNvPr>
          <p:cNvSpPr>
            <a:spLocks noGrp="1"/>
          </p:cNvSpPr>
          <p:nvPr>
            <p:ph type="title"/>
          </p:nvPr>
        </p:nvSpPr>
        <p:spPr/>
        <p:txBody>
          <a:bodyPr/>
          <a:lstStyle/>
          <a:p>
            <a:br>
              <a:rPr lang="de-DE"/>
            </a:br>
            <a:r>
              <a:rPr lang="de-DE" err="1"/>
              <a:t>Let‘s</a:t>
            </a:r>
            <a:r>
              <a:rPr lang="de-DE"/>
              <a:t> </a:t>
            </a:r>
            <a:r>
              <a:rPr lang="de-DE" err="1"/>
              <a:t>record</a:t>
            </a:r>
            <a:r>
              <a:rPr lang="de-DE"/>
              <a:t> – Gruppen- und </a:t>
            </a:r>
            <a:r>
              <a:rPr lang="de-DE" err="1"/>
              <a:t>PArtnerarbeit</a:t>
            </a:r>
            <a:endParaRPr lang="de-DE"/>
          </a:p>
        </p:txBody>
      </p:sp>
      <p:pic>
        <p:nvPicPr>
          <p:cNvPr id="5" name="Grafik 4">
            <a:extLst>
              <a:ext uri="{FF2B5EF4-FFF2-40B4-BE49-F238E27FC236}">
                <a16:creationId xmlns:a16="http://schemas.microsoft.com/office/drawing/2014/main" id="{AAD3963B-FAFC-4763-8CE1-4693218EEB3C}"/>
              </a:ext>
            </a:extLst>
          </p:cNvPr>
          <p:cNvPicPr>
            <a:picLocks noChangeAspect="1"/>
          </p:cNvPicPr>
          <p:nvPr/>
        </p:nvPicPr>
        <p:blipFill>
          <a:blip r:embed="rId2"/>
          <a:stretch>
            <a:fillRect/>
          </a:stretch>
        </p:blipFill>
        <p:spPr>
          <a:xfrm>
            <a:off x="3892441" y="2242978"/>
            <a:ext cx="4721549" cy="2996120"/>
          </a:xfrm>
          <a:prstGeom prst="rect">
            <a:avLst/>
          </a:prstGeom>
        </p:spPr>
      </p:pic>
    </p:spTree>
    <p:extLst>
      <p:ext uri="{BB962C8B-B14F-4D97-AF65-F5344CB8AC3E}">
        <p14:creationId xmlns:p14="http://schemas.microsoft.com/office/powerpoint/2010/main" val="3275423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8710C-C517-417A-82DD-684FBF834A1D}"/>
              </a:ext>
            </a:extLst>
          </p:cNvPr>
          <p:cNvSpPr>
            <a:spLocks noGrp="1"/>
          </p:cNvSpPr>
          <p:nvPr>
            <p:ph type="title"/>
          </p:nvPr>
        </p:nvSpPr>
        <p:spPr/>
        <p:txBody>
          <a:bodyPr/>
          <a:lstStyle/>
          <a:p>
            <a:br>
              <a:rPr lang="de-DE"/>
            </a:br>
            <a:r>
              <a:rPr lang="de-DE" err="1"/>
              <a:t>Let‘s</a:t>
            </a:r>
            <a:r>
              <a:rPr lang="de-DE"/>
              <a:t> </a:t>
            </a:r>
            <a:r>
              <a:rPr lang="de-DE" err="1"/>
              <a:t>record</a:t>
            </a:r>
            <a:r>
              <a:rPr lang="de-DE"/>
              <a:t> – Gruppen- und </a:t>
            </a:r>
            <a:r>
              <a:rPr lang="de-DE" err="1"/>
              <a:t>PArtnerarbeit</a:t>
            </a:r>
            <a:endParaRPr lang="de-DE"/>
          </a:p>
        </p:txBody>
      </p:sp>
      <p:pic>
        <p:nvPicPr>
          <p:cNvPr id="5" name="Grafik 4">
            <a:extLst>
              <a:ext uri="{FF2B5EF4-FFF2-40B4-BE49-F238E27FC236}">
                <a16:creationId xmlns:a16="http://schemas.microsoft.com/office/drawing/2014/main" id="{AAD3963B-FAFC-4763-8CE1-4693218EEB3C}"/>
              </a:ext>
            </a:extLst>
          </p:cNvPr>
          <p:cNvPicPr>
            <a:picLocks noChangeAspect="1"/>
          </p:cNvPicPr>
          <p:nvPr/>
        </p:nvPicPr>
        <p:blipFill>
          <a:blip r:embed="rId2"/>
          <a:stretch>
            <a:fillRect/>
          </a:stretch>
        </p:blipFill>
        <p:spPr>
          <a:xfrm>
            <a:off x="1531667" y="2155892"/>
            <a:ext cx="4721549" cy="2996120"/>
          </a:xfrm>
          <a:prstGeom prst="rect">
            <a:avLst/>
          </a:prstGeom>
        </p:spPr>
      </p:pic>
      <p:pic>
        <p:nvPicPr>
          <p:cNvPr id="4" name="Grafik 3">
            <a:extLst>
              <a:ext uri="{FF2B5EF4-FFF2-40B4-BE49-F238E27FC236}">
                <a16:creationId xmlns:a16="http://schemas.microsoft.com/office/drawing/2014/main" id="{153243AF-7F55-46F1-9D74-878B53B3682E}"/>
              </a:ext>
            </a:extLst>
          </p:cNvPr>
          <p:cNvPicPr>
            <a:picLocks noChangeAspect="1"/>
          </p:cNvPicPr>
          <p:nvPr/>
        </p:nvPicPr>
        <p:blipFill>
          <a:blip r:embed="rId3"/>
          <a:stretch>
            <a:fillRect/>
          </a:stretch>
        </p:blipFill>
        <p:spPr>
          <a:xfrm>
            <a:off x="8486320" y="2498951"/>
            <a:ext cx="1281793" cy="2130038"/>
          </a:xfrm>
          <a:prstGeom prst="rect">
            <a:avLst/>
          </a:prstGeom>
        </p:spPr>
      </p:pic>
      <p:pic>
        <p:nvPicPr>
          <p:cNvPr id="7" name="Grafik 6" descr="Hinzufügen mit einfarbiger Füllung">
            <a:extLst>
              <a:ext uri="{FF2B5EF4-FFF2-40B4-BE49-F238E27FC236}">
                <a16:creationId xmlns:a16="http://schemas.microsoft.com/office/drawing/2014/main" id="{002E2540-73F8-47A9-B13E-3A0309BDAE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4511" y="3196752"/>
            <a:ext cx="914400" cy="914400"/>
          </a:xfrm>
          <a:prstGeom prst="rect">
            <a:avLst/>
          </a:prstGeom>
        </p:spPr>
      </p:pic>
    </p:spTree>
    <p:extLst>
      <p:ext uri="{BB962C8B-B14F-4D97-AF65-F5344CB8AC3E}">
        <p14:creationId xmlns:p14="http://schemas.microsoft.com/office/powerpoint/2010/main" val="1791954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631CC01-3ADA-4D16-A436-7EC738FD49A1}"/>
              </a:ext>
            </a:extLst>
          </p:cNvPr>
          <p:cNvPicPr>
            <a:picLocks noChangeAspect="1"/>
          </p:cNvPicPr>
          <p:nvPr/>
        </p:nvPicPr>
        <p:blipFill>
          <a:blip r:embed="rId2"/>
          <a:stretch>
            <a:fillRect/>
          </a:stretch>
        </p:blipFill>
        <p:spPr>
          <a:xfrm>
            <a:off x="885257" y="3588090"/>
            <a:ext cx="2258106" cy="2258106"/>
          </a:xfrm>
          <a:prstGeom prst="rect">
            <a:avLst/>
          </a:prstGeom>
        </p:spPr>
      </p:pic>
      <p:sp>
        <p:nvSpPr>
          <p:cNvPr id="2" name="Titel 1">
            <a:extLst>
              <a:ext uri="{FF2B5EF4-FFF2-40B4-BE49-F238E27FC236}">
                <a16:creationId xmlns:a16="http://schemas.microsoft.com/office/drawing/2014/main" id="{AB9E612D-C0F4-45D1-BFBD-4B7902253D50}"/>
              </a:ext>
            </a:extLst>
          </p:cNvPr>
          <p:cNvSpPr>
            <a:spLocks noGrp="1"/>
          </p:cNvSpPr>
          <p:nvPr>
            <p:ph type="title"/>
          </p:nvPr>
        </p:nvSpPr>
        <p:spPr/>
        <p:txBody>
          <a:bodyPr/>
          <a:lstStyle/>
          <a:p>
            <a:endParaRPr lang="de-DE"/>
          </a:p>
        </p:txBody>
      </p:sp>
      <p:sp>
        <p:nvSpPr>
          <p:cNvPr id="6" name="Sprechblase: oval 5">
            <a:extLst>
              <a:ext uri="{FF2B5EF4-FFF2-40B4-BE49-F238E27FC236}">
                <a16:creationId xmlns:a16="http://schemas.microsoft.com/office/drawing/2014/main" id="{20468E1A-A732-4DA5-87B8-DF3E24FEDD52}"/>
              </a:ext>
            </a:extLst>
          </p:cNvPr>
          <p:cNvSpPr/>
          <p:nvPr/>
        </p:nvSpPr>
        <p:spPr>
          <a:xfrm>
            <a:off x="3425370" y="2569029"/>
            <a:ext cx="7025029" cy="2148114"/>
          </a:xfrm>
          <a:prstGeom prst="wedgeEllipseCallout">
            <a:avLst>
              <a:gd name="adj1" fmla="val -53586"/>
              <a:gd name="adj2" fmla="val 57220"/>
            </a:avLst>
          </a:prstGeom>
          <a:solidFill>
            <a:srgbClr val="5487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Gruppen- und Partnerarbeit </a:t>
            </a:r>
            <a:r>
              <a:rPr kumimoji="0" lang="de-DE" sz="2800" b="1" i="0" u="none" strike="noStrike" kern="1200" cap="none" spc="0" normalizeH="0" baseline="0" noProof="0">
                <a:ln>
                  <a:noFill/>
                </a:ln>
                <a:solidFill>
                  <a:prstClr val="black"/>
                </a:solidFill>
                <a:effectLst/>
                <a:uLnTx/>
                <a:uFillTx/>
                <a:latin typeface="Gill Sans MT" panose="020B0502020104020203"/>
                <a:ea typeface="+mn-ea"/>
                <a:cs typeface="+mn-cs"/>
              </a:rPr>
              <a:t>manchmal</a:t>
            </a: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 aufnehmen lassen.</a:t>
            </a:r>
          </a:p>
        </p:txBody>
      </p:sp>
    </p:spTree>
    <p:extLst>
      <p:ext uri="{BB962C8B-B14F-4D97-AF65-F5344CB8AC3E}">
        <p14:creationId xmlns:p14="http://schemas.microsoft.com/office/powerpoint/2010/main" val="233662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CC7BA0AB-9BDA-4F6B-A9F1-1BB70425E9A3}"/>
              </a:ext>
            </a:extLst>
          </p:cNvPr>
          <p:cNvSpPr txBox="1"/>
          <p:nvPr/>
        </p:nvSpPr>
        <p:spPr>
          <a:xfrm>
            <a:off x="336152" y="1472726"/>
            <a:ext cx="3561717" cy="1954017"/>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all" spc="0" normalizeH="0" baseline="0" noProof="0" err="1">
                <a:ln>
                  <a:noFill/>
                </a:ln>
                <a:solidFill>
                  <a:prstClr val="black"/>
                </a:solidFill>
                <a:effectLst/>
                <a:uLnTx/>
                <a:uFillTx/>
                <a:latin typeface="Gill Sans MT" panose="020B0502020104020203"/>
                <a:ea typeface="+mn-ea"/>
                <a:cs typeface="+mn-cs"/>
              </a:rPr>
              <a:t>technologische</a:t>
            </a:r>
            <a:r>
              <a:rPr kumimoji="0" lang="en-US" sz="2800" b="0" i="0" u="none" strike="noStrike" kern="1200" cap="all" spc="0" normalizeH="0" baseline="0" noProof="0">
                <a:ln>
                  <a:noFill/>
                </a:ln>
                <a:solidFill>
                  <a:prstClr val="black"/>
                </a:solidFill>
                <a:effectLst/>
                <a:uLnTx/>
                <a:uFillTx/>
                <a:latin typeface="Gill Sans MT" panose="020B0502020104020203"/>
                <a:ea typeface="+mn-ea"/>
                <a:cs typeface="+mn-cs"/>
              </a:rPr>
              <a:t> </a:t>
            </a:r>
            <a:r>
              <a:rPr kumimoji="0" lang="en-US" sz="2800" b="0" i="0" u="none" strike="noStrike" kern="1200" cap="all" spc="0" normalizeH="0" baseline="0" noProof="0" err="1">
                <a:ln>
                  <a:noFill/>
                </a:ln>
                <a:solidFill>
                  <a:prstClr val="black"/>
                </a:solidFill>
                <a:effectLst/>
                <a:uLnTx/>
                <a:uFillTx/>
                <a:latin typeface="Gill Sans MT" panose="020B0502020104020203"/>
                <a:ea typeface="+mn-ea"/>
                <a:cs typeface="+mn-cs"/>
              </a:rPr>
              <a:t>Entwicklung</a:t>
            </a:r>
            <a:endParaRPr kumimoji="0" lang="en-US" sz="2800" b="0" i="0" u="none" strike="noStrike" kern="1200" cap="all" spc="0" normalizeH="0" baseline="0" noProof="0">
              <a:ln>
                <a:noFill/>
              </a:ln>
              <a:solidFill>
                <a:prstClr val="black"/>
              </a:solidFill>
              <a:effectLst/>
              <a:uLnTx/>
              <a:uFillTx/>
              <a:latin typeface="Gill Sans MT" panose="020B0502020104020203"/>
              <a:ea typeface="+mn-ea"/>
              <a:cs typeface="+mn-cs"/>
            </a:endParaRP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8" name="Grafik 17" descr="Ein Bild, das Hand enthält.&#10;&#10;Automatisch generierte Beschreibung">
            <a:extLst>
              <a:ext uri="{FF2B5EF4-FFF2-40B4-BE49-F238E27FC236}">
                <a16:creationId xmlns:a16="http://schemas.microsoft.com/office/drawing/2014/main" id="{5535D3E4-AB20-41C4-8352-C890CB0AC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829" y="1242280"/>
            <a:ext cx="5440329" cy="3626886"/>
          </a:xfrm>
          <a:prstGeom prst="rect">
            <a:avLst/>
          </a:prstGeom>
        </p:spPr>
      </p:pic>
    </p:spTree>
    <p:extLst>
      <p:ext uri="{BB962C8B-B14F-4D97-AF65-F5344CB8AC3E}">
        <p14:creationId xmlns:p14="http://schemas.microsoft.com/office/powerpoint/2010/main" val="2346777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1E475-4C17-4AED-A900-8789500D7D86}"/>
              </a:ext>
            </a:extLst>
          </p:cNvPr>
          <p:cNvSpPr>
            <a:spLocks noGrp="1"/>
          </p:cNvSpPr>
          <p:nvPr>
            <p:ph type="title"/>
          </p:nvPr>
        </p:nvSpPr>
        <p:spPr/>
        <p:txBody>
          <a:bodyPr/>
          <a:lstStyle/>
          <a:p>
            <a:br>
              <a:rPr lang="de-DE"/>
            </a:br>
            <a:r>
              <a:rPr lang="de-DE" err="1"/>
              <a:t>AudioFeedback</a:t>
            </a:r>
            <a:r>
              <a:rPr lang="de-DE"/>
              <a:t> geben </a:t>
            </a:r>
          </a:p>
        </p:txBody>
      </p:sp>
      <p:pic>
        <p:nvPicPr>
          <p:cNvPr id="5" name="Inhaltsplatzhalter 4" descr="Ein Bild, das Text enthält.&#10;&#10;Automatisch generierte Beschreibung">
            <a:extLst>
              <a:ext uri="{FF2B5EF4-FFF2-40B4-BE49-F238E27FC236}">
                <a16:creationId xmlns:a16="http://schemas.microsoft.com/office/drawing/2014/main" id="{852D0BD0-76E3-4032-81D7-F11FA1C22EA5}"/>
              </a:ext>
            </a:extLst>
          </p:cNvPr>
          <p:cNvPicPr>
            <a:picLocks noGrp="1" noChangeAspect="1"/>
          </p:cNvPicPr>
          <p:nvPr>
            <p:ph idx="1"/>
          </p:nvPr>
        </p:nvPicPr>
        <p:blipFill>
          <a:blip r:embed="rId2"/>
          <a:stretch>
            <a:fillRect/>
          </a:stretch>
        </p:blipFill>
        <p:spPr>
          <a:xfrm>
            <a:off x="1451579" y="2014137"/>
            <a:ext cx="6058355" cy="4039344"/>
          </a:xfrm>
        </p:spPr>
      </p:pic>
    </p:spTree>
    <p:extLst>
      <p:ext uri="{BB962C8B-B14F-4D97-AF65-F5344CB8AC3E}">
        <p14:creationId xmlns:p14="http://schemas.microsoft.com/office/powerpoint/2010/main" val="245645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53FBB82E-E467-409D-B658-3233E3A3788D}"/>
              </a:ext>
            </a:extLst>
          </p:cNvPr>
          <p:cNvPicPr>
            <a:picLocks noChangeAspect="1"/>
          </p:cNvPicPr>
          <p:nvPr/>
        </p:nvPicPr>
        <p:blipFill>
          <a:blip r:embed="rId2"/>
          <a:stretch>
            <a:fillRect/>
          </a:stretch>
        </p:blipFill>
        <p:spPr>
          <a:xfrm>
            <a:off x="3831922" y="1972581"/>
            <a:ext cx="2118936" cy="4708746"/>
          </a:xfrm>
          <a:prstGeom prst="rect">
            <a:avLst/>
          </a:prstGeom>
        </p:spPr>
      </p:pic>
      <p:sp>
        <p:nvSpPr>
          <p:cNvPr id="2" name="Titel 1">
            <a:extLst>
              <a:ext uri="{FF2B5EF4-FFF2-40B4-BE49-F238E27FC236}">
                <a16:creationId xmlns:a16="http://schemas.microsoft.com/office/drawing/2014/main" id="{28ECAE5F-ED75-41EC-A297-42B3A1C47151}"/>
              </a:ext>
            </a:extLst>
          </p:cNvPr>
          <p:cNvSpPr>
            <a:spLocks noGrp="1"/>
          </p:cNvSpPr>
          <p:nvPr>
            <p:ph type="title"/>
          </p:nvPr>
        </p:nvSpPr>
        <p:spPr/>
        <p:txBody>
          <a:bodyPr/>
          <a:lstStyle/>
          <a:p>
            <a:br>
              <a:rPr lang="de-DE"/>
            </a:br>
            <a:r>
              <a:rPr lang="de-DE" err="1"/>
              <a:t>AudioFeedback</a:t>
            </a:r>
            <a:r>
              <a:rPr lang="de-DE"/>
              <a:t> geben</a:t>
            </a:r>
          </a:p>
        </p:txBody>
      </p:sp>
      <p:pic>
        <p:nvPicPr>
          <p:cNvPr id="7" name="Inhaltsplatzhalter 6">
            <a:extLst>
              <a:ext uri="{FF2B5EF4-FFF2-40B4-BE49-F238E27FC236}">
                <a16:creationId xmlns:a16="http://schemas.microsoft.com/office/drawing/2014/main" id="{EDDC3E29-A11B-4DAA-9BF2-26AE7292842A}"/>
              </a:ext>
            </a:extLst>
          </p:cNvPr>
          <p:cNvPicPr>
            <a:picLocks noGrp="1" noChangeAspect="1"/>
          </p:cNvPicPr>
          <p:nvPr>
            <p:ph idx="1"/>
          </p:nvPr>
        </p:nvPicPr>
        <p:blipFill>
          <a:blip r:embed="rId3"/>
          <a:stretch>
            <a:fillRect/>
          </a:stretch>
        </p:blipFill>
        <p:spPr>
          <a:xfrm>
            <a:off x="1451579" y="1972582"/>
            <a:ext cx="2118935" cy="4708745"/>
          </a:xfrm>
        </p:spPr>
      </p:pic>
      <p:pic>
        <p:nvPicPr>
          <p:cNvPr id="9" name="Grafik 8">
            <a:extLst>
              <a:ext uri="{FF2B5EF4-FFF2-40B4-BE49-F238E27FC236}">
                <a16:creationId xmlns:a16="http://schemas.microsoft.com/office/drawing/2014/main" id="{CFEFA55C-EECE-4DF8-87A2-E9F49E54698A}"/>
              </a:ext>
            </a:extLst>
          </p:cNvPr>
          <p:cNvPicPr>
            <a:picLocks noChangeAspect="1"/>
          </p:cNvPicPr>
          <p:nvPr/>
        </p:nvPicPr>
        <p:blipFill>
          <a:blip r:embed="rId4"/>
          <a:stretch>
            <a:fillRect/>
          </a:stretch>
        </p:blipFill>
        <p:spPr>
          <a:xfrm>
            <a:off x="6253216" y="1972581"/>
            <a:ext cx="2118936" cy="4708746"/>
          </a:xfrm>
          <a:prstGeom prst="rect">
            <a:avLst/>
          </a:prstGeom>
        </p:spPr>
      </p:pic>
      <p:pic>
        <p:nvPicPr>
          <p:cNvPr id="13" name="Grafik 12" descr="Ein Bild, das Text, Screenshot, Visitenkarte enthält.&#10;&#10;Automatisch generierte Beschreibung">
            <a:extLst>
              <a:ext uri="{FF2B5EF4-FFF2-40B4-BE49-F238E27FC236}">
                <a16:creationId xmlns:a16="http://schemas.microsoft.com/office/drawing/2014/main" id="{26ADD07E-6153-406D-BB53-E29EB7D9EC10}"/>
              </a:ext>
            </a:extLst>
          </p:cNvPr>
          <p:cNvPicPr>
            <a:picLocks noChangeAspect="1"/>
          </p:cNvPicPr>
          <p:nvPr/>
        </p:nvPicPr>
        <p:blipFill>
          <a:blip r:embed="rId5"/>
          <a:stretch>
            <a:fillRect/>
          </a:stretch>
        </p:blipFill>
        <p:spPr>
          <a:xfrm>
            <a:off x="8674510" y="1972580"/>
            <a:ext cx="2118936" cy="4708747"/>
          </a:xfrm>
          <a:prstGeom prst="rect">
            <a:avLst/>
          </a:prstGeom>
        </p:spPr>
      </p:pic>
    </p:spTree>
    <p:extLst>
      <p:ext uri="{BB962C8B-B14F-4D97-AF65-F5344CB8AC3E}">
        <p14:creationId xmlns:p14="http://schemas.microsoft.com/office/powerpoint/2010/main" val="19314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35FA22E-C65E-4E42-9A9B-43C8E4464D7E}"/>
              </a:ext>
            </a:extLst>
          </p:cNvPr>
          <p:cNvPicPr>
            <a:picLocks noChangeAspect="1"/>
          </p:cNvPicPr>
          <p:nvPr/>
        </p:nvPicPr>
        <p:blipFill>
          <a:blip r:embed="rId2"/>
          <a:stretch>
            <a:fillRect/>
          </a:stretch>
        </p:blipFill>
        <p:spPr>
          <a:xfrm>
            <a:off x="6265290" y="1999410"/>
            <a:ext cx="2106862" cy="4681916"/>
          </a:xfrm>
          <a:prstGeom prst="rect">
            <a:avLst/>
          </a:prstGeom>
        </p:spPr>
      </p:pic>
      <p:pic>
        <p:nvPicPr>
          <p:cNvPr id="6" name="Inhaltsplatzhalter 5">
            <a:extLst>
              <a:ext uri="{FF2B5EF4-FFF2-40B4-BE49-F238E27FC236}">
                <a16:creationId xmlns:a16="http://schemas.microsoft.com/office/drawing/2014/main" id="{17CB1735-E0B1-4AD3-BCBA-C40F8117CCFD}"/>
              </a:ext>
            </a:extLst>
          </p:cNvPr>
          <p:cNvPicPr>
            <a:picLocks noGrp="1" noChangeAspect="1"/>
          </p:cNvPicPr>
          <p:nvPr>
            <p:ph idx="1"/>
          </p:nvPr>
        </p:nvPicPr>
        <p:blipFill>
          <a:blip r:embed="rId3"/>
          <a:stretch>
            <a:fillRect/>
          </a:stretch>
        </p:blipFill>
        <p:spPr>
          <a:xfrm>
            <a:off x="3831923" y="1972579"/>
            <a:ext cx="2118936" cy="4708747"/>
          </a:xfrm>
        </p:spPr>
      </p:pic>
      <p:sp>
        <p:nvSpPr>
          <p:cNvPr id="2" name="Titel 1">
            <a:extLst>
              <a:ext uri="{FF2B5EF4-FFF2-40B4-BE49-F238E27FC236}">
                <a16:creationId xmlns:a16="http://schemas.microsoft.com/office/drawing/2014/main" id="{28ECAE5F-ED75-41EC-A297-42B3A1C47151}"/>
              </a:ext>
            </a:extLst>
          </p:cNvPr>
          <p:cNvSpPr>
            <a:spLocks noGrp="1"/>
          </p:cNvSpPr>
          <p:nvPr>
            <p:ph type="title"/>
          </p:nvPr>
        </p:nvSpPr>
        <p:spPr/>
        <p:txBody>
          <a:bodyPr/>
          <a:lstStyle/>
          <a:p>
            <a:br>
              <a:rPr lang="de-DE"/>
            </a:br>
            <a:r>
              <a:rPr lang="de-DE" err="1"/>
              <a:t>AudioFeedback</a:t>
            </a:r>
            <a:r>
              <a:rPr lang="de-DE"/>
              <a:t> geben</a:t>
            </a:r>
          </a:p>
        </p:txBody>
      </p:sp>
    </p:spTree>
    <p:extLst>
      <p:ext uri="{BB962C8B-B14F-4D97-AF65-F5344CB8AC3E}">
        <p14:creationId xmlns:p14="http://schemas.microsoft.com/office/powerpoint/2010/main" val="19491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0352A1-91AC-4854-98AA-3C285E551BE8}"/>
              </a:ext>
            </a:extLst>
          </p:cNvPr>
          <p:cNvPicPr>
            <a:picLocks noChangeAspect="1"/>
          </p:cNvPicPr>
          <p:nvPr/>
        </p:nvPicPr>
        <p:blipFill>
          <a:blip r:embed="rId2"/>
          <a:stretch>
            <a:fillRect/>
          </a:stretch>
        </p:blipFill>
        <p:spPr>
          <a:xfrm>
            <a:off x="885257" y="3588090"/>
            <a:ext cx="2258106" cy="2258106"/>
          </a:xfrm>
          <a:prstGeom prst="rect">
            <a:avLst/>
          </a:prstGeom>
        </p:spPr>
      </p:pic>
      <p:sp>
        <p:nvSpPr>
          <p:cNvPr id="2" name="Titel 1">
            <a:extLst>
              <a:ext uri="{FF2B5EF4-FFF2-40B4-BE49-F238E27FC236}">
                <a16:creationId xmlns:a16="http://schemas.microsoft.com/office/drawing/2014/main" id="{AB9E612D-C0F4-45D1-BFBD-4B7902253D50}"/>
              </a:ext>
            </a:extLst>
          </p:cNvPr>
          <p:cNvSpPr>
            <a:spLocks noGrp="1"/>
          </p:cNvSpPr>
          <p:nvPr>
            <p:ph type="title"/>
          </p:nvPr>
        </p:nvSpPr>
        <p:spPr/>
        <p:txBody>
          <a:bodyPr/>
          <a:lstStyle/>
          <a:p>
            <a:endParaRPr lang="de-DE"/>
          </a:p>
        </p:txBody>
      </p:sp>
      <p:sp>
        <p:nvSpPr>
          <p:cNvPr id="6" name="Sprechblase: oval 5">
            <a:extLst>
              <a:ext uri="{FF2B5EF4-FFF2-40B4-BE49-F238E27FC236}">
                <a16:creationId xmlns:a16="http://schemas.microsoft.com/office/drawing/2014/main" id="{20468E1A-A732-4DA5-87B8-DF3E24FEDD52}"/>
              </a:ext>
            </a:extLst>
          </p:cNvPr>
          <p:cNvSpPr/>
          <p:nvPr/>
        </p:nvSpPr>
        <p:spPr>
          <a:xfrm>
            <a:off x="3425370" y="2569029"/>
            <a:ext cx="7025029" cy="2148114"/>
          </a:xfrm>
          <a:prstGeom prst="wedgeEllipseCallout">
            <a:avLst>
              <a:gd name="adj1" fmla="val -53586"/>
              <a:gd name="adj2" fmla="val 57220"/>
            </a:avLst>
          </a:prstGeom>
          <a:solidFill>
            <a:srgbClr val="D9A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Geben Sie Audiofeedback!</a:t>
            </a:r>
          </a:p>
        </p:txBody>
      </p:sp>
    </p:spTree>
    <p:extLst>
      <p:ext uri="{BB962C8B-B14F-4D97-AF65-F5344CB8AC3E}">
        <p14:creationId xmlns:p14="http://schemas.microsoft.com/office/powerpoint/2010/main" val="228622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0352A1-91AC-4854-98AA-3C285E551BE8}"/>
              </a:ext>
            </a:extLst>
          </p:cNvPr>
          <p:cNvPicPr>
            <a:picLocks noChangeAspect="1"/>
          </p:cNvPicPr>
          <p:nvPr/>
        </p:nvPicPr>
        <p:blipFill>
          <a:blip r:embed="rId2"/>
          <a:stretch>
            <a:fillRect/>
          </a:stretch>
        </p:blipFill>
        <p:spPr>
          <a:xfrm>
            <a:off x="8825505" y="4473461"/>
            <a:ext cx="1343706" cy="1343706"/>
          </a:xfrm>
          <a:prstGeom prst="rect">
            <a:avLst/>
          </a:prstGeom>
        </p:spPr>
      </p:pic>
      <p:pic>
        <p:nvPicPr>
          <p:cNvPr id="7" name="Grafik 6">
            <a:extLst>
              <a:ext uri="{FF2B5EF4-FFF2-40B4-BE49-F238E27FC236}">
                <a16:creationId xmlns:a16="http://schemas.microsoft.com/office/drawing/2014/main" id="{67119922-4D9C-4640-8A7B-A259688773E2}"/>
              </a:ext>
            </a:extLst>
          </p:cNvPr>
          <p:cNvPicPr>
            <a:picLocks noChangeAspect="1"/>
          </p:cNvPicPr>
          <p:nvPr/>
        </p:nvPicPr>
        <p:blipFill>
          <a:blip r:embed="rId3"/>
          <a:stretch>
            <a:fillRect/>
          </a:stretch>
        </p:blipFill>
        <p:spPr>
          <a:xfrm>
            <a:off x="7034170" y="4472517"/>
            <a:ext cx="1343706" cy="1343706"/>
          </a:xfrm>
          <a:prstGeom prst="rect">
            <a:avLst/>
          </a:prstGeom>
        </p:spPr>
      </p:pic>
      <p:pic>
        <p:nvPicPr>
          <p:cNvPr id="9" name="Inhaltsplatzhalter 4">
            <a:extLst>
              <a:ext uri="{FF2B5EF4-FFF2-40B4-BE49-F238E27FC236}">
                <a16:creationId xmlns:a16="http://schemas.microsoft.com/office/drawing/2014/main" id="{75E30B41-3BA7-477C-B591-5DDC2D4140F3}"/>
              </a:ext>
            </a:extLst>
          </p:cNvPr>
          <p:cNvPicPr>
            <a:picLocks noGrp="1" noChangeAspect="1"/>
          </p:cNvPicPr>
          <p:nvPr>
            <p:ph idx="4294967295"/>
          </p:nvPr>
        </p:nvPicPr>
        <p:blipFill>
          <a:blip r:embed="rId4"/>
          <a:stretch>
            <a:fillRect/>
          </a:stretch>
        </p:blipFill>
        <p:spPr>
          <a:xfrm>
            <a:off x="5157831" y="4473461"/>
            <a:ext cx="1343707" cy="1342762"/>
          </a:xfrm>
        </p:spPr>
      </p:pic>
      <p:pic>
        <p:nvPicPr>
          <p:cNvPr id="14" name="Inhaltsplatzhalter 4">
            <a:extLst>
              <a:ext uri="{FF2B5EF4-FFF2-40B4-BE49-F238E27FC236}">
                <a16:creationId xmlns:a16="http://schemas.microsoft.com/office/drawing/2014/main" id="{618D45BF-DEE9-4A59-898E-7CFCA6B236D2}"/>
              </a:ext>
            </a:extLst>
          </p:cNvPr>
          <p:cNvPicPr>
            <a:picLocks noChangeAspect="1"/>
          </p:cNvPicPr>
          <p:nvPr/>
        </p:nvPicPr>
        <p:blipFill>
          <a:blip r:embed="rId5"/>
          <a:stretch>
            <a:fillRect/>
          </a:stretch>
        </p:blipFill>
        <p:spPr>
          <a:xfrm>
            <a:off x="3229129" y="4472517"/>
            <a:ext cx="1343706" cy="1343706"/>
          </a:xfrm>
          <a:prstGeom prst="rect">
            <a:avLst/>
          </a:prstGeom>
        </p:spPr>
      </p:pic>
      <p:sp>
        <p:nvSpPr>
          <p:cNvPr id="15" name="Sprechblase: oval 14">
            <a:extLst>
              <a:ext uri="{FF2B5EF4-FFF2-40B4-BE49-F238E27FC236}">
                <a16:creationId xmlns:a16="http://schemas.microsoft.com/office/drawing/2014/main" id="{D10F78BE-AA44-4AEE-A340-F98429BBB748}"/>
              </a:ext>
            </a:extLst>
          </p:cNvPr>
          <p:cNvSpPr/>
          <p:nvPr/>
        </p:nvSpPr>
        <p:spPr>
          <a:xfrm>
            <a:off x="2771799" y="1191782"/>
            <a:ext cx="7629484" cy="2540000"/>
          </a:xfrm>
          <a:prstGeom prst="wedgeEllipseCallout">
            <a:avLst>
              <a:gd name="adj1" fmla="val -36426"/>
              <a:gd name="adj2" fmla="val 83163"/>
            </a:avLst>
          </a:prstGeom>
          <a:solidFill>
            <a:srgbClr val="A0DE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Die </a:t>
            </a:r>
            <a:r>
              <a:rPr kumimoji="0" lang="de-DE" sz="2800" b="0" i="0" u="none" strike="noStrike" kern="1200" cap="none" spc="0" normalizeH="0" baseline="0" noProof="0" err="1">
                <a:ln>
                  <a:noFill/>
                </a:ln>
                <a:solidFill>
                  <a:prstClr val="black"/>
                </a:solidFill>
                <a:effectLst/>
                <a:uLnTx/>
                <a:uFillTx/>
                <a:latin typeface="Gill Sans MT" panose="020B0502020104020203"/>
                <a:ea typeface="+mn-ea"/>
                <a:cs typeface="+mn-cs"/>
              </a:rPr>
              <a:t>Schüler:innen</a:t>
            </a: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 sollen einen engl. Podcast finden, der sie interessiert. </a:t>
            </a:r>
          </a:p>
        </p:txBody>
      </p:sp>
      <p:sp>
        <p:nvSpPr>
          <p:cNvPr id="10" name="Sprechblase: oval 9">
            <a:extLst>
              <a:ext uri="{FF2B5EF4-FFF2-40B4-BE49-F238E27FC236}">
                <a16:creationId xmlns:a16="http://schemas.microsoft.com/office/drawing/2014/main" id="{4B684F19-9FBB-4F39-828A-BECF50D456D3}"/>
              </a:ext>
            </a:extLst>
          </p:cNvPr>
          <p:cNvSpPr/>
          <p:nvPr/>
        </p:nvSpPr>
        <p:spPr>
          <a:xfrm>
            <a:off x="2771799" y="1191780"/>
            <a:ext cx="7629484" cy="2539999"/>
          </a:xfrm>
          <a:prstGeom prst="wedgeEllipseCallout">
            <a:avLst>
              <a:gd name="adj1" fmla="val -4086"/>
              <a:gd name="adj2" fmla="val 81563"/>
            </a:avLst>
          </a:prstGeom>
          <a:solidFill>
            <a:srgbClr val="B6B8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err="1">
                <a:ln>
                  <a:noFill/>
                </a:ln>
                <a:solidFill>
                  <a:prstClr val="black"/>
                </a:solidFill>
                <a:effectLst/>
                <a:uLnTx/>
                <a:uFillTx/>
                <a:latin typeface="Gill Sans MT" panose="020B0502020104020203"/>
                <a:ea typeface="+mn-ea"/>
                <a:cs typeface="+mn-cs"/>
              </a:rPr>
              <a:t>Schüler:innen</a:t>
            </a: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 lesen zu Hause Texte vor und nehmen es auf.</a:t>
            </a:r>
          </a:p>
        </p:txBody>
      </p:sp>
      <p:sp>
        <p:nvSpPr>
          <p:cNvPr id="8" name="Sprechblase: oval 7">
            <a:extLst>
              <a:ext uri="{FF2B5EF4-FFF2-40B4-BE49-F238E27FC236}">
                <a16:creationId xmlns:a16="http://schemas.microsoft.com/office/drawing/2014/main" id="{9E05D6BF-D42C-4D64-858D-E4191279C9B5}"/>
              </a:ext>
            </a:extLst>
          </p:cNvPr>
          <p:cNvSpPr/>
          <p:nvPr/>
        </p:nvSpPr>
        <p:spPr>
          <a:xfrm>
            <a:off x="2670199" y="1191777"/>
            <a:ext cx="7731084" cy="2539999"/>
          </a:xfrm>
          <a:prstGeom prst="wedgeEllipseCallout">
            <a:avLst>
              <a:gd name="adj1" fmla="val 14376"/>
              <a:gd name="adj2" fmla="val 80649"/>
            </a:avLst>
          </a:prstGeom>
          <a:solidFill>
            <a:srgbClr val="5487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Gruppen- und Partnerarbeit </a:t>
            </a:r>
            <a:r>
              <a:rPr kumimoji="0" lang="de-DE" sz="2800" b="1" i="0" u="none" strike="noStrike" kern="1200" cap="none" spc="0" normalizeH="0" baseline="0" noProof="0">
                <a:ln>
                  <a:noFill/>
                </a:ln>
                <a:solidFill>
                  <a:prstClr val="black"/>
                </a:solidFill>
                <a:effectLst/>
                <a:uLnTx/>
                <a:uFillTx/>
                <a:latin typeface="Gill Sans MT" panose="020B0502020104020203"/>
                <a:ea typeface="+mn-ea"/>
                <a:cs typeface="+mn-cs"/>
              </a:rPr>
              <a:t>manchmal</a:t>
            </a: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 aufnehmen lassen.</a:t>
            </a:r>
          </a:p>
        </p:txBody>
      </p:sp>
      <p:sp>
        <p:nvSpPr>
          <p:cNvPr id="6" name="Sprechblase: oval 5">
            <a:extLst>
              <a:ext uri="{FF2B5EF4-FFF2-40B4-BE49-F238E27FC236}">
                <a16:creationId xmlns:a16="http://schemas.microsoft.com/office/drawing/2014/main" id="{20468E1A-A732-4DA5-87B8-DF3E24FEDD52}"/>
              </a:ext>
            </a:extLst>
          </p:cNvPr>
          <p:cNvSpPr/>
          <p:nvPr/>
        </p:nvSpPr>
        <p:spPr>
          <a:xfrm>
            <a:off x="2670199" y="1191771"/>
            <a:ext cx="7731084" cy="2539999"/>
          </a:xfrm>
          <a:prstGeom prst="wedgeEllipseCallout">
            <a:avLst>
              <a:gd name="adj1" fmla="val 36529"/>
              <a:gd name="adj2" fmla="val 81791"/>
            </a:avLst>
          </a:prstGeom>
          <a:solidFill>
            <a:srgbClr val="D9A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black"/>
                </a:solidFill>
                <a:effectLst/>
                <a:uLnTx/>
                <a:uFillTx/>
                <a:latin typeface="Gill Sans MT" panose="020B0502020104020203"/>
                <a:ea typeface="+mn-ea"/>
                <a:cs typeface="+mn-cs"/>
              </a:rPr>
              <a:t>Geben Sie Audiofeedback!</a:t>
            </a:r>
          </a:p>
        </p:txBody>
      </p:sp>
    </p:spTree>
    <p:extLst>
      <p:ext uri="{BB962C8B-B14F-4D97-AF65-F5344CB8AC3E}">
        <p14:creationId xmlns:p14="http://schemas.microsoft.com/office/powerpoint/2010/main" val="30095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0" grpId="0" animBg="1"/>
      <p:bldP spid="10" grpId="1" animBg="1"/>
      <p:bldP spid="8" grpId="0" animBg="1"/>
      <p:bldP spid="8" grpId="1" animBg="1"/>
      <p:bldP spid="6" grpId="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7379F-CE8F-6545-60B9-1D5FB9B8BF92}"/>
              </a:ext>
            </a:extLst>
          </p:cNvPr>
          <p:cNvSpPr>
            <a:spLocks noGrp="1"/>
          </p:cNvSpPr>
          <p:nvPr>
            <p:ph type="title"/>
          </p:nvPr>
        </p:nvSpPr>
        <p:spPr>
          <a:xfrm>
            <a:off x="1451578" y="1261719"/>
            <a:ext cx="9603275" cy="1049235"/>
          </a:xfrm>
        </p:spPr>
        <p:txBody>
          <a:bodyPr/>
          <a:lstStyle/>
          <a:p>
            <a:r>
              <a:rPr lang="de-DE" dirty="0"/>
              <a:t>Der Audioaustausch</a:t>
            </a:r>
          </a:p>
        </p:txBody>
      </p:sp>
    </p:spTree>
    <p:extLst>
      <p:ext uri="{BB962C8B-B14F-4D97-AF65-F5344CB8AC3E}">
        <p14:creationId xmlns:p14="http://schemas.microsoft.com/office/powerpoint/2010/main" val="1794456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 name="Rechteck 44">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47" name="Bild 46">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49" name="Gerader Verbinder 48">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77F5183C-A26A-4229-984A-7FCEB7EE2D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3" name="Rechteck 52">
            <a:extLst>
              <a:ext uri="{FF2B5EF4-FFF2-40B4-BE49-F238E27FC236}">
                <a16:creationId xmlns:a16="http://schemas.microsoft.com/office/drawing/2014/main" id="{35501695-D7FD-432D-AE9A-6A266331B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cxnSp>
        <p:nvCxnSpPr>
          <p:cNvPr id="55" name="Gerader Verbinder 54">
            <a:extLst>
              <a:ext uri="{FF2B5EF4-FFF2-40B4-BE49-F238E27FC236}">
                <a16:creationId xmlns:a16="http://schemas.microsoft.com/office/drawing/2014/main" id="{25B6D770-CDC7-4A13-AD18-72AC72FC86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9416" y="1847088"/>
            <a:ext cx="286482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el 1">
            <a:extLst>
              <a:ext uri="{FF2B5EF4-FFF2-40B4-BE49-F238E27FC236}">
                <a16:creationId xmlns:a16="http://schemas.microsoft.com/office/drawing/2014/main" id="{0EA25782-BD92-45C9-A8FE-5E3488DF3DA3}"/>
              </a:ext>
            </a:extLst>
          </p:cNvPr>
          <p:cNvSpPr>
            <a:spLocks noGrp="1"/>
          </p:cNvSpPr>
          <p:nvPr>
            <p:ph type="title"/>
          </p:nvPr>
        </p:nvSpPr>
        <p:spPr>
          <a:xfrm>
            <a:off x="8643890" y="843931"/>
            <a:ext cx="2890346" cy="660141"/>
          </a:xfrm>
        </p:spPr>
        <p:txBody>
          <a:bodyPr vert="horz" lIns="91440" tIns="45720" rIns="91440" bIns="45720" rtlCol="0" anchor="t">
            <a:normAutofit fontScale="90000"/>
          </a:bodyPr>
          <a:lstStyle/>
          <a:p>
            <a:pPr algn="ctr" rtl="0"/>
            <a:r>
              <a:rPr lang="de-DE" dirty="0"/>
              <a:t>Virtueller Austausch</a:t>
            </a:r>
          </a:p>
        </p:txBody>
      </p:sp>
      <p:sp>
        <p:nvSpPr>
          <p:cNvPr id="57" name="Rechteck 56">
            <a:extLst>
              <a:ext uri="{FF2B5EF4-FFF2-40B4-BE49-F238E27FC236}">
                <a16:creationId xmlns:a16="http://schemas.microsoft.com/office/drawing/2014/main" id="{6CF09C69-F194-46EC-955F-428636BCB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dirty="0"/>
          </a:p>
        </p:txBody>
      </p:sp>
      <p:grpSp>
        <p:nvGrpSpPr>
          <p:cNvPr id="59" name="Gruppe 58">
            <a:extLst>
              <a:ext uri="{FF2B5EF4-FFF2-40B4-BE49-F238E27FC236}">
                <a16:creationId xmlns:a16="http://schemas.microsoft.com/office/drawing/2014/main" id="{DB9FB08E-2EF9-40D3-8108-A537D2413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7463258" y="583365"/>
            <a:chExt cx="7560115" cy="5181928"/>
          </a:xfrm>
        </p:grpSpPr>
        <p:sp>
          <p:nvSpPr>
            <p:cNvPr id="60" name="Rechteck 59">
              <a:extLst>
                <a:ext uri="{FF2B5EF4-FFF2-40B4-BE49-F238E27FC236}">
                  <a16:creationId xmlns:a16="http://schemas.microsoft.com/office/drawing/2014/main" id="{9B20C890-1633-477A-9E9A-CDF73E9D0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e-DE" dirty="0"/>
            </a:p>
          </p:txBody>
        </p:sp>
        <p:sp>
          <p:nvSpPr>
            <p:cNvPr id="61" name="Rechteck 60">
              <a:extLst>
                <a:ext uri="{FF2B5EF4-FFF2-40B4-BE49-F238E27FC236}">
                  <a16:creationId xmlns:a16="http://schemas.microsoft.com/office/drawing/2014/main" id="{4EB4D734-DD7E-44DF-B573-33D82BEA7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e-DE" dirty="0"/>
            </a:p>
          </p:txBody>
        </p:sp>
      </p:grpSp>
      <p:sp>
        <p:nvSpPr>
          <p:cNvPr id="63" name="Rechteck 62">
            <a:extLst>
              <a:ext uri="{FF2B5EF4-FFF2-40B4-BE49-F238E27FC236}">
                <a16:creationId xmlns:a16="http://schemas.microsoft.com/office/drawing/2014/main" id="{CEC07C7E-F170-4240-91B9-54A1151E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497" y="977099"/>
            <a:ext cx="6597725"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pic>
        <p:nvPicPr>
          <p:cNvPr id="65" name="Bild 64">
            <a:extLst>
              <a:ext uri="{FF2B5EF4-FFF2-40B4-BE49-F238E27FC236}">
                <a16:creationId xmlns:a16="http://schemas.microsoft.com/office/drawing/2014/main" id="{CA411B73-A3AF-4112-BD03-A802BE71E7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67" name="Gerader Verbinder 66">
            <a:extLst>
              <a:ext uri="{FF2B5EF4-FFF2-40B4-BE49-F238E27FC236}">
                <a16:creationId xmlns:a16="http://schemas.microsoft.com/office/drawing/2014/main" id="{61302B36-F42E-49AB-A724-F90B87DF0A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8804883C-E7B7-4EF7-B514-239A1DA0D54C}"/>
              </a:ext>
            </a:extLst>
          </p:cNvPr>
          <p:cNvSpPr txBox="1"/>
          <p:nvPr/>
        </p:nvSpPr>
        <p:spPr>
          <a:xfrm>
            <a:off x="3335659" y="1174001"/>
            <a:ext cx="2008883" cy="707886"/>
          </a:xfrm>
          <a:prstGeom prst="rect">
            <a:avLst/>
          </a:prstGeom>
          <a:noFill/>
        </p:spPr>
        <p:txBody>
          <a:bodyPr wrap="none" rtlCol="0">
            <a:spAutoFit/>
          </a:bodyPr>
          <a:lstStyle/>
          <a:p>
            <a:r>
              <a:rPr lang="de-DE" sz="4000" dirty="0">
                <a:latin typeface="Century Schoolbook" panose="02040604050505020304" pitchFamily="18" charset="0"/>
              </a:rPr>
              <a:t>Audio 1</a:t>
            </a:r>
            <a:endParaRPr lang="de-DE" sz="4400" dirty="0">
              <a:latin typeface="Century Schoolbook" panose="02040604050505020304" pitchFamily="18" charset="0"/>
            </a:endParaRPr>
          </a:p>
        </p:txBody>
      </p:sp>
      <p:pic>
        <p:nvPicPr>
          <p:cNvPr id="28" name="Grafik 27">
            <a:extLst>
              <a:ext uri="{FF2B5EF4-FFF2-40B4-BE49-F238E27FC236}">
                <a16:creationId xmlns:a16="http://schemas.microsoft.com/office/drawing/2014/main" id="{7CA54D35-DD3E-4307-A089-F9AF2CDEC4EF}"/>
              </a:ext>
            </a:extLst>
          </p:cNvPr>
          <p:cNvPicPr>
            <a:picLocks noChangeAspect="1"/>
          </p:cNvPicPr>
          <p:nvPr/>
        </p:nvPicPr>
        <p:blipFill>
          <a:blip r:embed="rId4"/>
          <a:stretch>
            <a:fillRect/>
          </a:stretch>
        </p:blipFill>
        <p:spPr>
          <a:xfrm>
            <a:off x="8612263" y="2330775"/>
            <a:ext cx="3342645" cy="1032506"/>
          </a:xfrm>
          <a:prstGeom prst="rect">
            <a:avLst/>
          </a:prstGeom>
        </p:spPr>
      </p:pic>
      <p:pic>
        <p:nvPicPr>
          <p:cNvPr id="29" name="Picture 2">
            <a:extLst>
              <a:ext uri="{FF2B5EF4-FFF2-40B4-BE49-F238E27FC236}">
                <a16:creationId xmlns:a16="http://schemas.microsoft.com/office/drawing/2014/main" id="{64197E04-9E36-41C8-BA13-75C11A0E6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964" y="3547802"/>
            <a:ext cx="1812121" cy="19370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BC163E82-508A-4C63-976D-1E31FC30143C}"/>
              </a:ext>
            </a:extLst>
          </p:cNvPr>
          <p:cNvSpPr txBox="1"/>
          <p:nvPr/>
        </p:nvSpPr>
        <p:spPr>
          <a:xfrm>
            <a:off x="1260829" y="2224903"/>
            <a:ext cx="6444393" cy="707886"/>
          </a:xfrm>
          <a:prstGeom prst="rect">
            <a:avLst/>
          </a:prstGeom>
          <a:noFill/>
        </p:spPr>
        <p:txBody>
          <a:bodyPr wrap="none" rtlCol="0">
            <a:spAutoFit/>
          </a:bodyPr>
          <a:lstStyle/>
          <a:p>
            <a:r>
              <a:rPr lang="de-DE" sz="4000" dirty="0" err="1">
                <a:latin typeface="Century Schoolbook" panose="02040604050505020304" pitchFamily="18" charset="0"/>
              </a:rPr>
              <a:t>Introduce</a:t>
            </a:r>
            <a:r>
              <a:rPr lang="de-DE" sz="4000" dirty="0">
                <a:latin typeface="Century Schoolbook" panose="02040604050505020304" pitchFamily="18" charset="0"/>
              </a:rPr>
              <a:t> </a:t>
            </a:r>
            <a:r>
              <a:rPr lang="de-DE" sz="4000" dirty="0" err="1">
                <a:latin typeface="Century Schoolbook" panose="02040604050505020304" pitchFamily="18" charset="0"/>
              </a:rPr>
              <a:t>yourself</a:t>
            </a:r>
            <a:r>
              <a:rPr lang="de-DE" sz="4000" dirty="0">
                <a:latin typeface="Century Schoolbook" panose="02040604050505020304" pitchFamily="18" charset="0"/>
              </a:rPr>
              <a:t> (30 sec)</a:t>
            </a:r>
            <a:endParaRPr lang="de-DE" sz="4400" dirty="0">
              <a:latin typeface="Century Schoolbook" panose="02040604050505020304" pitchFamily="18" charset="0"/>
            </a:endParaRPr>
          </a:p>
        </p:txBody>
      </p:sp>
      <p:sp>
        <p:nvSpPr>
          <p:cNvPr id="21" name="Textfeld 20">
            <a:extLst>
              <a:ext uri="{FF2B5EF4-FFF2-40B4-BE49-F238E27FC236}">
                <a16:creationId xmlns:a16="http://schemas.microsoft.com/office/drawing/2014/main" id="{EF0916EB-B53B-44A0-B8A3-9B561D9592C9}"/>
              </a:ext>
            </a:extLst>
          </p:cNvPr>
          <p:cNvSpPr txBox="1"/>
          <p:nvPr/>
        </p:nvSpPr>
        <p:spPr>
          <a:xfrm>
            <a:off x="1260828" y="3021089"/>
            <a:ext cx="5238935" cy="707886"/>
          </a:xfrm>
          <a:prstGeom prst="rect">
            <a:avLst/>
          </a:prstGeom>
          <a:noFill/>
        </p:spPr>
        <p:txBody>
          <a:bodyPr wrap="none" rtlCol="0">
            <a:spAutoFit/>
          </a:bodyPr>
          <a:lstStyle/>
          <a:p>
            <a:r>
              <a:rPr lang="de-DE" sz="4000" dirty="0" err="1">
                <a:latin typeface="Century Schoolbook" panose="02040604050505020304" pitchFamily="18" charset="0"/>
              </a:rPr>
              <a:t>our</a:t>
            </a:r>
            <a:r>
              <a:rPr lang="de-DE" sz="4000" dirty="0">
                <a:latin typeface="Century Schoolbook" panose="02040604050505020304" pitchFamily="18" charset="0"/>
              </a:rPr>
              <a:t> </a:t>
            </a:r>
            <a:r>
              <a:rPr lang="de-DE" sz="4000" dirty="0" err="1">
                <a:latin typeface="Century Schoolbook" panose="02040604050505020304" pitchFamily="18" charset="0"/>
              </a:rPr>
              <a:t>school</a:t>
            </a:r>
            <a:r>
              <a:rPr lang="de-DE" sz="4000" dirty="0">
                <a:latin typeface="Century Schoolbook" panose="02040604050505020304" pitchFamily="18" charset="0"/>
              </a:rPr>
              <a:t> (30-60sec)</a:t>
            </a:r>
            <a:endParaRPr lang="de-DE" sz="4400" dirty="0">
              <a:latin typeface="Century Schoolbook" panose="02040604050505020304" pitchFamily="18" charset="0"/>
            </a:endParaRPr>
          </a:p>
        </p:txBody>
      </p:sp>
    </p:spTree>
    <p:extLst>
      <p:ext uri="{BB962C8B-B14F-4D97-AF65-F5344CB8AC3E}">
        <p14:creationId xmlns:p14="http://schemas.microsoft.com/office/powerpoint/2010/main" val="15805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 name="Rechteck 44">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47" name="Bild 46">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49" name="Gerader Verbinder 48">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77F5183C-A26A-4229-984A-7FCEB7EE2D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3" name="Rechteck 52">
            <a:extLst>
              <a:ext uri="{FF2B5EF4-FFF2-40B4-BE49-F238E27FC236}">
                <a16:creationId xmlns:a16="http://schemas.microsoft.com/office/drawing/2014/main" id="{35501695-D7FD-432D-AE9A-6A266331B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cxnSp>
        <p:nvCxnSpPr>
          <p:cNvPr id="55" name="Gerader Verbinder 54">
            <a:extLst>
              <a:ext uri="{FF2B5EF4-FFF2-40B4-BE49-F238E27FC236}">
                <a16:creationId xmlns:a16="http://schemas.microsoft.com/office/drawing/2014/main" id="{25B6D770-CDC7-4A13-AD18-72AC72FC86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9416" y="1847088"/>
            <a:ext cx="286482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el 1">
            <a:extLst>
              <a:ext uri="{FF2B5EF4-FFF2-40B4-BE49-F238E27FC236}">
                <a16:creationId xmlns:a16="http://schemas.microsoft.com/office/drawing/2014/main" id="{0EA25782-BD92-45C9-A8FE-5E3488DF3DA3}"/>
              </a:ext>
            </a:extLst>
          </p:cNvPr>
          <p:cNvSpPr>
            <a:spLocks noGrp="1"/>
          </p:cNvSpPr>
          <p:nvPr>
            <p:ph type="title"/>
          </p:nvPr>
        </p:nvSpPr>
        <p:spPr>
          <a:xfrm>
            <a:off x="8643890" y="843931"/>
            <a:ext cx="2890346" cy="660141"/>
          </a:xfrm>
        </p:spPr>
        <p:txBody>
          <a:bodyPr vert="horz" lIns="91440" tIns="45720" rIns="91440" bIns="45720" rtlCol="0" anchor="t">
            <a:normAutofit fontScale="90000"/>
          </a:bodyPr>
          <a:lstStyle/>
          <a:p>
            <a:pPr algn="ctr" rtl="0"/>
            <a:r>
              <a:rPr lang="de-DE" dirty="0"/>
              <a:t>Virtueller Austausch</a:t>
            </a:r>
          </a:p>
        </p:txBody>
      </p:sp>
      <p:sp>
        <p:nvSpPr>
          <p:cNvPr id="57" name="Rechteck 56">
            <a:extLst>
              <a:ext uri="{FF2B5EF4-FFF2-40B4-BE49-F238E27FC236}">
                <a16:creationId xmlns:a16="http://schemas.microsoft.com/office/drawing/2014/main" id="{6CF09C69-F194-46EC-955F-428636BCB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dirty="0"/>
          </a:p>
        </p:txBody>
      </p:sp>
      <p:grpSp>
        <p:nvGrpSpPr>
          <p:cNvPr id="59" name="Gruppe 58">
            <a:extLst>
              <a:ext uri="{FF2B5EF4-FFF2-40B4-BE49-F238E27FC236}">
                <a16:creationId xmlns:a16="http://schemas.microsoft.com/office/drawing/2014/main" id="{DB9FB08E-2EF9-40D3-8108-A537D2413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7463258" y="583365"/>
            <a:chExt cx="7560115" cy="5181928"/>
          </a:xfrm>
        </p:grpSpPr>
        <p:sp>
          <p:nvSpPr>
            <p:cNvPr id="60" name="Rechteck 59">
              <a:extLst>
                <a:ext uri="{FF2B5EF4-FFF2-40B4-BE49-F238E27FC236}">
                  <a16:creationId xmlns:a16="http://schemas.microsoft.com/office/drawing/2014/main" id="{9B20C890-1633-477A-9E9A-CDF73E9D0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e-DE" dirty="0"/>
            </a:p>
          </p:txBody>
        </p:sp>
        <p:sp>
          <p:nvSpPr>
            <p:cNvPr id="61" name="Rechteck 60">
              <a:extLst>
                <a:ext uri="{FF2B5EF4-FFF2-40B4-BE49-F238E27FC236}">
                  <a16:creationId xmlns:a16="http://schemas.microsoft.com/office/drawing/2014/main" id="{4EB4D734-DD7E-44DF-B573-33D82BEA7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e-DE" dirty="0"/>
            </a:p>
          </p:txBody>
        </p:sp>
      </p:grpSp>
      <p:sp>
        <p:nvSpPr>
          <p:cNvPr id="63" name="Rechteck 62">
            <a:extLst>
              <a:ext uri="{FF2B5EF4-FFF2-40B4-BE49-F238E27FC236}">
                <a16:creationId xmlns:a16="http://schemas.microsoft.com/office/drawing/2014/main" id="{CEC07C7E-F170-4240-91B9-54A1151E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497" y="977099"/>
            <a:ext cx="6597725"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pic>
        <p:nvPicPr>
          <p:cNvPr id="65" name="Bild 64">
            <a:extLst>
              <a:ext uri="{FF2B5EF4-FFF2-40B4-BE49-F238E27FC236}">
                <a16:creationId xmlns:a16="http://schemas.microsoft.com/office/drawing/2014/main" id="{CA411B73-A3AF-4112-BD03-A802BE71E7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67" name="Gerader Verbinder 66">
            <a:extLst>
              <a:ext uri="{FF2B5EF4-FFF2-40B4-BE49-F238E27FC236}">
                <a16:creationId xmlns:a16="http://schemas.microsoft.com/office/drawing/2014/main" id="{61302B36-F42E-49AB-A724-F90B87DF0A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8804883C-E7B7-4EF7-B514-239A1DA0D54C}"/>
              </a:ext>
            </a:extLst>
          </p:cNvPr>
          <p:cNvSpPr txBox="1"/>
          <p:nvPr/>
        </p:nvSpPr>
        <p:spPr>
          <a:xfrm>
            <a:off x="3335659" y="1174001"/>
            <a:ext cx="2008883" cy="707886"/>
          </a:xfrm>
          <a:prstGeom prst="rect">
            <a:avLst/>
          </a:prstGeom>
          <a:noFill/>
        </p:spPr>
        <p:txBody>
          <a:bodyPr wrap="none" rtlCol="0">
            <a:spAutoFit/>
          </a:bodyPr>
          <a:lstStyle/>
          <a:p>
            <a:r>
              <a:rPr lang="de-DE" sz="4000" dirty="0">
                <a:latin typeface="Century Schoolbook" panose="02040604050505020304" pitchFamily="18" charset="0"/>
              </a:rPr>
              <a:t>Audio 1</a:t>
            </a:r>
            <a:endParaRPr lang="de-DE" sz="4400" dirty="0">
              <a:latin typeface="Century Schoolbook" panose="02040604050505020304" pitchFamily="18" charset="0"/>
            </a:endParaRPr>
          </a:p>
        </p:txBody>
      </p:sp>
      <p:pic>
        <p:nvPicPr>
          <p:cNvPr id="28" name="Grafik 27">
            <a:extLst>
              <a:ext uri="{FF2B5EF4-FFF2-40B4-BE49-F238E27FC236}">
                <a16:creationId xmlns:a16="http://schemas.microsoft.com/office/drawing/2014/main" id="{7CA54D35-DD3E-4307-A089-F9AF2CDEC4EF}"/>
              </a:ext>
            </a:extLst>
          </p:cNvPr>
          <p:cNvPicPr>
            <a:picLocks noChangeAspect="1"/>
          </p:cNvPicPr>
          <p:nvPr/>
        </p:nvPicPr>
        <p:blipFill>
          <a:blip r:embed="rId4"/>
          <a:stretch>
            <a:fillRect/>
          </a:stretch>
        </p:blipFill>
        <p:spPr>
          <a:xfrm>
            <a:off x="8612263" y="2330775"/>
            <a:ext cx="3342645" cy="1032506"/>
          </a:xfrm>
          <a:prstGeom prst="rect">
            <a:avLst/>
          </a:prstGeom>
        </p:spPr>
      </p:pic>
      <p:pic>
        <p:nvPicPr>
          <p:cNvPr id="29" name="Picture 2">
            <a:extLst>
              <a:ext uri="{FF2B5EF4-FFF2-40B4-BE49-F238E27FC236}">
                <a16:creationId xmlns:a16="http://schemas.microsoft.com/office/drawing/2014/main" id="{64197E04-9E36-41C8-BA13-75C11A0E6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964" y="3547802"/>
            <a:ext cx="1812121" cy="1937095"/>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9CB19D6F-1000-42DA-8E34-F416AA37CF81}"/>
              </a:ext>
            </a:extLst>
          </p:cNvPr>
          <p:cNvPicPr>
            <a:picLocks noChangeAspect="1"/>
          </p:cNvPicPr>
          <p:nvPr/>
        </p:nvPicPr>
        <p:blipFill>
          <a:blip r:embed="rId6"/>
          <a:stretch>
            <a:fillRect/>
          </a:stretch>
        </p:blipFill>
        <p:spPr>
          <a:xfrm flipH="1">
            <a:off x="2055279" y="2159218"/>
            <a:ext cx="472102" cy="1052788"/>
          </a:xfrm>
          <a:prstGeom prst="rect">
            <a:avLst/>
          </a:prstGeom>
        </p:spPr>
      </p:pic>
      <p:pic>
        <p:nvPicPr>
          <p:cNvPr id="8" name="Grafik 7">
            <a:extLst>
              <a:ext uri="{FF2B5EF4-FFF2-40B4-BE49-F238E27FC236}">
                <a16:creationId xmlns:a16="http://schemas.microsoft.com/office/drawing/2014/main" id="{7BC5C90B-E4D6-4D7F-B393-E3DDABB2F4D8}"/>
              </a:ext>
            </a:extLst>
          </p:cNvPr>
          <p:cNvPicPr>
            <a:picLocks noChangeAspect="1"/>
          </p:cNvPicPr>
          <p:nvPr/>
        </p:nvPicPr>
        <p:blipFill>
          <a:blip r:embed="rId7"/>
          <a:stretch>
            <a:fillRect/>
          </a:stretch>
        </p:blipFill>
        <p:spPr>
          <a:xfrm flipH="1">
            <a:off x="5676090" y="2182249"/>
            <a:ext cx="551321" cy="1069657"/>
          </a:xfrm>
          <a:prstGeom prst="rect">
            <a:avLst/>
          </a:prstGeom>
        </p:spPr>
      </p:pic>
      <p:pic>
        <p:nvPicPr>
          <p:cNvPr id="27" name="Grafik 26">
            <a:extLst>
              <a:ext uri="{FF2B5EF4-FFF2-40B4-BE49-F238E27FC236}">
                <a16:creationId xmlns:a16="http://schemas.microsoft.com/office/drawing/2014/main" id="{BEDB0584-25C8-4B28-93BD-D31164D5F1F8}"/>
              </a:ext>
            </a:extLst>
          </p:cNvPr>
          <p:cNvPicPr>
            <a:picLocks noChangeAspect="1"/>
          </p:cNvPicPr>
          <p:nvPr/>
        </p:nvPicPr>
        <p:blipFill>
          <a:blip r:embed="rId7"/>
          <a:stretch>
            <a:fillRect/>
          </a:stretch>
        </p:blipFill>
        <p:spPr>
          <a:xfrm flipH="1">
            <a:off x="6237237" y="2182248"/>
            <a:ext cx="551321" cy="1069657"/>
          </a:xfrm>
          <a:prstGeom prst="rect">
            <a:avLst/>
          </a:prstGeom>
        </p:spPr>
      </p:pic>
      <p:pic>
        <p:nvPicPr>
          <p:cNvPr id="30" name="Grafik 29">
            <a:extLst>
              <a:ext uri="{FF2B5EF4-FFF2-40B4-BE49-F238E27FC236}">
                <a16:creationId xmlns:a16="http://schemas.microsoft.com/office/drawing/2014/main" id="{0F3579A2-DBCA-4F45-B719-983839E09F7D}"/>
              </a:ext>
            </a:extLst>
          </p:cNvPr>
          <p:cNvPicPr>
            <a:picLocks noChangeAspect="1"/>
          </p:cNvPicPr>
          <p:nvPr/>
        </p:nvPicPr>
        <p:blipFill>
          <a:blip r:embed="rId6"/>
          <a:stretch>
            <a:fillRect/>
          </a:stretch>
        </p:blipFill>
        <p:spPr>
          <a:xfrm flipH="1">
            <a:off x="2602085" y="2159218"/>
            <a:ext cx="472102" cy="1052788"/>
          </a:xfrm>
          <a:prstGeom prst="rect">
            <a:avLst/>
          </a:prstGeom>
        </p:spPr>
      </p:pic>
      <p:sp>
        <p:nvSpPr>
          <p:cNvPr id="9" name="Rechteck 8">
            <a:extLst>
              <a:ext uri="{FF2B5EF4-FFF2-40B4-BE49-F238E27FC236}">
                <a16:creationId xmlns:a16="http://schemas.microsoft.com/office/drawing/2014/main" id="{A55FBD29-609E-4710-BE96-17D689116D77}"/>
              </a:ext>
            </a:extLst>
          </p:cNvPr>
          <p:cNvSpPr/>
          <p:nvPr/>
        </p:nvSpPr>
        <p:spPr>
          <a:xfrm>
            <a:off x="1109467" y="3349594"/>
            <a:ext cx="937260" cy="706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E93D9851-9FF5-41B2-8CAB-602440582395}"/>
              </a:ext>
            </a:extLst>
          </p:cNvPr>
          <p:cNvSpPr/>
          <p:nvPr/>
        </p:nvSpPr>
        <p:spPr>
          <a:xfrm>
            <a:off x="3112456" y="3349595"/>
            <a:ext cx="937260" cy="706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A52D2A7D-12C3-4AA0-8B64-AF832D120CA0}"/>
              </a:ext>
            </a:extLst>
          </p:cNvPr>
          <p:cNvSpPr/>
          <p:nvPr/>
        </p:nvSpPr>
        <p:spPr>
          <a:xfrm>
            <a:off x="6846138" y="3340886"/>
            <a:ext cx="937260" cy="706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5665A20C-3912-4505-83A1-282A73983B4C}"/>
              </a:ext>
            </a:extLst>
          </p:cNvPr>
          <p:cNvSpPr/>
          <p:nvPr/>
        </p:nvSpPr>
        <p:spPr>
          <a:xfrm>
            <a:off x="2136927" y="4120766"/>
            <a:ext cx="937260" cy="706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mit Pfeil 12">
            <a:extLst>
              <a:ext uri="{FF2B5EF4-FFF2-40B4-BE49-F238E27FC236}">
                <a16:creationId xmlns:a16="http://schemas.microsoft.com/office/drawing/2014/main" id="{C2B0B424-EBC8-4349-9DED-5118BFCF2A89}"/>
              </a:ext>
            </a:extLst>
          </p:cNvPr>
          <p:cNvCxnSpPr>
            <a:cxnSpLocks/>
          </p:cNvCxnSpPr>
          <p:nvPr/>
        </p:nvCxnSpPr>
        <p:spPr>
          <a:xfrm flipH="1">
            <a:off x="1463901" y="2777253"/>
            <a:ext cx="477182" cy="5909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05637C85-DB29-4F18-AE0A-98D989416819}"/>
              </a:ext>
            </a:extLst>
          </p:cNvPr>
          <p:cNvCxnSpPr>
            <a:cxnSpLocks/>
          </p:cNvCxnSpPr>
          <p:nvPr/>
        </p:nvCxnSpPr>
        <p:spPr>
          <a:xfrm>
            <a:off x="3124408" y="2813113"/>
            <a:ext cx="466940" cy="4634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5" name="Geschweifte Klammer links 14">
            <a:extLst>
              <a:ext uri="{FF2B5EF4-FFF2-40B4-BE49-F238E27FC236}">
                <a16:creationId xmlns:a16="http://schemas.microsoft.com/office/drawing/2014/main" id="{9BC02063-4F50-452C-8E84-295798B226E9}"/>
              </a:ext>
            </a:extLst>
          </p:cNvPr>
          <p:cNvSpPr/>
          <p:nvPr/>
        </p:nvSpPr>
        <p:spPr>
          <a:xfrm rot="16200000">
            <a:off x="2176646" y="3357152"/>
            <a:ext cx="779575" cy="618467"/>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41" name="Rechteck 40">
            <a:extLst>
              <a:ext uri="{FF2B5EF4-FFF2-40B4-BE49-F238E27FC236}">
                <a16:creationId xmlns:a16="http://schemas.microsoft.com/office/drawing/2014/main" id="{A902E4EC-8350-4342-BA26-600FB294DE10}"/>
              </a:ext>
            </a:extLst>
          </p:cNvPr>
          <p:cNvSpPr/>
          <p:nvPr/>
        </p:nvSpPr>
        <p:spPr>
          <a:xfrm>
            <a:off x="4864459" y="3349593"/>
            <a:ext cx="937260" cy="706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3" name="Gerade Verbindung mit Pfeil 42">
            <a:extLst>
              <a:ext uri="{FF2B5EF4-FFF2-40B4-BE49-F238E27FC236}">
                <a16:creationId xmlns:a16="http://schemas.microsoft.com/office/drawing/2014/main" id="{A8BA54AA-20E7-4050-9151-BC105532A21A}"/>
              </a:ext>
            </a:extLst>
          </p:cNvPr>
          <p:cNvCxnSpPr>
            <a:cxnSpLocks/>
          </p:cNvCxnSpPr>
          <p:nvPr/>
        </p:nvCxnSpPr>
        <p:spPr>
          <a:xfrm flipH="1">
            <a:off x="5218893" y="2777252"/>
            <a:ext cx="477182" cy="5909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338AFBEB-9CC7-44CD-8B5A-EB4DD1106329}"/>
              </a:ext>
            </a:extLst>
          </p:cNvPr>
          <p:cNvCxnSpPr>
            <a:cxnSpLocks/>
          </p:cNvCxnSpPr>
          <p:nvPr/>
        </p:nvCxnSpPr>
        <p:spPr>
          <a:xfrm>
            <a:off x="6879400" y="2813112"/>
            <a:ext cx="466940" cy="4634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6" name="Geschweifte Klammer links 45">
            <a:extLst>
              <a:ext uri="{FF2B5EF4-FFF2-40B4-BE49-F238E27FC236}">
                <a16:creationId xmlns:a16="http://schemas.microsoft.com/office/drawing/2014/main" id="{2C7745D9-3E50-425D-A5F2-599687EB5FDC}"/>
              </a:ext>
            </a:extLst>
          </p:cNvPr>
          <p:cNvSpPr/>
          <p:nvPr/>
        </p:nvSpPr>
        <p:spPr>
          <a:xfrm rot="16200000">
            <a:off x="5931638" y="3357151"/>
            <a:ext cx="779575" cy="618467"/>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48" name="Rechteck 47">
            <a:extLst>
              <a:ext uri="{FF2B5EF4-FFF2-40B4-BE49-F238E27FC236}">
                <a16:creationId xmlns:a16="http://schemas.microsoft.com/office/drawing/2014/main" id="{23753E1F-8429-4D30-8613-D1A550C548F5}"/>
              </a:ext>
            </a:extLst>
          </p:cNvPr>
          <p:cNvSpPr/>
          <p:nvPr/>
        </p:nvSpPr>
        <p:spPr>
          <a:xfrm>
            <a:off x="5869465" y="4155734"/>
            <a:ext cx="937260" cy="706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4253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animBg="1"/>
      <p:bldP spid="33" grpId="0" animBg="1"/>
      <p:bldP spid="34" grpId="0" animBg="1"/>
      <p:bldP spid="15" grpId="0" animBg="1"/>
      <p:bldP spid="41" grpId="0" animBg="1"/>
      <p:bldP spid="46" grpId="0" animBg="1"/>
      <p:bldP spid="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25782-BD92-45C9-A8FE-5E3488DF3DA3}"/>
              </a:ext>
            </a:extLst>
          </p:cNvPr>
          <p:cNvSpPr>
            <a:spLocks noGrp="1"/>
          </p:cNvSpPr>
          <p:nvPr>
            <p:ph type="title" idx="4294967295"/>
          </p:nvPr>
        </p:nvSpPr>
        <p:spPr>
          <a:xfrm>
            <a:off x="8920163" y="1117600"/>
            <a:ext cx="3271837" cy="660400"/>
          </a:xfrm>
        </p:spPr>
        <p:txBody>
          <a:bodyPr vert="horz" lIns="91440" tIns="45720" rIns="91440" bIns="45720" rtlCol="0" anchor="t">
            <a:normAutofit fontScale="90000"/>
          </a:bodyPr>
          <a:lstStyle/>
          <a:p>
            <a:pPr algn="ctr" rtl="0"/>
            <a:r>
              <a:rPr lang="de-DE" dirty="0"/>
              <a:t>Kontaktdaten</a:t>
            </a:r>
          </a:p>
        </p:txBody>
      </p:sp>
      <p:sp>
        <p:nvSpPr>
          <p:cNvPr id="24" name="Textfeld 23">
            <a:extLst>
              <a:ext uri="{FF2B5EF4-FFF2-40B4-BE49-F238E27FC236}">
                <a16:creationId xmlns:a16="http://schemas.microsoft.com/office/drawing/2014/main" id="{7F7B73A8-0B42-4B01-B130-92C7CFA4DA0D}"/>
              </a:ext>
            </a:extLst>
          </p:cNvPr>
          <p:cNvSpPr txBox="1"/>
          <p:nvPr/>
        </p:nvSpPr>
        <p:spPr>
          <a:xfrm>
            <a:off x="1948001" y="1750997"/>
            <a:ext cx="6103620" cy="1754326"/>
          </a:xfrm>
          <a:prstGeom prst="rect">
            <a:avLst/>
          </a:prstGeom>
          <a:noFill/>
        </p:spPr>
        <p:txBody>
          <a:bodyPr wrap="square">
            <a:spAutoFit/>
          </a:bodyPr>
          <a:lstStyle/>
          <a:p>
            <a:r>
              <a:rPr lang="de-DE" sz="1800" dirty="0"/>
              <a:t>florian.nuxoll@gmx.net</a:t>
            </a:r>
          </a:p>
          <a:p>
            <a:endParaRPr lang="de-DE" sz="1800" b="1" dirty="0"/>
          </a:p>
          <a:p>
            <a:r>
              <a:rPr lang="de-DE" sz="1800" b="1" dirty="0" err="1"/>
              <a:t>medienwelten.schule</a:t>
            </a:r>
            <a:endParaRPr lang="de-DE" sz="1800" b="1" dirty="0"/>
          </a:p>
          <a:p>
            <a:endParaRPr lang="de-DE" sz="1800" b="1" dirty="0"/>
          </a:p>
          <a:p>
            <a:r>
              <a:rPr lang="de-DE" sz="1800" b="1" dirty="0">
                <a:hlinkClick r:id="rId3"/>
              </a:rPr>
              <a:t>https://doppelstunde.letscast.fm/</a:t>
            </a:r>
            <a:endParaRPr lang="de-DE" sz="1800" b="1" dirty="0"/>
          </a:p>
          <a:p>
            <a:endParaRPr lang="de-DE" b="1" dirty="0"/>
          </a:p>
        </p:txBody>
      </p:sp>
      <p:pic>
        <p:nvPicPr>
          <p:cNvPr id="6" name="Grafik 5">
            <a:extLst>
              <a:ext uri="{FF2B5EF4-FFF2-40B4-BE49-F238E27FC236}">
                <a16:creationId xmlns:a16="http://schemas.microsoft.com/office/drawing/2014/main" id="{5B21BBEA-BFF4-3F96-D68C-C2B2256C416D}"/>
              </a:ext>
            </a:extLst>
          </p:cNvPr>
          <p:cNvPicPr>
            <a:picLocks noChangeAspect="1"/>
          </p:cNvPicPr>
          <p:nvPr/>
        </p:nvPicPr>
        <p:blipFill>
          <a:blip r:embed="rId4"/>
          <a:stretch>
            <a:fillRect/>
          </a:stretch>
        </p:blipFill>
        <p:spPr>
          <a:xfrm>
            <a:off x="8982335" y="3624731"/>
            <a:ext cx="2857899" cy="2772162"/>
          </a:xfrm>
          <a:prstGeom prst="rect">
            <a:avLst/>
          </a:prstGeom>
        </p:spPr>
      </p:pic>
      <p:pic>
        <p:nvPicPr>
          <p:cNvPr id="4" name="Grafik 3">
            <a:extLst>
              <a:ext uri="{FF2B5EF4-FFF2-40B4-BE49-F238E27FC236}">
                <a16:creationId xmlns:a16="http://schemas.microsoft.com/office/drawing/2014/main" id="{637C54EB-AE50-357E-623B-602AA4619367}"/>
              </a:ext>
            </a:extLst>
          </p:cNvPr>
          <p:cNvPicPr>
            <a:picLocks noChangeAspect="1"/>
          </p:cNvPicPr>
          <p:nvPr/>
        </p:nvPicPr>
        <p:blipFill>
          <a:blip r:embed="rId5"/>
          <a:stretch>
            <a:fillRect/>
          </a:stretch>
        </p:blipFill>
        <p:spPr>
          <a:xfrm>
            <a:off x="7572439" y="2385864"/>
            <a:ext cx="2838846" cy="2810267"/>
          </a:xfrm>
          <a:prstGeom prst="rect">
            <a:avLst/>
          </a:prstGeom>
        </p:spPr>
      </p:pic>
    </p:spTree>
    <p:extLst>
      <p:ext uri="{BB962C8B-B14F-4D97-AF65-F5344CB8AC3E}">
        <p14:creationId xmlns:p14="http://schemas.microsoft.com/office/powerpoint/2010/main" val="1847610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CC7BA0AB-9BDA-4F6B-A9F1-1BB70425E9A3}"/>
              </a:ext>
            </a:extLst>
          </p:cNvPr>
          <p:cNvSpPr txBox="1"/>
          <p:nvPr/>
        </p:nvSpPr>
        <p:spPr>
          <a:xfrm>
            <a:off x="336152" y="1472726"/>
            <a:ext cx="3561717" cy="1954017"/>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all" spc="0" normalizeH="0" baseline="0" noProof="0" err="1">
                <a:ln>
                  <a:noFill/>
                </a:ln>
                <a:solidFill>
                  <a:prstClr val="black"/>
                </a:solidFill>
                <a:effectLst/>
                <a:uLnTx/>
                <a:uFillTx/>
                <a:latin typeface="Gill Sans MT" panose="020B0502020104020203"/>
                <a:ea typeface="+mn-ea"/>
                <a:cs typeface="+mn-cs"/>
              </a:rPr>
              <a:t>technologische</a:t>
            </a:r>
            <a:r>
              <a:rPr kumimoji="0" lang="en-US" sz="2800" b="0" i="0" u="none" strike="noStrike" kern="1200" cap="all" spc="0" normalizeH="0" baseline="0" noProof="0">
                <a:ln>
                  <a:noFill/>
                </a:ln>
                <a:solidFill>
                  <a:prstClr val="black"/>
                </a:solidFill>
                <a:effectLst/>
                <a:uLnTx/>
                <a:uFillTx/>
                <a:latin typeface="Gill Sans MT" panose="020B0502020104020203"/>
                <a:ea typeface="+mn-ea"/>
                <a:cs typeface="+mn-cs"/>
              </a:rPr>
              <a:t> </a:t>
            </a:r>
            <a:r>
              <a:rPr kumimoji="0" lang="en-US" sz="2800" b="0" i="0" u="none" strike="noStrike" kern="1200" cap="all" spc="0" normalizeH="0" baseline="0" noProof="0" err="1">
                <a:ln>
                  <a:noFill/>
                </a:ln>
                <a:solidFill>
                  <a:prstClr val="black"/>
                </a:solidFill>
                <a:effectLst/>
                <a:uLnTx/>
                <a:uFillTx/>
                <a:latin typeface="Gill Sans MT" panose="020B0502020104020203"/>
                <a:ea typeface="+mn-ea"/>
                <a:cs typeface="+mn-cs"/>
              </a:rPr>
              <a:t>Entwicklung</a:t>
            </a:r>
            <a:endParaRPr kumimoji="0" lang="en-US" sz="2800" b="0" i="0" u="none" strike="noStrike" kern="1200" cap="all" spc="0" normalizeH="0" baseline="0" noProof="0">
              <a:ln>
                <a:noFill/>
              </a:ln>
              <a:solidFill>
                <a:prstClr val="black"/>
              </a:solidFill>
              <a:effectLst/>
              <a:uLnTx/>
              <a:uFillTx/>
              <a:latin typeface="Gill Sans MT" panose="020B0502020104020203"/>
              <a:ea typeface="+mn-ea"/>
              <a:cs typeface="+mn-cs"/>
            </a:endParaRP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0" name="Grafik 19" descr="Ein Bild, das Elektronik, Stereo, Projektor enthält.&#10;&#10;Automatisch generierte Beschreibung">
            <a:extLst>
              <a:ext uri="{FF2B5EF4-FFF2-40B4-BE49-F238E27FC236}">
                <a16:creationId xmlns:a16="http://schemas.microsoft.com/office/drawing/2014/main" id="{7952E724-80D1-4276-8490-8ABD68DA5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829" y="1264252"/>
            <a:ext cx="5440329" cy="3725573"/>
          </a:xfrm>
          <a:prstGeom prst="rect">
            <a:avLst/>
          </a:prstGeom>
        </p:spPr>
      </p:pic>
    </p:spTree>
    <p:extLst>
      <p:ext uri="{BB962C8B-B14F-4D97-AF65-F5344CB8AC3E}">
        <p14:creationId xmlns:p14="http://schemas.microsoft.com/office/powerpoint/2010/main" val="271188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CC7BA0AB-9BDA-4F6B-A9F1-1BB70425E9A3}"/>
              </a:ext>
            </a:extLst>
          </p:cNvPr>
          <p:cNvSpPr txBox="1"/>
          <p:nvPr/>
        </p:nvSpPr>
        <p:spPr>
          <a:xfrm>
            <a:off x="336152" y="1472726"/>
            <a:ext cx="3561717" cy="1954017"/>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all" spc="0" normalizeH="0" baseline="0" noProof="0" err="1">
                <a:ln>
                  <a:noFill/>
                </a:ln>
                <a:solidFill>
                  <a:prstClr val="black"/>
                </a:solidFill>
                <a:effectLst/>
                <a:uLnTx/>
                <a:uFillTx/>
                <a:latin typeface="Gill Sans MT" panose="020B0502020104020203"/>
                <a:ea typeface="+mn-ea"/>
                <a:cs typeface="+mn-cs"/>
              </a:rPr>
              <a:t>technologische</a:t>
            </a:r>
            <a:r>
              <a:rPr kumimoji="0" lang="en-US" sz="2800" b="0" i="0" u="none" strike="noStrike" kern="1200" cap="all" spc="0" normalizeH="0" baseline="0" noProof="0">
                <a:ln>
                  <a:noFill/>
                </a:ln>
                <a:solidFill>
                  <a:prstClr val="black"/>
                </a:solidFill>
                <a:effectLst/>
                <a:uLnTx/>
                <a:uFillTx/>
                <a:latin typeface="Gill Sans MT" panose="020B0502020104020203"/>
                <a:ea typeface="+mn-ea"/>
                <a:cs typeface="+mn-cs"/>
              </a:rPr>
              <a:t> </a:t>
            </a:r>
            <a:r>
              <a:rPr kumimoji="0" lang="en-US" sz="2800" b="0" i="0" u="none" strike="noStrike" kern="1200" cap="all" spc="0" normalizeH="0" baseline="0" noProof="0" err="1">
                <a:ln>
                  <a:noFill/>
                </a:ln>
                <a:solidFill>
                  <a:prstClr val="black"/>
                </a:solidFill>
                <a:effectLst/>
                <a:uLnTx/>
                <a:uFillTx/>
                <a:latin typeface="Gill Sans MT" panose="020B0502020104020203"/>
                <a:ea typeface="+mn-ea"/>
                <a:cs typeface="+mn-cs"/>
              </a:rPr>
              <a:t>Entwicklung</a:t>
            </a:r>
            <a:endParaRPr kumimoji="0" lang="en-US" sz="2800" b="0" i="0" u="none" strike="noStrike" kern="1200" cap="all" spc="0" normalizeH="0" baseline="0" noProof="0">
              <a:ln>
                <a:noFill/>
              </a:ln>
              <a:solidFill>
                <a:prstClr val="black"/>
              </a:solidFill>
              <a:effectLst/>
              <a:uLnTx/>
              <a:uFillTx/>
              <a:latin typeface="Gill Sans MT" panose="020B0502020104020203"/>
              <a:ea typeface="+mn-ea"/>
              <a:cs typeface="+mn-cs"/>
            </a:endParaRP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8" name="Grafik 17" descr="Ein Bild, das Hand enthält.&#10;&#10;Automatisch generierte Beschreibung">
            <a:extLst>
              <a:ext uri="{FF2B5EF4-FFF2-40B4-BE49-F238E27FC236}">
                <a16:creationId xmlns:a16="http://schemas.microsoft.com/office/drawing/2014/main" id="{5535D3E4-AB20-41C4-8352-C890CB0AC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829" y="1242280"/>
            <a:ext cx="5440329" cy="3626886"/>
          </a:xfrm>
          <a:prstGeom prst="rect">
            <a:avLst/>
          </a:prstGeom>
        </p:spPr>
      </p:pic>
      <p:pic>
        <p:nvPicPr>
          <p:cNvPr id="20" name="Grafik 19" descr="Ein Bild, das Elektronik enthält.&#10;&#10;Automatisch generierte Beschreibung">
            <a:extLst>
              <a:ext uri="{FF2B5EF4-FFF2-40B4-BE49-F238E27FC236}">
                <a16:creationId xmlns:a16="http://schemas.microsoft.com/office/drawing/2014/main" id="{F7C0B3FA-B68D-43C9-977D-CEE062B2D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829" y="1206428"/>
            <a:ext cx="5466056" cy="3644493"/>
          </a:xfrm>
          <a:prstGeom prst="rect">
            <a:avLst/>
          </a:prstGeom>
        </p:spPr>
      </p:pic>
    </p:spTree>
    <p:extLst>
      <p:ext uri="{BB962C8B-B14F-4D97-AF65-F5344CB8AC3E}">
        <p14:creationId xmlns:p14="http://schemas.microsoft.com/office/powerpoint/2010/main" val="297474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CC7BA0AB-9BDA-4F6B-A9F1-1BB70425E9A3}"/>
              </a:ext>
            </a:extLst>
          </p:cNvPr>
          <p:cNvSpPr txBox="1"/>
          <p:nvPr/>
        </p:nvSpPr>
        <p:spPr>
          <a:xfrm>
            <a:off x="336152" y="1472726"/>
            <a:ext cx="3561717" cy="1954017"/>
          </a:xfrm>
          <a:prstGeom prst="rect">
            <a:avLst/>
          </a:prstGeom>
        </p:spPr>
        <p:txBody>
          <a:bodyPr vert="horz" lIns="91440" tIns="45720" rIns="91440" bIns="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all" spc="0" normalizeH="0" baseline="0" noProof="0" err="1">
                <a:ln>
                  <a:noFill/>
                </a:ln>
                <a:solidFill>
                  <a:prstClr val="black"/>
                </a:solidFill>
                <a:effectLst/>
                <a:uLnTx/>
                <a:uFillTx/>
                <a:latin typeface="Gill Sans MT" panose="020B0502020104020203"/>
                <a:ea typeface="+mn-ea"/>
                <a:cs typeface="+mn-cs"/>
              </a:rPr>
              <a:t>technologische</a:t>
            </a:r>
            <a:r>
              <a:rPr kumimoji="0" lang="en-US" sz="2800" b="0" i="0" u="none" strike="noStrike" kern="1200" cap="all" spc="0" normalizeH="0" baseline="0" noProof="0">
                <a:ln>
                  <a:noFill/>
                </a:ln>
                <a:solidFill>
                  <a:prstClr val="black"/>
                </a:solidFill>
                <a:effectLst/>
                <a:uLnTx/>
                <a:uFillTx/>
                <a:latin typeface="Gill Sans MT" panose="020B0502020104020203"/>
                <a:ea typeface="+mn-ea"/>
                <a:cs typeface="+mn-cs"/>
              </a:rPr>
              <a:t> </a:t>
            </a:r>
            <a:r>
              <a:rPr kumimoji="0" lang="en-US" sz="2800" b="0" i="0" u="none" strike="noStrike" kern="1200" cap="all" spc="0" normalizeH="0" baseline="0" noProof="0" err="1">
                <a:ln>
                  <a:noFill/>
                </a:ln>
                <a:solidFill>
                  <a:prstClr val="black"/>
                </a:solidFill>
                <a:effectLst/>
                <a:uLnTx/>
                <a:uFillTx/>
                <a:latin typeface="Gill Sans MT" panose="020B0502020104020203"/>
                <a:ea typeface="+mn-ea"/>
                <a:cs typeface="+mn-cs"/>
              </a:rPr>
              <a:t>Entwicklung</a:t>
            </a:r>
            <a:endParaRPr kumimoji="0" lang="en-US" sz="2800" b="0" i="0" u="none" strike="noStrike" kern="1200" cap="all" spc="0" normalizeH="0" baseline="0" noProof="0">
              <a:ln>
                <a:noFill/>
              </a:ln>
              <a:solidFill>
                <a:prstClr val="black"/>
              </a:solidFill>
              <a:effectLst/>
              <a:uLnTx/>
              <a:uFillTx/>
              <a:latin typeface="Gill Sans MT" panose="020B0502020104020203"/>
              <a:ea typeface="+mn-ea"/>
              <a:cs typeface="+mn-cs"/>
            </a:endParaRP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6" name="Folienzoom 5">
                <a:extLst>
                  <a:ext uri="{FF2B5EF4-FFF2-40B4-BE49-F238E27FC236}">
                    <a16:creationId xmlns:a16="http://schemas.microsoft.com/office/drawing/2014/main" id="{75BA237D-E85B-4030-B889-60D671CAF99A}"/>
                  </a:ext>
                </a:extLst>
              </p:cNvPr>
              <p:cNvGraphicFramePr>
                <a:graphicFrameLocks noChangeAspect="1"/>
              </p:cNvGraphicFramePr>
              <p:nvPr/>
            </p:nvGraphicFramePr>
            <p:xfrm>
              <a:off x="4305828" y="1092176"/>
              <a:ext cx="6842559" cy="3848939"/>
            </p:xfrm>
            <a:graphic>
              <a:graphicData uri="http://schemas.microsoft.com/office/powerpoint/2016/slidezoom">
                <pslz:sldZm>
                  <pslz:sldZmObj sldId="318" cId="4201348682">
                    <pslz:zmPr id="{D30D4256-1A73-468E-A4E7-755F896193EF}" returnToParent="0" transitionDur="1000">
                      <p166:blipFill xmlns:p166="http://schemas.microsoft.com/office/powerpoint/2016/6/main">
                        <a:blip r:embed="rId3"/>
                        <a:stretch>
                          <a:fillRect/>
                        </a:stretch>
                      </p166:blipFill>
                      <p166:spPr xmlns:p166="http://schemas.microsoft.com/office/powerpoint/2016/6/main">
                        <a:xfrm>
                          <a:off x="0" y="0"/>
                          <a:ext cx="6842559" cy="3848939"/>
                        </a:xfrm>
                        <a:prstGeom prst="rect">
                          <a:avLst/>
                        </a:prstGeom>
                        <a:ln w="3175">
                          <a:solidFill>
                            <a:prstClr val="ltGray"/>
                          </a:solidFill>
                        </a:ln>
                      </p166:spPr>
                    </pslz:zmPr>
                  </pslz:sldZmObj>
                </pslz:sldZm>
              </a:graphicData>
            </a:graphic>
          </p:graphicFrame>
        </mc:Choice>
        <mc:Fallback xmlns="">
          <p:pic>
            <p:nvPicPr>
              <p:cNvPr id="6" name="Folienzoom 5">
                <a:extLst>
                  <a:ext uri="{FF2B5EF4-FFF2-40B4-BE49-F238E27FC236}">
                    <a16:creationId xmlns:a16="http://schemas.microsoft.com/office/drawing/2014/main" id="{75BA237D-E85B-4030-B889-60D671CAF99A}"/>
                  </a:ext>
                </a:extLst>
              </p:cNvPr>
              <p:cNvPicPr>
                <a:picLocks noGrp="1" noRot="1" noChangeAspect="1" noMove="1" noResize="1" noEditPoints="1" noAdjustHandles="1" noChangeArrowheads="1" noChangeShapeType="1"/>
              </p:cNvPicPr>
              <p:nvPr/>
            </p:nvPicPr>
            <p:blipFill>
              <a:blip r:embed="rId4"/>
              <a:stretch>
                <a:fillRect/>
              </a:stretch>
            </p:blipFill>
            <p:spPr>
              <a:xfrm>
                <a:off x="4305828" y="1092176"/>
                <a:ext cx="6842559" cy="3848939"/>
              </a:xfrm>
              <a:prstGeom prst="rect">
                <a:avLst/>
              </a:prstGeom>
              <a:ln w="3175">
                <a:solidFill>
                  <a:prstClr val="ltGray"/>
                </a:solidFill>
              </a:ln>
            </p:spPr>
          </p:pic>
        </mc:Fallback>
      </mc:AlternateContent>
    </p:spTree>
    <p:extLst>
      <p:ext uri="{BB962C8B-B14F-4D97-AF65-F5344CB8AC3E}">
        <p14:creationId xmlns:p14="http://schemas.microsoft.com/office/powerpoint/2010/main" val="150072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B8C8B-DE6B-4162-898F-16163C76B4D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4F52E4E4-C175-4D80-AE7F-C854979E9413}"/>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AA8FBB7B-6868-43DD-AB6E-A2171A1C067F}"/>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4201348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16EBF61-85BE-487D-8262-F81959B5E816}"/>
              </a:ext>
            </a:extLst>
          </p:cNvPr>
          <p:cNvPicPr>
            <a:picLocks noChangeAspect="1"/>
          </p:cNvPicPr>
          <p:nvPr/>
        </p:nvPicPr>
        <p:blipFill>
          <a:blip r:embed="rId2"/>
          <a:stretch>
            <a:fillRect/>
          </a:stretch>
        </p:blipFill>
        <p:spPr>
          <a:xfrm>
            <a:off x="4547971" y="961751"/>
            <a:ext cx="3096057" cy="3924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5744124"/>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AABB37-1599-4AE8-818C-82E84CA93DF4}">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CF9EC99-89FF-486C-9E02-31E13FD72E16}">
  <ds:schemaRefs>
    <ds:schemaRef ds:uri="http://schemas.microsoft.com/sharepoint/v3/contenttype/forms"/>
  </ds:schemaRefs>
</ds:datastoreItem>
</file>

<file path=customXml/itemProps3.xml><?xml version="1.0" encoding="utf-8"?>
<ds:datastoreItem xmlns:ds="http://schemas.openxmlformats.org/officeDocument/2006/customXml" ds:itemID="{596CF9D2-F3E0-450F-B184-8D2A0EB8B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Design „Galerie“ für Coworking Spaces</Template>
  <TotalTime>0</TotalTime>
  <Words>920</Words>
  <Application>Microsoft Office PowerPoint</Application>
  <PresentationFormat>Breitbild</PresentationFormat>
  <Paragraphs>83</Paragraphs>
  <Slides>48</Slides>
  <Notes>4</Notes>
  <HiddenSlides>0</HiddenSlides>
  <MMClips>8</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0</vt:i4>
      </vt:variant>
      <vt:variant>
        <vt:lpstr>Folientitel</vt:lpstr>
      </vt:variant>
      <vt:variant>
        <vt:i4>48</vt:i4>
      </vt:variant>
    </vt:vector>
  </HeadingPairs>
  <TitlesOfParts>
    <vt:vector size="56" baseType="lpstr">
      <vt:lpstr>Arial</vt:lpstr>
      <vt:lpstr>bsThomasSans1-Light</vt:lpstr>
      <vt:lpstr>Calibri</vt:lpstr>
      <vt:lpstr>Century Schoolbook</vt:lpstr>
      <vt:lpstr>Gill Sans MT</vt:lpstr>
      <vt:lpstr>Söhne</vt:lpstr>
      <vt:lpstr>Times New Roman</vt:lpstr>
      <vt:lpstr>Galerie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Let‘s listen</vt:lpstr>
      <vt:lpstr>Let‘s listen</vt:lpstr>
      <vt:lpstr>Let‘s listen – Podcasts – Westermann Englisch </vt:lpstr>
      <vt:lpstr>Let‘s listen – Podcasts – BBC 6 Minute English  </vt:lpstr>
      <vt:lpstr>Let‘s listen – Podcasts – BBC The English we speak </vt:lpstr>
      <vt:lpstr>Methoden für den Unterricht</vt:lpstr>
      <vt:lpstr> Cloze Test / C-TEst</vt:lpstr>
      <vt:lpstr>PowerPoint-Präsentation</vt:lpstr>
      <vt:lpstr>PowerPoint-Präsentation</vt:lpstr>
      <vt:lpstr>Let‘s listen – Podcasts – Find your favourite Podcast </vt:lpstr>
      <vt:lpstr>Podcast  Tasting</vt:lpstr>
      <vt:lpstr>PowerPoint-Präsentation</vt:lpstr>
      <vt:lpstr> Let‘s record</vt:lpstr>
      <vt:lpstr> Let‘s record – What you need</vt:lpstr>
      <vt:lpstr> Let‘s record - Unterstufe</vt:lpstr>
      <vt:lpstr> Let‘s record – Mittel- und Oberstufe</vt:lpstr>
      <vt:lpstr>PowerPoint-Präsentation</vt:lpstr>
      <vt:lpstr> Posterpräsentation</vt:lpstr>
      <vt:lpstr> Let‘s record – Gruppen- und PArtnerarbeit</vt:lpstr>
      <vt:lpstr> Let‘s record – Gruppen- und PArtnerarbeit</vt:lpstr>
      <vt:lpstr>PowerPoint-Präsentation</vt:lpstr>
      <vt:lpstr> AudioFeedback geben </vt:lpstr>
      <vt:lpstr> AudioFeedback geben</vt:lpstr>
      <vt:lpstr> AudioFeedback geben</vt:lpstr>
      <vt:lpstr>PowerPoint-Präsentation</vt:lpstr>
      <vt:lpstr>PowerPoint-Präsentation</vt:lpstr>
      <vt:lpstr>Der Audioaustausch</vt:lpstr>
      <vt:lpstr>Virtueller Austausch</vt:lpstr>
      <vt:lpstr>Virtueller Austausch</vt:lpstr>
      <vt:lpstr>Kontaktdaten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Galeriedesign „Maker“</dc:title>
  <dc:creator>Florian Nuxoll</dc:creator>
  <cp:lastModifiedBy>Florian Nuxoll</cp:lastModifiedBy>
  <cp:revision>14</cp:revision>
  <dcterms:created xsi:type="dcterms:W3CDTF">2021-11-05T15:54:24Z</dcterms:created>
  <dcterms:modified xsi:type="dcterms:W3CDTF">2023-11-14T15:07:31Z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