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1395" r:id="rId2"/>
    <p:sldId id="1396" r:id="rId3"/>
    <p:sldId id="1428" r:id="rId4"/>
    <p:sldId id="1424" r:id="rId5"/>
    <p:sldId id="1426" r:id="rId6"/>
    <p:sldId id="1445" r:id="rId7"/>
    <p:sldId id="1411" r:id="rId8"/>
    <p:sldId id="1429" r:id="rId9"/>
    <p:sldId id="1400" r:id="rId10"/>
    <p:sldId id="1413" r:id="rId11"/>
    <p:sldId id="1414" r:id="rId12"/>
    <p:sldId id="1415" r:id="rId13"/>
    <p:sldId id="1409" r:id="rId14"/>
    <p:sldId id="1416" r:id="rId15"/>
    <p:sldId id="1421" r:id="rId16"/>
    <p:sldId id="1430" r:id="rId17"/>
    <p:sldId id="1422" r:id="rId18"/>
    <p:sldId id="1423" r:id="rId19"/>
    <p:sldId id="1431" r:id="rId20"/>
    <p:sldId id="1432" r:id="rId21"/>
    <p:sldId id="1433" r:id="rId22"/>
    <p:sldId id="1417" r:id="rId23"/>
    <p:sldId id="1408" r:id="rId24"/>
    <p:sldId id="1434" r:id="rId25"/>
    <p:sldId id="1399" r:id="rId26"/>
    <p:sldId id="1401" r:id="rId27"/>
    <p:sldId id="1402" r:id="rId28"/>
    <p:sldId id="1403" r:id="rId29"/>
    <p:sldId id="1404" r:id="rId30"/>
    <p:sldId id="1405" r:id="rId31"/>
    <p:sldId id="1406" r:id="rId32"/>
    <p:sldId id="1435" r:id="rId33"/>
    <p:sldId id="1436" r:id="rId34"/>
    <p:sldId id="1439" r:id="rId35"/>
    <p:sldId id="1412" r:id="rId36"/>
    <p:sldId id="1440" r:id="rId37"/>
    <p:sldId id="1438" r:id="rId38"/>
    <p:sldId id="1442" r:id="rId39"/>
    <p:sldId id="1444" r:id="rId40"/>
    <p:sldId id="1443" r:id="rId41"/>
    <p:sldId id="1352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B4CA1-6351-4768-ABA2-56D6DF006F39}" v="1" dt="2023-07-03T12:26:57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6" autoAdjust="0"/>
  </p:normalViewPr>
  <p:slideViewPr>
    <p:cSldViewPr snapToGrid="0">
      <p:cViewPr varScale="1">
        <p:scale>
          <a:sx n="101" d="100"/>
          <a:sy n="101" d="100"/>
        </p:scale>
        <p:origin x="9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Nuxoll" userId="c112223b0a12bea3" providerId="LiveId" clId="{87AB4CA1-6351-4768-ABA2-56D6DF006F39}"/>
    <pc:docChg chg="addSld delSld modSld">
      <pc:chgData name="Florian Nuxoll" userId="c112223b0a12bea3" providerId="LiveId" clId="{87AB4CA1-6351-4768-ABA2-56D6DF006F39}" dt="2023-07-03T12:26:57.118" v="1"/>
      <pc:docMkLst>
        <pc:docMk/>
      </pc:docMkLst>
      <pc:sldChg chg="add">
        <pc:chgData name="Florian Nuxoll" userId="c112223b0a12bea3" providerId="LiveId" clId="{87AB4CA1-6351-4768-ABA2-56D6DF006F39}" dt="2023-07-03T12:26:57.118" v="1"/>
        <pc:sldMkLst>
          <pc:docMk/>
          <pc:sldMk cId="3682544085" sldId="1352"/>
        </pc:sldMkLst>
      </pc:sldChg>
      <pc:sldChg chg="del">
        <pc:chgData name="Florian Nuxoll" userId="c112223b0a12bea3" providerId="LiveId" clId="{87AB4CA1-6351-4768-ABA2-56D6DF006F39}" dt="2023-07-03T12:26:31.160" v="0" actId="47"/>
        <pc:sldMkLst>
          <pc:docMk/>
          <pc:sldMk cId="4110076804" sldId="1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4E216-68CD-4675-BC8E-276D7FBAF070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E8859-F352-49C5-8A47-A37C5C8E3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5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8859-F352-49C5-8A47-A37C5C8E3C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38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8859-F352-49C5-8A47-A37C5C8E3C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88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8859-F352-49C5-8A47-A37C5C8E3C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90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68FF0-58A9-44CD-8BF1-503AB6B40513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277600" y="6354422"/>
            <a:ext cx="914400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2111F5-DED7-473F-9DD2-AB40FE95AFA8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A6981-092B-40C8-9E48-009FA825282A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732EE-F57D-4048-BE9C-241B0152E9FA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277993" y="6371098"/>
            <a:ext cx="914007" cy="5035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33" name="Gerader Verbinde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FF95E-9EE5-4386-924B-6D465C0C4FCF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14A79-96D4-4F15-AB43-5B582C61D17B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35" name="Gerader Verbinde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95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BAF675-A9BE-480B-9DEF-A8F689295875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9" name="Gerader Verbinde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42951-DA5B-43FE-864A-81BEF9E26898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76861-6F82-4450-B88F-EDFE23FB1EAE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697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7C99E-0F6E-45C6-BA98-52C723431863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0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ec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4AE75FA-132F-4B9F-A02A-C596911DE18C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6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EE6CA1-A309-4BA5-B6EC-BDDF3D432941}" type="datetime1">
              <a:rPr lang="de-DE" noProof="0" smtClean="0"/>
              <a:t>03.07.2023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77993" y="6354422"/>
            <a:ext cx="914007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8383736-7589-237A-EED8-FC0800CB2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On the Move: </a:t>
            </a:r>
            <a:br>
              <a:rPr lang="en-US" sz="1800" dirty="0"/>
            </a:br>
            <a:r>
              <a:rPr lang="en-US" sz="1800" dirty="0"/>
              <a:t>Migration and Cross-Cultural Encounters</a:t>
            </a:r>
            <a:endParaRPr lang="de-DE" sz="180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4AD5E8A-61EC-2E08-0E07-5C47160AF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Neues Schwerpunktthema – Neue Abiturformate – neue </a:t>
            </a:r>
            <a:r>
              <a:rPr lang="de-DE" dirty="0" err="1"/>
              <a:t>herausforderungen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32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251D63-200B-C9E4-6F0D-0D4093AD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10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753D52-A889-1128-E85A-171A803D9ABD}"/>
              </a:ext>
            </a:extLst>
          </p:cNvPr>
          <p:cNvSpPr txBox="1"/>
          <p:nvPr/>
        </p:nvSpPr>
        <p:spPr>
          <a:xfrm>
            <a:off x="118872" y="6469731"/>
            <a:ext cx="795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https://www.iqb.hu-berlin.de/abitur/abitur/dokumente/englisch/E_Inhaltliche_Ve.pdf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994271A-66F7-ACEF-B3C0-3330819537B6}"/>
              </a:ext>
            </a:extLst>
          </p:cNvPr>
          <p:cNvSpPr/>
          <p:nvPr/>
        </p:nvSpPr>
        <p:spPr>
          <a:xfrm>
            <a:off x="1305084" y="273105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 The media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The changing media landscape: traditional and modern media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The impact of the media on the individual and society: information, entertainment, manipulation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E65B432-BB16-D334-29B1-C7DF6F1D47AA}"/>
              </a:ext>
            </a:extLst>
          </p:cNvPr>
          <p:cNvSpPr/>
          <p:nvPr/>
        </p:nvSpPr>
        <p:spPr>
          <a:xfrm>
            <a:off x="1305084" y="1723057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6 The world of work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Changes in the world of work: automation and digitalization, distribution of work and of opportunities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The global job market: English as a lingua franca, career paths, competition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CB63543-9F31-8225-1A45-FF3C61C1D961}"/>
              </a:ext>
            </a:extLst>
          </p:cNvPr>
          <p:cNvSpPr/>
          <p:nvPr/>
        </p:nvSpPr>
        <p:spPr>
          <a:xfrm>
            <a:off x="1305084" y="3173009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7 Global chances and challenges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Working towards social, environmental and economic sustainability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International relations: conflict and cooperation, peacekeeping, migration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3AA7B09-0C89-2D91-42FF-C7C479C7EA55}"/>
              </a:ext>
            </a:extLst>
          </p:cNvPr>
          <p:cNvSpPr/>
          <p:nvPr/>
        </p:nvSpPr>
        <p:spPr>
          <a:xfrm>
            <a:off x="1305084" y="4622960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8 Science and technology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Scientific and technological progress and its impact on society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Visions of the future: utopia vs. dystopia</a:t>
            </a:r>
          </a:p>
        </p:txBody>
      </p:sp>
    </p:spTree>
    <p:extLst>
      <p:ext uri="{BB962C8B-B14F-4D97-AF65-F5344CB8AC3E}">
        <p14:creationId xmlns:p14="http://schemas.microsoft.com/office/powerpoint/2010/main" val="7055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11</a:t>
            </a:fld>
            <a:endParaRPr lang="de-DE" noProof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9354"/>
              </p:ext>
            </p:extLst>
          </p:nvPr>
        </p:nvGraphicFramePr>
        <p:xfrm>
          <a:off x="873763" y="1202793"/>
          <a:ext cx="10587110" cy="3493978"/>
        </p:xfrm>
        <a:graphic>
          <a:graphicData uri="http://schemas.openxmlformats.org/drawingml/2006/table">
            <a:tbl>
              <a:tblPr/>
              <a:tblGrid>
                <a:gridCol w="1058711">
                  <a:extLst>
                    <a:ext uri="{9D8B030D-6E8A-4147-A177-3AD203B41FA5}">
                      <a16:colId xmlns:a16="http://schemas.microsoft.com/office/drawing/2014/main" val="2409389330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2370355527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1290963992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1418711358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2250542730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2432375473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275414666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3446069330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2907683742"/>
                    </a:ext>
                  </a:extLst>
                </a:gridCol>
                <a:gridCol w="1058711">
                  <a:extLst>
                    <a:ext uri="{9D8B030D-6E8A-4147-A177-3AD203B41FA5}">
                      <a16:colId xmlns:a16="http://schemas.microsoft.com/office/drawing/2014/main" val="1232223158"/>
                    </a:ext>
                  </a:extLst>
                </a:gridCol>
              </a:tblGrid>
              <a:tr h="996562"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Nr.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2024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2025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2026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2027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2028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 dirty="0">
                          <a:effectLst/>
                        </a:rPr>
                        <a:t>2029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2030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2031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de-DE" sz="1500" b="1">
                          <a:effectLst/>
                        </a:rPr>
                        <a:t>2032</a:t>
                      </a:r>
                    </a:p>
                  </a:txBody>
                  <a:tcPr marL="76659" marR="76659" marT="38329" marB="38329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37126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1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07197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2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15779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3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 dirty="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 dirty="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79665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4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 dirty="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69278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5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10379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6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 dirty="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76137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7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 dirty="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de-DE" sz="1500">
                        <a:effectLst/>
                      </a:endParaRP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39758"/>
                  </a:ext>
                </a:extLst>
              </a:tr>
              <a:tr h="306634"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8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500" dirty="0">
                          <a:effectLst/>
                        </a:rPr>
                        <a:t>X</a:t>
                      </a:r>
                    </a:p>
                  </a:txBody>
                  <a:tcPr marL="76659" marR="76659" marT="38329" marB="38329" anchor="ctr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5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55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12</a:t>
            </a:fld>
            <a:endParaRPr lang="de-DE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96" y="214008"/>
            <a:ext cx="8955699" cy="55575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82028" y="5771542"/>
            <a:ext cx="533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https://www.iqb.hu-berlin.de/abitur/pools2022/englisch/</a:t>
            </a:r>
          </a:p>
        </p:txBody>
      </p:sp>
    </p:spTree>
    <p:extLst>
      <p:ext uri="{BB962C8B-B14F-4D97-AF65-F5344CB8AC3E}">
        <p14:creationId xmlns:p14="http://schemas.microsoft.com/office/powerpoint/2010/main" val="100923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556" y="1361330"/>
            <a:ext cx="120514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/>
              <a:t>Neues Abiturformat</a:t>
            </a:r>
          </a:p>
        </p:txBody>
      </p:sp>
    </p:spTree>
    <p:extLst>
      <p:ext uri="{BB962C8B-B14F-4D97-AF65-F5344CB8AC3E}">
        <p14:creationId xmlns:p14="http://schemas.microsoft.com/office/powerpoint/2010/main" val="333897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14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2944796" y="197853"/>
            <a:ext cx="644892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Kommunikationsprüfung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944796" y="1538972"/>
            <a:ext cx="6448926" cy="41607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880" y="2188578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I: Hörverstehen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484880" y="3119120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84880" y="3957319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II.2 Analyse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484880" y="4749800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33806" y="269114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25%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FC6C3D-4B62-8050-1A53-D5111C39A09C}"/>
              </a:ext>
            </a:extLst>
          </p:cNvPr>
          <p:cNvSpPr txBox="1"/>
          <p:nvPr/>
        </p:nvSpPr>
        <p:spPr>
          <a:xfrm>
            <a:off x="9933806" y="2274838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20%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2842FE-B54A-6F12-4C85-26167FB5CB4A}"/>
              </a:ext>
            </a:extLst>
          </p:cNvPr>
          <p:cNvSpPr txBox="1"/>
          <p:nvPr/>
        </p:nvSpPr>
        <p:spPr>
          <a:xfrm>
            <a:off x="9933805" y="3865334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55%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1B7407A3-B1D7-74B1-D43B-9862AE02AAA7}"/>
              </a:ext>
            </a:extLst>
          </p:cNvPr>
          <p:cNvSpPr/>
          <p:nvPr/>
        </p:nvSpPr>
        <p:spPr>
          <a:xfrm>
            <a:off x="9521072" y="3337089"/>
            <a:ext cx="412732" cy="1762812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1AB07D-0C9F-22EA-5F3E-46FEC30278A0}"/>
              </a:ext>
            </a:extLst>
          </p:cNvPr>
          <p:cNvSpPr txBox="1"/>
          <p:nvPr/>
        </p:nvSpPr>
        <p:spPr>
          <a:xfrm>
            <a:off x="3089051" y="1532990"/>
            <a:ext cx="61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Schriftliches Abitur</a:t>
            </a:r>
          </a:p>
        </p:txBody>
      </p:sp>
    </p:spTree>
    <p:extLst>
      <p:ext uri="{BB962C8B-B14F-4D97-AF65-F5344CB8AC3E}">
        <p14:creationId xmlns:p14="http://schemas.microsoft.com/office/powerpoint/2010/main" val="2507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4" grpId="0"/>
      <p:bldP spid="15" grpId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15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1079137" y="130991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BA8706-B522-54B8-1868-4F2AE05ACC08}"/>
              </a:ext>
            </a:extLst>
          </p:cNvPr>
          <p:cNvSpPr txBox="1"/>
          <p:nvPr/>
        </p:nvSpPr>
        <p:spPr>
          <a:xfrm>
            <a:off x="983887" y="1163047"/>
            <a:ext cx="935301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sz="3200" dirty="0"/>
              <a:t>Keine geschlossenen/halb-offenen Aufgaben ab 2024!</a:t>
            </a:r>
          </a:p>
          <a:p>
            <a:endParaRPr lang="de-DE" sz="3200" dirty="0"/>
          </a:p>
          <a:p>
            <a:r>
              <a:rPr lang="de-DE" sz="3200" dirty="0"/>
              <a:t>- Operatoren: </a:t>
            </a:r>
            <a:r>
              <a:rPr lang="de-DE" sz="3200" dirty="0" err="1"/>
              <a:t>summarize</a:t>
            </a:r>
            <a:r>
              <a:rPr lang="de-DE" sz="3200" dirty="0"/>
              <a:t>, </a:t>
            </a:r>
            <a:r>
              <a:rPr lang="de-DE" sz="3200" dirty="0" err="1"/>
              <a:t>outline</a:t>
            </a:r>
            <a:r>
              <a:rPr lang="de-DE" sz="3200" dirty="0"/>
              <a:t>, </a:t>
            </a:r>
            <a:r>
              <a:rPr lang="de-DE" sz="3200" dirty="0" err="1"/>
              <a:t>describe</a:t>
            </a:r>
            <a:endParaRPr lang="de-DE" sz="3200" dirty="0"/>
          </a:p>
          <a:p>
            <a:endParaRPr lang="de-DE" sz="3200" dirty="0"/>
          </a:p>
          <a:p>
            <a:r>
              <a:rPr lang="de-DE" sz="3200" b="1" dirty="0"/>
              <a:t>- </a:t>
            </a:r>
            <a:r>
              <a:rPr lang="de-DE" sz="3200" b="1" dirty="0" err="1"/>
              <a:t>aspektbezogen</a:t>
            </a:r>
            <a:endParaRPr lang="de-DE" sz="3200" dirty="0"/>
          </a:p>
          <a:p>
            <a:pPr lvl="2"/>
            <a:r>
              <a:rPr lang="de-DE" sz="2400" dirty="0"/>
              <a:t>nur ausgewählte inhaltliche Aspekte des Ausgangstextes </a:t>
            </a:r>
          </a:p>
          <a:p>
            <a:pPr lvl="2"/>
            <a:r>
              <a:rPr lang="de-DE" sz="2400" dirty="0"/>
              <a:t>nicht: </a:t>
            </a:r>
            <a:r>
              <a:rPr lang="de-DE" sz="2400" dirty="0" err="1"/>
              <a:t>sum</a:t>
            </a:r>
            <a:r>
              <a:rPr lang="de-DE" sz="2400" dirty="0"/>
              <a:t>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text</a:t>
            </a:r>
            <a:endParaRPr lang="de-DE" sz="24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909EAC-746F-4D27-D179-893F79B19C3C}"/>
              </a:ext>
            </a:extLst>
          </p:cNvPr>
          <p:cNvSpPr txBox="1"/>
          <p:nvPr/>
        </p:nvSpPr>
        <p:spPr>
          <a:xfrm>
            <a:off x="507206" y="5105928"/>
            <a:ext cx="1097994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3200" dirty="0"/>
              <a:t>Bsp. „Outline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given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on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author</a:t>
            </a:r>
            <a:r>
              <a:rPr lang="de-DE" sz="3200" dirty="0"/>
              <a:t> and </a:t>
            </a:r>
            <a:r>
              <a:rPr lang="de-DE" sz="3200" dirty="0" err="1"/>
              <a:t>his</a:t>
            </a:r>
            <a:r>
              <a:rPr lang="de-DE" sz="3200" dirty="0"/>
              <a:t> </a:t>
            </a:r>
            <a:r>
              <a:rPr lang="de-DE" sz="3200" dirty="0" err="1"/>
              <a:t>family</a:t>
            </a:r>
            <a:r>
              <a:rPr lang="de-DE" sz="3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15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16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1345837" y="359591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BA8706-B522-54B8-1868-4F2AE05ACC08}"/>
              </a:ext>
            </a:extLst>
          </p:cNvPr>
          <p:cNvSpPr txBox="1"/>
          <p:nvPr/>
        </p:nvSpPr>
        <p:spPr>
          <a:xfrm>
            <a:off x="214630" y="1182551"/>
            <a:ext cx="1152321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  <a:p>
            <a:r>
              <a:rPr lang="de-DE" sz="2400" dirty="0"/>
              <a:t>„</a:t>
            </a:r>
            <a:r>
              <a:rPr lang="en-US" sz="2400" dirty="0"/>
              <a:t>Outline Rutherford’s observations on private DNA tests and the concerns he expresses. </a:t>
            </a:r>
            <a:r>
              <a:rPr lang="de-DE" sz="2400" dirty="0"/>
              <a:t>“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„</a:t>
            </a:r>
            <a:r>
              <a:rPr lang="en-US" sz="2400" dirty="0"/>
              <a:t>Describe </a:t>
            </a:r>
            <a:r>
              <a:rPr lang="en-US" sz="2400" dirty="0" err="1"/>
              <a:t>Kosoko</a:t>
            </a:r>
            <a:r>
              <a:rPr lang="en-US" sz="2400" dirty="0"/>
              <a:t> Jackson’s experiences with the literary world.</a:t>
            </a:r>
            <a:r>
              <a:rPr lang="de-DE" sz="2400" dirty="0"/>
              <a:t>“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„</a:t>
            </a:r>
            <a:r>
              <a:rPr lang="en-US" sz="2400" dirty="0"/>
              <a:t>Outline the biographical information given on the author and his parents.</a:t>
            </a:r>
            <a:r>
              <a:rPr lang="de-DE" sz="2400" dirty="0"/>
              <a:t>“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„</a:t>
            </a:r>
            <a:r>
              <a:rPr lang="en-US" sz="2400" dirty="0"/>
              <a:t>Sum up the information about black and white people in South Africa</a:t>
            </a:r>
          </a:p>
          <a:p>
            <a:r>
              <a:rPr lang="en-US" sz="2400" dirty="0"/>
              <a:t> after the end of the apartheid era.”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554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17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1351174" y="92108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II.2 Analyse</a:t>
            </a:r>
          </a:p>
        </p:txBody>
      </p:sp>
      <p:sp>
        <p:nvSpPr>
          <p:cNvPr id="4" name="Rechteck 3"/>
          <p:cNvSpPr/>
          <p:nvPr/>
        </p:nvSpPr>
        <p:spPr>
          <a:xfrm>
            <a:off x="1351174" y="973789"/>
            <a:ext cx="96436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b="1" dirty="0"/>
              <a:t>Darstellungsweise berücksichtigend</a:t>
            </a:r>
          </a:p>
          <a:p>
            <a:r>
              <a:rPr lang="de-DE" sz="2400" dirty="0"/>
              <a:t>„</a:t>
            </a:r>
            <a:r>
              <a:rPr lang="en-US" sz="2400" dirty="0" err="1"/>
              <a:t>Analyse</a:t>
            </a:r>
            <a:r>
              <a:rPr lang="en-US" sz="2400" dirty="0"/>
              <a:t> how the author raises the readers’ awareness of the implications of DNA testing. “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b="1" dirty="0"/>
              <a:t>ggf. unter Vorgabe bestimmter Aspekte </a:t>
            </a:r>
            <a:endParaRPr lang="en-US" sz="2400" b="1" dirty="0"/>
          </a:p>
          <a:p>
            <a:r>
              <a:rPr lang="en-US" sz="2400" dirty="0"/>
              <a:t>“Analyze the churchgoers’ attitude towards the old woman and the means used to present it. Focus on content and language.</a:t>
            </a:r>
            <a:r>
              <a:rPr lang="de-DE" sz="2400" dirty="0"/>
              <a:t>“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b="1" dirty="0"/>
              <a:t>ggf. mit Bezug zu diskontinuierlichem Text </a:t>
            </a:r>
          </a:p>
          <a:p>
            <a:r>
              <a:rPr lang="de-DE" sz="2400" dirty="0"/>
              <a:t>„Analyze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portray</a:t>
            </a:r>
            <a:r>
              <a:rPr lang="de-DE" sz="2400" dirty="0"/>
              <a:t> Nelson Mandela. </a:t>
            </a:r>
            <a:r>
              <a:rPr lang="de-DE" sz="2400" dirty="0" err="1"/>
              <a:t>Refer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article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photo</a:t>
            </a:r>
            <a:r>
              <a:rPr lang="de-DE" sz="2400" dirty="0"/>
              <a:t> </a:t>
            </a:r>
            <a:r>
              <a:rPr lang="de-DE" sz="2400" dirty="0" err="1"/>
              <a:t>presented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it.“</a:t>
            </a:r>
          </a:p>
        </p:txBody>
      </p:sp>
    </p:spTree>
    <p:extLst>
      <p:ext uri="{BB962C8B-B14F-4D97-AF65-F5344CB8AC3E}">
        <p14:creationId xmlns:p14="http://schemas.microsoft.com/office/powerpoint/2010/main" val="5765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18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1313222" y="230260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</a:t>
            </a:r>
          </a:p>
        </p:txBody>
      </p:sp>
      <p:sp>
        <p:nvSpPr>
          <p:cNvPr id="4" name="Rechteck 3"/>
          <p:cNvSpPr/>
          <p:nvPr/>
        </p:nvSpPr>
        <p:spPr>
          <a:xfrm>
            <a:off x="1313221" y="1136980"/>
            <a:ext cx="1031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Eine von zwei Wahlmöglichkeiten für AFB III (3.1 oder 3.2) mit Text- oder Themenbezug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39461C-1896-EA32-2A3B-8E2DC2CC9307}"/>
              </a:ext>
            </a:extLst>
          </p:cNvPr>
          <p:cNvSpPr txBox="1"/>
          <p:nvPr/>
        </p:nvSpPr>
        <p:spPr>
          <a:xfrm>
            <a:off x="1313221" y="2424673"/>
            <a:ext cx="987929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3.1 “Stories about the civil rights movement should be written by black people. Stories of suffrage should be written by women.” (ll. 33-35) Taking the quotation as a starting point, </a:t>
            </a:r>
            <a:r>
              <a:rPr lang="en-US" b="1" dirty="0"/>
              <a:t>discuss</a:t>
            </a:r>
            <a:r>
              <a:rPr lang="en-US" dirty="0"/>
              <a:t> </a:t>
            </a:r>
            <a:r>
              <a:rPr lang="en-US" dirty="0" err="1"/>
              <a:t>Kosoko</a:t>
            </a:r>
            <a:r>
              <a:rPr lang="en-US" dirty="0"/>
              <a:t> Jackson’s view.</a:t>
            </a:r>
          </a:p>
          <a:p>
            <a:r>
              <a:rPr lang="en-US" dirty="0"/>
              <a:t> 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934D7A-6470-CE35-D8D5-C8A04E1C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19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EEB7D1-6F9E-AE19-ADB1-35BE7A33419A}"/>
              </a:ext>
            </a:extLst>
          </p:cNvPr>
          <p:cNvSpPr txBox="1"/>
          <p:nvPr/>
        </p:nvSpPr>
        <p:spPr>
          <a:xfrm>
            <a:off x="1313221" y="1490008"/>
            <a:ext cx="1060255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Gängige Textsorten: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blog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entry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article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website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speech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; evtl.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letter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/email</a:t>
            </a: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Adressatenorientierung</a:t>
            </a: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Immer mit Operator aus AFB III</a:t>
            </a: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11C451D-B00C-16DC-9D24-D7E9B46CB56F}"/>
              </a:ext>
            </a:extLst>
          </p:cNvPr>
          <p:cNvSpPr/>
          <p:nvPr/>
        </p:nvSpPr>
        <p:spPr>
          <a:xfrm>
            <a:off x="1313222" y="230260"/>
            <a:ext cx="5906728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 – Gestaltende Schreibaufgabe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35AB75-7448-0BE7-C342-0A38B39F20CC}"/>
              </a:ext>
            </a:extLst>
          </p:cNvPr>
          <p:cNvSpPr txBox="1"/>
          <p:nvPr/>
        </p:nvSpPr>
        <p:spPr>
          <a:xfrm>
            <a:off x="1313221" y="3705999"/>
            <a:ext cx="830341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3.2 Write a blog entry for the website of the New York Times, assessing the impact of social media on the shaping of political opinion.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36D525-632D-78C4-2137-43B2A549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5E71C00-25CE-414B-D6D4-DD0B736840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72004" y="592630"/>
            <a:ext cx="3497017" cy="501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Schwerpunktthema Abitur Englisch - Crash: Challenges and Choices in an ...">
            <a:extLst>
              <a:ext uri="{FF2B5EF4-FFF2-40B4-BE49-F238E27FC236}">
                <a16:creationId xmlns:a16="http://schemas.microsoft.com/office/drawing/2014/main" id="{91746EE0-DAB9-51BD-984A-097D246F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79" y="1335317"/>
            <a:ext cx="2248097" cy="318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AC725B-4E81-5986-16BE-8E5DCD85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04" y="1335317"/>
            <a:ext cx="2256038" cy="318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DB07647-E086-AC33-5C2F-3D1E0CA05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512" y="2925378"/>
            <a:ext cx="2312282" cy="296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434CD7F-F18B-04F7-5DCD-FE53930A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20</a:t>
            </a:fld>
            <a:endParaRPr lang="de-DE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5BAC87-72B8-CCB5-F75E-E1A7874A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38" y="85725"/>
            <a:ext cx="6073724" cy="6096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217996-13DD-A2E0-CAEB-715BDBC0FCE8}"/>
              </a:ext>
            </a:extLst>
          </p:cNvPr>
          <p:cNvSpPr txBox="1"/>
          <p:nvPr/>
        </p:nvSpPr>
        <p:spPr>
          <a:xfrm>
            <a:off x="3011593" y="6272230"/>
            <a:ext cx="8723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https://www.iqb.hu-berlin.de/abitur/abitur/pools2022/englisch/2022_E_Schreiben_1.pdf</a:t>
            </a:r>
          </a:p>
        </p:txBody>
      </p:sp>
    </p:spTree>
    <p:extLst>
      <p:ext uri="{BB962C8B-B14F-4D97-AF65-F5344CB8AC3E}">
        <p14:creationId xmlns:p14="http://schemas.microsoft.com/office/powerpoint/2010/main" val="285302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21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2944796" y="197853"/>
            <a:ext cx="644892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Kommunikationsprüfung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944796" y="1538972"/>
            <a:ext cx="6448926" cy="41607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880" y="2188578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I: Hörverstehen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484880" y="3119120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84880" y="3957319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II.2 Analyse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484880" y="4749800"/>
            <a:ext cx="559816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33806" y="269114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25%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FC6C3D-4B62-8050-1A53-D5111C39A09C}"/>
              </a:ext>
            </a:extLst>
          </p:cNvPr>
          <p:cNvSpPr txBox="1"/>
          <p:nvPr/>
        </p:nvSpPr>
        <p:spPr>
          <a:xfrm>
            <a:off x="9933806" y="2274838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20%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2842FE-B54A-6F12-4C85-26167FB5CB4A}"/>
              </a:ext>
            </a:extLst>
          </p:cNvPr>
          <p:cNvSpPr txBox="1"/>
          <p:nvPr/>
        </p:nvSpPr>
        <p:spPr>
          <a:xfrm>
            <a:off x="9933805" y="3865334"/>
            <a:ext cx="958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55%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1B7407A3-B1D7-74B1-D43B-9862AE02AAA7}"/>
              </a:ext>
            </a:extLst>
          </p:cNvPr>
          <p:cNvSpPr/>
          <p:nvPr/>
        </p:nvSpPr>
        <p:spPr>
          <a:xfrm>
            <a:off x="9521072" y="3337089"/>
            <a:ext cx="412732" cy="1762812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1AB07D-0C9F-22EA-5F3E-46FEC30278A0}"/>
              </a:ext>
            </a:extLst>
          </p:cNvPr>
          <p:cNvSpPr txBox="1"/>
          <p:nvPr/>
        </p:nvSpPr>
        <p:spPr>
          <a:xfrm>
            <a:off x="3089051" y="1532990"/>
            <a:ext cx="61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Schriftliches Abitur</a:t>
            </a:r>
          </a:p>
        </p:txBody>
      </p:sp>
    </p:spTree>
    <p:extLst>
      <p:ext uri="{BB962C8B-B14F-4D97-AF65-F5344CB8AC3E}">
        <p14:creationId xmlns:p14="http://schemas.microsoft.com/office/powerpoint/2010/main" val="330620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22</a:t>
            </a:fld>
            <a:endParaRPr lang="de-DE" noProof="0"/>
          </a:p>
        </p:txBody>
      </p:sp>
      <p:sp>
        <p:nvSpPr>
          <p:cNvPr id="5" name="Abgerundetes Rechteck 4"/>
          <p:cNvSpPr/>
          <p:nvPr/>
        </p:nvSpPr>
        <p:spPr>
          <a:xfrm>
            <a:off x="4231693" y="913854"/>
            <a:ext cx="7355840" cy="82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Teil I: Hörverstehen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231693" y="3174532"/>
            <a:ext cx="297688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231693" y="4012731"/>
            <a:ext cx="297688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II.2 Analyse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231693" y="4805212"/>
            <a:ext cx="2976880" cy="8229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610653" y="3189771"/>
            <a:ext cx="2976880" cy="822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II.1 Leseverstehen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610653" y="4027970"/>
            <a:ext cx="2976880" cy="822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II.2 Analyse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610653" y="4820451"/>
            <a:ext cx="2976880" cy="822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Teil II.3 freie Schreibaufgabe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163693" y="273271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Satz 1 IQB AUFGABEN (Themenfeld)					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29369" y="984777"/>
            <a:ext cx="3877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30 Minuten</a:t>
            </a:r>
          </a:p>
          <a:p>
            <a:endParaRPr lang="de-DE" sz="2400" dirty="0"/>
          </a:p>
          <a:p>
            <a:r>
              <a:rPr lang="de-DE" dirty="0"/>
              <a:t>				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281615-35C3-C2CC-9026-BCDE77F4551B}"/>
              </a:ext>
            </a:extLst>
          </p:cNvPr>
          <p:cNvSpPr txBox="1"/>
          <p:nvPr/>
        </p:nvSpPr>
        <p:spPr>
          <a:xfrm>
            <a:off x="8610653" y="2734022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Satz I1 KM-Aufgaben (SPT)					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C396AD-A2A4-7235-71A1-38E222A717A0}"/>
              </a:ext>
            </a:extLst>
          </p:cNvPr>
          <p:cNvSpPr txBox="1"/>
          <p:nvPr/>
        </p:nvSpPr>
        <p:spPr>
          <a:xfrm>
            <a:off x="1905569" y="2869790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225 Minuten</a:t>
            </a:r>
            <a:r>
              <a:rPr lang="de-DE" dirty="0"/>
              <a:t>					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94CEFF2-B9C2-6D0D-C918-A26261695E66}"/>
              </a:ext>
            </a:extLst>
          </p:cNvPr>
          <p:cNvSpPr txBox="1"/>
          <p:nvPr/>
        </p:nvSpPr>
        <p:spPr>
          <a:xfrm>
            <a:off x="1829369" y="2017095"/>
            <a:ext cx="762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15 Minuten Pause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FC64AA5-EC33-E9B6-593C-391843D83C67}"/>
              </a:ext>
            </a:extLst>
          </p:cNvPr>
          <p:cNvSpPr/>
          <p:nvPr/>
        </p:nvSpPr>
        <p:spPr>
          <a:xfrm>
            <a:off x="4835404" y="3469806"/>
            <a:ext cx="1942068" cy="1152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literarischer Text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7074A8E-7CFC-24CA-C8A0-F0029A088EB2}"/>
              </a:ext>
            </a:extLst>
          </p:cNvPr>
          <p:cNvSpPr/>
          <p:nvPr/>
        </p:nvSpPr>
        <p:spPr>
          <a:xfrm>
            <a:off x="8985303" y="3469806"/>
            <a:ext cx="1942068" cy="1152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nicht- literarischer Text </a:t>
            </a:r>
          </a:p>
        </p:txBody>
      </p:sp>
      <p:sp>
        <p:nvSpPr>
          <p:cNvPr id="20" name="Pfeil: nach links und rechts 19">
            <a:extLst>
              <a:ext uri="{FF2B5EF4-FFF2-40B4-BE49-F238E27FC236}">
                <a16:creationId xmlns:a16="http://schemas.microsoft.com/office/drawing/2014/main" id="{0E6F8C3B-B6DC-46EC-9873-5AAFA43BFC63}"/>
              </a:ext>
            </a:extLst>
          </p:cNvPr>
          <p:cNvSpPr/>
          <p:nvPr/>
        </p:nvSpPr>
        <p:spPr>
          <a:xfrm>
            <a:off x="7356597" y="3913278"/>
            <a:ext cx="1106031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1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3" grpId="0"/>
      <p:bldP spid="4" grpId="0"/>
      <p:bldP spid="17" grpId="0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556" y="1361330"/>
            <a:ext cx="120514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/>
              <a:t>Neues Schwerpunktthema</a:t>
            </a:r>
          </a:p>
        </p:txBody>
      </p:sp>
    </p:spTree>
    <p:extLst>
      <p:ext uri="{BB962C8B-B14F-4D97-AF65-F5344CB8AC3E}">
        <p14:creationId xmlns:p14="http://schemas.microsoft.com/office/powerpoint/2010/main" val="200278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33268E-D28C-050E-A80F-AC97E45F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24</a:t>
            </a:fld>
            <a:endParaRPr lang="de-DE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1E3E95-3709-27A8-0E9F-3EAA83DA8F3A}"/>
              </a:ext>
            </a:extLst>
          </p:cNvPr>
          <p:cNvSpPr txBox="1"/>
          <p:nvPr/>
        </p:nvSpPr>
        <p:spPr>
          <a:xfrm>
            <a:off x="1471760" y="2367641"/>
            <a:ext cx="98062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On the Move: </a:t>
            </a:r>
          </a:p>
          <a:p>
            <a:r>
              <a:rPr lang="en-US" sz="4400" dirty="0"/>
              <a:t>Migration and Cross-Cultural Encounters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45400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EB46DB-6DB9-9185-72F4-852566BA6ABC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/>
              <a:t>The Third and Final Continent (1999)</a:t>
            </a:r>
            <a:endParaRPr lang="en-US" dirty="0"/>
          </a:p>
        </p:txBody>
      </p:sp>
      <p:pic>
        <p:nvPicPr>
          <p:cNvPr id="3074" name="Picture 2" descr="Ein Bild, das Person, Lächeln, Menschliches Gesicht, Augenbraue enthält.&#10;&#10;Automatisch generierte Beschreibung">
            <a:extLst>
              <a:ext uri="{FF2B5EF4-FFF2-40B4-BE49-F238E27FC236}">
                <a16:creationId xmlns:a16="http://schemas.microsoft.com/office/drawing/2014/main" id="{11869778-8518-4D1C-320B-A1FB850C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249364"/>
            <a:ext cx="2799103" cy="36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4" y="5064333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 b="0" i="0" u="none" strike="noStrike" baseline="0" dirty="0">
              <a:latin typeface="ArialMT"/>
            </a:endParaRPr>
          </a:p>
          <a:p>
            <a:pPr algn="ctr"/>
            <a:r>
              <a:rPr lang="de-DE" b="0" i="0" dirty="0" err="1">
                <a:solidFill>
                  <a:srgbClr val="000000"/>
                </a:solidFill>
                <a:effectLst/>
                <a:latin typeface="Linux Libertine"/>
              </a:rPr>
              <a:t>Jhumpa</a:t>
            </a:r>
            <a:r>
              <a:rPr lang="de-DE" b="0" i="0" dirty="0">
                <a:solidFill>
                  <a:srgbClr val="000000"/>
                </a:solidFill>
                <a:effectLst/>
                <a:latin typeface="Linux Libertine"/>
              </a:rPr>
              <a:t> Lahiri</a:t>
            </a:r>
          </a:p>
          <a:p>
            <a:pPr algn="ctr"/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0FB25A-977F-9737-997D-13EFED97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38" y="838343"/>
            <a:ext cx="2799103" cy="40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0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074" name="Picture 2" descr="Ein Bild, das Person, Lächeln, Menschliches Gesicht, Augenbraue enthält.&#10;&#10;Automatisch generierte Beschreibung">
            <a:extLst>
              <a:ext uri="{FF2B5EF4-FFF2-40B4-BE49-F238E27FC236}">
                <a16:creationId xmlns:a16="http://schemas.microsoft.com/office/drawing/2014/main" id="{11869778-8518-4D1C-320B-A1FB850C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249364"/>
            <a:ext cx="2799103" cy="36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 b="0" i="0" u="none" strike="noStrike" baseline="0" dirty="0">
              <a:latin typeface="ArialMT"/>
            </a:endParaRPr>
          </a:p>
          <a:p>
            <a:pPr algn="ctr"/>
            <a:r>
              <a:rPr lang="de-DE" sz="1800" b="0" i="0" u="none" strike="noStrike" baseline="0" dirty="0" err="1">
                <a:latin typeface="ArialMT"/>
              </a:rPr>
              <a:t>Chimamanda</a:t>
            </a:r>
            <a:r>
              <a:rPr lang="de-DE" sz="1800" b="0" i="0" u="none" strike="noStrike" baseline="0" dirty="0">
                <a:latin typeface="ArialMT"/>
              </a:rPr>
              <a:t> N. </a:t>
            </a:r>
            <a:r>
              <a:rPr lang="de-DE" sz="1800" b="0" i="0" u="none" strike="noStrike" baseline="0" dirty="0" err="1">
                <a:latin typeface="ArialMT"/>
              </a:rPr>
              <a:t>Adichie</a:t>
            </a:r>
            <a:endParaRPr lang="de-DE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ArialMT"/>
              </a:rPr>
              <a:t>The Thing Around Your Neck (2004)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12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074" name="Picture 2" descr="Ein Bild, das Person, Lächeln, Menschliches Gesicht, Augenbraue enthält.&#10;&#10;Automatisch generierte Beschreibung">
            <a:extLst>
              <a:ext uri="{FF2B5EF4-FFF2-40B4-BE49-F238E27FC236}">
                <a16:creationId xmlns:a16="http://schemas.microsoft.com/office/drawing/2014/main" id="{11869778-8518-4D1C-320B-A1FB850C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249364"/>
            <a:ext cx="2799103" cy="36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Andrea Levy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Loose Change (2004)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957F2E-C37D-747A-8CF6-8E34F8E54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137" y="1249363"/>
            <a:ext cx="3304906" cy="36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7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 err="1">
                <a:latin typeface="ArialMT"/>
              </a:rPr>
              <a:t>Sefi</a:t>
            </a:r>
            <a:r>
              <a:rPr lang="de-DE" sz="1800" b="0" i="0" u="none" strike="noStrike" baseline="0" dirty="0">
                <a:latin typeface="ArialMT"/>
              </a:rPr>
              <a:t> Atta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Green (2004)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085E64-2037-B1C4-A2FD-00EAEA42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72" y="1286688"/>
            <a:ext cx="2799103" cy="34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6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Luis Alberto </a:t>
            </a:r>
            <a:r>
              <a:rPr lang="de-DE" sz="1800" b="0" i="0" u="none" strike="noStrike" baseline="0" dirty="0" err="1">
                <a:latin typeface="ArialMT"/>
              </a:rPr>
              <a:t>Urrea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The Southside Raza Image Federation Corps of Discovery (2011)</a:t>
            </a:r>
          </a:p>
        </p:txBody>
      </p:sp>
      <p:pic>
        <p:nvPicPr>
          <p:cNvPr id="2050" name="Picture 2" descr="head and shoulders of Urrea with light brown hair, black glasses, with a goatee">
            <a:extLst>
              <a:ext uri="{FF2B5EF4-FFF2-40B4-BE49-F238E27FC236}">
                <a16:creationId xmlns:a16="http://schemas.microsoft.com/office/drawing/2014/main" id="{1BFEE91B-A866-8294-7B83-4A316E92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93" y="1286687"/>
            <a:ext cx="2333914" cy="35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werpunktthema Abitur Englisch - Crash: Challenges and Choices in an ...">
            <a:extLst>
              <a:ext uri="{FF2B5EF4-FFF2-40B4-BE49-F238E27FC236}">
                <a16:creationId xmlns:a16="http://schemas.microsoft.com/office/drawing/2014/main" id="{91746EE0-DAB9-51BD-984A-097D246F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79" y="1335317"/>
            <a:ext cx="2248097" cy="318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AC725B-4E81-5986-16BE-8E5DCD85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04" y="1335317"/>
            <a:ext cx="2256038" cy="318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FE184978-A59E-E15C-74F0-90B81A2B9E96}"/>
              </a:ext>
            </a:extLst>
          </p:cNvPr>
          <p:cNvSpPr/>
          <p:nvPr/>
        </p:nvSpPr>
        <p:spPr>
          <a:xfrm>
            <a:off x="7623875" y="1804710"/>
            <a:ext cx="3810000" cy="93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Klasse 11: </a:t>
            </a:r>
          </a:p>
          <a:p>
            <a:pPr algn="ctr"/>
            <a:r>
              <a:rPr lang="de-DE" dirty="0"/>
              <a:t>Bildungsplan ohne Schwerpunktthemenbezug</a:t>
            </a:r>
          </a:p>
        </p:txBody>
      </p:sp>
      <p:sp>
        <p:nvSpPr>
          <p:cNvPr id="3" name="Abgerundetes Rechteck 5">
            <a:extLst>
              <a:ext uri="{FF2B5EF4-FFF2-40B4-BE49-F238E27FC236}">
                <a16:creationId xmlns:a16="http://schemas.microsoft.com/office/drawing/2014/main" id="{5BC27F40-8E7D-7EFA-FEFB-1B3206C3309E}"/>
              </a:ext>
            </a:extLst>
          </p:cNvPr>
          <p:cNvSpPr/>
          <p:nvPr/>
        </p:nvSpPr>
        <p:spPr>
          <a:xfrm>
            <a:off x="7623875" y="2958316"/>
            <a:ext cx="3810000" cy="934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Klasse 12: </a:t>
            </a:r>
          </a:p>
          <a:p>
            <a:pPr algn="ctr"/>
            <a:r>
              <a:rPr lang="de-DE" dirty="0"/>
              <a:t>Schwerpunktthema mit Bildungsplanbezug </a:t>
            </a:r>
          </a:p>
        </p:txBody>
      </p:sp>
    </p:spTree>
    <p:extLst>
      <p:ext uri="{BB962C8B-B14F-4D97-AF65-F5344CB8AC3E}">
        <p14:creationId xmlns:p14="http://schemas.microsoft.com/office/powerpoint/2010/main" val="31508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Zadie Smith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Southside Raza Image Federation Corps of Discovery (2011)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The Embassy of Cambodia (2013)</a:t>
            </a:r>
          </a:p>
        </p:txBody>
      </p:sp>
      <p:pic>
        <p:nvPicPr>
          <p:cNvPr id="6" name="Picture 2" descr="Smith announcing the 2010 National Book Critics Circle award finalists in fiction">
            <a:extLst>
              <a:ext uri="{FF2B5EF4-FFF2-40B4-BE49-F238E27FC236}">
                <a16:creationId xmlns:a16="http://schemas.microsoft.com/office/drawing/2014/main" id="{60802FBA-5AFD-17BE-ECF0-90CA757B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55" y="1622589"/>
            <a:ext cx="2318090" cy="28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69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Neel Mukherjee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Southside Raza Image Federation Corps of Discovery (2011)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Embassy of Cambodia (2013)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b="1" i="0" u="none" strike="noStrike" baseline="0" dirty="0">
                <a:latin typeface="ArialMT"/>
              </a:rPr>
              <a:t>The </a:t>
            </a:r>
            <a:r>
              <a:rPr lang="de-DE" sz="1800" b="1" i="0" u="none" strike="noStrike" baseline="0" dirty="0" err="1">
                <a:latin typeface="ArialMT"/>
              </a:rPr>
              <a:t>Soldier‘s</a:t>
            </a:r>
            <a:r>
              <a:rPr lang="de-DE" sz="1800" b="1" i="0" u="none" strike="noStrike" baseline="0" dirty="0">
                <a:latin typeface="ArialMT"/>
              </a:rPr>
              <a:t> Tale</a:t>
            </a:r>
            <a:r>
              <a:rPr lang="en-US" sz="1800" b="1" i="0" u="none" strike="noStrike" baseline="0" dirty="0">
                <a:latin typeface="ArialMT"/>
              </a:rPr>
              <a:t> (2017)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</p:txBody>
      </p:sp>
      <p:pic>
        <p:nvPicPr>
          <p:cNvPr id="4098" name="Picture 2" descr="Mukherjee (2018)">
            <a:extLst>
              <a:ext uri="{FF2B5EF4-FFF2-40B4-BE49-F238E27FC236}">
                <a16:creationId xmlns:a16="http://schemas.microsoft.com/office/drawing/2014/main" id="{9ECD52B0-81AF-36AA-6BEF-D5FE6744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9" y="2028825"/>
            <a:ext cx="3225881" cy="21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0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Neel Mukherjee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Southside Raza Image Federation Corps of Discovery (2011)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Embassy of Cambodia (2013)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</a:t>
            </a:r>
            <a:r>
              <a:rPr lang="de-DE" b="1" i="0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Soldier‘s</a:t>
            </a:r>
            <a:r>
              <a:rPr lang="de-DE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 Tale</a:t>
            </a: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 (2017)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</p:txBody>
      </p:sp>
      <p:pic>
        <p:nvPicPr>
          <p:cNvPr id="4098" name="Picture 2" descr="Mukherjee (2018)">
            <a:extLst>
              <a:ext uri="{FF2B5EF4-FFF2-40B4-BE49-F238E27FC236}">
                <a16:creationId xmlns:a16="http://schemas.microsoft.com/office/drawing/2014/main" id="{9ECD52B0-81AF-36AA-6BEF-D5FE6744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9" y="2028825"/>
            <a:ext cx="3225881" cy="21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40F7F1-7F89-166E-D225-BED10FF2E7DC}"/>
              </a:ext>
            </a:extLst>
          </p:cNvPr>
          <p:cNvSpPr txBox="1"/>
          <p:nvPr/>
        </p:nvSpPr>
        <p:spPr>
          <a:xfrm>
            <a:off x="893581" y="3916701"/>
            <a:ext cx="6160416" cy="39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ArialMT"/>
              </a:rPr>
              <a:t>Exterior Paint (2017)</a:t>
            </a:r>
            <a:endParaRPr lang="en-US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E512494-06D4-28B9-A71A-1995FD8A4980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5431170-F702-1A01-1480-2B09E6C174DC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Kit de Waal</a:t>
            </a:r>
            <a:endParaRPr 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0249119-4E2A-BAB0-620E-EE8C5583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95" y="1387678"/>
            <a:ext cx="2852608" cy="28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64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137F5A-5014-770A-C482-DFBFC36FF3EB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F0AE56B-96A0-121E-26BA-F1B53AC90875}"/>
              </a:ext>
            </a:extLst>
          </p:cNvPr>
          <p:cNvSpPr/>
          <p:nvPr/>
        </p:nvSpPr>
        <p:spPr>
          <a:xfrm>
            <a:off x="7790447" y="5068310"/>
            <a:ext cx="3450289" cy="4020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0" i="0" u="none" strike="noStrike" baseline="0" dirty="0">
                <a:latin typeface="ArialMT"/>
              </a:rPr>
              <a:t>Neel Mukherjee</a:t>
            </a:r>
            <a:endParaRPr lang="de-DE" dirty="0"/>
          </a:p>
        </p:txBody>
      </p:sp>
      <p:pic>
        <p:nvPicPr>
          <p:cNvPr id="4098" name="Picture 2" descr="Mukherjee (2018)">
            <a:extLst>
              <a:ext uri="{FF2B5EF4-FFF2-40B4-BE49-F238E27FC236}">
                <a16:creationId xmlns:a16="http://schemas.microsoft.com/office/drawing/2014/main" id="{9ECD52B0-81AF-36AA-6BEF-D5FE6744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9" y="2028825"/>
            <a:ext cx="3225881" cy="21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E512494-06D4-28B9-A71A-1995FD8A4980}"/>
              </a:ext>
            </a:extLst>
          </p:cNvPr>
          <p:cNvSpPr/>
          <p:nvPr/>
        </p:nvSpPr>
        <p:spPr>
          <a:xfrm>
            <a:off x="7478324" y="495873"/>
            <a:ext cx="4074533" cy="5112763"/>
          </a:xfrm>
          <a:prstGeom prst="rect">
            <a:avLst/>
          </a:prstGeom>
          <a:solidFill>
            <a:schemeClr val="bg1"/>
          </a:solidFill>
          <a:ln w="76200">
            <a:solidFill>
              <a:srgbClr val="682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Poster showing scene from movie with the alien craft and helicopters, along with images of the three main actors from the film">
            <a:extLst>
              <a:ext uri="{FF2B5EF4-FFF2-40B4-BE49-F238E27FC236}">
                <a16:creationId xmlns:a16="http://schemas.microsoft.com/office/drawing/2014/main" id="{4B1AF320-6046-6384-65FF-B953F3A4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67" y="777877"/>
            <a:ext cx="2890724" cy="45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F41E43-C325-F1B5-A79F-3EFC57758F7D}"/>
              </a:ext>
            </a:extLst>
          </p:cNvPr>
          <p:cNvSpPr txBox="1"/>
          <p:nvPr/>
        </p:nvSpPr>
        <p:spPr>
          <a:xfrm>
            <a:off x="895399" y="733687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Third and Final Continent (1999)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Thing Around Your Neck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Loose Change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 (2004)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Southside Raza Image Federation Corps of Discovery (2011)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Embassy of Cambodia (2013)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The </a:t>
            </a:r>
            <a:r>
              <a:rPr lang="de-DE" b="1" i="0" u="none" strike="noStrike" baseline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Soldier‘s</a:t>
            </a:r>
            <a:r>
              <a:rPr lang="de-DE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 Tale</a:t>
            </a:r>
            <a:r>
              <a:rPr lang="en-US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 (2017)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388C74-EB11-F199-770E-225CF17CFA04}"/>
              </a:ext>
            </a:extLst>
          </p:cNvPr>
          <p:cNvSpPr txBox="1"/>
          <p:nvPr/>
        </p:nvSpPr>
        <p:spPr>
          <a:xfrm>
            <a:off x="893581" y="3916701"/>
            <a:ext cx="6160416" cy="1215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MT"/>
              </a:rPr>
              <a:t>Exterior Paint (2017)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>
              <a:latin typeface="ArialMT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MT"/>
              </a:rPr>
              <a:t>Film: Arrival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5630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D2EE381-4911-C6C5-D97D-2C5B99809AA5}"/>
              </a:ext>
            </a:extLst>
          </p:cNvPr>
          <p:cNvSpPr txBox="1"/>
          <p:nvPr/>
        </p:nvSpPr>
        <p:spPr>
          <a:xfrm>
            <a:off x="1206778" y="5019675"/>
            <a:ext cx="555035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DE2C2A-DD8F-1442-2A19-8E8650BD829F}"/>
              </a:ext>
            </a:extLst>
          </p:cNvPr>
          <p:cNvSpPr txBox="1"/>
          <p:nvPr/>
        </p:nvSpPr>
        <p:spPr>
          <a:xfrm>
            <a:off x="774863" y="1104848"/>
            <a:ext cx="5806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Schauplatz USA:</a:t>
            </a:r>
          </a:p>
          <a:p>
            <a:endParaRPr lang="de-DE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i="0" u="none" strike="noStrike" baseline="0" dirty="0"/>
              <a:t>The Third and Final Continent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800" i="0" u="none" strike="noStrike" baseline="0" dirty="0"/>
              <a:t>The Thing Around Your Neck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Green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The Southside Raza Image Federation Corps of Discovery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Arrival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34837C-7A2D-8A09-91A0-4441C12E0CF9}"/>
              </a:ext>
            </a:extLst>
          </p:cNvPr>
          <p:cNvSpPr txBox="1"/>
          <p:nvPr/>
        </p:nvSpPr>
        <p:spPr>
          <a:xfrm>
            <a:off x="6527963" y="1104848"/>
            <a:ext cx="5806911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Schauplatz UK:</a:t>
            </a:r>
          </a:p>
          <a:p>
            <a:endParaRPr lang="de-DE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Exterior Paint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The Embassy of Cambodia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The Soldier‘s Tale 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dirty="0"/>
              <a:t>Loose Change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BE1A41-36EB-7665-99B9-1A6D6CFA1885}"/>
              </a:ext>
            </a:extLst>
          </p:cNvPr>
          <p:cNvSpPr/>
          <p:nvPr/>
        </p:nvSpPr>
        <p:spPr>
          <a:xfrm>
            <a:off x="8052534" y="3671862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Uzbekistan</a:t>
            </a:r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A6DF456-D789-3175-792D-31AEA2494D31}"/>
              </a:ext>
            </a:extLst>
          </p:cNvPr>
          <p:cNvSpPr/>
          <p:nvPr/>
        </p:nvSpPr>
        <p:spPr>
          <a:xfrm>
            <a:off x="9379358" y="2433612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Ivory Coast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54C335B-3AC3-E885-D1D5-F3D23EF2EBBE}"/>
              </a:ext>
            </a:extLst>
          </p:cNvPr>
          <p:cNvSpPr/>
          <p:nvPr/>
        </p:nvSpPr>
        <p:spPr>
          <a:xfrm>
            <a:off x="8360468" y="1814487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Saint Kitts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CBF592-8EC3-B9BC-9CB7-27F140E5524D}"/>
              </a:ext>
            </a:extLst>
          </p:cNvPr>
          <p:cNvSpPr/>
          <p:nvPr/>
        </p:nvSpPr>
        <p:spPr>
          <a:xfrm>
            <a:off x="8439434" y="3000377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Eritrea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0B153C-009D-AC46-CA44-BD9F3474E918}"/>
              </a:ext>
            </a:extLst>
          </p:cNvPr>
          <p:cNvSpPr/>
          <p:nvPr/>
        </p:nvSpPr>
        <p:spPr>
          <a:xfrm>
            <a:off x="3807518" y="1814487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India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06593C3-F2C3-7F88-2219-723A38FF6D83}"/>
              </a:ext>
            </a:extLst>
          </p:cNvPr>
          <p:cNvSpPr/>
          <p:nvPr/>
        </p:nvSpPr>
        <p:spPr>
          <a:xfrm>
            <a:off x="3807518" y="2671737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Nigeria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564B0F-0A5F-F5EA-8D63-DABA62D89839}"/>
              </a:ext>
            </a:extLst>
          </p:cNvPr>
          <p:cNvSpPr/>
          <p:nvPr/>
        </p:nvSpPr>
        <p:spPr>
          <a:xfrm>
            <a:off x="4038313" y="4038438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Mexico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BC4B8ED-99E0-8B55-C00B-A65C06836D63}"/>
              </a:ext>
            </a:extLst>
          </p:cNvPr>
          <p:cNvSpPr/>
          <p:nvPr/>
        </p:nvSpPr>
        <p:spPr>
          <a:xfrm>
            <a:off x="1829591" y="4914738"/>
            <a:ext cx="2037779" cy="476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Another</a:t>
            </a:r>
            <a:r>
              <a:rPr lang="de-DE" dirty="0"/>
              <a:t> planet</a:t>
            </a:r>
          </a:p>
        </p:txBody>
      </p:sp>
    </p:spTree>
    <p:extLst>
      <p:ext uri="{BB962C8B-B14F-4D97-AF65-F5344CB8AC3E}">
        <p14:creationId xmlns:p14="http://schemas.microsoft.com/office/powerpoint/2010/main" val="32036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556" y="1361330"/>
            <a:ext cx="120514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/>
              <a:t>Meine Kursstufe</a:t>
            </a:r>
          </a:p>
          <a:p>
            <a:pPr algn="ctr"/>
            <a:r>
              <a:rPr lang="de-DE" sz="11500" dirty="0"/>
              <a:t>(ab 2023)</a:t>
            </a:r>
          </a:p>
        </p:txBody>
      </p:sp>
    </p:spTree>
    <p:extLst>
      <p:ext uri="{BB962C8B-B14F-4D97-AF65-F5344CB8AC3E}">
        <p14:creationId xmlns:p14="http://schemas.microsoft.com/office/powerpoint/2010/main" val="4011607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B5E71C00-25CE-414B-D6D4-DD0B7368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4" y="490890"/>
            <a:ext cx="3022987" cy="433294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640402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September – Oktober: </a:t>
            </a:r>
            <a:r>
              <a:rPr lang="de-DE" dirty="0" err="1"/>
              <a:t>Globalization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640402" y="598440"/>
            <a:ext cx="3655186" cy="2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November: UK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640402" y="981846"/>
            <a:ext cx="3655186" cy="2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Dezember: Einführung On </a:t>
            </a:r>
            <a:r>
              <a:rPr lang="de-DE" dirty="0" err="1"/>
              <a:t>the</a:t>
            </a:r>
            <a:r>
              <a:rPr lang="de-DE" dirty="0"/>
              <a:t> Move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640402" y="1365252"/>
            <a:ext cx="3655186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Januar – März/April : UK </a:t>
            </a:r>
          </a:p>
          <a:p>
            <a:r>
              <a:rPr lang="de-DE" dirty="0"/>
              <a:t>+ Kurzgeschichten aus On </a:t>
            </a:r>
            <a:r>
              <a:rPr lang="de-DE" dirty="0" err="1"/>
              <a:t>the</a:t>
            </a:r>
            <a:r>
              <a:rPr lang="de-DE" dirty="0"/>
              <a:t> Move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640400" y="2119230"/>
            <a:ext cx="3655187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April/Mai - Juni:  </a:t>
            </a:r>
          </a:p>
          <a:p>
            <a:r>
              <a:rPr lang="de-DE" dirty="0"/>
              <a:t>weitere englischsprachige Länder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640399" y="2886042"/>
            <a:ext cx="3655187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Juli: Puffer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640399" y="3632136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 – Jan:</a:t>
            </a:r>
          </a:p>
          <a:p>
            <a:r>
              <a:rPr lang="de-DE" dirty="0"/>
              <a:t>USA + Kurzgeschichten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640399" y="4415192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Februar :  Film Arrival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640398" y="5198248"/>
            <a:ext cx="3655187" cy="6779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Februar – Abitur:  </a:t>
            </a:r>
          </a:p>
          <a:p>
            <a:r>
              <a:rPr lang="de-DE" dirty="0"/>
              <a:t>Wrap </a:t>
            </a:r>
            <a:r>
              <a:rPr lang="de-DE" dirty="0" err="1"/>
              <a:t>up</a:t>
            </a:r>
            <a:r>
              <a:rPr lang="de-DE" dirty="0"/>
              <a:t> SPT + Wiederholung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2F77CD-9E6D-71A0-28D1-D2B1A9BF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92" y="4104168"/>
            <a:ext cx="1357947" cy="1740508"/>
          </a:xfrm>
          <a:prstGeom prst="rect">
            <a:avLst/>
          </a:prstGeom>
        </p:spPr>
      </p:pic>
      <p:sp>
        <p:nvSpPr>
          <p:cNvPr id="18" name="Abgerundetes Rechteck 4">
            <a:extLst>
              <a:ext uri="{FF2B5EF4-FFF2-40B4-BE49-F238E27FC236}">
                <a16:creationId xmlns:a16="http://schemas.microsoft.com/office/drawing/2014/main" id="{7067499D-8EC2-B07D-3571-F9EEAEF36EDC}"/>
              </a:ext>
            </a:extLst>
          </p:cNvPr>
          <p:cNvSpPr/>
          <p:nvPr/>
        </p:nvSpPr>
        <p:spPr>
          <a:xfrm>
            <a:off x="8489189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 + Bildungsplan</a:t>
            </a:r>
          </a:p>
        </p:txBody>
      </p:sp>
      <p:sp>
        <p:nvSpPr>
          <p:cNvPr id="19" name="Abgerundetes Rechteck 4">
            <a:extLst>
              <a:ext uri="{FF2B5EF4-FFF2-40B4-BE49-F238E27FC236}">
                <a16:creationId xmlns:a16="http://schemas.microsoft.com/office/drawing/2014/main" id="{C78F4C6E-A308-2762-1CDB-4E525EDB1DAC}"/>
              </a:ext>
            </a:extLst>
          </p:cNvPr>
          <p:cNvSpPr/>
          <p:nvPr/>
        </p:nvSpPr>
        <p:spPr>
          <a:xfrm>
            <a:off x="8489189" y="595798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</p:txBody>
      </p:sp>
      <p:sp>
        <p:nvSpPr>
          <p:cNvPr id="20" name="Abgerundetes Rechteck 4">
            <a:extLst>
              <a:ext uri="{FF2B5EF4-FFF2-40B4-BE49-F238E27FC236}">
                <a16:creationId xmlns:a16="http://schemas.microsoft.com/office/drawing/2014/main" id="{433903AD-6404-5E0E-C9EB-33E6AAC6A311}"/>
              </a:ext>
            </a:extLst>
          </p:cNvPr>
          <p:cNvSpPr/>
          <p:nvPr/>
        </p:nvSpPr>
        <p:spPr>
          <a:xfrm>
            <a:off x="8489189" y="976562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		SPT</a:t>
            </a:r>
          </a:p>
        </p:txBody>
      </p:sp>
      <p:sp>
        <p:nvSpPr>
          <p:cNvPr id="21" name="Abgerundetes Rechteck 4">
            <a:extLst>
              <a:ext uri="{FF2B5EF4-FFF2-40B4-BE49-F238E27FC236}">
                <a16:creationId xmlns:a16="http://schemas.microsoft.com/office/drawing/2014/main" id="{7807CCF4-AC48-D20E-C46A-0CF544680A08}"/>
              </a:ext>
            </a:extLst>
          </p:cNvPr>
          <p:cNvSpPr/>
          <p:nvPr/>
        </p:nvSpPr>
        <p:spPr>
          <a:xfrm>
            <a:off x="8489189" y="1461938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 +	SPT</a:t>
            </a:r>
          </a:p>
        </p:txBody>
      </p:sp>
      <p:sp>
        <p:nvSpPr>
          <p:cNvPr id="22" name="Abgerundetes Rechteck 4">
            <a:extLst>
              <a:ext uri="{FF2B5EF4-FFF2-40B4-BE49-F238E27FC236}">
                <a16:creationId xmlns:a16="http://schemas.microsoft.com/office/drawing/2014/main" id="{15C7709E-9A37-5E64-4368-4BE04ABF315F}"/>
              </a:ext>
            </a:extLst>
          </p:cNvPr>
          <p:cNvSpPr/>
          <p:nvPr/>
        </p:nvSpPr>
        <p:spPr>
          <a:xfrm>
            <a:off x="8489189" y="2119230"/>
            <a:ext cx="3655186" cy="630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  <a:p>
            <a:r>
              <a:rPr lang="de-DE" dirty="0"/>
              <a:t>             (Roman, Drama Lyrik)</a:t>
            </a:r>
          </a:p>
        </p:txBody>
      </p:sp>
      <p:sp>
        <p:nvSpPr>
          <p:cNvPr id="23" name="Abgerundetes Rechteck 10">
            <a:extLst>
              <a:ext uri="{FF2B5EF4-FFF2-40B4-BE49-F238E27FC236}">
                <a16:creationId xmlns:a16="http://schemas.microsoft.com/office/drawing/2014/main" id="{B15DF054-9D3A-6DFC-7083-6D8D2078836A}"/>
              </a:ext>
            </a:extLst>
          </p:cNvPr>
          <p:cNvSpPr/>
          <p:nvPr/>
        </p:nvSpPr>
        <p:spPr>
          <a:xfrm>
            <a:off x="8489188" y="3766677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 + Bildungsplan +	SPT</a:t>
            </a:r>
          </a:p>
        </p:txBody>
      </p:sp>
      <p:sp>
        <p:nvSpPr>
          <p:cNvPr id="24" name="Abgerundetes Rechteck 10">
            <a:extLst>
              <a:ext uri="{FF2B5EF4-FFF2-40B4-BE49-F238E27FC236}">
                <a16:creationId xmlns:a16="http://schemas.microsoft.com/office/drawing/2014/main" id="{F6FC337F-64E0-AEAF-4CF5-3025436D1CF9}"/>
              </a:ext>
            </a:extLst>
          </p:cNvPr>
          <p:cNvSpPr/>
          <p:nvPr/>
        </p:nvSpPr>
        <p:spPr>
          <a:xfrm>
            <a:off x="8489187" y="4512339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dirty="0"/>
              <a:t>		SPT</a:t>
            </a:r>
          </a:p>
        </p:txBody>
      </p:sp>
      <p:sp>
        <p:nvSpPr>
          <p:cNvPr id="26" name="Abgerundetes Rechteck 10">
            <a:extLst>
              <a:ext uri="{FF2B5EF4-FFF2-40B4-BE49-F238E27FC236}">
                <a16:creationId xmlns:a16="http://schemas.microsoft.com/office/drawing/2014/main" id="{7C5A85D6-5C5E-F7F4-17F7-474AE10149D1}"/>
              </a:ext>
            </a:extLst>
          </p:cNvPr>
          <p:cNvSpPr/>
          <p:nvPr/>
        </p:nvSpPr>
        <p:spPr>
          <a:xfrm>
            <a:off x="8489187" y="5352534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Themenfelder       +	SPT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9723E87-26F5-D6A3-0582-EFA989D6998F}"/>
              </a:ext>
            </a:extLst>
          </p:cNvPr>
          <p:cNvSpPr/>
          <p:nvPr/>
        </p:nvSpPr>
        <p:spPr>
          <a:xfrm>
            <a:off x="6834940" y="37483"/>
            <a:ext cx="3655186" cy="67790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1. Klausur: Mediation</a:t>
            </a:r>
          </a:p>
        </p:txBody>
      </p:sp>
    </p:spTree>
    <p:extLst>
      <p:ext uri="{BB962C8B-B14F-4D97-AF65-F5344CB8AC3E}">
        <p14:creationId xmlns:p14="http://schemas.microsoft.com/office/powerpoint/2010/main" val="22425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10980-3FC4-518F-162F-1DFBC8DE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accent1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C96803-5B9A-7AF8-63FA-8FED0B9DE2D2}"/>
              </a:ext>
            </a:extLst>
          </p:cNvPr>
          <p:cNvSpPr txBox="1"/>
          <p:nvPr/>
        </p:nvSpPr>
        <p:spPr>
          <a:xfrm>
            <a:off x="1495425" y="1536411"/>
            <a:ext cx="54655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Bildungsplan und Themenfelder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Schwerpunktthema</a:t>
            </a:r>
          </a:p>
          <a:p>
            <a:r>
              <a:rPr lang="de-DE" sz="3200" dirty="0"/>
              <a:t>inkl.  Abituraufgabentraining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ED2F4E-3228-DBC1-BE1C-761FA877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465" y="185737"/>
            <a:ext cx="1674063" cy="2295525"/>
          </a:xfrm>
          <a:prstGeom prst="rect">
            <a:avLst/>
          </a:prstGeom>
        </p:spPr>
      </p:pic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48F6FD67-8F53-24FB-1AB7-000F05CE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14" y="2912557"/>
            <a:ext cx="2043044" cy="29283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B0577C-E03A-ED21-F09E-C888CA0B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330" y="4100413"/>
            <a:ext cx="1357947" cy="17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0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06E289-1194-06ED-C5B5-3F8A9518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38</a:t>
            </a:fld>
            <a:endParaRPr lang="de-DE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100782-6C3B-13CC-4EAF-E2ED9BE5C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83" y="1045029"/>
            <a:ext cx="2897922" cy="410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3E9875-E292-6A5E-12CB-FB846D6E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30" y="1045029"/>
            <a:ext cx="2909178" cy="410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EAA247-029C-C46C-2E64-B34E00F1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133" y="1045029"/>
            <a:ext cx="2915550" cy="410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403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4">
            <a:extLst>
              <a:ext uri="{FF2B5EF4-FFF2-40B4-BE49-F238E27FC236}">
                <a16:creationId xmlns:a16="http://schemas.microsoft.com/office/drawing/2014/main" id="{2C4DE914-F37C-2A2B-AA54-252A5DEA9A9B}"/>
              </a:ext>
            </a:extLst>
          </p:cNvPr>
          <p:cNvSpPr/>
          <p:nvPr/>
        </p:nvSpPr>
        <p:spPr>
          <a:xfrm>
            <a:off x="1992653" y="827842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7797239F-85BC-BD7E-1793-2A035A81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447675"/>
            <a:ext cx="1355970" cy="1943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bgerundetes Rechteck 4">
            <a:extLst>
              <a:ext uri="{FF2B5EF4-FFF2-40B4-BE49-F238E27FC236}">
                <a16:creationId xmlns:a16="http://schemas.microsoft.com/office/drawing/2014/main" id="{CD07C09D-0137-BEE2-6B53-649790B29E25}"/>
              </a:ext>
            </a:extLst>
          </p:cNvPr>
          <p:cNvSpPr/>
          <p:nvPr/>
        </p:nvSpPr>
        <p:spPr>
          <a:xfrm>
            <a:off x="1992653" y="1180266"/>
            <a:ext cx="3655186" cy="2848809"/>
          </a:xfrm>
          <a:prstGeom prst="roundRect">
            <a:avLst>
              <a:gd name="adj" fmla="val 5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Kurzgeschichten</a:t>
            </a:r>
          </a:p>
        </p:txBody>
      </p:sp>
      <p:sp>
        <p:nvSpPr>
          <p:cNvPr id="9" name="Abgerundetes Rechteck 4">
            <a:extLst>
              <a:ext uri="{FF2B5EF4-FFF2-40B4-BE49-F238E27FC236}">
                <a16:creationId xmlns:a16="http://schemas.microsoft.com/office/drawing/2014/main" id="{6D5E7678-06AA-3D2C-3DA8-F4BCA7FD6C00}"/>
              </a:ext>
            </a:extLst>
          </p:cNvPr>
          <p:cNvSpPr/>
          <p:nvPr/>
        </p:nvSpPr>
        <p:spPr>
          <a:xfrm>
            <a:off x="1992653" y="4134722"/>
            <a:ext cx="3655186" cy="561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Film</a:t>
            </a:r>
          </a:p>
        </p:txBody>
      </p:sp>
      <p:sp>
        <p:nvSpPr>
          <p:cNvPr id="10" name="Abgerundetes Rechteck 4">
            <a:extLst>
              <a:ext uri="{FF2B5EF4-FFF2-40B4-BE49-F238E27FC236}">
                <a16:creationId xmlns:a16="http://schemas.microsoft.com/office/drawing/2014/main" id="{EC26903F-99E3-F237-F6DB-3A5F0864DF77}"/>
              </a:ext>
            </a:extLst>
          </p:cNvPr>
          <p:cNvSpPr/>
          <p:nvPr/>
        </p:nvSpPr>
        <p:spPr>
          <a:xfrm>
            <a:off x="1992653" y="481016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Wrap Up</a:t>
            </a:r>
          </a:p>
        </p:txBody>
      </p:sp>
      <p:sp>
        <p:nvSpPr>
          <p:cNvPr id="11" name="Abgerundetes Rechteck 4">
            <a:extLst>
              <a:ext uri="{FF2B5EF4-FFF2-40B4-BE49-F238E27FC236}">
                <a16:creationId xmlns:a16="http://schemas.microsoft.com/office/drawing/2014/main" id="{98630814-227E-09B6-7323-2BCDC423638D}"/>
              </a:ext>
            </a:extLst>
          </p:cNvPr>
          <p:cNvSpPr/>
          <p:nvPr/>
        </p:nvSpPr>
        <p:spPr>
          <a:xfrm>
            <a:off x="1992653" y="5171280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Skill</a:t>
            </a:r>
            <a:r>
              <a:rPr lang="de-DE" dirty="0"/>
              <a:t> Pages</a:t>
            </a: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2992590D-721E-C298-7C5C-5B0DAC05B00C}"/>
              </a:ext>
            </a:extLst>
          </p:cNvPr>
          <p:cNvSpPr/>
          <p:nvPr/>
        </p:nvSpPr>
        <p:spPr>
          <a:xfrm>
            <a:off x="1992653" y="5521242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Vocab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30E95E-9D0E-5779-C596-D48BCF91EB53}"/>
              </a:ext>
            </a:extLst>
          </p:cNvPr>
          <p:cNvSpPr txBox="1"/>
          <p:nvPr/>
        </p:nvSpPr>
        <p:spPr>
          <a:xfrm>
            <a:off x="6448913" y="766565"/>
            <a:ext cx="490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 Einführung ins Thema und theoretische Konzepte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482F92-26E3-06E9-9189-D914A0AD723E}"/>
              </a:ext>
            </a:extLst>
          </p:cNvPr>
          <p:cNvSpPr txBox="1"/>
          <p:nvPr/>
        </p:nvSpPr>
        <p:spPr>
          <a:xfrm>
            <a:off x="6448913" y="1234788"/>
            <a:ext cx="333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Ein Kapitel pro Kurzgeschichte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4F73FD-7A61-D2E9-DCCF-DD1CF098DD82}"/>
              </a:ext>
            </a:extLst>
          </p:cNvPr>
          <p:cNvSpPr txBox="1"/>
          <p:nvPr/>
        </p:nvSpPr>
        <p:spPr>
          <a:xfrm>
            <a:off x="6451284" y="1604120"/>
            <a:ext cx="5220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Lead-in, </a:t>
            </a:r>
            <a:r>
              <a:rPr lang="de-DE" dirty="0" err="1"/>
              <a:t>Pre</a:t>
            </a:r>
            <a:r>
              <a:rPr lang="de-DE" dirty="0"/>
              <a:t>-Reading,  </a:t>
            </a:r>
            <a:r>
              <a:rPr lang="de-DE" dirty="0" err="1"/>
              <a:t>While</a:t>
            </a:r>
            <a:r>
              <a:rPr lang="de-DE" dirty="0"/>
              <a:t> Reading,  Post-Reading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26E433C-5E44-0C00-19F7-8048BEB3F8C0}"/>
              </a:ext>
            </a:extLst>
          </p:cNvPr>
          <p:cNvSpPr txBox="1"/>
          <p:nvPr/>
        </p:nvSpPr>
        <p:spPr>
          <a:xfrm>
            <a:off x="6448913" y="197345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Einübung von Abituraufgaben (Analysis, Outline …)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6A09CF1-2D5E-6E25-F0CF-5DAB5857B8D8}"/>
              </a:ext>
            </a:extLst>
          </p:cNvPr>
          <p:cNvSpPr txBox="1"/>
          <p:nvPr/>
        </p:nvSpPr>
        <p:spPr>
          <a:xfrm>
            <a:off x="6448913" y="2391233"/>
            <a:ext cx="627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Bezug zum SPT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74B3A4-AE67-FBD3-0110-6E1825E8F4BC}"/>
              </a:ext>
            </a:extLst>
          </p:cNvPr>
          <p:cNvSpPr txBox="1"/>
          <p:nvPr/>
        </p:nvSpPr>
        <p:spPr>
          <a:xfrm>
            <a:off x="6448913" y="3059668"/>
            <a:ext cx="636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Im Unterricht erprobt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B5051D7-AEDA-239B-9A72-23D1DD57C0D4}"/>
              </a:ext>
            </a:extLst>
          </p:cNvPr>
          <p:cNvSpPr txBox="1"/>
          <p:nvPr/>
        </p:nvSpPr>
        <p:spPr>
          <a:xfrm>
            <a:off x="6448913" y="4230608"/>
            <a:ext cx="636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- Umfang ca.  4 – 7 Doppelstunden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4</a:t>
            </a:fld>
            <a:endParaRPr lang="de-DE" noProof="0"/>
          </a:p>
        </p:txBody>
      </p:sp>
      <p:sp>
        <p:nvSpPr>
          <p:cNvPr id="3" name="Abgerundetes Rechteck 2"/>
          <p:cNvSpPr/>
          <p:nvPr/>
        </p:nvSpPr>
        <p:spPr>
          <a:xfrm>
            <a:off x="1066800" y="396240"/>
            <a:ext cx="9916160" cy="5344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Bildungsplan BW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629920" y="2195944"/>
            <a:ext cx="4104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Themenfeld</a:t>
            </a:r>
            <a:r>
              <a:rPr lang="en-US" dirty="0"/>
              <a:t> 2:</a:t>
            </a:r>
          </a:p>
          <a:p>
            <a:pPr algn="ctr"/>
            <a:r>
              <a:rPr lang="en-US" dirty="0"/>
              <a:t> Politics, culture, society – between tradition and change (</a:t>
            </a:r>
            <a:r>
              <a:rPr lang="en-US" dirty="0" err="1"/>
              <a:t>Bezugskultur</a:t>
            </a:r>
            <a:r>
              <a:rPr lang="en-US" dirty="0"/>
              <a:t>: USA)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629920" y="3883330"/>
            <a:ext cx="4104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Themenfeld</a:t>
            </a:r>
            <a:r>
              <a:rPr lang="en-US" dirty="0"/>
              <a:t> 7:</a:t>
            </a:r>
          </a:p>
          <a:p>
            <a:pPr algn="ctr"/>
            <a:r>
              <a:rPr lang="en-US" dirty="0"/>
              <a:t> Global chances and challenges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410383" y="2575037"/>
            <a:ext cx="4104640" cy="43992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Schwerunktthema</a:t>
            </a:r>
            <a:endParaRPr lang="en-US" dirty="0"/>
          </a:p>
          <a:p>
            <a:pPr algn="ctr"/>
            <a:r>
              <a:rPr lang="en-US" dirty="0"/>
              <a:t>On the Move: Migration and Cross-Cultural Encounters</a:t>
            </a: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F412D1C-DA43-59D8-ECA5-859CDC1F6C35}"/>
              </a:ext>
            </a:extLst>
          </p:cNvPr>
          <p:cNvSpPr/>
          <p:nvPr/>
        </p:nvSpPr>
        <p:spPr>
          <a:xfrm>
            <a:off x="8117525" y="898060"/>
            <a:ext cx="3160467" cy="118526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Roman, Lyrik, Drama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1DE212-1E8C-5EDA-A40F-BE1870FE2F7A}"/>
              </a:ext>
            </a:extLst>
          </p:cNvPr>
          <p:cNvSpPr/>
          <p:nvPr/>
        </p:nvSpPr>
        <p:spPr>
          <a:xfrm>
            <a:off x="8515023" y="2233681"/>
            <a:ext cx="3464560" cy="13126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Neue „Analysis“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E5EC579-BF23-65C3-98BA-56D494E93121}"/>
              </a:ext>
            </a:extLst>
          </p:cNvPr>
          <p:cNvSpPr/>
          <p:nvPr/>
        </p:nvSpPr>
        <p:spPr>
          <a:xfrm>
            <a:off x="8515023" y="3684189"/>
            <a:ext cx="3464560" cy="13126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gestaltene</a:t>
            </a:r>
            <a:r>
              <a:rPr lang="de-DE" dirty="0"/>
              <a:t> Schreibaufgabe</a:t>
            </a:r>
          </a:p>
        </p:txBody>
      </p:sp>
    </p:spTree>
    <p:extLst>
      <p:ext uri="{BB962C8B-B14F-4D97-AF65-F5344CB8AC3E}">
        <p14:creationId xmlns:p14="http://schemas.microsoft.com/office/powerpoint/2010/main" val="42882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6A1E9D-FDAB-F5D5-C1C5-ADC35C4B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40</a:t>
            </a:fld>
            <a:endParaRPr lang="de-DE" noProof="0"/>
          </a:p>
        </p:txBody>
      </p:sp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2244FDB6-894A-D775-5F43-40C29F80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2" y="314499"/>
            <a:ext cx="2043044" cy="29283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90A446-FF8F-0C5F-DFA7-76F82F82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90" y="3824640"/>
            <a:ext cx="1357947" cy="17405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58F71C-F2FD-FABA-BD9E-87B326E31FC4}"/>
              </a:ext>
            </a:extLst>
          </p:cNvPr>
          <p:cNvSpPr txBox="1"/>
          <p:nvPr/>
        </p:nvSpPr>
        <p:spPr>
          <a:xfrm>
            <a:off x="8654339" y="2786085"/>
            <a:ext cx="616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11,50 €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CD6841-60B2-6463-0D6B-ED7082CCD9E0}"/>
              </a:ext>
            </a:extLst>
          </p:cNvPr>
          <p:cNvSpPr txBox="1"/>
          <p:nvPr/>
        </p:nvSpPr>
        <p:spPr>
          <a:xfrm>
            <a:off x="2897486" y="5255541"/>
            <a:ext cx="616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8,50 €</a:t>
            </a:r>
            <a:endParaRPr lang="de-DE" sz="2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F37239-9793-DF2E-0134-E0D57C89C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29" y="371165"/>
            <a:ext cx="1943371" cy="281503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C4AA798-DCF1-CB68-8FBC-8B6F62974F1E}"/>
              </a:ext>
            </a:extLst>
          </p:cNvPr>
          <p:cNvSpPr txBox="1"/>
          <p:nvPr/>
        </p:nvSpPr>
        <p:spPr>
          <a:xfrm>
            <a:off x="2897486" y="2851993"/>
            <a:ext cx="616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12,75 €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54794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50E81-358C-60B5-1CF7-C5CD44B1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Kontaktinformationen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84286A-A603-5377-53D3-9072060D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E696F1-6B4F-664D-29E8-F7A26D5D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04" y="2158554"/>
            <a:ext cx="2695575" cy="26955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DE890D-4A31-4A13-C645-58E7BF7297C6}"/>
              </a:ext>
            </a:extLst>
          </p:cNvPr>
          <p:cNvSpPr txBox="1"/>
          <p:nvPr/>
        </p:nvSpPr>
        <p:spPr>
          <a:xfrm flipH="1">
            <a:off x="5692185" y="47991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podcasts.schule</a:t>
            </a:r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B44F49-6D9F-5DE4-EB47-F8C8B155B5BD}"/>
              </a:ext>
            </a:extLst>
          </p:cNvPr>
          <p:cNvSpPr txBox="1">
            <a:spLocks/>
          </p:cNvSpPr>
          <p:nvPr/>
        </p:nvSpPr>
        <p:spPr>
          <a:xfrm>
            <a:off x="1603979" y="21681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Florian Nuxoll</a:t>
            </a:r>
          </a:p>
          <a:p>
            <a:pPr lvl="1">
              <a:lnSpc>
                <a:spcPct val="100000"/>
              </a:lnSpc>
            </a:pPr>
            <a:r>
              <a:rPr lang="de-DE"/>
              <a:t>Twitter:@Herr_Nuxoll</a:t>
            </a:r>
          </a:p>
          <a:p>
            <a:pPr lvl="1">
              <a:lnSpc>
                <a:spcPct val="100000"/>
              </a:lnSpc>
            </a:pPr>
            <a:r>
              <a:rPr lang="de-DE"/>
              <a:t>florian.nuxoll@gmx.net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772037-68E8-02DA-8909-308DC7048FFB}"/>
              </a:ext>
            </a:extLst>
          </p:cNvPr>
          <p:cNvSpPr txBox="1">
            <a:spLocks/>
          </p:cNvSpPr>
          <p:nvPr/>
        </p:nvSpPr>
        <p:spPr>
          <a:xfrm>
            <a:off x="11430393" y="6523498"/>
            <a:ext cx="914007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54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B5E71C00-25CE-414B-D6D4-DD0B7368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4" y="490890"/>
            <a:ext cx="3022987" cy="433294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640402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September – Oktober: </a:t>
            </a:r>
            <a:r>
              <a:rPr lang="de-DE" dirty="0" err="1"/>
              <a:t>Globalization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640402" y="598440"/>
            <a:ext cx="3655186" cy="2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November: UK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640402" y="981846"/>
            <a:ext cx="3655186" cy="2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Dezember: Einführung On </a:t>
            </a:r>
            <a:r>
              <a:rPr lang="de-DE" dirty="0" err="1"/>
              <a:t>the</a:t>
            </a:r>
            <a:r>
              <a:rPr lang="de-DE" dirty="0"/>
              <a:t> Move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640402" y="1365252"/>
            <a:ext cx="3655186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Januar – März/April : UK </a:t>
            </a:r>
          </a:p>
          <a:p>
            <a:r>
              <a:rPr lang="de-DE" dirty="0"/>
              <a:t>+ Kurzgeschichten aus On </a:t>
            </a:r>
            <a:r>
              <a:rPr lang="de-DE" dirty="0" err="1"/>
              <a:t>the</a:t>
            </a:r>
            <a:r>
              <a:rPr lang="de-DE" dirty="0"/>
              <a:t> Move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640400" y="2119230"/>
            <a:ext cx="3655187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April/Mai - Juni:  </a:t>
            </a:r>
          </a:p>
          <a:p>
            <a:r>
              <a:rPr lang="de-DE" dirty="0"/>
              <a:t>weitere englischsprachige Länder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640399" y="2886042"/>
            <a:ext cx="3655187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Juli: Puffer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640399" y="3632136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 – Jan:</a:t>
            </a:r>
          </a:p>
          <a:p>
            <a:r>
              <a:rPr lang="de-DE" dirty="0"/>
              <a:t>USA + Kurzgeschichten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640399" y="4415192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Februar :  Film Arrival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640398" y="5198248"/>
            <a:ext cx="3655187" cy="6779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Februar – Abitur:  </a:t>
            </a:r>
          </a:p>
          <a:p>
            <a:r>
              <a:rPr lang="de-DE" dirty="0"/>
              <a:t>Wrap </a:t>
            </a:r>
            <a:r>
              <a:rPr lang="de-DE" dirty="0" err="1"/>
              <a:t>up</a:t>
            </a:r>
            <a:r>
              <a:rPr lang="de-DE" dirty="0"/>
              <a:t> SPT + Wiederholung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2F77CD-9E6D-71A0-28D1-D2B1A9BF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92" y="4104168"/>
            <a:ext cx="1357947" cy="1740508"/>
          </a:xfrm>
          <a:prstGeom prst="rect">
            <a:avLst/>
          </a:prstGeom>
        </p:spPr>
      </p:pic>
      <p:sp>
        <p:nvSpPr>
          <p:cNvPr id="18" name="Abgerundetes Rechteck 4">
            <a:extLst>
              <a:ext uri="{FF2B5EF4-FFF2-40B4-BE49-F238E27FC236}">
                <a16:creationId xmlns:a16="http://schemas.microsoft.com/office/drawing/2014/main" id="{7067499D-8EC2-B07D-3571-F9EEAEF36EDC}"/>
              </a:ext>
            </a:extLst>
          </p:cNvPr>
          <p:cNvSpPr/>
          <p:nvPr/>
        </p:nvSpPr>
        <p:spPr>
          <a:xfrm>
            <a:off x="8489189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 + Bildungsplan</a:t>
            </a:r>
          </a:p>
        </p:txBody>
      </p:sp>
      <p:sp>
        <p:nvSpPr>
          <p:cNvPr id="19" name="Abgerundetes Rechteck 4">
            <a:extLst>
              <a:ext uri="{FF2B5EF4-FFF2-40B4-BE49-F238E27FC236}">
                <a16:creationId xmlns:a16="http://schemas.microsoft.com/office/drawing/2014/main" id="{C78F4C6E-A308-2762-1CDB-4E525EDB1DAC}"/>
              </a:ext>
            </a:extLst>
          </p:cNvPr>
          <p:cNvSpPr/>
          <p:nvPr/>
        </p:nvSpPr>
        <p:spPr>
          <a:xfrm>
            <a:off x="8489189" y="595798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</p:txBody>
      </p:sp>
      <p:sp>
        <p:nvSpPr>
          <p:cNvPr id="20" name="Abgerundetes Rechteck 4">
            <a:extLst>
              <a:ext uri="{FF2B5EF4-FFF2-40B4-BE49-F238E27FC236}">
                <a16:creationId xmlns:a16="http://schemas.microsoft.com/office/drawing/2014/main" id="{433903AD-6404-5E0E-C9EB-33E6AAC6A311}"/>
              </a:ext>
            </a:extLst>
          </p:cNvPr>
          <p:cNvSpPr/>
          <p:nvPr/>
        </p:nvSpPr>
        <p:spPr>
          <a:xfrm>
            <a:off x="8489189" y="976562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		SPT</a:t>
            </a:r>
          </a:p>
        </p:txBody>
      </p:sp>
      <p:sp>
        <p:nvSpPr>
          <p:cNvPr id="21" name="Abgerundetes Rechteck 4">
            <a:extLst>
              <a:ext uri="{FF2B5EF4-FFF2-40B4-BE49-F238E27FC236}">
                <a16:creationId xmlns:a16="http://schemas.microsoft.com/office/drawing/2014/main" id="{7807CCF4-AC48-D20E-C46A-0CF544680A08}"/>
              </a:ext>
            </a:extLst>
          </p:cNvPr>
          <p:cNvSpPr/>
          <p:nvPr/>
        </p:nvSpPr>
        <p:spPr>
          <a:xfrm>
            <a:off x="8489189" y="1461938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 +	SPT</a:t>
            </a:r>
          </a:p>
        </p:txBody>
      </p:sp>
      <p:sp>
        <p:nvSpPr>
          <p:cNvPr id="22" name="Abgerundetes Rechteck 4">
            <a:extLst>
              <a:ext uri="{FF2B5EF4-FFF2-40B4-BE49-F238E27FC236}">
                <a16:creationId xmlns:a16="http://schemas.microsoft.com/office/drawing/2014/main" id="{15C7709E-9A37-5E64-4368-4BE04ABF315F}"/>
              </a:ext>
            </a:extLst>
          </p:cNvPr>
          <p:cNvSpPr/>
          <p:nvPr/>
        </p:nvSpPr>
        <p:spPr>
          <a:xfrm>
            <a:off x="8489189" y="2119230"/>
            <a:ext cx="3655186" cy="630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  <a:p>
            <a:r>
              <a:rPr lang="de-DE" dirty="0"/>
              <a:t>             (Roman, Drama Lyrik)</a:t>
            </a:r>
          </a:p>
        </p:txBody>
      </p:sp>
      <p:sp>
        <p:nvSpPr>
          <p:cNvPr id="23" name="Abgerundetes Rechteck 10">
            <a:extLst>
              <a:ext uri="{FF2B5EF4-FFF2-40B4-BE49-F238E27FC236}">
                <a16:creationId xmlns:a16="http://schemas.microsoft.com/office/drawing/2014/main" id="{B15DF054-9D3A-6DFC-7083-6D8D2078836A}"/>
              </a:ext>
            </a:extLst>
          </p:cNvPr>
          <p:cNvSpPr/>
          <p:nvPr/>
        </p:nvSpPr>
        <p:spPr>
          <a:xfrm>
            <a:off x="8489188" y="3766677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 + Bildungsplan +	SPT</a:t>
            </a:r>
          </a:p>
        </p:txBody>
      </p:sp>
      <p:sp>
        <p:nvSpPr>
          <p:cNvPr id="24" name="Abgerundetes Rechteck 10">
            <a:extLst>
              <a:ext uri="{FF2B5EF4-FFF2-40B4-BE49-F238E27FC236}">
                <a16:creationId xmlns:a16="http://schemas.microsoft.com/office/drawing/2014/main" id="{F6FC337F-64E0-AEAF-4CF5-3025436D1CF9}"/>
              </a:ext>
            </a:extLst>
          </p:cNvPr>
          <p:cNvSpPr/>
          <p:nvPr/>
        </p:nvSpPr>
        <p:spPr>
          <a:xfrm>
            <a:off x="8489187" y="4512339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dirty="0"/>
              <a:t>		SPT</a:t>
            </a:r>
          </a:p>
        </p:txBody>
      </p:sp>
      <p:sp>
        <p:nvSpPr>
          <p:cNvPr id="26" name="Abgerundetes Rechteck 10">
            <a:extLst>
              <a:ext uri="{FF2B5EF4-FFF2-40B4-BE49-F238E27FC236}">
                <a16:creationId xmlns:a16="http://schemas.microsoft.com/office/drawing/2014/main" id="{7C5A85D6-5C5E-F7F4-17F7-474AE10149D1}"/>
              </a:ext>
            </a:extLst>
          </p:cNvPr>
          <p:cNvSpPr/>
          <p:nvPr/>
        </p:nvSpPr>
        <p:spPr>
          <a:xfrm>
            <a:off x="8489187" y="5352534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Themenfelder       +	SPT</a:t>
            </a:r>
          </a:p>
        </p:txBody>
      </p:sp>
    </p:spTree>
    <p:extLst>
      <p:ext uri="{BB962C8B-B14F-4D97-AF65-F5344CB8AC3E}">
        <p14:creationId xmlns:p14="http://schemas.microsoft.com/office/powerpoint/2010/main" val="30257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B5E71C00-25CE-414B-D6D4-DD0B7368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4" y="490890"/>
            <a:ext cx="3022987" cy="433294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640402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September – Oktober: </a:t>
            </a:r>
            <a:r>
              <a:rPr lang="de-DE" dirty="0" err="1"/>
              <a:t>Globalization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640402" y="598440"/>
            <a:ext cx="3655186" cy="275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November – Januar : UK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640399" y="1042409"/>
            <a:ext cx="3655186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Febr</a:t>
            </a:r>
            <a:r>
              <a:rPr lang="de-DE" dirty="0"/>
              <a:t> – März/April :</a:t>
            </a:r>
          </a:p>
          <a:p>
            <a:r>
              <a:rPr lang="de-DE" dirty="0"/>
              <a:t>weitere englischsprachige Länder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640398" y="1890205"/>
            <a:ext cx="3655187" cy="64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Mai – Juli: USA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640398" y="2829484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Sept – Intro „On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“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640399" y="4415192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Februar :  Film Arrival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640398" y="5198248"/>
            <a:ext cx="3655187" cy="6779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März – Abitur:  </a:t>
            </a:r>
          </a:p>
          <a:p>
            <a:r>
              <a:rPr lang="de-DE" dirty="0"/>
              <a:t>„Wrap </a:t>
            </a:r>
            <a:r>
              <a:rPr lang="de-DE" dirty="0" err="1"/>
              <a:t>up</a:t>
            </a:r>
            <a:r>
              <a:rPr lang="de-DE" dirty="0"/>
              <a:t> SPT „+ Wiederholung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2F77CD-9E6D-71A0-28D1-D2B1A9BF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92" y="4104168"/>
            <a:ext cx="1357947" cy="1740508"/>
          </a:xfrm>
          <a:prstGeom prst="rect">
            <a:avLst/>
          </a:prstGeom>
        </p:spPr>
      </p:pic>
      <p:sp>
        <p:nvSpPr>
          <p:cNvPr id="18" name="Abgerundetes Rechteck 4">
            <a:extLst>
              <a:ext uri="{FF2B5EF4-FFF2-40B4-BE49-F238E27FC236}">
                <a16:creationId xmlns:a16="http://schemas.microsoft.com/office/drawing/2014/main" id="{7067499D-8EC2-B07D-3571-F9EEAEF36EDC}"/>
              </a:ext>
            </a:extLst>
          </p:cNvPr>
          <p:cNvSpPr/>
          <p:nvPr/>
        </p:nvSpPr>
        <p:spPr>
          <a:xfrm>
            <a:off x="8489189" y="215034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 + Bildungsplan</a:t>
            </a:r>
          </a:p>
        </p:txBody>
      </p:sp>
      <p:sp>
        <p:nvSpPr>
          <p:cNvPr id="19" name="Abgerundetes Rechteck 4">
            <a:extLst>
              <a:ext uri="{FF2B5EF4-FFF2-40B4-BE49-F238E27FC236}">
                <a16:creationId xmlns:a16="http://schemas.microsoft.com/office/drawing/2014/main" id="{C78F4C6E-A308-2762-1CDB-4E525EDB1DAC}"/>
              </a:ext>
            </a:extLst>
          </p:cNvPr>
          <p:cNvSpPr/>
          <p:nvPr/>
        </p:nvSpPr>
        <p:spPr>
          <a:xfrm>
            <a:off x="8489189" y="595798"/>
            <a:ext cx="3655186" cy="24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</p:txBody>
      </p:sp>
      <p:sp>
        <p:nvSpPr>
          <p:cNvPr id="21" name="Abgerundetes Rechteck 4">
            <a:extLst>
              <a:ext uri="{FF2B5EF4-FFF2-40B4-BE49-F238E27FC236}">
                <a16:creationId xmlns:a16="http://schemas.microsoft.com/office/drawing/2014/main" id="{7807CCF4-AC48-D20E-C46A-0CF544680A08}"/>
              </a:ext>
            </a:extLst>
          </p:cNvPr>
          <p:cNvSpPr/>
          <p:nvPr/>
        </p:nvSpPr>
        <p:spPr>
          <a:xfrm>
            <a:off x="8498714" y="1042408"/>
            <a:ext cx="3655186" cy="665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       Bildungsplan</a:t>
            </a:r>
          </a:p>
          <a:p>
            <a:pPr algn="ctr"/>
            <a:r>
              <a:rPr lang="de-DE" dirty="0"/>
              <a:t> (Roman, Drama Lyrik)</a:t>
            </a:r>
          </a:p>
        </p:txBody>
      </p:sp>
      <p:sp>
        <p:nvSpPr>
          <p:cNvPr id="22" name="Abgerundetes Rechteck 4">
            <a:extLst>
              <a:ext uri="{FF2B5EF4-FFF2-40B4-BE49-F238E27FC236}">
                <a16:creationId xmlns:a16="http://schemas.microsoft.com/office/drawing/2014/main" id="{15C7709E-9A37-5E64-4368-4BE04ABF315F}"/>
              </a:ext>
            </a:extLst>
          </p:cNvPr>
          <p:cNvSpPr/>
          <p:nvPr/>
        </p:nvSpPr>
        <p:spPr>
          <a:xfrm>
            <a:off x="8489188" y="1890205"/>
            <a:ext cx="3655186" cy="630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Themenfeld + Bildungsplan           </a:t>
            </a:r>
          </a:p>
        </p:txBody>
      </p:sp>
      <p:sp>
        <p:nvSpPr>
          <p:cNvPr id="23" name="Abgerundetes Rechteck 10">
            <a:extLst>
              <a:ext uri="{FF2B5EF4-FFF2-40B4-BE49-F238E27FC236}">
                <a16:creationId xmlns:a16="http://schemas.microsoft.com/office/drawing/2014/main" id="{B15DF054-9D3A-6DFC-7083-6D8D2078836A}"/>
              </a:ext>
            </a:extLst>
          </p:cNvPr>
          <p:cNvSpPr/>
          <p:nvPr/>
        </p:nvSpPr>
        <p:spPr>
          <a:xfrm>
            <a:off x="8489186" y="2951825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SPT</a:t>
            </a:r>
          </a:p>
        </p:txBody>
      </p:sp>
      <p:sp>
        <p:nvSpPr>
          <p:cNvPr id="24" name="Abgerundetes Rechteck 10">
            <a:extLst>
              <a:ext uri="{FF2B5EF4-FFF2-40B4-BE49-F238E27FC236}">
                <a16:creationId xmlns:a16="http://schemas.microsoft.com/office/drawing/2014/main" id="{F6FC337F-64E0-AEAF-4CF5-3025436D1CF9}"/>
              </a:ext>
            </a:extLst>
          </p:cNvPr>
          <p:cNvSpPr/>
          <p:nvPr/>
        </p:nvSpPr>
        <p:spPr>
          <a:xfrm>
            <a:off x="8489187" y="4512339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dirty="0"/>
              <a:t>SPT</a:t>
            </a:r>
          </a:p>
        </p:txBody>
      </p:sp>
      <p:sp>
        <p:nvSpPr>
          <p:cNvPr id="26" name="Abgerundetes Rechteck 10">
            <a:extLst>
              <a:ext uri="{FF2B5EF4-FFF2-40B4-BE49-F238E27FC236}">
                <a16:creationId xmlns:a16="http://schemas.microsoft.com/office/drawing/2014/main" id="{7C5A85D6-5C5E-F7F4-17F7-474AE10149D1}"/>
              </a:ext>
            </a:extLst>
          </p:cNvPr>
          <p:cNvSpPr/>
          <p:nvPr/>
        </p:nvSpPr>
        <p:spPr>
          <a:xfrm>
            <a:off x="8489187" y="5352534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Themenfelder       +	SPT</a:t>
            </a:r>
          </a:p>
        </p:txBody>
      </p:sp>
      <p:sp>
        <p:nvSpPr>
          <p:cNvPr id="2" name="Abgerundetes Rechteck 10">
            <a:extLst>
              <a:ext uri="{FF2B5EF4-FFF2-40B4-BE49-F238E27FC236}">
                <a16:creationId xmlns:a16="http://schemas.microsoft.com/office/drawing/2014/main" id="{2D8DA0B7-7627-A805-C3C4-86C425C4EADA}"/>
              </a:ext>
            </a:extLst>
          </p:cNvPr>
          <p:cNvSpPr/>
          <p:nvPr/>
        </p:nvSpPr>
        <p:spPr>
          <a:xfrm>
            <a:off x="4640398" y="3567396"/>
            <a:ext cx="3655187" cy="6464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Okt – Jan:  Kurzgeschichten</a:t>
            </a:r>
          </a:p>
        </p:txBody>
      </p:sp>
      <p:sp>
        <p:nvSpPr>
          <p:cNvPr id="4" name="Abgerundetes Rechteck 10">
            <a:extLst>
              <a:ext uri="{FF2B5EF4-FFF2-40B4-BE49-F238E27FC236}">
                <a16:creationId xmlns:a16="http://schemas.microsoft.com/office/drawing/2014/main" id="{77495DE9-2C58-AD04-CDC1-0B95FAA043CE}"/>
              </a:ext>
            </a:extLst>
          </p:cNvPr>
          <p:cNvSpPr/>
          <p:nvPr/>
        </p:nvSpPr>
        <p:spPr>
          <a:xfrm>
            <a:off x="8498714" y="3672144"/>
            <a:ext cx="3655187" cy="3693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	SPT</a:t>
            </a:r>
          </a:p>
        </p:txBody>
      </p:sp>
    </p:spTree>
    <p:extLst>
      <p:ext uri="{BB962C8B-B14F-4D97-AF65-F5344CB8AC3E}">
        <p14:creationId xmlns:p14="http://schemas.microsoft.com/office/powerpoint/2010/main" val="22550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556" y="1361330"/>
            <a:ext cx="12051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/>
              <a:t>IQB Aufgabenpool</a:t>
            </a:r>
          </a:p>
        </p:txBody>
      </p:sp>
    </p:spTree>
    <p:extLst>
      <p:ext uri="{BB962C8B-B14F-4D97-AF65-F5344CB8AC3E}">
        <p14:creationId xmlns:p14="http://schemas.microsoft.com/office/powerpoint/2010/main" val="345357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556" y="1361330"/>
            <a:ext cx="12051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/>
              <a:t>Themenfelder</a:t>
            </a:r>
          </a:p>
        </p:txBody>
      </p:sp>
    </p:spTree>
    <p:extLst>
      <p:ext uri="{BB962C8B-B14F-4D97-AF65-F5344CB8AC3E}">
        <p14:creationId xmlns:p14="http://schemas.microsoft.com/office/powerpoint/2010/main" val="186037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251D63-200B-C9E4-6F0D-0D4093AD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9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753D52-A889-1128-E85A-171A803D9ABD}"/>
              </a:ext>
            </a:extLst>
          </p:cNvPr>
          <p:cNvSpPr txBox="1"/>
          <p:nvPr/>
        </p:nvSpPr>
        <p:spPr>
          <a:xfrm>
            <a:off x="118872" y="6469731"/>
            <a:ext cx="795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https://www.iqb.hu-berlin.de/abitur/abitur/dokumente/englisch/E_Inhaltliche_Ve.pdf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994271A-66F7-ACEF-B3C0-3330819537B6}"/>
              </a:ext>
            </a:extLst>
          </p:cNvPr>
          <p:cNvSpPr/>
          <p:nvPr/>
        </p:nvSpPr>
        <p:spPr>
          <a:xfrm>
            <a:off x="1305084" y="273105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 The individual and society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Questions of identity: ambitions and obstacles, conformity vs. individualism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Chances and challenges for society: ethnic, cultural and social diversity, gender issues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E65B432-BB16-D334-29B1-C7DF6F1D47AA}"/>
              </a:ext>
            </a:extLst>
          </p:cNvPr>
          <p:cNvSpPr/>
          <p:nvPr/>
        </p:nvSpPr>
        <p:spPr>
          <a:xfrm>
            <a:off x="1305084" y="1723057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 Politics, culture, society – between tradition and change (</a:t>
            </a:r>
            <a:r>
              <a:rPr lang="en-US" sz="2000" b="1" dirty="0" err="1">
                <a:solidFill>
                  <a:schemeClr val="tx1"/>
                </a:solidFill>
              </a:rPr>
              <a:t>Bezugskultur</a:t>
            </a:r>
            <a:r>
              <a:rPr lang="en-US" sz="2000" b="1" dirty="0">
                <a:solidFill>
                  <a:schemeClr val="tx1"/>
                </a:solidFill>
              </a:rPr>
              <a:t>: USA)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From past to present: American ideals and realities – freedom, equality and the pursuit of happiness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Current issues: questions of identity, political, cultural and social developments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CB63543-9F31-8225-1A45-FF3C61C1D961}"/>
              </a:ext>
            </a:extLst>
          </p:cNvPr>
          <p:cNvSpPr/>
          <p:nvPr/>
        </p:nvSpPr>
        <p:spPr>
          <a:xfrm>
            <a:off x="1305084" y="3173009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 Politics, culture, society – between tradition and change (</a:t>
            </a:r>
            <a:r>
              <a:rPr lang="en-US" sz="2000" b="1" dirty="0" err="1">
                <a:solidFill>
                  <a:schemeClr val="tx1"/>
                </a:solidFill>
              </a:rPr>
              <a:t>Bezugskultur</a:t>
            </a:r>
            <a:r>
              <a:rPr lang="en-US" sz="2000" b="1" dirty="0">
                <a:solidFill>
                  <a:schemeClr val="tx1"/>
                </a:solidFill>
              </a:rPr>
              <a:t>: UK)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From past to present: the Elizabethan Age, the British Empire, postcolonial Britain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Current issues: questions of identity, political, cultural and social developments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3AA7B09-0C89-2D91-42FF-C7C479C7EA55}"/>
              </a:ext>
            </a:extLst>
          </p:cNvPr>
          <p:cNvSpPr/>
          <p:nvPr/>
        </p:nvSpPr>
        <p:spPr>
          <a:xfrm>
            <a:off x="1305084" y="4622960"/>
            <a:ext cx="10212324" cy="135262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 Politics, culture, society – between tradition and change (</a:t>
            </a:r>
            <a:r>
              <a:rPr lang="en-US" sz="2000" b="1" dirty="0" err="1">
                <a:solidFill>
                  <a:schemeClr val="tx1"/>
                </a:solidFill>
              </a:rPr>
              <a:t>Bezugskultur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err="1">
                <a:solidFill>
                  <a:schemeClr val="tx1"/>
                </a:solidFill>
              </a:rPr>
              <a:t>ein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weiteres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englischsprachiges</a:t>
            </a:r>
            <a:r>
              <a:rPr lang="en-US" sz="2000" b="1" dirty="0">
                <a:solidFill>
                  <a:schemeClr val="tx1"/>
                </a:solidFill>
              </a:rPr>
              <a:t> Land)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From past to present: the way to independence and the legacy of British rule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♦ Current issues: questions of identity, political, cultural and social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1535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Breitbild</PresentationFormat>
  <Paragraphs>413</Paragraphs>
  <Slides>41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ArialMT</vt:lpstr>
      <vt:lpstr>Calibri</vt:lpstr>
      <vt:lpstr>Gill Sans MT</vt:lpstr>
      <vt:lpstr>Linux Libertine</vt:lpstr>
      <vt:lpstr>Open Sans</vt:lpstr>
      <vt:lpstr>1_Galerie</vt:lpstr>
      <vt:lpstr>On the Move:  Migration and Cross-Cultural Encounters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Kontaktinformationen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Nuxoll</dc:creator>
  <cp:lastModifiedBy>Florian Nuxoll</cp:lastModifiedBy>
  <cp:revision>14</cp:revision>
  <dcterms:created xsi:type="dcterms:W3CDTF">2023-06-23T10:45:53Z</dcterms:created>
  <dcterms:modified xsi:type="dcterms:W3CDTF">2023-07-03T12:27:01Z</dcterms:modified>
</cp:coreProperties>
</file>