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  <p:sldMasterId id="2147483720" r:id="rId5"/>
  </p:sldMasterIdLst>
  <p:notesMasterIdLst>
    <p:notesMasterId r:id="rId90"/>
  </p:notesMasterIdLst>
  <p:handoutMasterIdLst>
    <p:handoutMasterId r:id="rId91"/>
  </p:handoutMasterIdLst>
  <p:sldIdLst>
    <p:sldId id="273" r:id="rId6"/>
    <p:sldId id="1463" r:id="rId7"/>
    <p:sldId id="1494" r:id="rId8"/>
    <p:sldId id="1505" r:id="rId9"/>
    <p:sldId id="1030" r:id="rId10"/>
    <p:sldId id="1042" r:id="rId11"/>
    <p:sldId id="1032" r:id="rId12"/>
    <p:sldId id="1043" r:id="rId13"/>
    <p:sldId id="1038" r:id="rId14"/>
    <p:sldId id="965" r:id="rId15"/>
    <p:sldId id="966" r:id="rId16"/>
    <p:sldId id="968" r:id="rId17"/>
    <p:sldId id="1045" r:id="rId18"/>
    <p:sldId id="313" r:id="rId19"/>
    <p:sldId id="314" r:id="rId20"/>
    <p:sldId id="1046" r:id="rId21"/>
    <p:sldId id="1047" r:id="rId22"/>
    <p:sldId id="736" r:id="rId23"/>
    <p:sldId id="862" r:id="rId24"/>
    <p:sldId id="863" r:id="rId25"/>
    <p:sldId id="737" r:id="rId26"/>
    <p:sldId id="1048" r:id="rId27"/>
    <p:sldId id="315" r:id="rId28"/>
    <p:sldId id="1049" r:id="rId29"/>
    <p:sldId id="1050" r:id="rId30"/>
    <p:sldId id="1051" r:id="rId31"/>
    <p:sldId id="1506" r:id="rId32"/>
    <p:sldId id="1507" r:id="rId33"/>
    <p:sldId id="1508" r:id="rId34"/>
    <p:sldId id="1058" r:id="rId35"/>
    <p:sldId id="1053" r:id="rId36"/>
    <p:sldId id="1055" r:id="rId37"/>
    <p:sldId id="1057" r:id="rId38"/>
    <p:sldId id="320" r:id="rId39"/>
    <p:sldId id="319" r:id="rId40"/>
    <p:sldId id="317" r:id="rId41"/>
    <p:sldId id="360" r:id="rId42"/>
    <p:sldId id="321" r:id="rId43"/>
    <p:sldId id="381" r:id="rId44"/>
    <p:sldId id="412" r:id="rId45"/>
    <p:sldId id="1059" r:id="rId46"/>
    <p:sldId id="1054" r:id="rId47"/>
    <p:sldId id="414" r:id="rId48"/>
    <p:sldId id="417" r:id="rId49"/>
    <p:sldId id="415" r:id="rId50"/>
    <p:sldId id="1060" r:id="rId51"/>
    <p:sldId id="681" r:id="rId52"/>
    <p:sldId id="1501" r:id="rId53"/>
    <p:sldId id="779" r:id="rId54"/>
    <p:sldId id="784" r:id="rId55"/>
    <p:sldId id="751" r:id="rId56"/>
    <p:sldId id="1061" r:id="rId57"/>
    <p:sldId id="299" r:id="rId58"/>
    <p:sldId id="1062" r:id="rId59"/>
    <p:sldId id="1063" r:id="rId60"/>
    <p:sldId id="1064" r:id="rId61"/>
    <p:sldId id="301" r:id="rId62"/>
    <p:sldId id="279" r:id="rId63"/>
    <p:sldId id="272" r:id="rId64"/>
    <p:sldId id="282" r:id="rId65"/>
    <p:sldId id="302" r:id="rId66"/>
    <p:sldId id="290" r:id="rId67"/>
    <p:sldId id="304" r:id="rId68"/>
    <p:sldId id="285" r:id="rId69"/>
    <p:sldId id="288" r:id="rId70"/>
    <p:sldId id="293" r:id="rId71"/>
    <p:sldId id="294" r:id="rId72"/>
    <p:sldId id="311" r:id="rId73"/>
    <p:sldId id="292" r:id="rId74"/>
    <p:sldId id="295" r:id="rId75"/>
    <p:sldId id="305" r:id="rId76"/>
    <p:sldId id="1502" r:id="rId77"/>
    <p:sldId id="306" r:id="rId78"/>
    <p:sldId id="1503" r:id="rId79"/>
    <p:sldId id="300" r:id="rId80"/>
    <p:sldId id="1509" r:id="rId81"/>
    <p:sldId id="1510" r:id="rId82"/>
    <p:sldId id="1504" r:id="rId83"/>
    <p:sldId id="1499" r:id="rId84"/>
    <p:sldId id="1496" r:id="rId85"/>
    <p:sldId id="1497" r:id="rId86"/>
    <p:sldId id="1498" r:id="rId87"/>
    <p:sldId id="1500" r:id="rId88"/>
    <p:sldId id="308" r:id="rId89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C91AC02-F0D2-431C-85C2-450127A86E8C}">
          <p14:sldIdLst>
            <p14:sldId id="273"/>
            <p14:sldId id="1463"/>
            <p14:sldId id="1494"/>
            <p14:sldId id="1505"/>
            <p14:sldId id="1030"/>
            <p14:sldId id="1042"/>
            <p14:sldId id="1032"/>
            <p14:sldId id="1043"/>
            <p14:sldId id="1038"/>
            <p14:sldId id="965"/>
            <p14:sldId id="966"/>
            <p14:sldId id="968"/>
            <p14:sldId id="1045"/>
            <p14:sldId id="313"/>
            <p14:sldId id="314"/>
            <p14:sldId id="1046"/>
          </p14:sldIdLst>
        </p14:section>
        <p14:section name="Zusammenfassungsabschnitt" id="{16A37BBE-2851-475F-A8A1-FB9BE4638417}">
          <p14:sldIdLst>
            <p14:sldId id="1047"/>
          </p14:sldIdLst>
        </p14:section>
        <p14:section name="Abschnitt 1" id="{9AF692D4-D824-48F2-A7CD-25DA30D658D9}">
          <p14:sldIdLst>
            <p14:sldId id="736"/>
            <p14:sldId id="862"/>
            <p14:sldId id="863"/>
          </p14:sldIdLst>
        </p14:section>
        <p14:section name="Abschnitt 2" id="{0460D28A-843B-4974-A2CC-DDAE744F530B}">
          <p14:sldIdLst>
            <p14:sldId id="737"/>
            <p14:sldId id="1048"/>
            <p14:sldId id="315"/>
            <p14:sldId id="1049"/>
            <p14:sldId id="1050"/>
            <p14:sldId id="1051"/>
            <p14:sldId id="1506"/>
            <p14:sldId id="1507"/>
            <p14:sldId id="1508"/>
            <p14:sldId id="1058"/>
            <p14:sldId id="1053"/>
            <p14:sldId id="1055"/>
            <p14:sldId id="1057"/>
            <p14:sldId id="320"/>
            <p14:sldId id="319"/>
            <p14:sldId id="317"/>
            <p14:sldId id="360"/>
            <p14:sldId id="321"/>
            <p14:sldId id="381"/>
            <p14:sldId id="412"/>
            <p14:sldId id="1059"/>
            <p14:sldId id="1054"/>
            <p14:sldId id="414"/>
            <p14:sldId id="417"/>
            <p14:sldId id="415"/>
            <p14:sldId id="1060"/>
            <p14:sldId id="681"/>
            <p14:sldId id="1501"/>
            <p14:sldId id="779"/>
            <p14:sldId id="784"/>
            <p14:sldId id="751"/>
            <p14:sldId id="1061"/>
            <p14:sldId id="299"/>
            <p14:sldId id="1062"/>
            <p14:sldId id="1063"/>
            <p14:sldId id="1064"/>
            <p14:sldId id="301"/>
            <p14:sldId id="279"/>
            <p14:sldId id="272"/>
            <p14:sldId id="282"/>
            <p14:sldId id="302"/>
            <p14:sldId id="290"/>
            <p14:sldId id="304"/>
            <p14:sldId id="285"/>
            <p14:sldId id="288"/>
            <p14:sldId id="293"/>
            <p14:sldId id="294"/>
            <p14:sldId id="311"/>
            <p14:sldId id="292"/>
            <p14:sldId id="295"/>
            <p14:sldId id="305"/>
            <p14:sldId id="1502"/>
            <p14:sldId id="306"/>
            <p14:sldId id="1503"/>
            <p14:sldId id="300"/>
            <p14:sldId id="1509"/>
            <p14:sldId id="1510"/>
            <p14:sldId id="1504"/>
            <p14:sldId id="1499"/>
            <p14:sldId id="1496"/>
            <p14:sldId id="1497"/>
            <p14:sldId id="1498"/>
            <p14:sldId id="1500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10" d="100"/>
          <a:sy n="110" d="100"/>
        </p:scale>
        <p:origin x="78" y="192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handoutMaster" Target="handoutMasters/handoutMaster1.xml"/><Relationship Id="rId9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E4AE6420-B432-4594-B76D-AA7CADD16978}"/>
    <pc:docChg chg="custSel modSld">
      <pc:chgData name="Florian Nuxoll" userId="c112223b0a12bea3" providerId="LiveId" clId="{E4AE6420-B432-4594-B76D-AA7CADD16978}" dt="2022-11-21T14:23:40.267" v="5" actId="478"/>
      <pc:docMkLst>
        <pc:docMk/>
      </pc:docMkLst>
      <pc:sldChg chg="delSp modSp mod delAnim">
        <pc:chgData name="Florian Nuxoll" userId="c112223b0a12bea3" providerId="LiveId" clId="{E4AE6420-B432-4594-B76D-AA7CADD16978}" dt="2022-11-21T14:23:29.808" v="1" actId="478"/>
        <pc:sldMkLst>
          <pc:docMk/>
          <pc:sldMk cId="1455696720" sldId="272"/>
        </pc:sldMkLst>
        <pc:picChg chg="del mod">
          <ac:chgData name="Florian Nuxoll" userId="c112223b0a12bea3" providerId="LiveId" clId="{E4AE6420-B432-4594-B76D-AA7CADD16978}" dt="2022-11-21T14:23:29.808" v="1" actId="478"/>
          <ac:picMkLst>
            <pc:docMk/>
            <pc:sldMk cId="1455696720" sldId="272"/>
            <ac:picMk id="3" creationId="{1B897307-AFEF-4592-AF5F-41C3DCEEC0CE}"/>
          </ac:picMkLst>
        </pc:picChg>
      </pc:sldChg>
      <pc:sldChg chg="delSp mod delAnim">
        <pc:chgData name="Florian Nuxoll" userId="c112223b0a12bea3" providerId="LiveId" clId="{E4AE6420-B432-4594-B76D-AA7CADD16978}" dt="2022-11-21T14:23:31.961" v="2" actId="478"/>
        <pc:sldMkLst>
          <pc:docMk/>
          <pc:sldMk cId="953966132" sldId="282"/>
        </pc:sldMkLst>
        <pc:picChg chg="del">
          <ac:chgData name="Florian Nuxoll" userId="c112223b0a12bea3" providerId="LiveId" clId="{E4AE6420-B432-4594-B76D-AA7CADD16978}" dt="2022-11-21T14:23:31.961" v="2" actId="478"/>
          <ac:picMkLst>
            <pc:docMk/>
            <pc:sldMk cId="953966132" sldId="282"/>
            <ac:picMk id="2" creationId="{2D6D28B2-B596-4E2C-88AE-9A77343520A8}"/>
          </ac:picMkLst>
        </pc:picChg>
      </pc:sldChg>
      <pc:sldChg chg="delSp mod delAnim">
        <pc:chgData name="Florian Nuxoll" userId="c112223b0a12bea3" providerId="LiveId" clId="{E4AE6420-B432-4594-B76D-AA7CADD16978}" dt="2022-11-21T14:23:40.267" v="5" actId="478"/>
        <pc:sldMkLst>
          <pc:docMk/>
          <pc:sldMk cId="3827883175" sldId="306"/>
        </pc:sldMkLst>
        <pc:picChg chg="del">
          <ac:chgData name="Florian Nuxoll" userId="c112223b0a12bea3" providerId="LiveId" clId="{E4AE6420-B432-4594-B76D-AA7CADD16978}" dt="2022-11-21T14:23:39.195" v="4" actId="478"/>
          <ac:picMkLst>
            <pc:docMk/>
            <pc:sldMk cId="3827883175" sldId="306"/>
            <ac:picMk id="2" creationId="{68DA8F62-6B3F-4260-8D41-815935763B24}"/>
          </ac:picMkLst>
        </pc:picChg>
        <pc:picChg chg="del">
          <ac:chgData name="Florian Nuxoll" userId="c112223b0a12bea3" providerId="LiveId" clId="{E4AE6420-B432-4594-B76D-AA7CADD16978}" dt="2022-11-21T14:23:40.267" v="5" actId="478"/>
          <ac:picMkLst>
            <pc:docMk/>
            <pc:sldMk cId="3827883175" sldId="306"/>
            <ac:picMk id="3" creationId="{718B5700-36D5-4D0B-9166-EEFAEF1AC602}"/>
          </ac:picMkLst>
        </pc:picChg>
      </pc:sldChg>
      <pc:sldChg chg="delSp mod delAnim">
        <pc:chgData name="Florian Nuxoll" userId="c112223b0a12bea3" providerId="LiveId" clId="{E4AE6420-B432-4594-B76D-AA7CADD16978}" dt="2022-11-21T14:23:35.728" v="3" actId="478"/>
        <pc:sldMkLst>
          <pc:docMk/>
          <pc:sldMk cId="3357394130" sldId="311"/>
        </pc:sldMkLst>
        <pc:picChg chg="del">
          <ac:chgData name="Florian Nuxoll" userId="c112223b0a12bea3" providerId="LiveId" clId="{E4AE6420-B432-4594-B76D-AA7CADD16978}" dt="2022-11-21T14:23:35.728" v="3" actId="478"/>
          <ac:picMkLst>
            <pc:docMk/>
            <pc:sldMk cId="3357394130" sldId="311"/>
            <ac:picMk id="25" creationId="{08F86D1F-90E8-4BE3-A44F-DB138733886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Lehrkräfte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Technik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 custRadScaleRad="101924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0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Lehrkräfte</a:t>
          </a:r>
        </a:p>
      </dsp:txBody>
      <dsp:txXfrm>
        <a:off x="3596452" y="27052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456">
          <a:off x="4774566" y="1620796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>
        <a:off x="4871545" y="1685449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Technik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7999544">
          <a:off x="3250109" y="1620796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>
        <a:off x="3347088" y="1685449"/>
        <a:ext cx="767392" cy="193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4161E4-888E-40FC-BC86-245750608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CE69D4-A583-4FB4-862D-7D2AE84D65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AFED6-B449-413F-9022-5E7BB5781194}" type="datetime1">
              <a:rPr lang="de-DE" smtClean="0"/>
              <a:t>21.11.2022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A0B40D-49D9-420B-871A-DEA47438E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7D8F6B-C109-45B7-84B5-9A345AF33C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2C252-D5FD-4A7E-8923-A4B5A82346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05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F462-0CAB-48D1-A3D8-6DC37F8948D5}" type="datetime1">
              <a:rPr lang="de-DE" smtClean="0"/>
              <a:pPr/>
              <a:t>21.11.2022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CBB3-1755-49E4-8B50-FCC2B99F2D5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379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187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141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810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004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738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343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985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143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272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801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208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476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179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944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80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697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648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298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124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609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148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40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1F9259-0702-417E-B14C-0B5A73E2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D51B-641D-4D5A-9AF8-3A1F4E4890A6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D470F9-970B-4FE6-8CAE-009767D7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D1254-F539-4292-835A-DC5F2359D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11946-72F9-443B-842C-D0FD0E7E638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248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0C501-178B-4569-A42B-1347E028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6DC47-B3DD-4478-AC20-B12C8E195A48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2837DA-EAD8-4D8C-98B6-8086F48B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5CB690-E56C-4490-ACA3-3CE2E2A5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6EFF5-BCAD-4851-A802-FCB0468B832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8556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FBD7E1-15FE-4609-8EA1-67EBAF3DE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60D1A-3AC8-412D-8487-85C31725A071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12B6E5-253D-4488-896D-4DDA1445F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DAE4C4-90B4-4C5E-B4FE-07DDBEA0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251E0-C16F-4807-BCE7-CBFAF8E84C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7939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4436B79C-90CE-46FA-88EB-8A0D4182C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7987-D816-4FF0-9C97-AFEA522B8B20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636BBCD-9AE9-4F33-A564-2B111789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F439057-2728-424D-96D3-3CBA636D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B00BA-A1FD-49A8-9A52-DCD62814EC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7389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548CE9D1-C1D2-40BA-B2E3-4F3E1874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9CD66-795D-4588-83A1-0F39223C662D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F05B0CB-9AA2-4666-837B-18EEEDB5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D137F30-9F0E-4E5D-92DE-BA3745A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8DD8A-FA21-468B-8D3D-6B3E95A3E65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6206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34EB05BA-36A5-4699-A541-9AFAA13D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D08DA-C0A1-4A12-B24D-DCD09DA19BA3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1D0DD9A-AFD8-4415-9679-67A1AFDB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7C3DDD88-C610-4C22-BAD3-280FDFE6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5D7AA-A1CC-4B81-A1A7-E5C04E9C5EF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8557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36B39121-BD74-41B0-B28D-0BD2BB62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7BDAF-6CD4-43CE-9A83-31E7944F51E8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FF2403E-1A4C-4A67-AAA7-ED833938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111DCF3-CC9E-4097-AAA6-7A02FC51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A0C8A-26EB-4AFC-911A-5EB6DA2B94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535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BF91B30-570B-4450-9B5C-3F950514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1F73F-6FC3-499F-83EF-2570EE216902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E6159B8-5870-4F5F-9CBF-D0360DDCD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1A6B2B3-F6BD-42C6-9BB9-41CDC410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C1542-1A27-443C-9888-4360498A23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21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270936E-4D8E-4717-A707-59A49A54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8D0E0-DE1A-4393-B16D-86DCAC921175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31B0DCC-34A3-4BE9-9604-02E9D50D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CF4F2DD-D48C-473E-977C-A3087F7AB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1A3BF-8369-46B8-A88F-EF4B3277A88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08846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BF054C-4A67-407B-94F6-DA7A9B129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E391-6E3F-471A-8F7F-FE880F69C459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29F605-90B3-423C-9601-10382494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B33677-687B-49FB-BFD6-1D0B84C3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42382-DEF1-4324-9EE0-8A7DB9749F5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9374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6F1FB6-98A5-43B1-AAAF-48C7383F1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DF3CC-CD58-40F8-B00E-19B2BA8C790F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EC59B0-DBF6-40A3-85D2-432D5F7D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77CC15-452A-4982-BE2D-C3E01B2E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EEEC0-A9A7-400C-8F6A-1279720FD85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628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52F61AC0-281C-4B67-8D06-7373DD2E4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E26FE50C-C961-46E9-B69E-F485CA572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Formatvorlagen des Textmasters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64BED5-83E8-4D5A-9D76-FC0D2D976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580AAF-DE33-49D1-810C-52ABF6692036}" type="datetimeFigureOut">
              <a:rPr lang="de-DE"/>
              <a:pPr>
                <a:defRPr/>
              </a:pPr>
              <a:t>21.11.2022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5D8382-688C-4811-9C25-985F52DE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553D3E-F356-4DF3-846A-55DA227B4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F37B7E9-F05A-4EB5-8CE2-A1B5E82A53A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2434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0/26/style/digital-divide-screens-schools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dienwelten.schu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hteck 10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6" name="Rechteck 12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cxnSp>
        <p:nvCxnSpPr>
          <p:cNvPr id="27" name="Gerader Verbinder 14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de-DE" dirty="0"/>
          </a:p>
        </p:txBody>
      </p:sp>
      <p:pic>
        <p:nvPicPr>
          <p:cNvPr id="29" name="Bild 18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Gerader Verbinder 20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148" y="2306913"/>
            <a:ext cx="2566464" cy="359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5469" y="272272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25" y="275472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413" y="2754728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972CE6F-14B5-9A73-544D-1E1208D4C54D}"/>
              </a:ext>
            </a:extLst>
          </p:cNvPr>
          <p:cNvSpPr txBox="1"/>
          <p:nvPr/>
        </p:nvSpPr>
        <p:spPr>
          <a:xfrm>
            <a:off x="1323974" y="1126000"/>
            <a:ext cx="10296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32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Medienbildung und digitale Bildung in der Sekundarstufe I</a:t>
            </a:r>
          </a:p>
        </p:txBody>
      </p:sp>
    </p:spTree>
    <p:extLst>
      <p:ext uri="{BB962C8B-B14F-4D97-AF65-F5344CB8AC3E}">
        <p14:creationId xmlns:p14="http://schemas.microsoft.com/office/powerpoint/2010/main" val="373871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chseck 4">
            <a:extLst>
              <a:ext uri="{FF2B5EF4-FFF2-40B4-BE49-F238E27FC236}">
                <a16:creationId xmlns:a16="http://schemas.microsoft.com/office/drawing/2014/main" id="{E8319181-A507-4888-9CEA-14429D8AFA5A}"/>
              </a:ext>
            </a:extLst>
          </p:cNvPr>
          <p:cNvSpPr/>
          <p:nvPr/>
        </p:nvSpPr>
        <p:spPr>
          <a:xfrm>
            <a:off x="959290" y="2177877"/>
            <a:ext cx="3039763" cy="250224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Warum Medienbildung?</a:t>
            </a:r>
          </a:p>
        </p:txBody>
      </p:sp>
      <p:sp>
        <p:nvSpPr>
          <p:cNvPr id="6" name="Sechseck 5">
            <a:extLst>
              <a:ext uri="{FF2B5EF4-FFF2-40B4-BE49-F238E27FC236}">
                <a16:creationId xmlns:a16="http://schemas.microsoft.com/office/drawing/2014/main" id="{1DF5A8F3-D73D-400F-A3A3-0957FCE76025}"/>
              </a:ext>
            </a:extLst>
          </p:cNvPr>
          <p:cNvSpPr/>
          <p:nvPr/>
        </p:nvSpPr>
        <p:spPr>
          <a:xfrm>
            <a:off x="4395980" y="2177874"/>
            <a:ext cx="3039763" cy="2502243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Wie nehme ich das Kollegium mit?</a:t>
            </a:r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775A7DF2-116A-4DF4-9ED7-F6B12D2D98AE}"/>
              </a:ext>
            </a:extLst>
          </p:cNvPr>
          <p:cNvSpPr/>
          <p:nvPr/>
        </p:nvSpPr>
        <p:spPr>
          <a:xfrm>
            <a:off x="7832670" y="2177875"/>
            <a:ext cx="3039763" cy="2502243"/>
          </a:xfrm>
          <a:prstGeom prst="hexagon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Wie kann man es konkret umsetzen?</a:t>
            </a:r>
          </a:p>
        </p:txBody>
      </p:sp>
    </p:spTree>
    <p:extLst>
      <p:ext uri="{BB962C8B-B14F-4D97-AF65-F5344CB8AC3E}">
        <p14:creationId xmlns:p14="http://schemas.microsoft.com/office/powerpoint/2010/main" val="4188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E4F06-19FC-7E3C-D086-3BE5141C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Digitale Teilhabe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87D9C7-97E9-D042-B451-8AE7B411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794" y="2168496"/>
            <a:ext cx="3536411" cy="35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41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22FE6-A357-BF9B-2C44-B26D37A9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88B14-4DAD-79F1-F3A8-7CD3699F9F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TikTok – Wissenschaftskommunikation.de">
            <a:extLst>
              <a:ext uri="{FF2B5EF4-FFF2-40B4-BE49-F238E27FC236}">
                <a16:creationId xmlns:a16="http://schemas.microsoft.com/office/drawing/2014/main" id="{FF2DC0B1-2688-74EE-889E-68AF3F745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2660073"/>
            <a:ext cx="3509047" cy="197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52865CB-7A06-195A-9417-21C7AF8B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369" y="2660072"/>
            <a:ext cx="3659014" cy="19738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6F8ADE0-51B1-CDF6-3E09-9481B1149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632" y="2660072"/>
            <a:ext cx="3507417" cy="19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9AB26DBC-1F7F-4AC0-A88C-69712701E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F099884-7695-4976-8EBD-ECB5AF053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3" name="Titel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1468464"/>
            <a:ext cx="2858835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Die Snapchat Flamme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2F6B6B9-C579-41A6-A7D1-A7AB4AA6D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632237" y="482171"/>
            <a:chExt cx="7560115" cy="5149101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C0B55B5-5A26-423B-ACDC-B151A280A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AD2DF8D-6B65-43EB-86A8-9DB52572A0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4163961-0280-48BA-BC84-97E03B00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6598806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B437B5-DEAA-D622-EF7F-AE3E49C9B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222" y="1392311"/>
            <a:ext cx="6282919" cy="3314240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BFAC20BB-5902-4D8F-9A2A-E4B516EF3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C7852F8-6371-4D0E-ADF1-AD67B8FD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0356817-A471-4572-AE96-579F6D6BF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41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E8994-8583-FCD8-C12B-8276C9EF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E5BB478-5803-E803-AF79-E05BDC324D4B}"/>
              </a:ext>
            </a:extLst>
          </p:cNvPr>
          <p:cNvGrpSpPr>
            <a:grpSpLocks/>
          </p:cNvGrpSpPr>
          <p:nvPr/>
        </p:nvGrpSpPr>
        <p:grpSpPr bwMode="auto">
          <a:xfrm>
            <a:off x="3308350" y="2239846"/>
            <a:ext cx="5575300" cy="2820987"/>
            <a:chOff x="-117212" y="194424"/>
            <a:chExt cx="2882027" cy="1402953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059C6BC5-CBE2-135F-1DC6-2796B7EB532B}"/>
                </a:ext>
              </a:extLst>
            </p:cNvPr>
            <p:cNvSpPr/>
            <p:nvPr/>
          </p:nvSpPr>
          <p:spPr>
            <a:xfrm>
              <a:off x="-117212" y="194424"/>
              <a:ext cx="2805709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hteck: abgerundete Ecken 4">
              <a:extLst>
                <a:ext uri="{FF2B5EF4-FFF2-40B4-BE49-F238E27FC236}">
                  <a16:creationId xmlns:a16="http://schemas.microsoft.com/office/drawing/2014/main" id="{B2B08204-4AA9-44C6-9C6D-A3AC6D016300}"/>
                </a:ext>
              </a:extLst>
            </p:cNvPr>
            <p:cNvSpPr txBox="1"/>
            <p:nvPr/>
          </p:nvSpPr>
          <p:spPr>
            <a:xfrm>
              <a:off x="41168" y="276533"/>
              <a:ext cx="2723647" cy="1320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Die Schülerinnen und Schüler werden </a:t>
              </a:r>
              <a:r>
                <a:rPr kumimoji="0" lang="de-D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mündige Nutzer </a:t>
              </a: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525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BE23D-8A52-442B-979E-B5BAF55E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4D46D755-1D86-FFA4-E87E-77B29ED7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4450" y="2122415"/>
            <a:ext cx="1831363" cy="18313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43F5C4-0E8E-2D71-5691-792517E08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62" y="2122415"/>
            <a:ext cx="1831363" cy="183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F272B2-3D99-13A0-5959-D1A531A75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25" y="2119848"/>
            <a:ext cx="1825013" cy="182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A1CB6E5-11FD-50DE-24C4-47FBE818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25" y="3925055"/>
            <a:ext cx="1831364" cy="183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3519D86-DF06-1468-BA65-E2F34023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61" y="3925054"/>
            <a:ext cx="1831363" cy="183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7CDBC99-9620-4A48-12C6-90D0A838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73" y="3950222"/>
            <a:ext cx="1808088" cy="18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9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chseck 4">
            <a:extLst>
              <a:ext uri="{FF2B5EF4-FFF2-40B4-BE49-F238E27FC236}">
                <a16:creationId xmlns:a16="http://schemas.microsoft.com/office/drawing/2014/main" id="{E8319181-A507-4888-9CEA-14429D8AFA5A}"/>
              </a:ext>
            </a:extLst>
          </p:cNvPr>
          <p:cNvSpPr/>
          <p:nvPr/>
        </p:nvSpPr>
        <p:spPr>
          <a:xfrm>
            <a:off x="959290" y="2177877"/>
            <a:ext cx="3039763" cy="250224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Warum Medienbildung?</a:t>
            </a:r>
          </a:p>
        </p:txBody>
      </p:sp>
      <p:sp>
        <p:nvSpPr>
          <p:cNvPr id="6" name="Sechseck 5">
            <a:extLst>
              <a:ext uri="{FF2B5EF4-FFF2-40B4-BE49-F238E27FC236}">
                <a16:creationId xmlns:a16="http://schemas.microsoft.com/office/drawing/2014/main" id="{1DF5A8F3-D73D-400F-A3A3-0957FCE76025}"/>
              </a:ext>
            </a:extLst>
          </p:cNvPr>
          <p:cNvSpPr/>
          <p:nvPr/>
        </p:nvSpPr>
        <p:spPr>
          <a:xfrm>
            <a:off x="4395980" y="2177874"/>
            <a:ext cx="3039763" cy="2502243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Wie nehme ich das Kollegium mit?</a:t>
            </a:r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775A7DF2-116A-4DF4-9ED7-F6B12D2D98AE}"/>
              </a:ext>
            </a:extLst>
          </p:cNvPr>
          <p:cNvSpPr/>
          <p:nvPr/>
        </p:nvSpPr>
        <p:spPr>
          <a:xfrm>
            <a:off x="7832670" y="2177875"/>
            <a:ext cx="3039763" cy="2502243"/>
          </a:xfrm>
          <a:prstGeom prst="hexagon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Wie kann man es konkret umsetzen?</a:t>
            </a:r>
          </a:p>
        </p:txBody>
      </p:sp>
    </p:spTree>
    <p:extLst>
      <p:ext uri="{BB962C8B-B14F-4D97-AF65-F5344CB8AC3E}">
        <p14:creationId xmlns:p14="http://schemas.microsoft.com/office/powerpoint/2010/main" val="14344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A2314-F61D-A09B-92CB-AFD0F397E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2D59F9E8-B94C-1D4A-6D39-E62C341F1E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1579894"/>
                  </p:ext>
                </p:extLst>
              </p:nvPr>
            </p:nvGraphicFramePr>
            <p:xfrm>
              <a:off x="-334999" y="4077833"/>
              <a:ext cx="14254199" cy="1975648"/>
            </p:xfrm>
            <a:graphic>
              <a:graphicData uri="http://schemas.microsoft.com/office/powerpoint/2016/summaryzoom">
                <psuz:summaryZm>
                  <psuz:summaryZmObj sectionId="{9AF692D4-D824-48F2-A7CD-25DA30D658D9}" offsetFactorX="-76737">
                    <psuz:zmPr id="{C265F85B-1F17-439F-ACF4-AA6743F9C24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481108" y="98782"/>
                          <a:ext cx="3161037" cy="17780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460D28A-843B-4974-A2CC-DDAE744F530B}" offsetFactorX="40177" offsetFactorY="714">
                    <psuz:zmPr id="{F8CD435A-0BE6-44D8-A576-E26DC6F859E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456379" y="111478"/>
                          <a:ext cx="3161037" cy="17780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2D59F9E8-B94C-1D4A-6D39-E62C341F1E4C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334999" y="4077833"/>
                <a:ext cx="14254199" cy="1975648"/>
                <a:chOff x="-334999" y="4077833"/>
                <a:chExt cx="14254199" cy="1975648"/>
              </a:xfrm>
            </p:grpSpPr>
            <p:pic>
              <p:nvPicPr>
                <p:cNvPr id="3" name="Grafik 3">
                  <a:hlinkClick r:id="rId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46109" y="4176615"/>
                  <a:ext cx="3161037" cy="177808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21380" y="4189311"/>
                  <a:ext cx="3161037" cy="177808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956C363E-6EFC-7C49-8C1F-D9EC75A383DC}"/>
              </a:ext>
            </a:extLst>
          </p:cNvPr>
          <p:cNvSpPr txBox="1"/>
          <p:nvPr/>
        </p:nvSpPr>
        <p:spPr>
          <a:xfrm>
            <a:off x="4097614" y="2094555"/>
            <a:ext cx="454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 der Digitalität</a:t>
            </a:r>
          </a:p>
        </p:txBody>
      </p:sp>
      <p:sp>
        <p:nvSpPr>
          <p:cNvPr id="7" name="Pfeil: gebogen 6">
            <a:extLst>
              <a:ext uri="{FF2B5EF4-FFF2-40B4-BE49-F238E27FC236}">
                <a16:creationId xmlns:a16="http://schemas.microsoft.com/office/drawing/2014/main" id="{8DF3F494-8F15-D793-0D2F-C5C6FA83CB2E}"/>
              </a:ext>
            </a:extLst>
          </p:cNvPr>
          <p:cNvSpPr>
            <a:spLocks/>
          </p:cNvSpPr>
          <p:nvPr/>
        </p:nvSpPr>
        <p:spPr>
          <a:xfrm rot="10800000">
            <a:off x="4329316" y="2802441"/>
            <a:ext cx="1962000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feil: gebogen 7">
            <a:extLst>
              <a:ext uri="{FF2B5EF4-FFF2-40B4-BE49-F238E27FC236}">
                <a16:creationId xmlns:a16="http://schemas.microsoft.com/office/drawing/2014/main" id="{D84419A0-38B0-9024-FFFF-9AE0085CACA1}"/>
              </a:ext>
            </a:extLst>
          </p:cNvPr>
          <p:cNvSpPr>
            <a:spLocks/>
          </p:cNvSpPr>
          <p:nvPr/>
        </p:nvSpPr>
        <p:spPr>
          <a:xfrm rot="10800000" flipH="1">
            <a:off x="6291316" y="2805567"/>
            <a:ext cx="1798584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736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297646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A25654-0283-433A-93B4-BB1F7778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63" y="969960"/>
            <a:ext cx="6229473" cy="408338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92D62B9-6D6F-4850-9A3F-28979635B49A}"/>
              </a:ext>
            </a:extLst>
          </p:cNvPr>
          <p:cNvSpPr/>
          <p:nvPr/>
        </p:nvSpPr>
        <p:spPr>
          <a:xfrm>
            <a:off x="3047999" y="50775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https://www.nytimes.com/2018/10/26/style/digital-divide-screens-schools.html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7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3AED0-91FC-EC51-4FF3-338E38F4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sz="5300" dirty="0"/>
              <a:t>Florian Nuxoll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9699F6-8413-1679-2678-822AA9A92CAB}"/>
              </a:ext>
            </a:extLst>
          </p:cNvPr>
          <p:cNvSpPr txBox="1">
            <a:spLocks/>
          </p:cNvSpPr>
          <p:nvPr/>
        </p:nvSpPr>
        <p:spPr>
          <a:xfrm>
            <a:off x="2284498" y="4545067"/>
            <a:ext cx="9603275" cy="11725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/>
              <a:t>			#Wissenschaftler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479334-5982-2186-A395-3CD756D075B3}"/>
              </a:ext>
            </a:extLst>
          </p:cNvPr>
          <p:cNvSpPr txBox="1"/>
          <p:nvPr/>
        </p:nvSpPr>
        <p:spPr>
          <a:xfrm>
            <a:off x="4138008" y="2620570"/>
            <a:ext cx="61020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5400" dirty="0"/>
              <a:t>#Autor/Podcaster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6D1519C-B02B-F893-4E40-7C45E95F411E}"/>
              </a:ext>
            </a:extLst>
          </p:cNvPr>
          <p:cNvSpPr txBox="1"/>
          <p:nvPr/>
        </p:nvSpPr>
        <p:spPr>
          <a:xfrm>
            <a:off x="857352" y="3673836"/>
            <a:ext cx="6102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#Lehrer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60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3164EF4-9AF4-4C5B-8650-DC1CDA33A129}"/>
              </a:ext>
            </a:extLst>
          </p:cNvPr>
          <p:cNvSpPr txBox="1">
            <a:spLocks/>
          </p:cNvSpPr>
          <p:nvPr/>
        </p:nvSpPr>
        <p:spPr>
          <a:xfrm>
            <a:off x="0" y="1941239"/>
            <a:ext cx="12192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B9BD5">
                  <a:lumMod val="75000"/>
                </a:srgbClr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Medienbildung/digitale Bildung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B8CB611-193F-4B22-A7F7-B042E7C96A65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827D390D-C84C-4A20-B127-5D8C47FA88C6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483A2349-9735-4A6D-BC2E-A75AC0A75DEB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0916F0DF-74FA-4978-A6AC-5786FA947CC9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9858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4284975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C6C26-E4FF-21DA-05D6-49B5B95A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1AC2A0-ACD9-DE31-A3AD-EA0238827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Inhaltsplatzhalter 6">
            <a:extLst>
              <a:ext uri="{FF2B5EF4-FFF2-40B4-BE49-F238E27FC236}">
                <a16:creationId xmlns:a16="http://schemas.microsoft.com/office/drawing/2014/main" id="{98776145-6D68-170F-1E86-4A37EC60C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788301"/>
              </p:ext>
            </p:extLst>
          </p:nvPr>
        </p:nvGraphicFramePr>
        <p:xfrm>
          <a:off x="1602986" y="2062657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96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Zeitung, Screenshot enthält.&#10;&#10;Automatisch generierte Beschreibung">
            <a:extLst>
              <a:ext uri="{FF2B5EF4-FFF2-40B4-BE49-F238E27FC236}">
                <a16:creationId xmlns:a16="http://schemas.microsoft.com/office/drawing/2014/main" id="{707564EA-70BD-5DC6-34A1-BF716D0253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73125" y="314325"/>
            <a:ext cx="10226675" cy="5563988"/>
          </a:xfrm>
        </p:spPr>
      </p:pic>
    </p:spTree>
    <p:extLst>
      <p:ext uri="{BB962C8B-B14F-4D97-AF65-F5344CB8AC3E}">
        <p14:creationId xmlns:p14="http://schemas.microsoft.com/office/powerpoint/2010/main" val="1722008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D9BEE-845D-D5E4-06FC-CF4E6543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25F20B-760B-D074-8620-A3FFF6DEE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6E8146-E184-B77D-E013-12FEAAFCF0F9}"/>
              </a:ext>
            </a:extLst>
          </p:cNvPr>
          <p:cNvGrpSpPr>
            <a:grpSpLocks/>
          </p:cNvGrpSpPr>
          <p:nvPr/>
        </p:nvGrpSpPr>
        <p:grpSpPr bwMode="auto">
          <a:xfrm>
            <a:off x="1963738" y="3302000"/>
            <a:ext cx="3146425" cy="125888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753BFB2F-EF41-D443-9F19-14C79F7709C2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38ABC633-E15C-5336-FC96-135E74798A77}"/>
                </a:ext>
              </a:extLst>
            </p:cNvPr>
            <p:cNvSpPr txBox="1"/>
            <p:nvPr/>
          </p:nvSpPr>
          <p:spPr>
            <a:xfrm>
              <a:off x="631096" y="645593"/>
              <a:ext cx="1888717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011" tIns="28004" rIns="28004" bIns="28004" spcCol="1270" anchor="ctr"/>
            <a:lstStyle/>
            <a:p>
              <a:pPr algn="ctr" defTabSz="9334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ohne digitale Technologien</a:t>
              </a:r>
            </a:p>
          </p:txBody>
        </p:sp>
      </p:grpSp>
      <p:sp>
        <p:nvSpPr>
          <p:cNvPr id="7" name="Textfeld 27">
            <a:extLst>
              <a:ext uri="{FF2B5EF4-FFF2-40B4-BE49-F238E27FC236}">
                <a16:creationId xmlns:a16="http://schemas.microsoft.com/office/drawing/2014/main" id="{5A5D8400-B9E6-2E1A-8239-66CD6EC8F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663825"/>
            <a:ext cx="1425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800" b="1">
                <a:solidFill>
                  <a:srgbClr val="000000"/>
                </a:solidFill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150762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D9BEE-845D-D5E4-06FC-CF4E6543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25F20B-760B-D074-8620-A3FFF6DEE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6E8146-E184-B77D-E013-12FEAAFCF0F9}"/>
              </a:ext>
            </a:extLst>
          </p:cNvPr>
          <p:cNvGrpSpPr>
            <a:grpSpLocks/>
          </p:cNvGrpSpPr>
          <p:nvPr/>
        </p:nvGrpSpPr>
        <p:grpSpPr bwMode="auto">
          <a:xfrm>
            <a:off x="1963738" y="3302000"/>
            <a:ext cx="3146425" cy="125888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753BFB2F-EF41-D443-9F19-14C79F7709C2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38ABC633-E15C-5336-FC96-135E74798A77}"/>
                </a:ext>
              </a:extLst>
            </p:cNvPr>
            <p:cNvSpPr txBox="1"/>
            <p:nvPr/>
          </p:nvSpPr>
          <p:spPr>
            <a:xfrm>
              <a:off x="631096" y="645593"/>
              <a:ext cx="1888717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011" tIns="28004" rIns="28004" bIns="28004" spcCol="1270" anchor="ctr"/>
            <a:lstStyle/>
            <a:p>
              <a:pPr algn="ctr" defTabSz="9334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798DE5A-23B0-09FE-9250-B9A02C48D856}"/>
              </a:ext>
            </a:extLst>
          </p:cNvPr>
          <p:cNvGrpSpPr>
            <a:grpSpLocks/>
          </p:cNvGrpSpPr>
          <p:nvPr/>
        </p:nvGrpSpPr>
        <p:grpSpPr bwMode="auto">
          <a:xfrm>
            <a:off x="4622800" y="3302000"/>
            <a:ext cx="3144838" cy="1258888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CF3877A5-C33F-6EE9-9997-CDA4C2351C43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927602E8-BD08-6779-6429-D1F0436FE5D6}"/>
                </a:ext>
              </a:extLst>
            </p:cNvPr>
            <p:cNvSpPr txBox="1"/>
            <p:nvPr/>
          </p:nvSpPr>
          <p:spPr>
            <a:xfrm>
              <a:off x="933358" y="348662"/>
              <a:ext cx="2779175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8016" tIns="42672" rIns="42672" bIns="4267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vereinzelter Einsatz digitaler Technologien </a:t>
              </a:r>
            </a:p>
          </p:txBody>
        </p:sp>
      </p:grpSp>
      <p:sp>
        <p:nvSpPr>
          <p:cNvPr id="11" name="Textfeld 27">
            <a:extLst>
              <a:ext uri="{FF2B5EF4-FFF2-40B4-BE49-F238E27FC236}">
                <a16:creationId xmlns:a16="http://schemas.microsoft.com/office/drawing/2014/main" id="{18F035BB-ABFB-1679-8B7C-4245028B7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38" y="2779713"/>
            <a:ext cx="1425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800" b="1">
                <a:solidFill>
                  <a:srgbClr val="000000"/>
                </a:solidFill>
              </a:rPr>
              <a:t>Schritt 2</a:t>
            </a:r>
          </a:p>
        </p:txBody>
      </p:sp>
    </p:spTree>
    <p:extLst>
      <p:ext uri="{BB962C8B-B14F-4D97-AF65-F5344CB8AC3E}">
        <p14:creationId xmlns:p14="http://schemas.microsoft.com/office/powerpoint/2010/main" val="3240596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D9BEE-845D-D5E4-06FC-CF4E6543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25F20B-760B-D074-8620-A3FFF6DEE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6E8146-E184-B77D-E013-12FEAAFCF0F9}"/>
              </a:ext>
            </a:extLst>
          </p:cNvPr>
          <p:cNvGrpSpPr>
            <a:grpSpLocks/>
          </p:cNvGrpSpPr>
          <p:nvPr/>
        </p:nvGrpSpPr>
        <p:grpSpPr bwMode="auto">
          <a:xfrm>
            <a:off x="1963738" y="3302000"/>
            <a:ext cx="3146425" cy="125888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753BFB2F-EF41-D443-9F19-14C79F7709C2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38ABC633-E15C-5336-FC96-135E74798A77}"/>
                </a:ext>
              </a:extLst>
            </p:cNvPr>
            <p:cNvSpPr txBox="1"/>
            <p:nvPr/>
          </p:nvSpPr>
          <p:spPr>
            <a:xfrm>
              <a:off x="631096" y="645593"/>
              <a:ext cx="1888717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011" tIns="28004" rIns="28004" bIns="28004" spcCol="1270" anchor="ctr"/>
            <a:lstStyle/>
            <a:p>
              <a:pPr algn="ctr" defTabSz="9334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798DE5A-23B0-09FE-9250-B9A02C48D856}"/>
              </a:ext>
            </a:extLst>
          </p:cNvPr>
          <p:cNvGrpSpPr>
            <a:grpSpLocks/>
          </p:cNvGrpSpPr>
          <p:nvPr/>
        </p:nvGrpSpPr>
        <p:grpSpPr bwMode="auto">
          <a:xfrm>
            <a:off x="4622800" y="3302000"/>
            <a:ext cx="3144838" cy="1258888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CF3877A5-C33F-6EE9-9997-CDA4C2351C43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927602E8-BD08-6779-6429-D1F0436FE5D6}"/>
                </a:ext>
              </a:extLst>
            </p:cNvPr>
            <p:cNvSpPr txBox="1"/>
            <p:nvPr/>
          </p:nvSpPr>
          <p:spPr>
            <a:xfrm>
              <a:off x="933358" y="348662"/>
              <a:ext cx="2779175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8016" tIns="42672" rIns="42672" bIns="4267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vereinzelter Einsatz digitaler Technologien </a:t>
              </a:r>
            </a:p>
          </p:txBody>
        </p:sp>
      </p:grp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3B54896-329B-E786-59D1-C8C8634CA0A1}"/>
              </a:ext>
            </a:extLst>
          </p:cNvPr>
          <p:cNvGraphicFramePr/>
          <p:nvPr/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feld 12">
            <a:extLst>
              <a:ext uri="{FF2B5EF4-FFF2-40B4-BE49-F238E27FC236}">
                <a16:creationId xmlns:a16="http://schemas.microsoft.com/office/drawing/2014/main" id="{512B8AB4-40AE-0015-C118-FB1AF0D7A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2779713"/>
            <a:ext cx="1423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800" b="1">
                <a:solidFill>
                  <a:srgbClr val="000000"/>
                </a:solidFill>
              </a:rPr>
              <a:t>Schritt 3</a:t>
            </a:r>
          </a:p>
        </p:txBody>
      </p:sp>
    </p:spTree>
    <p:extLst>
      <p:ext uri="{BB962C8B-B14F-4D97-AF65-F5344CB8AC3E}">
        <p14:creationId xmlns:p14="http://schemas.microsoft.com/office/powerpoint/2010/main" val="308023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53" y="2036780"/>
            <a:ext cx="2353747" cy="3296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669" y="278622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5" y="282870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844" y="2818228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8852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Medienwelten 4 - Dreischritt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90B322-588F-43C9-8C40-49BAB022A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6" y="2790436"/>
            <a:ext cx="3486116" cy="22138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136A64-66F8-4245-A95C-A1B54BD9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62" y="2669405"/>
            <a:ext cx="4389453" cy="272273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B12FFD3-FF25-4760-A98F-70377A750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716" y="2491443"/>
            <a:ext cx="4351284" cy="28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3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AAC2F-1EC4-0F06-D2B5-A814E4A1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Themen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101DBC-5BF1-29C1-5293-11CEB4FC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104632"/>
            <a:ext cx="9603275" cy="345061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Aus Daten wird Wissen! - Erstellung eines Infoblatts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Big Data - Wer sammelt unsere Daten?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Was ist ein "Influencer"?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Selbstdarstellung und Selbstoptimierung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Fake News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Chancen und Risiken von künstlicher Intelligenz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2798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3AED0-91FC-EC51-4FF3-338E38F4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sz="5300" dirty="0"/>
              <a:t>Florian Nuxoll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9699F6-8413-1679-2678-822AA9A92CAB}"/>
              </a:ext>
            </a:extLst>
          </p:cNvPr>
          <p:cNvSpPr txBox="1">
            <a:spLocks/>
          </p:cNvSpPr>
          <p:nvPr/>
        </p:nvSpPr>
        <p:spPr>
          <a:xfrm>
            <a:off x="2284498" y="4545067"/>
            <a:ext cx="9603275" cy="11725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/>
              <a:t>			#Wissenschaftler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479334-5982-2186-A395-3CD756D075B3}"/>
              </a:ext>
            </a:extLst>
          </p:cNvPr>
          <p:cNvSpPr txBox="1"/>
          <p:nvPr/>
        </p:nvSpPr>
        <p:spPr>
          <a:xfrm>
            <a:off x="4138008" y="2620570"/>
            <a:ext cx="61020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5400" dirty="0"/>
              <a:t>#Autor/Podcaster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6D1519C-B02B-F893-4E40-7C45E95F411E}"/>
              </a:ext>
            </a:extLst>
          </p:cNvPr>
          <p:cNvSpPr txBox="1"/>
          <p:nvPr/>
        </p:nvSpPr>
        <p:spPr>
          <a:xfrm>
            <a:off x="857352" y="3673836"/>
            <a:ext cx="6102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#Lehrer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14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15612 -0.19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-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1002 0.3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1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0013 -0.148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53" y="2802227"/>
            <a:ext cx="1807253" cy="253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669" y="278622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4" y="2208940"/>
            <a:ext cx="2230965" cy="3161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844" y="2818228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0524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6A9C240A-CE73-D7FA-38DA-9A6FA0B2F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750888"/>
            <a:ext cx="95719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1: Grundlagen der Medienbildung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AF20E3-B953-9938-5642-AAD732FEA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1614488"/>
            <a:ext cx="82206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2: (Digitale) Kommunikation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807439C-3113-102D-6129-3A5A5D647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2478088"/>
            <a:ext cx="58031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3: Recherchieren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77FB997-1671-87E7-28E6-725BFA36F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3306763"/>
            <a:ext cx="52884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4: Präsentieren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20791-A242-3FE4-A15D-CD3B28005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4967288"/>
            <a:ext cx="81677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6: Wie Werbung beeinflusst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46C6BC-5BC7-DA32-8624-E0F618FC8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4138613"/>
            <a:ext cx="6008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5: Mediennutzung</a:t>
            </a:r>
          </a:p>
        </p:txBody>
      </p:sp>
      <p:pic>
        <p:nvPicPr>
          <p:cNvPr id="13" name="Grafik 1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C243C24-6B4A-DF2D-C594-67B81540F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650" y="1614488"/>
            <a:ext cx="2695575" cy="381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67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9">
            <a:extLst>
              <a:ext uri="{FF2B5EF4-FFF2-40B4-BE49-F238E27FC236}">
                <a16:creationId xmlns:a16="http://schemas.microsoft.com/office/drawing/2014/main" id="{86E5EC14-562F-723F-DDF1-77E247F08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585788"/>
            <a:ext cx="8707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1: Grundlagen der Medienbildung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898E29A4-C23C-AD4D-5095-E4B31F3E5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1449388"/>
            <a:ext cx="7477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2: (Digitale) Kommunikation</a:t>
            </a: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2815EA59-5309-407C-58C9-B870F3E3A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2312988"/>
            <a:ext cx="5286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3: Recherchieren </a:t>
            </a:r>
          </a:p>
        </p:txBody>
      </p:sp>
      <p:sp>
        <p:nvSpPr>
          <p:cNvPr id="10" name="Textfeld 11">
            <a:extLst>
              <a:ext uri="{FF2B5EF4-FFF2-40B4-BE49-F238E27FC236}">
                <a16:creationId xmlns:a16="http://schemas.microsoft.com/office/drawing/2014/main" id="{D918B635-C501-9AE4-660D-3ACAFD321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3141663"/>
            <a:ext cx="4818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4: Präsentieren</a:t>
            </a:r>
          </a:p>
        </p:txBody>
      </p:sp>
      <p:sp>
        <p:nvSpPr>
          <p:cNvPr id="11" name="Textfeld 12">
            <a:extLst>
              <a:ext uri="{FF2B5EF4-FFF2-40B4-BE49-F238E27FC236}">
                <a16:creationId xmlns:a16="http://schemas.microsoft.com/office/drawing/2014/main" id="{EA54457D-44CC-5208-ECE8-20D15AC9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4802188"/>
            <a:ext cx="7434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6: Wie Werbung beeinflusst</a:t>
            </a:r>
          </a:p>
        </p:txBody>
      </p:sp>
      <p:sp>
        <p:nvSpPr>
          <p:cNvPr id="12" name="Textfeld 13">
            <a:extLst>
              <a:ext uri="{FF2B5EF4-FFF2-40B4-BE49-F238E27FC236}">
                <a16:creationId xmlns:a16="http://schemas.microsoft.com/office/drawing/2014/main" id="{B7B1CC79-7A50-785F-964D-19CEB062F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3973513"/>
            <a:ext cx="547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5: Mediennutzung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948C6C7-5997-EBCC-0FCE-B3A7BB0A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584200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Mathematik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34EE4B9-648E-A8A9-B77A-04F23AE28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0" y="14493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Deutsch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BE0E225-5A03-607D-B1E1-19F402ECC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23129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Biologie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7B0CF53-9ACF-B732-E41E-842C4D3DE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31765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Biologie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F897804-CB84-54E4-3A55-6F2AC9C14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40401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Klassenstunde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B1083DA-D38C-FCB5-B452-6E082D9CB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8" y="48148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Deutsch</a:t>
            </a:r>
          </a:p>
        </p:txBody>
      </p:sp>
    </p:spTree>
    <p:extLst>
      <p:ext uri="{BB962C8B-B14F-4D97-AF65-F5344CB8AC3E}">
        <p14:creationId xmlns:p14="http://schemas.microsoft.com/office/powerpoint/2010/main" val="31132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4">
            <a:extLst>
              <a:ext uri="{FF2B5EF4-FFF2-40B4-BE49-F238E27FC236}">
                <a16:creationId xmlns:a16="http://schemas.microsoft.com/office/drawing/2014/main" id="{127BD514-5BEC-4CD7-B54E-B901778F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Grafik 5">
            <a:extLst>
              <a:ext uri="{FF2B5EF4-FFF2-40B4-BE49-F238E27FC236}">
                <a16:creationId xmlns:a16="http://schemas.microsoft.com/office/drawing/2014/main" id="{C21E66CF-2BAB-4EFC-8C51-349845368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feld 15">
            <a:extLst>
              <a:ext uri="{FF2B5EF4-FFF2-40B4-BE49-F238E27FC236}">
                <a16:creationId xmlns:a16="http://schemas.microsoft.com/office/drawing/2014/main" id="{E019EC1E-1AED-474D-95CB-EB336B048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7893" name="Grafik 8">
            <a:extLst>
              <a:ext uri="{FF2B5EF4-FFF2-40B4-BE49-F238E27FC236}">
                <a16:creationId xmlns:a16="http://schemas.microsoft.com/office/drawing/2014/main" id="{47DE78C8-7EBA-49B3-A323-5C2F4EBA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457575"/>
            <a:ext cx="4799013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F8F717-6A53-4EAA-8EB0-A67EA0A9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1331913"/>
            <a:ext cx="3773487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F160168-0F77-C2B0-A0AA-14B1C19E4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88" y="2315990"/>
            <a:ext cx="2067298" cy="2929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Grafik 4">
            <a:extLst>
              <a:ext uri="{FF2B5EF4-FFF2-40B4-BE49-F238E27FC236}">
                <a16:creationId xmlns:a16="http://schemas.microsoft.com/office/drawing/2014/main" id="{E603A1BF-5607-448A-A900-B85AC6527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Grafik 5">
            <a:extLst>
              <a:ext uri="{FF2B5EF4-FFF2-40B4-BE49-F238E27FC236}">
                <a16:creationId xmlns:a16="http://schemas.microsoft.com/office/drawing/2014/main" id="{656EEBA3-C959-4238-ADD8-EB6806C92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feld 15">
            <a:extLst>
              <a:ext uri="{FF2B5EF4-FFF2-40B4-BE49-F238E27FC236}">
                <a16:creationId xmlns:a16="http://schemas.microsoft.com/office/drawing/2014/main" id="{F7A8191D-D71C-4FAA-8DC0-8004E0D8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8917" name="Grafik 1">
            <a:extLst>
              <a:ext uri="{FF2B5EF4-FFF2-40B4-BE49-F238E27FC236}">
                <a16:creationId xmlns:a16="http://schemas.microsoft.com/office/drawing/2014/main" id="{D86267C4-AEF8-4D70-B0CE-330F9F62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01750"/>
            <a:ext cx="3770313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53A87C-78C4-4C8C-BA41-8603CCB4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2166938"/>
            <a:ext cx="707707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5FAD9C0-AB45-4829-B570-E316498AFD69}"/>
              </a:ext>
            </a:extLst>
          </p:cNvPr>
          <p:cNvCxnSpPr/>
          <p:nvPr/>
        </p:nvCxnSpPr>
        <p:spPr>
          <a:xfrm flipV="1">
            <a:off x="3779838" y="2209800"/>
            <a:ext cx="979487" cy="58261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3572DD41-D6F6-44C2-83A0-73C038B003C0}"/>
              </a:ext>
            </a:extLst>
          </p:cNvPr>
          <p:cNvSpPr/>
          <p:nvPr/>
        </p:nvSpPr>
        <p:spPr>
          <a:xfrm>
            <a:off x="0" y="1301750"/>
            <a:ext cx="3779838" cy="1490663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21" name="Titel 9">
            <a:extLst>
              <a:ext uri="{FF2B5EF4-FFF2-40B4-BE49-F238E27FC236}">
                <a16:creationId xmlns:a16="http://schemas.microsoft.com/office/drawing/2014/main" id="{3B678F90-B6D3-45B5-BDA8-2061A9733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A098604-7E6A-4C43-BCE4-ADE5F0FB8E8A}"/>
              </a:ext>
            </a:extLst>
          </p:cNvPr>
          <p:cNvCxnSpPr/>
          <p:nvPr/>
        </p:nvCxnSpPr>
        <p:spPr>
          <a:xfrm>
            <a:off x="3779838" y="4518025"/>
            <a:ext cx="979487" cy="11080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B392A8B1-837D-4BD0-8D2F-EA382C01283C}"/>
              </a:ext>
            </a:extLst>
          </p:cNvPr>
          <p:cNvSpPr/>
          <p:nvPr/>
        </p:nvSpPr>
        <p:spPr>
          <a:xfrm>
            <a:off x="0" y="4518025"/>
            <a:ext cx="3779838" cy="234473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4">
            <a:extLst>
              <a:ext uri="{FF2B5EF4-FFF2-40B4-BE49-F238E27FC236}">
                <a16:creationId xmlns:a16="http://schemas.microsoft.com/office/drawing/2014/main" id="{ED023006-86CD-451C-AC23-E75339A8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Grafik 5">
            <a:extLst>
              <a:ext uri="{FF2B5EF4-FFF2-40B4-BE49-F238E27FC236}">
                <a16:creationId xmlns:a16="http://schemas.microsoft.com/office/drawing/2014/main" id="{6856A83A-B6FC-4E52-9A41-F13A079E2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feld 15">
            <a:extLst>
              <a:ext uri="{FF2B5EF4-FFF2-40B4-BE49-F238E27FC236}">
                <a16:creationId xmlns:a16="http://schemas.microsoft.com/office/drawing/2014/main" id="{B2AB3AD6-A0EB-408F-8765-A90EA7118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9941" name="Grafik 8">
            <a:extLst>
              <a:ext uri="{FF2B5EF4-FFF2-40B4-BE49-F238E27FC236}">
                <a16:creationId xmlns:a16="http://schemas.microsoft.com/office/drawing/2014/main" id="{5A71919D-FE5B-4815-8EDA-2CD3DBE6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301750"/>
            <a:ext cx="3976688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40491E7-0A6D-44CA-8267-7DEC1F0F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2128838"/>
            <a:ext cx="7754938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577691F-5C8B-4D78-8836-372A8B4B806E}"/>
              </a:ext>
            </a:extLst>
          </p:cNvPr>
          <p:cNvCxnSpPr/>
          <p:nvPr/>
        </p:nvCxnSpPr>
        <p:spPr>
          <a:xfrm flipH="1">
            <a:off x="4068763" y="2225675"/>
            <a:ext cx="519112" cy="17589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F5210A6-5220-4B59-9339-A7E8EAD8CE7F}"/>
              </a:ext>
            </a:extLst>
          </p:cNvPr>
          <p:cNvSpPr/>
          <p:nvPr/>
        </p:nvSpPr>
        <p:spPr>
          <a:xfrm>
            <a:off x="15875" y="1363663"/>
            <a:ext cx="4064000" cy="262096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876F9E5-EF81-4B5F-B75D-CFE3BF208F03}"/>
              </a:ext>
            </a:extLst>
          </p:cNvPr>
          <p:cNvCxnSpPr/>
          <p:nvPr/>
        </p:nvCxnSpPr>
        <p:spPr>
          <a:xfrm>
            <a:off x="4065588" y="5781675"/>
            <a:ext cx="54927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1C29CA70-8724-43CB-A0B7-17CF5C3AB94E}"/>
              </a:ext>
            </a:extLst>
          </p:cNvPr>
          <p:cNvSpPr/>
          <p:nvPr/>
        </p:nvSpPr>
        <p:spPr>
          <a:xfrm>
            <a:off x="0" y="5781675"/>
            <a:ext cx="4065588" cy="111442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4">
            <a:extLst>
              <a:ext uri="{FF2B5EF4-FFF2-40B4-BE49-F238E27FC236}">
                <a16:creationId xmlns:a16="http://schemas.microsoft.com/office/drawing/2014/main" id="{3DED7564-9AF8-4772-81DC-F9EEA9268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Grafik 5">
            <a:extLst>
              <a:ext uri="{FF2B5EF4-FFF2-40B4-BE49-F238E27FC236}">
                <a16:creationId xmlns:a16="http://schemas.microsoft.com/office/drawing/2014/main" id="{D2652383-6B27-410D-B7BE-A04D1FEA4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feld 15">
            <a:extLst>
              <a:ext uri="{FF2B5EF4-FFF2-40B4-BE49-F238E27FC236}">
                <a16:creationId xmlns:a16="http://schemas.microsoft.com/office/drawing/2014/main" id="{E88BB90C-CB07-473D-BD71-A023A8649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0965" name="Grafik 1">
            <a:extLst>
              <a:ext uri="{FF2B5EF4-FFF2-40B4-BE49-F238E27FC236}">
                <a16:creationId xmlns:a16="http://schemas.microsoft.com/office/drawing/2014/main" id="{5FF8B0D4-49DE-4E65-A4F4-B4EDAA0C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83038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Grafik 3">
            <a:extLst>
              <a:ext uri="{FF2B5EF4-FFF2-40B4-BE49-F238E27FC236}">
                <a16:creationId xmlns:a16="http://schemas.microsoft.com/office/drawing/2014/main" id="{8E42BA80-AC0C-46DB-9EC9-41209C77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503363"/>
            <a:ext cx="6691312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9826DEC-F985-41F0-BC28-D943D498A4E8}"/>
              </a:ext>
            </a:extLst>
          </p:cNvPr>
          <p:cNvCxnSpPr/>
          <p:nvPr/>
        </p:nvCxnSpPr>
        <p:spPr>
          <a:xfrm>
            <a:off x="3870325" y="1384300"/>
            <a:ext cx="998538" cy="26193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02C579C-527A-4546-B4A9-DDBB59A1AEA7}"/>
              </a:ext>
            </a:extLst>
          </p:cNvPr>
          <p:cNvCxnSpPr/>
          <p:nvPr/>
        </p:nvCxnSpPr>
        <p:spPr>
          <a:xfrm>
            <a:off x="3860800" y="4383088"/>
            <a:ext cx="1511300" cy="22082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0BA69C8E-55DD-439D-A45E-C1268D5DEBD9}"/>
              </a:ext>
            </a:extLst>
          </p:cNvPr>
          <p:cNvSpPr/>
          <p:nvPr/>
        </p:nvSpPr>
        <p:spPr>
          <a:xfrm>
            <a:off x="0" y="4383088"/>
            <a:ext cx="3870325" cy="241617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rafik 4">
            <a:extLst>
              <a:ext uri="{FF2B5EF4-FFF2-40B4-BE49-F238E27FC236}">
                <a16:creationId xmlns:a16="http://schemas.microsoft.com/office/drawing/2014/main" id="{0CACED14-BC05-4431-9DB8-A101B45B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Grafik 5">
            <a:extLst>
              <a:ext uri="{FF2B5EF4-FFF2-40B4-BE49-F238E27FC236}">
                <a16:creationId xmlns:a16="http://schemas.microsoft.com/office/drawing/2014/main" id="{1BAB666E-96D0-44E6-876E-CCF63989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feld 15">
            <a:extLst>
              <a:ext uri="{FF2B5EF4-FFF2-40B4-BE49-F238E27FC236}">
                <a16:creationId xmlns:a16="http://schemas.microsoft.com/office/drawing/2014/main" id="{735C6E2F-9B23-4BD9-8D4F-C779899E1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1989" name="Grafik 2">
            <a:extLst>
              <a:ext uri="{FF2B5EF4-FFF2-40B4-BE49-F238E27FC236}">
                <a16:creationId xmlns:a16="http://schemas.microsoft.com/office/drawing/2014/main" id="{9FBE91A7-0715-40D4-82F9-C9423430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349375"/>
            <a:ext cx="40640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Grafik 6">
            <a:extLst>
              <a:ext uri="{FF2B5EF4-FFF2-40B4-BE49-F238E27FC236}">
                <a16:creationId xmlns:a16="http://schemas.microsoft.com/office/drawing/2014/main" id="{7B8749B8-BE46-4B10-BD09-4AB11BB0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398713"/>
            <a:ext cx="73279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BF26768-175F-44A3-903C-132F2B8D373F}"/>
              </a:ext>
            </a:extLst>
          </p:cNvPr>
          <p:cNvCxnSpPr/>
          <p:nvPr/>
        </p:nvCxnSpPr>
        <p:spPr>
          <a:xfrm flipV="1">
            <a:off x="4119563" y="2465388"/>
            <a:ext cx="622300" cy="260508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58EB949-D2F9-4869-A7AE-6EF80AAB9EDF}"/>
              </a:ext>
            </a:extLst>
          </p:cNvPr>
          <p:cNvCxnSpPr/>
          <p:nvPr/>
        </p:nvCxnSpPr>
        <p:spPr>
          <a:xfrm flipV="1">
            <a:off x="4119563" y="5468938"/>
            <a:ext cx="622300" cy="12573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D3C97827-A51E-428E-AE0B-AED745ED2D92}"/>
              </a:ext>
            </a:extLst>
          </p:cNvPr>
          <p:cNvSpPr/>
          <p:nvPr/>
        </p:nvSpPr>
        <p:spPr>
          <a:xfrm>
            <a:off x="55563" y="1349375"/>
            <a:ext cx="4064000" cy="37211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Grafik 4">
            <a:extLst>
              <a:ext uri="{FF2B5EF4-FFF2-40B4-BE49-F238E27FC236}">
                <a16:creationId xmlns:a16="http://schemas.microsoft.com/office/drawing/2014/main" id="{695844CF-B221-4A90-ADE2-CC6CC5AF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Grafik 5">
            <a:extLst>
              <a:ext uri="{FF2B5EF4-FFF2-40B4-BE49-F238E27FC236}">
                <a16:creationId xmlns:a16="http://schemas.microsoft.com/office/drawing/2014/main" id="{E946866C-498E-4965-B290-E2B53B6F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feld 15">
            <a:extLst>
              <a:ext uri="{FF2B5EF4-FFF2-40B4-BE49-F238E27FC236}">
                <a16:creationId xmlns:a16="http://schemas.microsoft.com/office/drawing/2014/main" id="{2AC4F370-DF64-4ADD-A27F-E9ACE4C1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3013" name="Grafik 6">
            <a:extLst>
              <a:ext uri="{FF2B5EF4-FFF2-40B4-BE49-F238E27FC236}">
                <a16:creationId xmlns:a16="http://schemas.microsoft.com/office/drawing/2014/main" id="{E112D85A-2FFD-4936-B455-91C788FF9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1401763"/>
            <a:ext cx="3906837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Grafik 4">
            <a:extLst>
              <a:ext uri="{FF2B5EF4-FFF2-40B4-BE49-F238E27FC236}">
                <a16:creationId xmlns:a16="http://schemas.microsoft.com/office/drawing/2014/main" id="{A83C33F5-C9A4-431E-AAD3-366421BB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Grafik 5">
            <a:extLst>
              <a:ext uri="{FF2B5EF4-FFF2-40B4-BE49-F238E27FC236}">
                <a16:creationId xmlns:a16="http://schemas.microsoft.com/office/drawing/2014/main" id="{4D101DAC-64E0-4BD1-A446-B4A0CD61C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feld 15">
            <a:extLst>
              <a:ext uri="{FF2B5EF4-FFF2-40B4-BE49-F238E27FC236}">
                <a16:creationId xmlns:a16="http://schemas.microsoft.com/office/drawing/2014/main" id="{7539C99D-E0DD-4032-8A4F-51BE35D77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5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1446" name="Grafik 3">
            <a:extLst>
              <a:ext uri="{FF2B5EF4-FFF2-40B4-BE49-F238E27FC236}">
                <a16:creationId xmlns:a16="http://schemas.microsoft.com/office/drawing/2014/main" id="{CE9EEC45-4A86-4C6D-BC05-04847607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3600450"/>
            <a:ext cx="4232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Grafik 1">
            <a:extLst>
              <a:ext uri="{FF2B5EF4-FFF2-40B4-BE49-F238E27FC236}">
                <a16:creationId xmlns:a16="http://schemas.microsoft.com/office/drawing/2014/main" id="{9A8660E2-F154-4BE2-B808-884C6195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301750"/>
            <a:ext cx="39465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A964419-A472-B150-1AB5-423D8F2DC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88" y="2566022"/>
            <a:ext cx="2067298" cy="2929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3F896-DD98-C674-41FE-239CCE54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4C0900-2226-6566-105D-F1F65B625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/>
              <a:t>Medienbildung, digitale Bildung – Wie geht das?</a:t>
            </a:r>
          </a:p>
          <a:p>
            <a:pPr>
              <a:buFontTx/>
              <a:buChar char="-"/>
            </a:pPr>
            <a:r>
              <a:rPr lang="de-DE" dirty="0"/>
              <a:t>Medienwelten 1-3</a:t>
            </a:r>
          </a:p>
          <a:p>
            <a:pPr>
              <a:buFontTx/>
              <a:buChar char="-"/>
            </a:pPr>
            <a:r>
              <a:rPr lang="de-DE" dirty="0"/>
              <a:t>Projektarbeit ab Klasse 8</a:t>
            </a:r>
          </a:p>
          <a:p>
            <a:pPr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3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Grafik 4">
            <a:extLst>
              <a:ext uri="{FF2B5EF4-FFF2-40B4-BE49-F238E27FC236}">
                <a16:creationId xmlns:a16="http://schemas.microsoft.com/office/drawing/2014/main" id="{CD0634E7-9381-4176-A80A-C6830E36D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Grafik 5">
            <a:extLst>
              <a:ext uri="{FF2B5EF4-FFF2-40B4-BE49-F238E27FC236}">
                <a16:creationId xmlns:a16="http://schemas.microsoft.com/office/drawing/2014/main" id="{2095283F-D2DE-4065-B8F6-1FED801B4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feld 15">
            <a:extLst>
              <a:ext uri="{FF2B5EF4-FFF2-40B4-BE49-F238E27FC236}">
                <a16:creationId xmlns:a16="http://schemas.microsoft.com/office/drawing/2014/main" id="{B6D3BD88-5A45-4502-803C-4320536B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5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2469" name="Grafik 6">
            <a:extLst>
              <a:ext uri="{FF2B5EF4-FFF2-40B4-BE49-F238E27FC236}">
                <a16:creationId xmlns:a16="http://schemas.microsoft.com/office/drawing/2014/main" id="{E9E0775E-0C7D-4816-98AE-C1AFDF9D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301750"/>
            <a:ext cx="39497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Grafik 1">
            <a:extLst>
              <a:ext uri="{FF2B5EF4-FFF2-40B4-BE49-F238E27FC236}">
                <a16:creationId xmlns:a16="http://schemas.microsoft.com/office/drawing/2014/main" id="{F3C78E65-77C2-445D-877A-209B7767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14563"/>
            <a:ext cx="7142163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8755B33-76EA-4FD2-A429-DF0567FAB5E4}"/>
              </a:ext>
            </a:extLst>
          </p:cNvPr>
          <p:cNvCxnSpPr>
            <a:cxnSpLocks/>
          </p:cNvCxnSpPr>
          <p:nvPr/>
        </p:nvCxnSpPr>
        <p:spPr>
          <a:xfrm flipH="1" flipV="1">
            <a:off x="4148138" y="2936875"/>
            <a:ext cx="690562" cy="23685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E9A9C1B0-B785-4291-A7D3-853716F57FE1}"/>
              </a:ext>
            </a:extLst>
          </p:cNvPr>
          <p:cNvSpPr/>
          <p:nvPr/>
        </p:nvSpPr>
        <p:spPr>
          <a:xfrm>
            <a:off x="82550" y="2916238"/>
            <a:ext cx="4065588" cy="394176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A1EACF5-C127-44BD-BCDA-F81B9809CA93}"/>
              </a:ext>
            </a:extLst>
          </p:cNvPr>
          <p:cNvCxnSpPr>
            <a:cxnSpLocks/>
          </p:cNvCxnSpPr>
          <p:nvPr/>
        </p:nvCxnSpPr>
        <p:spPr>
          <a:xfrm>
            <a:off x="4119563" y="1625600"/>
            <a:ext cx="719137" cy="8445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46BCB42A-5E90-4B82-B693-B2C748373427}"/>
              </a:ext>
            </a:extLst>
          </p:cNvPr>
          <p:cNvSpPr/>
          <p:nvPr/>
        </p:nvSpPr>
        <p:spPr>
          <a:xfrm>
            <a:off x="55563" y="1349375"/>
            <a:ext cx="4064000" cy="25558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53" y="2802227"/>
            <a:ext cx="1807253" cy="253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669" y="278622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5" y="282870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544" y="2144817"/>
            <a:ext cx="2270556" cy="3225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8967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8ABFD53-338D-874F-DAF5-570C89299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890588"/>
            <a:ext cx="7115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 dirty="0"/>
              <a:t>Modul 1: Soziale Netzwerke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DAF2BE-58EC-C296-CF2B-2D1219E5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754188"/>
            <a:ext cx="6804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2: Videoproduktion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23D1DE-2827-49EE-E097-4EABE891C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2617788"/>
            <a:ext cx="6394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3: Cybermobbing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347098-92E0-95FD-33E4-D570FE91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3446463"/>
            <a:ext cx="451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4: Gaming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28C5C0-EC0C-3D19-B9DF-0AD4B55AD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278313"/>
            <a:ext cx="92884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5: Vom Ereignis zur Nachricht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FE7DD42-82E0-2BCF-7D66-B78AA2DE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0" y="710173"/>
            <a:ext cx="2528887" cy="3592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122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Grafik 4">
            <a:extLst>
              <a:ext uri="{FF2B5EF4-FFF2-40B4-BE49-F238E27FC236}">
                <a16:creationId xmlns:a16="http://schemas.microsoft.com/office/drawing/2014/main" id="{2B60D653-DCD7-4D37-A1CB-8BE18688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Grafik 5">
            <a:extLst>
              <a:ext uri="{FF2B5EF4-FFF2-40B4-BE49-F238E27FC236}">
                <a16:creationId xmlns:a16="http://schemas.microsoft.com/office/drawing/2014/main" id="{8BAF552D-7320-41DF-8CF8-1CC876EB8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feld 15">
            <a:extLst>
              <a:ext uri="{FF2B5EF4-FFF2-40B4-BE49-F238E27FC236}">
                <a16:creationId xmlns:a16="http://schemas.microsoft.com/office/drawing/2014/main" id="{D3889949-5545-4851-99AD-A41B84C9B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950"/>
            <a:ext cx="6804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Modul 2: Videoproduktion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FE5BAC-EEF5-4F0C-9CBA-F9D9E9111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13" y="1658938"/>
            <a:ext cx="3308350" cy="459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EC68D7-FB12-49AA-A9BD-5A5BD749E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925" y="1635125"/>
            <a:ext cx="3313113" cy="465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CF49B91-CCA9-4049-A7BF-7C7A8358E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8" y="1658938"/>
            <a:ext cx="3286125" cy="459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Grafik 4">
            <a:extLst>
              <a:ext uri="{FF2B5EF4-FFF2-40B4-BE49-F238E27FC236}">
                <a16:creationId xmlns:a16="http://schemas.microsoft.com/office/drawing/2014/main" id="{C84A010C-28DA-41A2-AB77-DBBD04D5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Grafik 5">
            <a:extLst>
              <a:ext uri="{FF2B5EF4-FFF2-40B4-BE49-F238E27FC236}">
                <a16:creationId xmlns:a16="http://schemas.microsoft.com/office/drawing/2014/main" id="{6B3688F0-9847-4656-BF4A-C71E03B4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feld 15">
            <a:extLst>
              <a:ext uri="{FF2B5EF4-FFF2-40B4-BE49-F238E27FC236}">
                <a16:creationId xmlns:a16="http://schemas.microsoft.com/office/drawing/2014/main" id="{14E30055-6E95-4809-B86B-34E1E980F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253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Modul 3: Cybermobbing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480BF64-59E4-40BE-99F1-2AB0C9E64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50" y="1514475"/>
            <a:ext cx="3521075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A80C2D4-C2D7-4FDD-9F9F-ABF5FA917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113" y="1514475"/>
            <a:ext cx="3559175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607702F-ACCA-4190-836E-FE6AA6FCF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1175" y="1514475"/>
            <a:ext cx="3524250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Grafik 4">
            <a:extLst>
              <a:ext uri="{FF2B5EF4-FFF2-40B4-BE49-F238E27FC236}">
                <a16:creationId xmlns:a16="http://schemas.microsoft.com/office/drawing/2014/main" id="{7B0332FC-8456-44E8-BA80-E68E9CF0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Grafik 5">
            <a:extLst>
              <a:ext uri="{FF2B5EF4-FFF2-40B4-BE49-F238E27FC236}">
                <a16:creationId xmlns:a16="http://schemas.microsoft.com/office/drawing/2014/main" id="{D63A34D9-BCA1-4ED1-BB68-BCDAAAE7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feld 15">
            <a:extLst>
              <a:ext uri="{FF2B5EF4-FFF2-40B4-BE49-F238E27FC236}">
                <a16:creationId xmlns:a16="http://schemas.microsoft.com/office/drawing/2014/main" id="{0F9C4F87-F9E4-4AED-9A0D-662EFB5FC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4511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Modul 4: Gaming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37B9DB1-6D46-4682-BFC4-19D1C68C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088" y="1770063"/>
            <a:ext cx="3330575" cy="4676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F000394-AA17-43C8-82FA-0F9901095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125" y="1770063"/>
            <a:ext cx="3305175" cy="4676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E5AAE33-75A7-49A4-A959-8416ABC2C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1770063"/>
            <a:ext cx="3314700" cy="4676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53" y="2802227"/>
            <a:ext cx="1807253" cy="253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1469" y="2080857"/>
            <a:ext cx="2332631" cy="329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5" y="282870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269" y="2828708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6884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">
            <a:extLst>
              <a:ext uri="{FF2B5EF4-FFF2-40B4-BE49-F238E27FC236}">
                <a16:creationId xmlns:a16="http://schemas.microsoft.com/office/drawing/2014/main" id="{25FC0872-F094-47E8-9B1E-75060E3CD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245" y="1517801"/>
            <a:ext cx="3595880" cy="5086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9635" name="Grafik 4">
            <a:extLst>
              <a:ext uri="{FF2B5EF4-FFF2-40B4-BE49-F238E27FC236}">
                <a16:creationId xmlns:a16="http://schemas.microsoft.com/office/drawing/2014/main" id="{734F612B-D0AA-49E3-9D93-9BBF535F2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Grafik 5">
            <a:extLst>
              <a:ext uri="{FF2B5EF4-FFF2-40B4-BE49-F238E27FC236}">
                <a16:creationId xmlns:a16="http://schemas.microsoft.com/office/drawing/2014/main" id="{0542E032-E6F7-4DF9-AA77-132B22502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8ABFD53-338D-874F-DAF5-570C89299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890588"/>
            <a:ext cx="79068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de-DE" sz="4800" dirty="0">
                <a:solidFill>
                  <a:prstClr val="black"/>
                </a:solidFill>
              </a:rPr>
              <a:t>Modul 1: Daten und Codierung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DAF2BE-58EC-C296-CF2B-2D1219E5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754188"/>
            <a:ext cx="56979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de-DE" sz="4800" dirty="0">
                <a:solidFill>
                  <a:prstClr val="black"/>
                </a:solidFill>
              </a:rPr>
              <a:t>Modul 2: Algorithmen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23D1DE-2827-49EE-E097-4EABE891C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97" y="2617788"/>
            <a:ext cx="8557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de-DE" alt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3: </a:t>
            </a:r>
            <a:r>
              <a:rPr lang="de-DE" sz="4800" dirty="0"/>
              <a:t>Rechner und Netzwerke</a:t>
            </a:r>
            <a:endParaRPr lang="de-DE" sz="80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347098-92E0-95FD-33E4-D570FE91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3446463"/>
            <a:ext cx="654268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de-DE" sz="4800" dirty="0">
                <a:solidFill>
                  <a:prstClr val="black"/>
                </a:solidFill>
              </a:rPr>
              <a:t>Modul 4: Datensicherheit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28C5C0-EC0C-3D19-B9DF-0AD4B55AD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278313"/>
            <a:ext cx="87201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de-DE" alt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5: </a:t>
            </a:r>
            <a:r>
              <a:rPr lang="de-DE" sz="4800" dirty="0"/>
              <a:t>Informationsgesellschaft</a:t>
            </a:r>
            <a:endParaRPr kumimoji="0" lang="de-DE" alt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87FDEB26-4008-1652-B59A-2E569CF9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182" y="1587730"/>
            <a:ext cx="2532121" cy="358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48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Grafik 4">
            <a:extLst>
              <a:ext uri="{FF2B5EF4-FFF2-40B4-BE49-F238E27FC236}">
                <a16:creationId xmlns:a16="http://schemas.microsoft.com/office/drawing/2014/main" id="{734D3B49-ECF9-43B7-BA9E-DD716C4E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Grafik 5">
            <a:extLst>
              <a:ext uri="{FF2B5EF4-FFF2-40B4-BE49-F238E27FC236}">
                <a16:creationId xmlns:a16="http://schemas.microsoft.com/office/drawing/2014/main" id="{9F41F019-7DB2-4512-ACC3-1085619A0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A4DE1A7-CB6C-4073-9BD5-AE4DC1F0C5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556" y="1409465"/>
            <a:ext cx="3750650" cy="5303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2709" name="Titel 1">
            <a:extLst>
              <a:ext uri="{FF2B5EF4-FFF2-40B4-BE49-F238E27FC236}">
                <a16:creationId xmlns:a16="http://schemas.microsoft.com/office/drawing/2014/main" id="{7212AA79-48FF-47C5-BA7B-620C51EEA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63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 altLang="de-DE" sz="4400">
                <a:latin typeface="Calibri Light" panose="020F0302020204030204" pitchFamily="34" charset="0"/>
              </a:rPr>
              <a:t>Modul 1: Daten und Codierung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0C3B78E-638D-4526-96A3-18EE034E5115}"/>
              </a:ext>
            </a:extLst>
          </p:cNvPr>
          <p:cNvSpPr/>
          <p:nvPr/>
        </p:nvSpPr>
        <p:spPr>
          <a:xfrm>
            <a:off x="358775" y="1379538"/>
            <a:ext cx="3979863" cy="661987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FFB985A-13B8-436E-951B-D089BA75694E}"/>
              </a:ext>
            </a:extLst>
          </p:cNvPr>
          <p:cNvSpPr/>
          <p:nvPr/>
        </p:nvSpPr>
        <p:spPr>
          <a:xfrm>
            <a:off x="358775" y="4105275"/>
            <a:ext cx="3979863" cy="275272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B33F4AD-21DB-41D3-A61D-86AA2B68C889}"/>
              </a:ext>
            </a:extLst>
          </p:cNvPr>
          <p:cNvCxnSpPr>
            <a:cxnSpLocks/>
          </p:cNvCxnSpPr>
          <p:nvPr/>
        </p:nvCxnSpPr>
        <p:spPr>
          <a:xfrm flipV="1">
            <a:off x="4364038" y="1711325"/>
            <a:ext cx="957262" cy="330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AED33AA-7FE3-4337-B697-C9E502A69403}"/>
              </a:ext>
            </a:extLst>
          </p:cNvPr>
          <p:cNvCxnSpPr>
            <a:cxnSpLocks/>
          </p:cNvCxnSpPr>
          <p:nvPr/>
        </p:nvCxnSpPr>
        <p:spPr>
          <a:xfrm>
            <a:off x="4308475" y="4097338"/>
            <a:ext cx="1012825" cy="2019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0EB584D5-DD51-43C9-A35C-EEC59941B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689" y="1757362"/>
            <a:ext cx="6420792" cy="4358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00021" y="638300"/>
            <a:ext cx="6409605" cy="4858625"/>
            <a:chOff x="7807230" y="2012810"/>
            <a:chExt cx="3251252" cy="34598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9891" y="973636"/>
            <a:ext cx="5769864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9AE7D8-6120-980B-B815-0ECF3DAB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483" y="1138228"/>
            <a:ext cx="5440680" cy="385876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piegelSansUI"/>
              </a:rPr>
              <a:t>"Computer in alle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Schulen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alle </a:t>
            </a:r>
            <a:r>
              <a:rPr lang="en-US" sz="1800" err="1">
                <a:solidFill>
                  <a:srgbClr val="000000"/>
                </a:solidFill>
                <a:latin typeface="SpiegelSansUI"/>
              </a:rPr>
              <a:t>Schüler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an die Computer - dieses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Programm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wollen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die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Kultusminister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zügig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verwirklichen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. </a:t>
            </a:r>
            <a:r>
              <a:rPr lang="en-US" sz="1800" err="1">
                <a:solidFill>
                  <a:srgbClr val="000000"/>
                </a:solidFill>
                <a:latin typeface="SpiegelSansUI"/>
              </a:rPr>
              <a:t>Noch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fehlt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es an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Rechnern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und an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Lehrern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die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mit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ihnen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umgehen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können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. Auch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gibt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es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Widerstand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. Wie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attraktiv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der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Unterricht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am Computer sein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kann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führten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bislang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nur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einige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Pioniere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vor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. </a:t>
            </a:r>
            <a:r>
              <a:rPr lang="en-US" sz="1800" err="1">
                <a:solidFill>
                  <a:srgbClr val="000000"/>
                </a:solidFill>
                <a:latin typeface="SpiegelSansUI"/>
              </a:rPr>
              <a:t>Offen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ist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in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welchem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Alter </a:t>
            </a:r>
            <a:r>
              <a:rPr lang="en-US" sz="1800" err="1">
                <a:solidFill>
                  <a:srgbClr val="000000"/>
                </a:solidFill>
                <a:latin typeface="SpiegelSansUI"/>
              </a:rPr>
              <a:t>Schüler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an die </a:t>
            </a:r>
            <a:r>
              <a:rPr lang="en-US" sz="1800" err="1">
                <a:solidFill>
                  <a:srgbClr val="000000"/>
                </a:solidFill>
                <a:latin typeface="SpiegelSansUI"/>
              </a:rPr>
              <a:t>Rechner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sollen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ob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das </a:t>
            </a:r>
            <a:r>
              <a:rPr lang="en-US" sz="1800" err="1">
                <a:solidFill>
                  <a:srgbClr val="000000"/>
                </a:solidFill>
                <a:latin typeface="SpiegelSansUI"/>
              </a:rPr>
              <a:t>Fach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»</a:t>
            </a:r>
            <a:r>
              <a:rPr lang="en-US" sz="1800" err="1">
                <a:solidFill>
                  <a:srgbClr val="000000"/>
                </a:solidFill>
                <a:latin typeface="SpiegelSansUI"/>
              </a:rPr>
              <a:t>Informatik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« auf die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Oberstufe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der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Gymnasien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beschränkt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bleibt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und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wie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Computer und Computer-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Themen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in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andere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Fächer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»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integriert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«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werden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."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piegelSansUI"/>
              </a:rPr>
              <a:t>Spiegel (</a:t>
            </a:r>
            <a:r>
              <a:rPr lang="en-US" sz="1800" dirty="0">
                <a:ea typeface="+mn-lt"/>
                <a:cs typeface="+mn-lt"/>
              </a:rPr>
              <a:t>Nr. 47 / 18.11.1984)</a:t>
            </a:r>
            <a:br>
              <a:rPr lang="en-US" sz="1800" dirty="0">
                <a:ea typeface="+mn-lt"/>
                <a:cs typeface="+mn-lt"/>
              </a:rPr>
            </a:br>
            <a:endParaRPr lang="en-US" sz="1800" dirty="0">
              <a:ea typeface="+mn-lt"/>
              <a:cs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5" descr="Ein Bild, das Text, Person enthält.&#10;&#10;Beschreibung automatisch generiert.">
            <a:extLst>
              <a:ext uri="{FF2B5EF4-FFF2-40B4-BE49-F238E27FC236}">
                <a16:creationId xmlns:a16="http://schemas.microsoft.com/office/drawing/2014/main" id="{BE259F35-2DFE-03A0-291F-6D96C44B1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28" y="1308577"/>
            <a:ext cx="2743200" cy="36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0F473CC-65B0-44D1-A239-9DA91C7BB1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636" y="1605908"/>
            <a:ext cx="3571208" cy="5050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9F12A9-4A19-4A7A-8E21-689F6651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993" y="2096532"/>
            <a:ext cx="5762329" cy="3875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2" name="Grafik 4">
            <a:extLst>
              <a:ext uri="{FF2B5EF4-FFF2-40B4-BE49-F238E27FC236}">
                <a16:creationId xmlns:a16="http://schemas.microsoft.com/office/drawing/2014/main" id="{B3B9DFE4-2B3D-40B1-8AD1-36EEDD221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Grafik 5">
            <a:extLst>
              <a:ext uri="{FF2B5EF4-FFF2-40B4-BE49-F238E27FC236}">
                <a16:creationId xmlns:a16="http://schemas.microsoft.com/office/drawing/2014/main" id="{7B6CC21A-BE86-4DC5-8A2A-F9E245A4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itel 1">
            <a:extLst>
              <a:ext uri="{FF2B5EF4-FFF2-40B4-BE49-F238E27FC236}">
                <a16:creationId xmlns:a16="http://schemas.microsoft.com/office/drawing/2014/main" id="{DACD08D4-DD7E-486C-831A-EB8C57139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63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 altLang="de-DE" sz="4400">
                <a:latin typeface="Calibri Light" panose="020F0302020204030204" pitchFamily="34" charset="0"/>
              </a:rPr>
              <a:t>Modul 2: Algorithmen/VPL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9868B32-8D58-435D-BA73-B0D854950E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3832" y="1549716"/>
            <a:ext cx="3538666" cy="5003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6895992-944D-4596-BF1D-0A3332F558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6417" y="1549716"/>
            <a:ext cx="3538666" cy="5003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5782" name="Grafik 4">
            <a:extLst>
              <a:ext uri="{FF2B5EF4-FFF2-40B4-BE49-F238E27FC236}">
                <a16:creationId xmlns:a16="http://schemas.microsoft.com/office/drawing/2014/main" id="{E3DA4B6A-24FF-43C9-8A94-02A46E04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Grafik 5">
            <a:extLst>
              <a:ext uri="{FF2B5EF4-FFF2-40B4-BE49-F238E27FC236}">
                <a16:creationId xmlns:a16="http://schemas.microsoft.com/office/drawing/2014/main" id="{A16D80EE-680F-4762-9A78-EC882650D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Grafik 4">
            <a:extLst>
              <a:ext uri="{FF2B5EF4-FFF2-40B4-BE49-F238E27FC236}">
                <a16:creationId xmlns:a16="http://schemas.microsoft.com/office/drawing/2014/main" id="{258917BF-785C-4807-B300-69179759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Grafik 5">
            <a:extLst>
              <a:ext uri="{FF2B5EF4-FFF2-40B4-BE49-F238E27FC236}">
                <a16:creationId xmlns:a16="http://schemas.microsoft.com/office/drawing/2014/main" id="{E2B712A4-F80C-4209-BD7A-A05EA6A0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6" name="Titel 1">
            <a:extLst>
              <a:ext uri="{FF2B5EF4-FFF2-40B4-BE49-F238E27FC236}">
                <a16:creationId xmlns:a16="http://schemas.microsoft.com/office/drawing/2014/main" id="{D4D122AA-25C5-4839-84AC-452D453CF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63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 altLang="de-DE" sz="4400">
                <a:latin typeface="Calibri Light" panose="020F0302020204030204" pitchFamily="34" charset="0"/>
              </a:rPr>
              <a:t>Modul 5: Informationsgesellschaft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826929D-E748-4127-9760-A1477489B65E}"/>
              </a:ext>
            </a:extLst>
          </p:cNvPr>
          <p:cNvCxnSpPr>
            <a:cxnSpLocks/>
          </p:cNvCxnSpPr>
          <p:nvPr/>
        </p:nvCxnSpPr>
        <p:spPr>
          <a:xfrm flipV="1">
            <a:off x="4364038" y="1711325"/>
            <a:ext cx="957262" cy="330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53" y="2036780"/>
            <a:ext cx="2353747" cy="3296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669" y="278622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5" y="282870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844" y="2818228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4708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Medienwelten 4 - Dreischritt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90B322-588F-43C9-8C40-49BAB022A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6" y="2790436"/>
            <a:ext cx="3486116" cy="22138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136A64-66F8-4245-A95C-A1B54BD9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62" y="2669405"/>
            <a:ext cx="4389453" cy="272273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B12FFD3-FF25-4760-A98F-70377A750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716" y="2491443"/>
            <a:ext cx="4351284" cy="28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9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AAC2F-1EC4-0F06-D2B5-A814E4A1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Themen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101DBC-5BF1-29C1-5293-11CEB4FC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104632"/>
            <a:ext cx="9603275" cy="345061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Aus Daten wird Wissen! - Erstellung eines Infoblatts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Big Data - Wer sammelt unsere Daten?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Was ist ein "Influencer"?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Selbstdarstellung und Selbstoptimierung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Fake News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Chancen und Risiken von künstlicher Intelligenz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8253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E75C2-6757-D80A-89AB-792ABEC5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Digitale Projekte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EE3F500-9414-B55D-F446-EF6EE35B3000}"/>
              </a:ext>
            </a:extLst>
          </p:cNvPr>
          <p:cNvSpPr txBox="1"/>
          <p:nvPr/>
        </p:nvSpPr>
        <p:spPr>
          <a:xfrm>
            <a:off x="1451579" y="2157215"/>
            <a:ext cx="9140825" cy="3790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Podcast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Diagramme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Audioschnitt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Präsentationen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</a:rPr>
              <a:t>Poster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</a:rPr>
              <a:t>Broschüre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8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DC4FE9-0A99-ADF2-8D87-FEB1090AF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87" y="1028700"/>
            <a:ext cx="61436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8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Medienwelten 4 - Influencer?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F44EB3C-BD17-453B-A423-9A53135AD1C6}"/>
              </a:ext>
            </a:extLst>
          </p:cNvPr>
          <p:cNvSpPr/>
          <p:nvPr/>
        </p:nvSpPr>
        <p:spPr>
          <a:xfrm>
            <a:off x="568960" y="2082800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 Welche Influencer kennt ihr?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7D6A0AF-505C-4AE6-8A0A-09FDAAAF365B}"/>
              </a:ext>
            </a:extLst>
          </p:cNvPr>
          <p:cNvSpPr/>
          <p:nvPr/>
        </p:nvSpPr>
        <p:spPr>
          <a:xfrm>
            <a:off x="568960" y="2987041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I1 Welche Arten von Inhalten gibt es?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61A27A7-A8A1-44FA-9A6E-03EA2A46D674}"/>
              </a:ext>
            </a:extLst>
          </p:cNvPr>
          <p:cNvSpPr/>
          <p:nvPr/>
        </p:nvSpPr>
        <p:spPr>
          <a:xfrm>
            <a:off x="568960" y="3891282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I1I  Welche Strategien nutzen Influencer?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98C7310-32B5-4517-9FF9-D32759BF8239}"/>
              </a:ext>
            </a:extLst>
          </p:cNvPr>
          <p:cNvSpPr/>
          <p:nvPr/>
        </p:nvSpPr>
        <p:spPr>
          <a:xfrm>
            <a:off x="568960" y="4795523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IV  Analyse und Vorstellung von Influencern und ihres Contents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0109DFB-FA52-4F98-ACD4-B685E40598B8}"/>
              </a:ext>
            </a:extLst>
          </p:cNvPr>
          <p:cNvSpPr/>
          <p:nvPr/>
        </p:nvSpPr>
        <p:spPr>
          <a:xfrm>
            <a:off x="7660640" y="3505203"/>
            <a:ext cx="4216400" cy="1239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Audioproduktion</a:t>
            </a:r>
          </a:p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A86973D-8C14-4646-A7A4-959069F3845A}"/>
              </a:ext>
            </a:extLst>
          </p:cNvPr>
          <p:cNvSpPr/>
          <p:nvPr/>
        </p:nvSpPr>
        <p:spPr>
          <a:xfrm>
            <a:off x="568960" y="5699764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  Analyse und Bewertung des „Berufes“ Influencer</a:t>
            </a:r>
          </a:p>
        </p:txBody>
      </p:sp>
    </p:spTree>
    <p:extLst>
      <p:ext uri="{BB962C8B-B14F-4D97-AF65-F5344CB8AC3E}">
        <p14:creationId xmlns:p14="http://schemas.microsoft.com/office/powerpoint/2010/main" val="161211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BFDE1-F5F3-4561-A2A5-A40AB6C0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Experteninterviews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974C69-20C6-4997-AA19-35CE44F1CA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9" y="2712878"/>
            <a:ext cx="2256333" cy="14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6C9804-FF8C-42CE-A22D-C1EF80099986}"/>
              </a:ext>
            </a:extLst>
          </p:cNvPr>
          <p:cNvSpPr txBox="1"/>
          <p:nvPr/>
        </p:nvSpPr>
        <p:spPr>
          <a:xfrm>
            <a:off x="173469" y="4299155"/>
            <a:ext cx="40231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dirty="0">
                <a:solidFill>
                  <a:srgbClr val="5E5F4F"/>
                </a:solidFill>
                <a:effectLst/>
                <a:latin typeface="Arial" panose="020B0604020202020204" pitchFamily="34" charset="0"/>
              </a:rPr>
              <a:t>Julia Kost</a:t>
            </a:r>
            <a:r>
              <a:rPr lang="de-DE" b="0" i="0" dirty="0">
                <a:solidFill>
                  <a:srgbClr val="5E5F4F"/>
                </a:solidFill>
                <a:effectLst/>
                <a:latin typeface="Arial" panose="020B0604020202020204" pitchFamily="34" charset="0"/>
              </a:rPr>
              <a:t>, Autorin des Buchs „Influencer Marketing“, Beraterin für digitales Marketing bei Mercedes-Benz Consulting und Dozentin an der Hochschule der Medien Stuttgart (</a:t>
            </a:r>
            <a:r>
              <a:rPr lang="de-DE" b="0" i="0" dirty="0" err="1">
                <a:solidFill>
                  <a:srgbClr val="5E5F4F"/>
                </a:solidFill>
                <a:effectLst/>
                <a:latin typeface="Arial" panose="020B0604020202020204" pitchFamily="34" charset="0"/>
              </a:rPr>
              <a:t>HdM</a:t>
            </a:r>
            <a:r>
              <a:rPr lang="de-DE" b="0" i="0" dirty="0">
                <a:solidFill>
                  <a:srgbClr val="5E5F4F"/>
                </a:solidFill>
                <a:effectLst/>
                <a:latin typeface="Arial" panose="020B0604020202020204" pitchFamily="34" charset="0"/>
              </a:rPr>
              <a:t>) | Foto: Julia Kost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E35E81-B47E-4FB0-BF0B-44978DBB5B64}"/>
              </a:ext>
            </a:extLst>
          </p:cNvPr>
          <p:cNvSpPr txBox="1"/>
          <p:nvPr/>
        </p:nvSpPr>
        <p:spPr>
          <a:xfrm>
            <a:off x="4513454" y="4160655"/>
            <a:ext cx="41833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Robin Blase 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ist ein deutscher Webvideoproduzent, Schauspieler, Moderator, </a:t>
            </a:r>
            <a:r>
              <a:rPr lang="de-DE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Podcaster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und Geschäftsführer. Bekannt wurde er unter anderem durch seinen </a:t>
            </a:r>
            <a:r>
              <a:rPr lang="de-DE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Youtube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-Kanal </a:t>
            </a:r>
            <a:r>
              <a:rPr lang="de-DE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RobBubble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den er bereits seit 2006 betreibt.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64637D-F1CD-4BBE-96CA-145CCCEB1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753" y="2712878"/>
            <a:ext cx="1822378" cy="143224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736DCD0-9648-4EEB-AFB5-CC0F5CC21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396" y="2673310"/>
            <a:ext cx="1733639" cy="151137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5347FDC-279F-4A41-9EAE-8841B1D41F56}"/>
              </a:ext>
            </a:extLst>
          </p:cNvPr>
          <p:cNvSpPr txBox="1"/>
          <p:nvPr/>
        </p:nvSpPr>
        <p:spPr>
          <a:xfrm>
            <a:off x="8920243" y="4404080"/>
            <a:ext cx="3271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4D5156"/>
                </a:solidFill>
                <a:latin typeface="arial" panose="020B0604020202020204" pitchFamily="34" charset="0"/>
              </a:rPr>
              <a:t>Clare Devlin </a:t>
            </a:r>
            <a:r>
              <a:rPr lang="de-DE" dirty="0">
                <a:solidFill>
                  <a:srgbClr val="4D5156"/>
                </a:solidFill>
                <a:latin typeface="arial" panose="020B0604020202020204" pitchFamily="34" charset="0"/>
              </a:rPr>
              <a:t>ist Journalistin (WDR, </a:t>
            </a:r>
            <a:r>
              <a:rPr lang="de-DE" dirty="0" err="1">
                <a:solidFill>
                  <a:srgbClr val="4D5156"/>
                </a:solidFill>
                <a:latin typeface="arial" panose="020B0604020202020204" pitchFamily="34" charset="0"/>
              </a:rPr>
              <a:t>Mädelsabende</a:t>
            </a:r>
            <a:r>
              <a:rPr lang="de-DE" dirty="0">
                <a:solidFill>
                  <a:srgbClr val="4D5156"/>
                </a:solidFill>
                <a:latin typeface="arial" panose="020B0604020202020204" pitchFamily="34" charset="0"/>
              </a:rPr>
              <a:t>) und Gründerin (https://www.folge-richtig.com/) Foto Clare Devlin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91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hteck 7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Bild 7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hteck 79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el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809" y="592884"/>
            <a:ext cx="3520367" cy="104923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Julia Kost:</a:t>
            </a:r>
            <a:br>
              <a:rPr lang="de-DE" dirty="0"/>
            </a:br>
            <a:r>
              <a:rPr lang="de-DE" dirty="0"/>
              <a:t>Wann ist man ein Influencer?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86" name="Gruppe 85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pic>
        <p:nvPicPr>
          <p:cNvPr id="90" name="Bild 89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DF0B8948-0220-4657-B403-C44F4BCAB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42" y="2978055"/>
            <a:ext cx="2256333" cy="1432243"/>
          </a:xfrm>
          <a:prstGeom prst="rect">
            <a:avLst/>
          </a:prstGeom>
          <a:noFill/>
          <a:ln w="9525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B57A58E-A50C-4928-A75E-3B2CBD04DD73}"/>
              </a:ext>
            </a:extLst>
          </p:cNvPr>
          <p:cNvSpPr txBox="1"/>
          <p:nvPr/>
        </p:nvSpPr>
        <p:spPr>
          <a:xfrm>
            <a:off x="1321015" y="1391265"/>
            <a:ext cx="610299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 Blogs?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656085C-65E6-4772-B1B4-F09B562BA923}"/>
              </a:ext>
            </a:extLst>
          </p:cNvPr>
          <p:cNvSpPr txBox="1"/>
          <p:nvPr/>
        </p:nvSpPr>
        <p:spPr>
          <a:xfrm>
            <a:off x="2685484" y="1814506"/>
            <a:ext cx="610299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Journalist mit Reichweite auf Twitter?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30DB7-92CC-46B0-B21F-3D3B87485592}"/>
              </a:ext>
            </a:extLst>
          </p:cNvPr>
          <p:cNvSpPr txBox="1"/>
          <p:nvPr/>
        </p:nvSpPr>
        <p:spPr>
          <a:xfrm>
            <a:off x="1545539" y="2562389"/>
            <a:ext cx="6102990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Digitaler Influencer: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präsent in sozialen Medien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hat eine Reichweite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pflegt seine Community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hat eine Autorität zu einem bestimmten Thema</a:t>
            </a:r>
          </a:p>
        </p:txBody>
      </p:sp>
    </p:spTree>
    <p:extLst>
      <p:ext uri="{BB962C8B-B14F-4D97-AF65-F5344CB8AC3E}">
        <p14:creationId xmlns:p14="http://schemas.microsoft.com/office/powerpoint/2010/main" val="14556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00021" y="638300"/>
            <a:ext cx="6409605" cy="4858625"/>
            <a:chOff x="7807230" y="2012810"/>
            <a:chExt cx="3251252" cy="34598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9891" y="973636"/>
            <a:ext cx="5769864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9AE7D8-6120-980B-B815-0ECF3DAB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483" y="1138228"/>
            <a:ext cx="5440680" cy="385876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piegelSansUI"/>
              </a:rPr>
              <a:t>"Computer in alle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Schulen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alle Schüler an die Computer - dieses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Programm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wollen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die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Kultusminister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zügig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verwirklichen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. Noch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fehlt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es an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Rechnern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und an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Lehrern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die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mit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ihnen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umgehen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können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. 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Auch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gibt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es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Widerstand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.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Wie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attraktiv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der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Unterricht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am Computer sein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kann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führten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bislang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nur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einige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Pioniere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vor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. Offen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ist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in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welchem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Alter Schüler an die Rechner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sollen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ob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das Fach »Informatik« auf die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Oberstufe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der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Gymnasien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beschränkt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piegelSansUI"/>
              </a:rPr>
              <a:t>bleibt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 und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wie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Computer und Computer-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Themen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in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andere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Fächer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 »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integriert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«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SpiegelSansUI"/>
              </a:rPr>
              <a:t>werden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."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piegelSansUI"/>
              </a:rPr>
              <a:t>Spiegel (</a:t>
            </a:r>
            <a:r>
              <a:rPr lang="en-US" sz="1800" dirty="0">
                <a:ea typeface="+mn-lt"/>
                <a:cs typeface="+mn-lt"/>
              </a:rPr>
              <a:t>Nr. 47 / 18.11.1984)</a:t>
            </a:r>
            <a:br>
              <a:rPr lang="en-US" sz="1800" dirty="0">
                <a:ea typeface="+mn-lt"/>
                <a:cs typeface="+mn-lt"/>
              </a:rPr>
            </a:br>
            <a:endParaRPr lang="en-US" sz="1800" dirty="0">
              <a:ea typeface="+mn-lt"/>
              <a:cs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5" descr="Ein Bild, das Text, Person enthält.&#10;&#10;Beschreibung automatisch generiert.">
            <a:extLst>
              <a:ext uri="{FF2B5EF4-FFF2-40B4-BE49-F238E27FC236}">
                <a16:creationId xmlns:a16="http://schemas.microsoft.com/office/drawing/2014/main" id="{BE259F35-2DFE-03A0-291F-6D96C44B1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28" y="1308577"/>
            <a:ext cx="2743200" cy="36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2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hteck 7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Bild 7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hteck 79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el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820" y="699242"/>
            <a:ext cx="3520367" cy="104923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Robin Blase</a:t>
            </a:r>
            <a:br>
              <a:rPr lang="de-DE" dirty="0"/>
            </a:br>
            <a:r>
              <a:rPr lang="de-DE" dirty="0"/>
              <a:t>Wer ist Influencer?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86" name="Gruppe 85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pic>
        <p:nvPicPr>
          <p:cNvPr id="90" name="Bild 89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3D8FA8BF-33EA-434F-BACD-49D148C04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393" y="2530093"/>
            <a:ext cx="1733639" cy="151137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FFDCE3E-54D2-4C0D-85CD-71BA2C0649E9}"/>
              </a:ext>
            </a:extLst>
          </p:cNvPr>
          <p:cNvSpPr txBox="1"/>
          <p:nvPr/>
        </p:nvSpPr>
        <p:spPr>
          <a:xfrm>
            <a:off x="1266943" y="1120320"/>
            <a:ext cx="610186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Schwer zu definieren.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D77F976-CE92-46CB-9653-C1FEC37600F7}"/>
              </a:ext>
            </a:extLst>
          </p:cNvPr>
          <p:cNvSpPr txBox="1"/>
          <p:nvPr/>
        </p:nvSpPr>
        <p:spPr>
          <a:xfrm>
            <a:off x="2473768" y="1509188"/>
            <a:ext cx="610186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Jeder kann es von sich selbst behaupten.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38C5283-0159-473C-8C70-1C851C514669}"/>
              </a:ext>
            </a:extLst>
          </p:cNvPr>
          <p:cNvSpPr txBox="1"/>
          <p:nvPr/>
        </p:nvSpPr>
        <p:spPr>
          <a:xfrm>
            <a:off x="1035960" y="2032792"/>
            <a:ext cx="610186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Begriff kommt aus dem Marketing.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9DE7104-7686-4751-9BD4-2AC3CDDCDB05}"/>
              </a:ext>
            </a:extLst>
          </p:cNvPr>
          <p:cNvSpPr txBox="1"/>
          <p:nvPr/>
        </p:nvSpPr>
        <p:spPr>
          <a:xfrm>
            <a:off x="1029678" y="2899469"/>
            <a:ext cx="6101860" cy="157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Influencer haben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große Reichweite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 beliebt bei Menschen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2D4982D-31A5-47A2-A939-24C2032327C5}"/>
              </a:ext>
            </a:extLst>
          </p:cNvPr>
          <p:cNvCxnSpPr/>
          <p:nvPr/>
        </p:nvCxnSpPr>
        <p:spPr>
          <a:xfrm>
            <a:off x="3427818" y="3650020"/>
            <a:ext cx="65279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4E897982-3D9F-4246-94BF-6166290DF204}"/>
              </a:ext>
            </a:extLst>
          </p:cNvPr>
          <p:cNvSpPr txBox="1"/>
          <p:nvPr/>
        </p:nvSpPr>
        <p:spPr>
          <a:xfrm>
            <a:off x="4060649" y="3326854"/>
            <a:ext cx="2349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Empfehlungen führen zu Kaufentscheidungen</a:t>
            </a:r>
          </a:p>
        </p:txBody>
      </p:sp>
    </p:spTree>
    <p:extLst>
      <p:ext uri="{BB962C8B-B14F-4D97-AF65-F5344CB8AC3E}">
        <p14:creationId xmlns:p14="http://schemas.microsoft.com/office/powerpoint/2010/main" val="9539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FA30D74-B8B6-4EB1-A9FC-A39FF31667EB}"/>
              </a:ext>
            </a:extLst>
          </p:cNvPr>
          <p:cNvSpPr/>
          <p:nvPr/>
        </p:nvSpPr>
        <p:spPr>
          <a:xfrm>
            <a:off x="568960" y="2087154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I1 Welche Arten von Inhalten gibt es?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Medienwelten 4 - Influencer?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1C8C72-0706-731B-EC35-59A2E7BB7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079145"/>
            <a:ext cx="3517900" cy="3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057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A8F39A-DD06-44A4-8DCF-424960DB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Arten Von Videos (Auswahl)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32BD76-85EF-4BEB-AA10-9D2828251F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59DC77-09B1-4438-8F88-0D89869D9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9700" y="2891215"/>
            <a:ext cx="3675283" cy="2568257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A6C088-3DD7-4857-BEA7-E7EE8ECB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3" y="1937878"/>
            <a:ext cx="5855674" cy="1906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5CB926E-A251-4FBF-9158-37D9532C4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214" y="4044812"/>
            <a:ext cx="5908428" cy="1906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9C4FDFF-7210-4B92-8EC9-5F4FCFA12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375" y="3991236"/>
            <a:ext cx="5964162" cy="2095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357BC84-4EF3-45D5-9809-A4F62FD2F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034" y="1908702"/>
            <a:ext cx="5994865" cy="196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BF5BC7-2EAD-4B1C-9A63-DE6889DB8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896" y="5443793"/>
            <a:ext cx="6017893" cy="1412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831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EAE4EF2-E63D-43AF-A8B7-0BEFC51F7C55}"/>
              </a:ext>
            </a:extLst>
          </p:cNvPr>
          <p:cNvSpPr/>
          <p:nvPr/>
        </p:nvSpPr>
        <p:spPr>
          <a:xfrm>
            <a:off x="568960" y="2087154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I1I  Welche Strategien nutzen Influencer?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Medienwelten 4 - Influencer?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596115-0A15-46B9-8080-CABB66419B7D}"/>
              </a:ext>
            </a:extLst>
          </p:cNvPr>
          <p:cNvSpPr txBox="1"/>
          <p:nvPr/>
        </p:nvSpPr>
        <p:spPr>
          <a:xfrm>
            <a:off x="1359213" y="3582625"/>
            <a:ext cx="520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Strategien (YouTube, </a:t>
            </a:r>
            <a:r>
              <a:rPr lang="de-DE" dirty="0" err="1"/>
              <a:t>TikTok</a:t>
            </a:r>
            <a:r>
              <a:rPr lang="de-DE" dirty="0"/>
              <a:t> und Instagram) vorstellen</a:t>
            </a:r>
          </a:p>
        </p:txBody>
      </p:sp>
    </p:spTree>
    <p:extLst>
      <p:ext uri="{BB962C8B-B14F-4D97-AF65-F5344CB8AC3E}">
        <p14:creationId xmlns:p14="http://schemas.microsoft.com/office/powerpoint/2010/main" val="41144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1180C-B189-4EA9-A8EC-C5F75169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TikTok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5478A0-24D7-42EC-8646-D6750DDE75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User Interaktionen</a:t>
            </a:r>
          </a:p>
          <a:p>
            <a:pPr marL="0" indent="0">
              <a:buNone/>
            </a:pPr>
            <a:r>
              <a:rPr lang="de-DE" dirty="0"/>
              <a:t>	Likes, Shares, Kommentare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b="1" dirty="0"/>
              <a:t>Sehverhalten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D569A2-EA43-446C-B9C2-89EA61D65E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Video-Informationen</a:t>
            </a:r>
          </a:p>
          <a:p>
            <a:pPr marL="0" indent="0">
              <a:buNone/>
            </a:pPr>
            <a:r>
              <a:rPr lang="de-DE" dirty="0"/>
              <a:t>Beschreibung, Sounds, Hashtags, Filter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F1B169ED-996D-416D-8A6F-D7973100BC0F}"/>
              </a:ext>
            </a:extLst>
          </p:cNvPr>
          <p:cNvSpPr txBox="1">
            <a:spLocks/>
          </p:cNvSpPr>
          <p:nvPr/>
        </p:nvSpPr>
        <p:spPr>
          <a:xfrm>
            <a:off x="4579010" y="4030348"/>
            <a:ext cx="4645152" cy="344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Geräte und Account-Einstellungen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Spracheinstellungen, Standort, Gerätetyp</a:t>
            </a:r>
          </a:p>
        </p:txBody>
      </p:sp>
      <p:pic>
        <p:nvPicPr>
          <p:cNvPr id="6" name="Inhaltsplatzhalter 5" descr="Ein Bild, das Text, Person, Mann, Mobiltelefon enthält.&#10;&#10;Automatisch generierte Beschreibung">
            <a:extLst>
              <a:ext uri="{FF2B5EF4-FFF2-40B4-BE49-F238E27FC236}">
                <a16:creationId xmlns:a16="http://schemas.microsoft.com/office/drawing/2014/main" id="{08B4AD8E-A23B-4AF3-9E8F-5D2B9FE94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483" y="56507"/>
            <a:ext cx="256032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5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1180C-B189-4EA9-A8EC-C5F75169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TikTok</a:t>
            </a:r>
            <a:r>
              <a:rPr lang="de-DE" dirty="0"/>
              <a:t> Strategien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5478A0-24D7-42EC-8646-D6750DDE7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9605634" cy="34485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/>
              <a:t>Sorge dafür, dass</a:t>
            </a:r>
          </a:p>
          <a:p>
            <a:pPr marL="0" indent="0">
              <a:buNone/>
            </a:pPr>
            <a:r>
              <a:rPr lang="de-DE" dirty="0"/>
              <a:t>… deine Videos bis zum Ende oder besser noch mehrfach geschaut werden.</a:t>
            </a:r>
          </a:p>
          <a:p>
            <a:pPr marL="0" indent="0">
              <a:buNone/>
            </a:pPr>
            <a:r>
              <a:rPr lang="de-DE" dirty="0"/>
              <a:t>… deine Videos </a:t>
            </a:r>
            <a:r>
              <a:rPr lang="de-DE" dirty="0" err="1"/>
              <a:t>geliked</a:t>
            </a:r>
            <a:r>
              <a:rPr lang="de-DE" dirty="0"/>
              <a:t>, kommentiert, geteilt werden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Erstelle Inhalte, die aktuell beliebt sind.</a:t>
            </a:r>
          </a:p>
          <a:p>
            <a:pPr>
              <a:buFontTx/>
              <a:buChar char="-"/>
            </a:pPr>
            <a:r>
              <a:rPr lang="de-DE" dirty="0"/>
              <a:t>Challenges</a:t>
            </a:r>
          </a:p>
          <a:p>
            <a:pPr>
              <a:buFontTx/>
              <a:buChar char="-"/>
            </a:pPr>
            <a:r>
              <a:rPr lang="de-DE" dirty="0"/>
              <a:t>Sounds</a:t>
            </a:r>
          </a:p>
          <a:p>
            <a:pPr>
              <a:buFontTx/>
              <a:buChar char="-"/>
            </a:pPr>
            <a:r>
              <a:rPr lang="de-DE" dirty="0"/>
              <a:t>Filter</a:t>
            </a:r>
          </a:p>
        </p:txBody>
      </p:sp>
      <p:pic>
        <p:nvPicPr>
          <p:cNvPr id="4" name="Inhaltsplatzhalter 5" descr="Ein Bild, das Text, Person, Mann, Mobiltelefon enthält.&#10;&#10;Automatisch generierte Beschreibung">
            <a:extLst>
              <a:ext uri="{FF2B5EF4-FFF2-40B4-BE49-F238E27FC236}">
                <a16:creationId xmlns:a16="http://schemas.microsoft.com/office/drawing/2014/main" id="{4BED6717-A4BE-4FC4-B491-C521C3024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148" y="112243"/>
            <a:ext cx="256032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1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1180C-B189-4EA9-A8EC-C5F75169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Instagram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10A4F9-B8EF-47A5-9850-94BA9ED00F84}"/>
              </a:ext>
            </a:extLst>
          </p:cNvPr>
          <p:cNvSpPr txBox="1"/>
          <p:nvPr/>
        </p:nvSpPr>
        <p:spPr>
          <a:xfrm>
            <a:off x="1449217" y="1983155"/>
            <a:ext cx="61010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/>
              <a:t>früher: 	Likes</a:t>
            </a:r>
          </a:p>
          <a:p>
            <a:pPr marL="0" indent="0">
              <a:buNone/>
            </a:pPr>
            <a:r>
              <a:rPr lang="de-DE" dirty="0"/>
              <a:t>heute:	</a:t>
            </a:r>
            <a:r>
              <a:rPr lang="de-DE" dirty="0" err="1"/>
              <a:t>DM‘s</a:t>
            </a:r>
            <a:r>
              <a:rPr lang="de-DE" dirty="0"/>
              <a:t>, Shares, Kommentare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Regelmäßigkeit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Reels</a:t>
            </a:r>
            <a:r>
              <a:rPr lang="de-DE" dirty="0"/>
              <a:t>,  Videos,  Fotoreihen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67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1180C-B189-4EA9-A8EC-C5F75169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Instagram Strategien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5478A0-24D7-42EC-8646-D6750DDE7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9605634" cy="3448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Sorge dafür, dass</a:t>
            </a:r>
          </a:p>
          <a:p>
            <a:pPr marL="0" indent="0">
              <a:buNone/>
            </a:pPr>
            <a:r>
              <a:rPr lang="de-DE" dirty="0"/>
              <a:t>… deine Fotos/Videos visuell ansprechend sind</a:t>
            </a:r>
          </a:p>
          <a:p>
            <a:pPr marL="0" indent="0">
              <a:buNone/>
            </a:pPr>
            <a:r>
              <a:rPr lang="de-DE" dirty="0"/>
              <a:t>… deine Fotos/ Videos </a:t>
            </a:r>
            <a:r>
              <a:rPr lang="de-DE" dirty="0" err="1"/>
              <a:t>geliked</a:t>
            </a:r>
            <a:r>
              <a:rPr lang="de-DE" dirty="0"/>
              <a:t>, kommentiert, geteilt werden</a:t>
            </a:r>
          </a:p>
          <a:p>
            <a:pPr marL="0" indent="0">
              <a:buNone/>
            </a:pPr>
            <a:r>
              <a:rPr lang="de-DE" dirty="0"/>
              <a:t>	Stelle Fragen</a:t>
            </a:r>
          </a:p>
          <a:p>
            <a:pPr marL="0" indent="0">
              <a:buNone/>
            </a:pPr>
            <a:r>
              <a:rPr lang="de-DE" dirty="0"/>
              <a:t>	Biete Gewinnspiele an</a:t>
            </a:r>
          </a:p>
          <a:p>
            <a:pPr marL="0" indent="0">
              <a:buNone/>
            </a:pPr>
            <a:r>
              <a:rPr lang="de-DE" dirty="0"/>
              <a:t>Poste regelmäßig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76117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hteck 7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Bild 7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hteck 79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el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67" y="704546"/>
            <a:ext cx="4421943" cy="104923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de-DE" sz="3600" dirty="0"/>
              <a:t>Clare Devlin</a:t>
            </a:r>
            <a:br>
              <a:rPr lang="de-DE" sz="3600" dirty="0"/>
            </a:br>
            <a:r>
              <a:rPr lang="de-DE" sz="3600" dirty="0"/>
              <a:t>Der Algorithmus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86" name="Gruppe 85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pic>
        <p:nvPicPr>
          <p:cNvPr id="90" name="Bild 89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ED45FE2D-DB76-4920-964C-CC7716F79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090" y="2561785"/>
            <a:ext cx="1822378" cy="1432243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84556E7D-84CD-4708-8743-5FCBF226C271}"/>
              </a:ext>
            </a:extLst>
          </p:cNvPr>
          <p:cNvSpPr txBox="1"/>
          <p:nvPr/>
        </p:nvSpPr>
        <p:spPr>
          <a:xfrm>
            <a:off x="1035959" y="846244"/>
            <a:ext cx="1225353" cy="95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Reels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23B1746-AEFB-44F4-8C73-815F1DA3C75F}"/>
              </a:ext>
            </a:extLst>
          </p:cNvPr>
          <p:cNvSpPr txBox="1"/>
          <p:nvPr/>
        </p:nvSpPr>
        <p:spPr>
          <a:xfrm>
            <a:off x="2612684" y="1375264"/>
            <a:ext cx="1402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Stories</a:t>
            </a:r>
            <a:endParaRPr lang="de-DE" sz="2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8E0D539-209C-4A06-A41E-49D673068078}"/>
              </a:ext>
            </a:extLst>
          </p:cNvPr>
          <p:cNvSpPr txBox="1"/>
          <p:nvPr/>
        </p:nvSpPr>
        <p:spPr>
          <a:xfrm>
            <a:off x="4239556" y="1375161"/>
            <a:ext cx="2073321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Slidegallerien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5A00FA2-51F5-492F-B020-71F4D0542E1B}"/>
              </a:ext>
            </a:extLst>
          </p:cNvPr>
          <p:cNvSpPr txBox="1"/>
          <p:nvPr/>
        </p:nvSpPr>
        <p:spPr>
          <a:xfrm>
            <a:off x="2409092" y="2483367"/>
            <a:ext cx="6101860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Fokus auf Mehrwert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großer Stress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F000B2A-481A-471E-B47B-04BEF61C06EE}"/>
              </a:ext>
            </a:extLst>
          </p:cNvPr>
          <p:cNvCxnSpPr/>
          <p:nvPr/>
        </p:nvCxnSpPr>
        <p:spPr>
          <a:xfrm flipV="1">
            <a:off x="1987061" y="1375161"/>
            <a:ext cx="0" cy="33959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45732343-7F7A-4E41-A8E7-F5B790B89374}"/>
              </a:ext>
            </a:extLst>
          </p:cNvPr>
          <p:cNvCxnSpPr/>
          <p:nvPr/>
        </p:nvCxnSpPr>
        <p:spPr>
          <a:xfrm flipV="1">
            <a:off x="6192715" y="1408884"/>
            <a:ext cx="0" cy="33959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25F0C81-33AF-42FA-8365-7E57F6F942DC}"/>
              </a:ext>
            </a:extLst>
          </p:cNvPr>
          <p:cNvCxnSpPr>
            <a:cxnSpLocks/>
          </p:cNvCxnSpPr>
          <p:nvPr/>
        </p:nvCxnSpPr>
        <p:spPr>
          <a:xfrm>
            <a:off x="3862753" y="1375161"/>
            <a:ext cx="0" cy="34850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39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B29B3C-A1AC-46C6-AB1F-BE5233F8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YouTube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386F5A-BF18-49BB-9771-CA7A81CC1F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Watchtime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Nutzerinteraktionen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Uploadfrequenz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822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00021" y="638300"/>
            <a:ext cx="6409605" cy="4858625"/>
            <a:chOff x="7807230" y="2012810"/>
            <a:chExt cx="3251252" cy="34598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9891" y="973636"/>
            <a:ext cx="5769864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9AE7D8-6120-980B-B815-0ECF3DAB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483" y="1138228"/>
            <a:ext cx="5440680" cy="385876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piegelSansUI"/>
              </a:rPr>
              <a:t>"</a:t>
            </a:r>
            <a:r>
              <a:rPr lang="en-US" sz="1800" dirty="0">
                <a:ea typeface="+mn-lt"/>
                <a:cs typeface="+mn-lt"/>
              </a:rPr>
              <a:t>Die </a:t>
            </a:r>
            <a:r>
              <a:rPr lang="en-US" sz="1800" dirty="0" err="1">
                <a:ea typeface="+mn-lt"/>
                <a:cs typeface="+mn-lt"/>
              </a:rPr>
              <a:t>schöne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neue</a:t>
            </a:r>
            <a:r>
              <a:rPr lang="en-US" sz="1800" dirty="0">
                <a:ea typeface="+mn-lt"/>
                <a:cs typeface="+mn-lt"/>
              </a:rPr>
              <a:t> Schule </a:t>
            </a:r>
            <a:r>
              <a:rPr lang="en-US" sz="1800" dirty="0" err="1">
                <a:ea typeface="+mn-lt"/>
                <a:cs typeface="+mn-lt"/>
              </a:rPr>
              <a:t>wird</a:t>
            </a:r>
            <a:r>
              <a:rPr lang="en-US" sz="1800" dirty="0">
                <a:ea typeface="+mn-lt"/>
                <a:cs typeface="+mn-lt"/>
              </a:rPr>
              <a:t>  </a:t>
            </a:r>
            <a:r>
              <a:rPr lang="en-US" sz="1800" dirty="0" err="1">
                <a:ea typeface="+mn-lt"/>
                <a:cs typeface="+mn-lt"/>
              </a:rPr>
              <a:t>Wirklichkeit</a:t>
            </a:r>
            <a:r>
              <a:rPr lang="en-US" sz="1800" dirty="0">
                <a:ea typeface="+mn-lt"/>
                <a:cs typeface="+mn-lt"/>
              </a:rPr>
              <a:t>: Kinder </a:t>
            </a:r>
            <a:r>
              <a:rPr lang="en-US" sz="1800" dirty="0" err="1">
                <a:ea typeface="+mn-lt"/>
                <a:cs typeface="+mn-lt"/>
              </a:rPr>
              <a:t>lernen</a:t>
            </a:r>
            <a:r>
              <a:rPr lang="en-US" sz="1800" dirty="0">
                <a:ea typeface="+mn-lt"/>
                <a:cs typeface="+mn-lt"/>
              </a:rPr>
              <a:t> am Computer, </a:t>
            </a:r>
            <a:r>
              <a:rPr lang="en-US" sz="1800" dirty="0" err="1">
                <a:ea typeface="+mn-lt"/>
                <a:cs typeface="+mn-lt"/>
              </a:rPr>
              <a:t>programmieren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Lernspiele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oder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kommunizieren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über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Datennetze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mit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Gleichaltrigen</a:t>
            </a:r>
            <a:r>
              <a:rPr lang="en-US" sz="1800" dirty="0">
                <a:ea typeface="+mn-lt"/>
                <a:cs typeface="+mn-lt"/>
              </a:rPr>
              <a:t> in </a:t>
            </a:r>
            <a:r>
              <a:rPr lang="en-US" sz="1800" dirty="0" err="1">
                <a:ea typeface="+mn-lt"/>
                <a:cs typeface="+mn-lt"/>
              </a:rPr>
              <a:t>Tokio</a:t>
            </a:r>
            <a:r>
              <a:rPr lang="en-US" sz="1800" dirty="0">
                <a:ea typeface="+mn-lt"/>
                <a:cs typeface="+mn-lt"/>
              </a:rPr>
              <a:t> und New York. </a:t>
            </a:r>
            <a:r>
              <a:rPr lang="en-US" sz="1800" dirty="0" err="1">
                <a:ea typeface="+mn-lt"/>
                <a:cs typeface="+mn-lt"/>
              </a:rPr>
              <a:t>Während</a:t>
            </a:r>
            <a:r>
              <a:rPr lang="en-US" sz="1800" dirty="0">
                <a:ea typeface="+mn-lt"/>
                <a:cs typeface="+mn-lt"/>
              </a:rPr>
              <a:t> die Schüler </a:t>
            </a:r>
            <a:r>
              <a:rPr lang="en-US" sz="1800" dirty="0" err="1">
                <a:ea typeface="+mn-lt"/>
                <a:cs typeface="+mn-lt"/>
              </a:rPr>
              <a:t>neuen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Spaß</a:t>
            </a:r>
            <a:r>
              <a:rPr lang="en-US" sz="1800" dirty="0">
                <a:ea typeface="+mn-lt"/>
                <a:cs typeface="+mn-lt"/>
              </a:rPr>
              <a:t> am </a:t>
            </a:r>
            <a:r>
              <a:rPr lang="en-US" sz="1800" dirty="0" err="1">
                <a:ea typeface="+mn-lt"/>
                <a:cs typeface="+mn-lt"/>
              </a:rPr>
              <a:t>Lernen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entdecken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schläft</a:t>
            </a:r>
            <a:r>
              <a:rPr lang="en-US" sz="1800" dirty="0">
                <a:ea typeface="+mn-lt"/>
                <a:cs typeface="+mn-lt"/>
              </a:rPr>
              <a:t> die </a:t>
            </a:r>
            <a:r>
              <a:rPr lang="en-US" sz="1800" dirty="0" err="1">
                <a:ea typeface="+mn-lt"/>
                <a:cs typeface="+mn-lt"/>
              </a:rPr>
              <a:t>Kultusbürokratie</a:t>
            </a:r>
            <a:r>
              <a:rPr lang="en-US" sz="1800" dirty="0">
                <a:ea typeface="+mn-lt"/>
                <a:cs typeface="+mn-lt"/>
              </a:rPr>
              <a:t>. In der </a:t>
            </a:r>
            <a:r>
              <a:rPr lang="en-US" sz="1800" dirty="0" err="1">
                <a:ea typeface="+mn-lt"/>
                <a:cs typeface="+mn-lt"/>
              </a:rPr>
              <a:t>Lehrerausbildung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kommen</a:t>
            </a:r>
            <a:r>
              <a:rPr lang="en-US" sz="1800" dirty="0">
                <a:ea typeface="+mn-lt"/>
                <a:cs typeface="+mn-lt"/>
              </a:rPr>
              <a:t> Computer </a:t>
            </a:r>
            <a:r>
              <a:rPr lang="en-US" sz="1800" dirty="0" err="1">
                <a:ea typeface="+mn-lt"/>
                <a:cs typeface="+mn-lt"/>
              </a:rPr>
              <a:t>kaum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vor</a:t>
            </a:r>
            <a:r>
              <a:rPr lang="en-US" sz="1800" dirty="0">
                <a:ea typeface="+mn-lt"/>
                <a:cs typeface="+mn-lt"/>
              </a:rPr>
              <a:t>.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"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piegelSansUI"/>
              </a:rPr>
              <a:t>Spiegel (</a:t>
            </a:r>
            <a:r>
              <a:rPr lang="en-US" sz="1800" dirty="0">
                <a:ea typeface="+mn-lt"/>
                <a:cs typeface="+mn-lt"/>
              </a:rPr>
              <a:t>Nr. 09 / 27.02.1994)</a:t>
            </a:r>
            <a:br>
              <a:rPr lang="en-US" sz="1800" dirty="0">
                <a:ea typeface="+mn-lt"/>
                <a:cs typeface="+mn-lt"/>
              </a:rPr>
            </a:br>
            <a:endParaRPr lang="en-US" sz="1800" dirty="0">
              <a:ea typeface="+mn-lt"/>
              <a:cs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3" descr="Ein Bild, das Text enthält.&#10;&#10;Beschreibung automatisch generiert.">
            <a:extLst>
              <a:ext uri="{FF2B5EF4-FFF2-40B4-BE49-F238E27FC236}">
                <a16:creationId xmlns:a16="http://schemas.microsoft.com/office/drawing/2014/main" id="{3C04DC25-6132-936F-1C0A-586E1EB9B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521" y="1289957"/>
            <a:ext cx="24765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B29B3C-A1AC-46C6-AB1F-BE5233F8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YouTube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386F5A-BF18-49BB-9771-CA7A81CC1F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Erstelle Inhalte die möglichst lang geschaut werden.</a:t>
            </a:r>
          </a:p>
          <a:p>
            <a:pPr marL="0" indent="0">
              <a:buNone/>
            </a:pPr>
            <a:r>
              <a:rPr lang="de-DE" dirty="0"/>
              <a:t>Fordere Nutzer auf zu kommentieren, zu liken und zu abonnieren.</a:t>
            </a:r>
          </a:p>
          <a:p>
            <a:pPr marL="0" indent="0">
              <a:buNone/>
            </a:pPr>
            <a:r>
              <a:rPr lang="de-DE" dirty="0"/>
              <a:t>Wähle geeignete Stichwörter</a:t>
            </a:r>
          </a:p>
          <a:p>
            <a:pPr marL="0" indent="0">
              <a:buNone/>
            </a:pPr>
            <a:r>
              <a:rPr lang="de-DE" dirty="0"/>
              <a:t>Wähle Titel und Thumbnails, die Nutzer dazu bringen, das Video zu schauen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F8B791-EB3C-4817-B0FA-11B86118F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253" y="3735175"/>
            <a:ext cx="4216617" cy="19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5F3E91E-7C79-4657-8463-94DDC985F866}"/>
              </a:ext>
            </a:extLst>
          </p:cNvPr>
          <p:cNvSpPr/>
          <p:nvPr/>
        </p:nvSpPr>
        <p:spPr>
          <a:xfrm>
            <a:off x="570872" y="2128293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IV  Analyse und Vorstellung von Influencern und ihres Contents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Medienwelten 4 - Influencer?</a:t>
            </a:r>
          </a:p>
        </p:txBody>
      </p:sp>
    </p:spTree>
    <p:extLst>
      <p:ext uri="{BB962C8B-B14F-4D97-AF65-F5344CB8AC3E}">
        <p14:creationId xmlns:p14="http://schemas.microsoft.com/office/powerpoint/2010/main" val="13702499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D636FF-06C2-38FD-1147-3CBEBD543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699" y="152401"/>
            <a:ext cx="5816601" cy="57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386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04D827F-BB20-45D5-BC46-1FB6C6127B8F}"/>
              </a:ext>
            </a:extLst>
          </p:cNvPr>
          <p:cNvSpPr/>
          <p:nvPr/>
        </p:nvSpPr>
        <p:spPr>
          <a:xfrm>
            <a:off x="570872" y="2128293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  Analyse und Bewertung des „Berufes“ Influencer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Medienwelten 4 - Influencer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596115-0A15-46B9-8080-CABB66419B7D}"/>
              </a:ext>
            </a:extLst>
          </p:cNvPr>
          <p:cNvSpPr txBox="1"/>
          <p:nvPr/>
        </p:nvSpPr>
        <p:spPr>
          <a:xfrm>
            <a:off x="1642968" y="3123447"/>
            <a:ext cx="3720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 –und Nachteile werden analysiert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36F84D-5CFA-4C17-8BD3-94744518D742}"/>
              </a:ext>
            </a:extLst>
          </p:cNvPr>
          <p:cNvSpPr txBox="1"/>
          <p:nvPr/>
        </p:nvSpPr>
        <p:spPr>
          <a:xfrm>
            <a:off x="916528" y="5011163"/>
            <a:ext cx="2468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Wie verdient man Geld?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4365FA3-88B6-4546-8B82-4A18D7259BA9}"/>
              </a:ext>
            </a:extLst>
          </p:cNvPr>
          <p:cNvSpPr txBox="1"/>
          <p:nvPr/>
        </p:nvSpPr>
        <p:spPr>
          <a:xfrm>
            <a:off x="5437709" y="5011163"/>
            <a:ext cx="4043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Wie stressig ist das Leben als Influencer?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78831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Medienwelten 4 - Influencer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0109DFB-FA52-4F98-ACD4-B685E40598B8}"/>
              </a:ext>
            </a:extLst>
          </p:cNvPr>
          <p:cNvSpPr/>
          <p:nvPr/>
        </p:nvSpPr>
        <p:spPr>
          <a:xfrm>
            <a:off x="4278811" y="2189481"/>
            <a:ext cx="4216400" cy="1239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Audioproduktion</a:t>
            </a:r>
          </a:p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54882A-6862-42E0-B4AB-A3FD47CCA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514" y="3890423"/>
            <a:ext cx="3200286" cy="12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06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892A4C-24CB-5E55-70EB-D7F70C4F4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79" y="139254"/>
            <a:ext cx="6219221" cy="62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93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AAC2F-1EC4-0F06-D2B5-A814E4A1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Themen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101DBC-5BF1-29C1-5293-11CEB4FC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104632"/>
            <a:ext cx="9603275" cy="345061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Aus Daten wird Wissen! - Erstellung eines Infoblatts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Big Data - Wer sammelt unsere Daten?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Was ist ein "Influencer"?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Selbstdarstellung und Selbstoptimierung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Fake News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Chancen und Risiken von künstlicher Intelligenz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0773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E75C2-6757-D80A-89AB-792ABEC5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Digitale Projekte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EE3F500-9414-B55D-F446-EF6EE35B3000}"/>
              </a:ext>
            </a:extLst>
          </p:cNvPr>
          <p:cNvSpPr txBox="1"/>
          <p:nvPr/>
        </p:nvSpPr>
        <p:spPr>
          <a:xfrm>
            <a:off x="1451579" y="2157215"/>
            <a:ext cx="9140825" cy="3790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Podcast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Diagramme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Audioschnitt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Präsentationen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</a:rPr>
              <a:t>Poster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</a:rPr>
              <a:t>Broschüre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50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53" y="2036780"/>
            <a:ext cx="2353747" cy="3296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669" y="278622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5" y="282870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844" y="2818228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CBF1917-8F57-2776-B27E-E75DA884B720}"/>
              </a:ext>
            </a:extLst>
          </p:cNvPr>
          <p:cNvSpPr txBox="1"/>
          <p:nvPr/>
        </p:nvSpPr>
        <p:spPr>
          <a:xfrm>
            <a:off x="10224265" y="549910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März 2023</a:t>
            </a:r>
          </a:p>
        </p:txBody>
      </p:sp>
    </p:spTree>
    <p:extLst>
      <p:ext uri="{BB962C8B-B14F-4D97-AF65-F5344CB8AC3E}">
        <p14:creationId xmlns:p14="http://schemas.microsoft.com/office/powerpoint/2010/main" val="30827573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EA90818-137C-523C-35A1-95C60F19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646" y="3231947"/>
            <a:ext cx="9048750" cy="1562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2C40D0-EB33-A68C-E0DF-814F15C6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Podcast: News4TEacher Doppelstunde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102769-3B83-A251-CC64-6214CB79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727832-3D42-CE3D-5E41-CB76E7AF7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" y="2286493"/>
            <a:ext cx="3290888" cy="33418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59436E-04B5-1FE7-759C-8151197B4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546" y="3347808"/>
            <a:ext cx="86010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5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00021" y="638300"/>
            <a:ext cx="6409605" cy="4858625"/>
            <a:chOff x="7807230" y="2012810"/>
            <a:chExt cx="3251252" cy="34598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9891" y="973636"/>
            <a:ext cx="5769864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9AE7D8-6120-980B-B815-0ECF3DAB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483" y="1138228"/>
            <a:ext cx="5440680" cy="385876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piegelSansUI"/>
              </a:rPr>
              <a:t>"</a:t>
            </a:r>
            <a:r>
              <a:rPr lang="en-US" sz="1800" dirty="0">
                <a:ea typeface="+mn-lt"/>
                <a:cs typeface="+mn-lt"/>
              </a:rPr>
              <a:t>Die </a:t>
            </a:r>
            <a:r>
              <a:rPr lang="en-US" sz="1800" dirty="0" err="1">
                <a:ea typeface="+mn-lt"/>
                <a:cs typeface="+mn-lt"/>
              </a:rPr>
              <a:t>schöne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neue</a:t>
            </a:r>
            <a:r>
              <a:rPr lang="en-US" sz="1800" dirty="0">
                <a:ea typeface="+mn-lt"/>
                <a:cs typeface="+mn-lt"/>
              </a:rPr>
              <a:t> Schule </a:t>
            </a:r>
            <a:r>
              <a:rPr lang="en-US" sz="1800" dirty="0" err="1">
                <a:ea typeface="+mn-lt"/>
                <a:cs typeface="+mn-lt"/>
              </a:rPr>
              <a:t>wird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Wirklichkeit</a:t>
            </a:r>
            <a:r>
              <a:rPr lang="en-US" sz="1800" dirty="0">
                <a:ea typeface="+mn-lt"/>
                <a:cs typeface="+mn-lt"/>
              </a:rPr>
              <a:t>: Kinder </a:t>
            </a:r>
            <a:r>
              <a:rPr lang="en-US" sz="1800" dirty="0" err="1">
                <a:ea typeface="+mn-lt"/>
                <a:cs typeface="+mn-lt"/>
              </a:rPr>
              <a:t>lernen</a:t>
            </a:r>
            <a:r>
              <a:rPr lang="en-US" sz="1800" dirty="0">
                <a:ea typeface="+mn-lt"/>
                <a:cs typeface="+mn-lt"/>
              </a:rPr>
              <a:t> am Computer,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programmieren</a:t>
            </a:r>
            <a:r>
              <a:rPr lang="en-US" sz="1800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Lernspiele</a:t>
            </a:r>
            <a:r>
              <a:rPr lang="en-US" sz="1800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oder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kommunizieren</a:t>
            </a:r>
            <a:r>
              <a:rPr lang="en-US" sz="1800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über</a:t>
            </a:r>
            <a:r>
              <a:rPr lang="en-US" sz="1800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Datennetze</a:t>
            </a:r>
            <a:r>
              <a:rPr lang="en-US" sz="1800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mit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Gleichaltrigen</a:t>
            </a:r>
            <a:r>
              <a:rPr lang="en-US" sz="1800" dirty="0">
                <a:ea typeface="+mn-lt"/>
                <a:cs typeface="+mn-lt"/>
              </a:rPr>
              <a:t> in </a:t>
            </a:r>
            <a:r>
              <a:rPr lang="en-US" sz="1800" dirty="0" err="1">
                <a:ea typeface="+mn-lt"/>
                <a:cs typeface="+mn-lt"/>
              </a:rPr>
              <a:t>Tokio</a:t>
            </a:r>
            <a:r>
              <a:rPr lang="en-US" sz="1800" dirty="0">
                <a:ea typeface="+mn-lt"/>
                <a:cs typeface="+mn-lt"/>
              </a:rPr>
              <a:t> und New York. </a:t>
            </a:r>
            <a:r>
              <a:rPr lang="en-US" sz="1800" dirty="0" err="1">
                <a:ea typeface="+mn-lt"/>
                <a:cs typeface="+mn-lt"/>
              </a:rPr>
              <a:t>Während</a:t>
            </a:r>
            <a:r>
              <a:rPr lang="en-US" sz="1800" dirty="0">
                <a:ea typeface="+mn-lt"/>
                <a:cs typeface="+mn-lt"/>
              </a:rPr>
              <a:t> die Schüler </a:t>
            </a:r>
            <a:r>
              <a:rPr lang="en-US" sz="1800" dirty="0" err="1">
                <a:ea typeface="+mn-lt"/>
                <a:cs typeface="+mn-lt"/>
              </a:rPr>
              <a:t>neuen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Spaß</a:t>
            </a:r>
            <a:r>
              <a:rPr lang="en-US" sz="1800" dirty="0">
                <a:ea typeface="+mn-lt"/>
                <a:cs typeface="+mn-lt"/>
              </a:rPr>
              <a:t> am </a:t>
            </a:r>
            <a:r>
              <a:rPr lang="en-US" sz="1800" dirty="0" err="1">
                <a:ea typeface="+mn-lt"/>
                <a:cs typeface="+mn-lt"/>
              </a:rPr>
              <a:t>Lernen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entdecken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schläft</a:t>
            </a:r>
            <a:r>
              <a:rPr lang="en-US" sz="1800" dirty="0">
                <a:highlight>
                  <a:srgbClr val="FFFF00"/>
                </a:highlight>
                <a:ea typeface="+mn-lt"/>
                <a:cs typeface="+mn-lt"/>
              </a:rPr>
              <a:t> die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Kultusbürokratie</a:t>
            </a:r>
            <a:r>
              <a:rPr lang="en-US" sz="1800" dirty="0">
                <a:ea typeface="+mn-lt"/>
                <a:cs typeface="+mn-lt"/>
              </a:rPr>
              <a:t>. In der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Lehrerausbildung</a:t>
            </a:r>
            <a:r>
              <a:rPr lang="en-US" sz="1800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kommen</a:t>
            </a:r>
            <a:r>
              <a:rPr lang="en-US" sz="1800" dirty="0">
                <a:highlight>
                  <a:srgbClr val="FFFF00"/>
                </a:highlight>
                <a:ea typeface="+mn-lt"/>
                <a:cs typeface="+mn-lt"/>
              </a:rPr>
              <a:t> Computer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kaum</a:t>
            </a:r>
            <a:r>
              <a:rPr lang="en-US" sz="1800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en-US" sz="1800" dirty="0" err="1">
                <a:highlight>
                  <a:srgbClr val="FFFF00"/>
                </a:highlight>
                <a:ea typeface="+mn-lt"/>
                <a:cs typeface="+mn-lt"/>
              </a:rPr>
              <a:t>vor</a:t>
            </a:r>
            <a:r>
              <a:rPr lang="en-US" sz="1800" dirty="0">
                <a:ea typeface="+mn-lt"/>
                <a:cs typeface="+mn-lt"/>
              </a:rPr>
              <a:t>.</a:t>
            </a:r>
            <a:r>
              <a:rPr lang="en-US" sz="1800" dirty="0">
                <a:solidFill>
                  <a:srgbClr val="000000"/>
                </a:solidFill>
                <a:latin typeface="SpiegelSansUI"/>
              </a:rPr>
              <a:t>"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SpiegelSansUI"/>
              </a:rPr>
              <a:t>Spiegel (</a:t>
            </a:r>
            <a:r>
              <a:rPr lang="en-US" sz="1800" dirty="0">
                <a:ea typeface="+mn-lt"/>
                <a:cs typeface="+mn-lt"/>
              </a:rPr>
              <a:t>Nr. 09 / 27.02.1994)</a:t>
            </a:r>
            <a:br>
              <a:rPr lang="en-US" sz="1800" dirty="0">
                <a:ea typeface="+mn-lt"/>
                <a:cs typeface="+mn-lt"/>
              </a:rPr>
            </a:br>
            <a:endParaRPr lang="en-US" sz="1800" dirty="0">
              <a:ea typeface="+mn-lt"/>
              <a:cs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3" descr="Ein Bild, das Text enthält.&#10;&#10;Beschreibung automatisch generiert.">
            <a:extLst>
              <a:ext uri="{FF2B5EF4-FFF2-40B4-BE49-F238E27FC236}">
                <a16:creationId xmlns:a16="http://schemas.microsoft.com/office/drawing/2014/main" id="{3C04DC25-6132-936F-1C0A-586E1EB9B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521" y="1289957"/>
            <a:ext cx="24765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327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C40D0-EB33-A68C-E0DF-814F15C6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Podcast: News4TEacher Doppelstunde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102769-3B83-A251-CC64-6214CB79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727832-3D42-CE3D-5E41-CB76E7AF7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" y="2286493"/>
            <a:ext cx="3290888" cy="33418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59436E-04B5-1FE7-759C-8151197B4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646" y="3424008"/>
            <a:ext cx="8601075" cy="1066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A90818-137C-523C-35A1-95C60F19B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646" y="3231947"/>
            <a:ext cx="904875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041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C40D0-EB33-A68C-E0DF-814F15C6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Podcast: News4TEacher Doppelstunde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102769-3B83-A251-CC64-6214CB79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727832-3D42-CE3D-5E41-CB76E7AF7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" y="2286493"/>
            <a:ext cx="3290888" cy="33418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59436E-04B5-1FE7-759C-8151197B4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646" y="3424008"/>
            <a:ext cx="8601075" cy="1066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A90818-137C-523C-35A1-95C60F19B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646" y="3231947"/>
            <a:ext cx="9048750" cy="15621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4AC915D-E230-F6AD-2D21-6CE444A0A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075" y="3424008"/>
            <a:ext cx="862012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765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C40D0-EB33-A68C-E0DF-814F15C6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Podcast: News4TEacher Doppelstunde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102769-3B83-A251-CC64-6214CB79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727832-3D42-CE3D-5E41-CB76E7AF7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" y="2286493"/>
            <a:ext cx="3290888" cy="33418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59436E-04B5-1FE7-759C-8151197B4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646" y="3424008"/>
            <a:ext cx="8601075" cy="1066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A90818-137C-523C-35A1-95C60F19B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646" y="3231947"/>
            <a:ext cx="9048750" cy="15621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4AC915D-E230-F6AD-2D21-6CE444A0A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075" y="3424008"/>
            <a:ext cx="8620125" cy="12192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F9BFB6-9359-3562-569C-E4F154C1E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246" y="3593470"/>
            <a:ext cx="85915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23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22F826-ED92-71F8-C2C9-962FAB6CF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Podcast: Doppelstunde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CC5D6A-62E6-4259-FF8A-E7685F599D4A}"/>
              </a:ext>
            </a:extLst>
          </p:cNvPr>
          <p:cNvSpPr txBox="1"/>
          <p:nvPr/>
        </p:nvSpPr>
        <p:spPr>
          <a:xfrm>
            <a:off x="1295400" y="2831584"/>
            <a:ext cx="8924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dirty="0"/>
              <a:t>https://www.buzzsprout.com/1799023</a:t>
            </a:r>
          </a:p>
        </p:txBody>
      </p:sp>
    </p:spTree>
    <p:extLst>
      <p:ext uri="{BB962C8B-B14F-4D97-AF65-F5344CB8AC3E}">
        <p14:creationId xmlns:p14="http://schemas.microsoft.com/office/powerpoint/2010/main" val="7753884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550" y="1298005"/>
            <a:ext cx="9603275" cy="1049235"/>
          </a:xfrm>
        </p:spPr>
        <p:txBody>
          <a:bodyPr/>
          <a:lstStyle/>
          <a:p>
            <a:r>
              <a:rPr lang="de-DE" dirty="0"/>
              <a:t>Kontaktdaten / Weitere Infos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8D720B7-761B-428C-8AC7-7A36C5C07CAA}"/>
              </a:ext>
            </a:extLst>
          </p:cNvPr>
          <p:cNvSpPr txBox="1"/>
          <p:nvPr/>
        </p:nvSpPr>
        <p:spPr>
          <a:xfrm>
            <a:off x="1683657" y="3004457"/>
            <a:ext cx="2378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3"/>
              </a:rPr>
              <a:t>florian.nuxoll@gmx.net</a:t>
            </a:r>
            <a:endParaRPr lang="de-DE" dirty="0"/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FAB941-47BF-407E-8FB9-A91274EB64F6}"/>
              </a:ext>
            </a:extLst>
          </p:cNvPr>
          <p:cNvSpPr txBox="1"/>
          <p:nvPr/>
        </p:nvSpPr>
        <p:spPr>
          <a:xfrm>
            <a:off x="1683657" y="3650788"/>
            <a:ext cx="6103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hlinkClick r:id="rId4"/>
              </a:rPr>
              <a:t>medienwelten.schule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DC9E79-C4A6-43E7-AAB4-075994FAB868}"/>
              </a:ext>
            </a:extLst>
          </p:cNvPr>
          <p:cNvSpPr txBox="1"/>
          <p:nvPr/>
        </p:nvSpPr>
        <p:spPr>
          <a:xfrm>
            <a:off x="1683657" y="4422555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536471"/>
                </a:solidFill>
                <a:effectLst/>
                <a:latin typeface="TwitterChirp"/>
              </a:rPr>
              <a:t>Twitter: @Herr_Nuxoll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4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D08B5-0780-E74F-49C0-3BBB409A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DE" dirty="0"/>
            </a:br>
            <a:r>
              <a:rPr lang="de-DE" dirty="0"/>
              <a:t>Schule hat sich (etwas) verändert seit 1886 </a:t>
            </a:r>
          </a:p>
        </p:txBody>
      </p:sp>
      <p:pic>
        <p:nvPicPr>
          <p:cNvPr id="6" name="Grafik 6" descr="Ein Bild, das Person, drinnen enthält.&#10;&#10;Beschreibung automatisch generiert.">
            <a:extLst>
              <a:ext uri="{FF2B5EF4-FFF2-40B4-BE49-F238E27FC236}">
                <a16:creationId xmlns:a16="http://schemas.microsoft.com/office/drawing/2014/main" id="{EE8AA16A-8538-FCA9-FB7C-6A291CBA8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1013" y="2173102"/>
            <a:ext cx="5175920" cy="3450613"/>
          </a:xfrm>
        </p:spPr>
      </p:pic>
      <p:pic>
        <p:nvPicPr>
          <p:cNvPr id="5" name="Grafik 7" descr="Ein Bild, das Text, drinnen enthält.&#10;&#10;Beschreibung automatisch generiert.">
            <a:extLst>
              <a:ext uri="{FF2B5EF4-FFF2-40B4-BE49-F238E27FC236}">
                <a16:creationId xmlns:a16="http://schemas.microsoft.com/office/drawing/2014/main" id="{83A96DD5-CD66-A04E-3A98-0FFEF16E3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97" y="2248242"/>
            <a:ext cx="2672206" cy="337861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8A6B330-8E41-B010-1914-72D77B050DFB}"/>
              </a:ext>
            </a:extLst>
          </p:cNvPr>
          <p:cNvSpPr txBox="1"/>
          <p:nvPr/>
        </p:nvSpPr>
        <p:spPr>
          <a:xfrm>
            <a:off x="5878286" y="5704114"/>
            <a:ext cx="620485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https://elements.envato.com/de/young-student-kid-interacting-with-digital-blackbo-D25BCRA</a:t>
            </a:r>
          </a:p>
        </p:txBody>
      </p:sp>
    </p:spTree>
    <p:extLst>
      <p:ext uri="{BB962C8B-B14F-4D97-AF65-F5344CB8AC3E}">
        <p14:creationId xmlns:p14="http://schemas.microsoft.com/office/powerpoint/2010/main" val="315843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„Galerie“ für Coworking Spaces</Template>
  <TotalTime>0</TotalTime>
  <Words>1363</Words>
  <Application>Microsoft Office PowerPoint</Application>
  <PresentationFormat>Breitbild</PresentationFormat>
  <Paragraphs>258</Paragraphs>
  <Slides>84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84</vt:i4>
      </vt:variant>
    </vt:vector>
  </HeadingPairs>
  <TitlesOfParts>
    <vt:vector size="95" baseType="lpstr">
      <vt:lpstr>Arial</vt:lpstr>
      <vt:lpstr>Arial</vt:lpstr>
      <vt:lpstr>Calibri</vt:lpstr>
      <vt:lpstr>Calibri Light</vt:lpstr>
      <vt:lpstr>Gill Sans MT</vt:lpstr>
      <vt:lpstr>Open Sans</vt:lpstr>
      <vt:lpstr>SpiegelSansUI</vt:lpstr>
      <vt:lpstr>Tahoma</vt:lpstr>
      <vt:lpstr>TwitterChirp</vt:lpstr>
      <vt:lpstr>Galerie</vt:lpstr>
      <vt:lpstr>Office</vt:lpstr>
      <vt:lpstr>PowerPoint-Präsentation</vt:lpstr>
      <vt:lpstr> Florian Nuxoll</vt:lpstr>
      <vt:lpstr> Florian Nuxoll</vt:lpstr>
      <vt:lpstr> Agenda</vt:lpstr>
      <vt:lpstr>PowerPoint-Präsentation</vt:lpstr>
      <vt:lpstr>PowerPoint-Präsentation</vt:lpstr>
      <vt:lpstr>PowerPoint-Präsentation</vt:lpstr>
      <vt:lpstr>PowerPoint-Präsentation</vt:lpstr>
      <vt:lpstr> Schule hat sich (etwas) verändert seit 1886 </vt:lpstr>
      <vt:lpstr>PowerPoint-Präsentation</vt:lpstr>
      <vt:lpstr> Digitale Teilhabe </vt:lpstr>
      <vt:lpstr>PowerPoint-Präsentation</vt:lpstr>
      <vt:lpstr>Die Snapchat Flamme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Medienwelten 4 - Dreischritt</vt:lpstr>
      <vt:lpstr> Themen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Medienwelten 4 - Dreischritt</vt:lpstr>
      <vt:lpstr> Themen</vt:lpstr>
      <vt:lpstr> Digitale Projekte</vt:lpstr>
      <vt:lpstr>PowerPoint-Präsentation</vt:lpstr>
      <vt:lpstr> Medienwelten 4 - Influencer?</vt:lpstr>
      <vt:lpstr>Experteninterviews</vt:lpstr>
      <vt:lpstr>Julia Kost: Wann ist man ein Influencer?</vt:lpstr>
      <vt:lpstr>Robin Blase Wer ist Influencer?</vt:lpstr>
      <vt:lpstr> Medienwelten 4 - Influencer?</vt:lpstr>
      <vt:lpstr>Arten Von Videos (Auswahl)</vt:lpstr>
      <vt:lpstr> Medienwelten 4 - Influencer?</vt:lpstr>
      <vt:lpstr>TikTok</vt:lpstr>
      <vt:lpstr>TikTok Strategien</vt:lpstr>
      <vt:lpstr>Instagram</vt:lpstr>
      <vt:lpstr>Instagram Strategien</vt:lpstr>
      <vt:lpstr>Clare Devlin Der Algorithmus</vt:lpstr>
      <vt:lpstr>YouTube</vt:lpstr>
      <vt:lpstr>YouTube</vt:lpstr>
      <vt:lpstr> Medienwelten 4 - Influencer?</vt:lpstr>
      <vt:lpstr>PowerPoint-Präsentation</vt:lpstr>
      <vt:lpstr> Medienwelten 4 - Influencer</vt:lpstr>
      <vt:lpstr> Medienwelten 4 - Influencer</vt:lpstr>
      <vt:lpstr>PowerPoint-Präsentation</vt:lpstr>
      <vt:lpstr> Themen</vt:lpstr>
      <vt:lpstr> Digitale Projekte</vt:lpstr>
      <vt:lpstr>PowerPoint-Präsentation</vt:lpstr>
      <vt:lpstr>Podcast: News4TEacher Doppelstunde</vt:lpstr>
      <vt:lpstr>Podcast: News4TEacher Doppelstunde</vt:lpstr>
      <vt:lpstr>Podcast: News4TEacher Doppelstunde</vt:lpstr>
      <vt:lpstr>Podcast: News4TEacher Doppelstunde</vt:lpstr>
      <vt:lpstr> Podcast: Doppelstunde</vt:lpstr>
      <vt:lpstr>Kontaktdaten / Weitere Infos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3</cp:revision>
  <dcterms:created xsi:type="dcterms:W3CDTF">2021-11-21T14:48:15Z</dcterms:created>
  <dcterms:modified xsi:type="dcterms:W3CDTF">2022-11-21T14:23:43Z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