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4"/>
  </p:sldMasterIdLst>
  <p:notesMasterIdLst>
    <p:notesMasterId r:id="rId54"/>
  </p:notesMasterIdLst>
  <p:handoutMasterIdLst>
    <p:handoutMasterId r:id="rId55"/>
  </p:handoutMasterIdLst>
  <p:sldIdLst>
    <p:sldId id="898" r:id="rId5"/>
    <p:sldId id="1011" r:id="rId6"/>
    <p:sldId id="1015" r:id="rId7"/>
    <p:sldId id="1013" r:id="rId8"/>
    <p:sldId id="1014" r:id="rId9"/>
    <p:sldId id="865" r:id="rId10"/>
    <p:sldId id="866" r:id="rId11"/>
    <p:sldId id="837" r:id="rId12"/>
    <p:sldId id="863" r:id="rId13"/>
    <p:sldId id="1016" r:id="rId14"/>
    <p:sldId id="1017" r:id="rId15"/>
    <p:sldId id="398" r:id="rId16"/>
    <p:sldId id="411" r:id="rId17"/>
    <p:sldId id="421" r:id="rId18"/>
    <p:sldId id="1018" r:id="rId19"/>
    <p:sldId id="315" r:id="rId20"/>
    <p:sldId id="977" r:id="rId21"/>
    <p:sldId id="972" r:id="rId22"/>
    <p:sldId id="973" r:id="rId23"/>
    <p:sldId id="316" r:id="rId24"/>
    <p:sldId id="319" r:id="rId25"/>
    <p:sldId id="950" r:id="rId26"/>
    <p:sldId id="962" r:id="rId27"/>
    <p:sldId id="961" r:id="rId28"/>
    <p:sldId id="273" r:id="rId29"/>
    <p:sldId id="275" r:id="rId30"/>
    <p:sldId id="276" r:id="rId31"/>
    <p:sldId id="959" r:id="rId32"/>
    <p:sldId id="960" r:id="rId33"/>
    <p:sldId id="277" r:id="rId34"/>
    <p:sldId id="274" r:id="rId35"/>
    <p:sldId id="979" r:id="rId36"/>
    <p:sldId id="980" r:id="rId37"/>
    <p:sldId id="971" r:id="rId38"/>
    <p:sldId id="970" r:id="rId39"/>
    <p:sldId id="975" r:id="rId40"/>
    <p:sldId id="974" r:id="rId41"/>
    <p:sldId id="976" r:id="rId42"/>
    <p:sldId id="1019" r:id="rId43"/>
    <p:sldId id="1012" r:id="rId44"/>
    <p:sldId id="1009" r:id="rId45"/>
    <p:sldId id="1021" r:id="rId46"/>
    <p:sldId id="1022" r:id="rId47"/>
    <p:sldId id="1023" r:id="rId48"/>
    <p:sldId id="1024" r:id="rId49"/>
    <p:sldId id="1025" r:id="rId50"/>
    <p:sldId id="1026" r:id="rId51"/>
    <p:sldId id="424" r:id="rId52"/>
    <p:sldId id="1000" r:id="rId53"/>
  </p:sldIdLst>
  <p:sldSz cx="12192000" cy="6858000"/>
  <p:notesSz cx="6858000" cy="9144000"/>
  <p:defaultTextStyle>
    <a:defPPr rtl="0"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D3D9"/>
    <a:srgbClr val="3C1353"/>
    <a:srgbClr val="174C4F"/>
    <a:srgbClr val="A0DEE7"/>
    <a:srgbClr val="ECE9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52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318" y="12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96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D44161E4-888E-40FC-BC86-245750608A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4CE69D4-A583-4FB4-862D-7D2AE84D65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AFED6-B449-413F-9022-5E7BB5781194}" type="datetime1">
              <a:rPr lang="de-DE" smtClean="0"/>
              <a:t>16.05.2022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CA0B40D-49D9-420B-871A-DEA47438E4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F7D8F6B-C109-45B7-84B5-9A345AF33C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2C252-D5FD-4A7E-8923-A4B5A82346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40563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3F462-0CAB-48D1-A3D8-6DC37F8948D5}" type="datetime1">
              <a:rPr lang="de-DE" smtClean="0"/>
              <a:pPr/>
              <a:t>16.05.2022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dirty="0"/>
              <a:t>Textmasterformate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E2CBB3-1755-49E4-8B50-FCC2B99F2D53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63792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69989-EB00-4EE7-BCB5-25BDC5BB29F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2D2E2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085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6427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76648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6307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9949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6505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1313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594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248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851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76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0622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6268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3782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3633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417779" y="802298"/>
            <a:ext cx="8637073" cy="2541431"/>
          </a:xfrm>
        </p:spPr>
        <p:txBody>
          <a:bodyPr bIns="0" rtlCol="0" anchor="b">
            <a:normAutofit/>
          </a:bodyPr>
          <a:lstStyle>
            <a:lvl1pPr algn="l">
              <a:defRPr sz="66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417780" y="3531204"/>
            <a:ext cx="8637072" cy="977621"/>
          </a:xfrm>
        </p:spPr>
        <p:txBody>
          <a:bodyPr tIns="91440" bIns="91440" rtlCol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D897CC9-9224-4535-BC80-BA4B4B991D12}" type="datetime1">
              <a:rPr lang="de-DE" noProof="0" smtClean="0"/>
              <a:t>16.05.2022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8606" y="798973"/>
            <a:ext cx="914400" cy="503578"/>
          </a:xfrm>
        </p:spPr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700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78A260-95D8-4C16-8AF1-A3279A2A8958}" type="datetime1">
              <a:rPr lang="de-DE" noProof="0" smtClean="0"/>
              <a:t>16.05.2022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6" name="Gerader Verbinde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375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 hasCustomPrompt="1"/>
          </p:nvPr>
        </p:nvSpPr>
        <p:spPr>
          <a:xfrm>
            <a:off x="9439111" y="798973"/>
            <a:ext cx="1615742" cy="4659889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444672" y="798973"/>
            <a:ext cx="7828830" cy="4659889"/>
          </a:xfrm>
        </p:spPr>
        <p:txBody>
          <a:bodyPr vert="eaVert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840F182-DC1C-41BE-9AE6-289634FE06CB}" type="datetime1">
              <a:rPr lang="de-DE" noProof="0" smtClean="0"/>
              <a:t>16.05.2022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077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Unterkapitel Text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/>
          <p:cNvSpPr>
            <a:spLocks noGrp="1"/>
          </p:cNvSpPr>
          <p:nvPr>
            <p:ph type="title" hasCustomPrompt="1"/>
          </p:nvPr>
        </p:nvSpPr>
        <p:spPr>
          <a:xfrm>
            <a:off x="590610" y="662867"/>
            <a:ext cx="11094277" cy="609343"/>
          </a:xfrm>
        </p:spPr>
        <p:txBody>
          <a:bodyPr anchor="t"/>
          <a:lstStyle>
            <a:lvl1pPr marL="721766" indent="-721766">
              <a:tabLst>
                <a:tab pos="721766" algn="l"/>
              </a:tabLst>
              <a:defRPr sz="3200" baseline="0"/>
            </a:lvl1pPr>
          </a:lstStyle>
          <a:p>
            <a:r>
              <a:rPr lang="de-DE"/>
              <a:t>1.1	Dies ist eine Unterüberschrift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768000" y="6248962"/>
            <a:ext cx="451200" cy="527969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3BAC6103-5C2D-483F-A795-2DF01F3FCF68}" type="slidenum">
              <a:rPr lang="de-DE" sz="140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40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313894" y="1494846"/>
            <a:ext cx="10360391" cy="4495137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commodo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ligula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Cum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sociis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natoque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penatibus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et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magnis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parturient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montes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nascetur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  <a:p>
            <a:pPr marL="380990" marR="0" lvl="0" indent="-38099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80990" marR="0" lvl="0" indent="-38099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ridiculus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mus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80990" marR="0" lvl="0" indent="-38099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b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</a:b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aliquet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vulputate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rhoncus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imperdiet</a:t>
            </a: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80990" marR="0" lvl="0" indent="-38099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Venenatis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vitae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dictum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pede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mollis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80990" marR="0" lvl="0" indent="-38099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4"/>
          </p:nvPr>
        </p:nvSpPr>
        <p:spPr>
          <a:xfrm>
            <a:off x="1159990" y="6332677"/>
            <a:ext cx="6640521" cy="366183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/>
              <a:t>Gesellschafterversammlung der Medien Union 2016</a:t>
            </a:r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126831" y="106260"/>
            <a:ext cx="10547453" cy="317809"/>
          </a:xfrm>
        </p:spPr>
        <p:txBody>
          <a:bodyPr>
            <a:noAutofit/>
          </a:bodyPr>
          <a:lstStyle>
            <a:lvl5pPr>
              <a:defRPr kumimoji="0" lang="de-DE" sz="1067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marL="118530" marR="0" lvl="4" indent="0" algn="l" defTabSz="609585" rtl="0" eaLnBrk="1" fontAlgn="auto" latinLnBrk="0" hangingPunct="1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sz="1067"/>
              <a:t>1. Marktentwicklung   2. Geschäftsentwicklung   3. Marktanteile und Frequenzen   4. Ausblick</a:t>
            </a:r>
          </a:p>
        </p:txBody>
      </p:sp>
    </p:spTree>
    <p:extLst>
      <p:ext uri="{BB962C8B-B14F-4D97-AF65-F5344CB8AC3E}">
        <p14:creationId xmlns:p14="http://schemas.microsoft.com/office/powerpoint/2010/main" val="174835606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 rtlCol="0" anchor="t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8EDA4D-AE24-4054-8182-C1F45AE7B280}" type="datetime1">
              <a:rPr lang="de-DE" noProof="0" smtClean="0"/>
              <a:t>16.05.2022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33" name="Gerader Verbinde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758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54239" y="1756130"/>
            <a:ext cx="8643154" cy="1887950"/>
          </a:xfrm>
        </p:spPr>
        <p:txBody>
          <a:bodyPr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454239" y="3806195"/>
            <a:ext cx="8630446" cy="1012929"/>
          </a:xfrm>
        </p:spPr>
        <p:txBody>
          <a:bodyPr tIns="91440" rtlCol="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CF7C8B-2447-41A2-BE13-0B8FAB389016}" type="datetime1">
              <a:rPr lang="de-DE" noProof="0" smtClean="0"/>
              <a:t>16.05.2022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977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49217" y="804889"/>
            <a:ext cx="9605635" cy="1059305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1447331" y="2010878"/>
            <a:ext cx="4645152" cy="3448595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413771" y="2017343"/>
            <a:ext cx="4645152" cy="344152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29408B-E132-4B70-BA54-DEFA65A21A84}" type="datetime1">
              <a:rPr lang="de-DE" noProof="0" smtClean="0"/>
              <a:t>16.05.2022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35" name="Gerader Verbinde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664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47191" y="804163"/>
            <a:ext cx="9607661" cy="1056319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447191" y="2019549"/>
            <a:ext cx="4645152" cy="801943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1447191" y="2824269"/>
            <a:ext cx="4645152" cy="2644457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12362" y="2023003"/>
            <a:ext cx="4645152" cy="802237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6412362" y="2821491"/>
            <a:ext cx="4645152" cy="263737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061C31-E6BA-4653-AFBF-66D1572732D7}" type="datetime1">
              <a:rPr lang="de-DE" noProof="0" smtClean="0"/>
              <a:t>16.05.2022</a:t>
            </a:fld>
            <a:endParaRPr lang="de-DE" noProof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9" name="Gerader Verbinde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411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D6EBA3-C0D8-4D35-A3E0-420A347EA609}" type="datetime1">
              <a:rPr lang="de-DE" noProof="0" smtClean="0"/>
              <a:t>16.05.2022</a:t>
            </a:fld>
            <a:endParaRPr lang="de-DE" noProof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5" name="Gerader Verbinde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890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5D72CA-0F91-46F3-BA88-CB9FDC632ED1}" type="datetime1">
              <a:rPr lang="de-DE" noProof="0" smtClean="0"/>
              <a:t>16.05.2022</a:t>
            </a:fld>
            <a:endParaRPr lang="de-DE" noProof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10310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44671" y="798973"/>
            <a:ext cx="3273099" cy="2247117"/>
          </a:xfrm>
        </p:spPr>
        <p:txBody>
          <a:bodyPr rtlCol="0" anchor="b">
            <a:normAutofit/>
          </a:bodyPr>
          <a:lstStyle>
            <a:lvl1pPr algn="l">
              <a:defRPr sz="24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043714" y="798974"/>
            <a:ext cx="6012470" cy="4658826"/>
          </a:xfrm>
        </p:spPr>
        <p:txBody>
          <a:bodyPr rtlCol="0" anchor="ctr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444671" y="3205491"/>
            <a:ext cx="3275013" cy="2248181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95918C-CB46-438A-A656-3A84151FD4EA}" type="datetime1">
              <a:rPr lang="de-DE" noProof="0" smtClean="0"/>
              <a:t>16.05.2022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7" name="Gerader Verbinde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563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e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hteck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hteck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51206" y="1129513"/>
            <a:ext cx="5532328" cy="1830584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450329" y="3145992"/>
            <a:ext cx="5524404" cy="2003742"/>
          </a:xfrm>
        </p:spPr>
        <p:txBody>
          <a:bodyPr rtlCol="0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F9403C24-036C-4863-B341-1C0BAAE15C60}" type="datetime1">
              <a:rPr lang="de-DE" noProof="0" smtClean="0"/>
              <a:t>16.05.2022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31" name="Gerader Verbinde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9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Bild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E758017-E439-4E27-ACE2-F978BFA73774}" type="datetime1">
              <a:rPr lang="de-DE" noProof="0" smtClean="0"/>
              <a:t>16.05.2022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77072" y="798973"/>
            <a:ext cx="914007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 rtl="0"/>
            <a:fld id="{6D22F896-40B5-4ADD-8801-0D06FADFA095}" type="slidenum">
              <a:rPr lang="de-DE" noProof="0" smtClean="0"/>
              <a:pPr/>
              <a:t>‹Nr.›</a:t>
            </a:fld>
            <a:endParaRPr lang="de-DE" noProof="0"/>
          </a:p>
        </p:txBody>
      </p:sp>
      <p:cxnSp>
        <p:nvCxnSpPr>
          <p:cNvPr id="10" name="Gerader Verbinde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03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1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0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42.jpeg"/><Relationship Id="rId10" Type="http://schemas.openxmlformats.org/officeDocument/2006/relationships/image" Target="../media/image46.jpeg"/><Relationship Id="rId4" Type="http://schemas.openxmlformats.org/officeDocument/2006/relationships/image" Target="../media/image41.jpeg"/><Relationship Id="rId9" Type="http://schemas.openxmlformats.org/officeDocument/2006/relationships/image" Target="../media/image4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41833" y="1219199"/>
            <a:ext cx="4850167" cy="3015080"/>
          </a:xfrm>
        </p:spPr>
        <p:txBody>
          <a:bodyPr rtlCol="0" anchor="b">
            <a:normAutofit/>
          </a:bodyPr>
          <a:lstStyle/>
          <a:p>
            <a:pPr algn="l"/>
            <a:r>
              <a:rPr 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Gewusst wie – </a:t>
            </a:r>
            <a:br>
              <a:rPr 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Einfache Videoproduktion im Englischunterricht der SI</a:t>
            </a:r>
          </a:p>
        </p:txBody>
      </p:sp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95B2B097-0B38-4082-B1FE-469D2F0A1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9671"/>
            <a:ext cx="7268836" cy="268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4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5D89E5-0EBB-2236-E000-A32F9E5BE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Der </a:t>
            </a:r>
            <a:r>
              <a:rPr lang="de-DE" dirty="0" err="1"/>
              <a:t>Legofilm</a:t>
            </a:r>
            <a:endParaRPr lang="de-DE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6958096A-4B95-CF0B-68DD-8BB433A84A89}"/>
              </a:ext>
            </a:extLst>
          </p:cNvPr>
          <p:cNvSpPr/>
          <p:nvPr/>
        </p:nvSpPr>
        <p:spPr>
          <a:xfrm>
            <a:off x="338566" y="2641319"/>
            <a:ext cx="5622617" cy="190140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5" name="Grafik 4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C138B58C-CB9E-44F1-9179-2D5E92C68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64" y="2494968"/>
            <a:ext cx="1533981" cy="2047756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6E9E4F-120B-389F-C597-1AEF6A805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8943" y="3128735"/>
            <a:ext cx="3413250" cy="1149499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Nicht alle </a:t>
            </a:r>
            <a:r>
              <a:rPr lang="de-DE" dirty="0" err="1"/>
              <a:t>Schüler:innen</a:t>
            </a:r>
            <a:r>
              <a:rPr lang="de-DE" dirty="0"/>
              <a:t> zeigen </a:t>
            </a:r>
          </a:p>
          <a:p>
            <a:pPr marL="0" indent="0">
              <a:buNone/>
            </a:pPr>
            <a:r>
              <a:rPr lang="de-DE" dirty="0"/>
              <a:t>sich gerne vor der Kamera.</a:t>
            </a:r>
          </a:p>
        </p:txBody>
      </p:sp>
    </p:spTree>
    <p:extLst>
      <p:ext uri="{BB962C8B-B14F-4D97-AF65-F5344CB8AC3E}">
        <p14:creationId xmlns:p14="http://schemas.microsoft.com/office/powerpoint/2010/main" val="121295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5D89E5-0EBB-2236-E000-A32F9E5BE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Der </a:t>
            </a:r>
            <a:r>
              <a:rPr lang="de-DE" dirty="0" err="1"/>
              <a:t>Legofilm</a:t>
            </a:r>
            <a:endParaRPr lang="de-DE" dirty="0"/>
          </a:p>
        </p:txBody>
      </p:sp>
      <p:pic>
        <p:nvPicPr>
          <p:cNvPr id="8" name="Accident in Merzenich ( Trailer )">
            <a:hlinkClick r:id="" action="ppaction://media"/>
            <a:extLst>
              <a:ext uri="{FF2B5EF4-FFF2-40B4-BE49-F238E27FC236}">
                <a16:creationId xmlns:a16="http://schemas.microsoft.com/office/drawing/2014/main" id="{A9AB2C32-10C6-8A7A-AB6B-34B440F97F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6491" y="2284020"/>
            <a:ext cx="6013450" cy="338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73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ildergebnis für shooting an elephant orwell">
            <a:extLst>
              <a:ext uri="{FF2B5EF4-FFF2-40B4-BE49-F238E27FC236}">
                <a16:creationId xmlns:a16="http://schemas.microsoft.com/office/drawing/2014/main" id="{53593449-B147-438A-96C7-211C93C1F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4" y="2396590"/>
            <a:ext cx="23431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C3659BDB-72C6-4E2A-8F3E-24CC28D24CD3}"/>
              </a:ext>
            </a:extLst>
          </p:cNvPr>
          <p:cNvSpPr/>
          <p:nvPr/>
        </p:nvSpPr>
        <p:spPr>
          <a:xfrm>
            <a:off x="5246339" y="1321406"/>
            <a:ext cx="18069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Literatur</a:t>
            </a:r>
          </a:p>
        </p:txBody>
      </p:sp>
    </p:spTree>
    <p:extLst>
      <p:ext uri="{BB962C8B-B14F-4D97-AF65-F5344CB8AC3E}">
        <p14:creationId xmlns:p14="http://schemas.microsoft.com/office/powerpoint/2010/main" val="27493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ildergebnis für shooting an elephant orwell">
            <a:extLst>
              <a:ext uri="{FF2B5EF4-FFF2-40B4-BE49-F238E27FC236}">
                <a16:creationId xmlns:a16="http://schemas.microsoft.com/office/drawing/2014/main" id="{53593449-B147-438A-96C7-211C93C1F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945" y="2255396"/>
            <a:ext cx="23431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C3659BDB-72C6-4E2A-8F3E-24CC28D24CD3}"/>
              </a:ext>
            </a:extLst>
          </p:cNvPr>
          <p:cNvSpPr/>
          <p:nvPr/>
        </p:nvSpPr>
        <p:spPr>
          <a:xfrm>
            <a:off x="1606067" y="1250809"/>
            <a:ext cx="18069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Literatur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63EC32F-152C-404E-B4D1-79D2FDD16F18}"/>
              </a:ext>
            </a:extLst>
          </p:cNvPr>
          <p:cNvSpPr/>
          <p:nvPr/>
        </p:nvSpPr>
        <p:spPr>
          <a:xfrm>
            <a:off x="3640148" y="2331056"/>
            <a:ext cx="80184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Doppelstunde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Vorbereitung (Szenen</a:t>
            </a:r>
            <a:r>
              <a:rPr lang="de-DE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auswahl</a:t>
            </a:r>
            <a:r>
              <a:rPr lang="de-DE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Skript…)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de-DE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FD34D81-8A4C-4249-95C5-91E1938932E9}"/>
              </a:ext>
            </a:extLst>
          </p:cNvPr>
          <p:cNvSpPr/>
          <p:nvPr/>
        </p:nvSpPr>
        <p:spPr>
          <a:xfrm>
            <a:off x="4601374" y="4160396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de-DE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Doppelstunde 2:</a:t>
            </a:r>
          </a:p>
          <a:p>
            <a:pPr lvl="0" algn="ctr"/>
            <a:r>
              <a:rPr lang="de-DE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Filmen</a:t>
            </a:r>
          </a:p>
        </p:txBody>
      </p:sp>
    </p:spTree>
    <p:extLst>
      <p:ext uri="{BB962C8B-B14F-4D97-AF65-F5344CB8AC3E}">
        <p14:creationId xmlns:p14="http://schemas.microsoft.com/office/powerpoint/2010/main" val="348658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AE8F6E2B-D75B-10E0-8FE6-255B3B9CA5D4}"/>
              </a:ext>
            </a:extLst>
          </p:cNvPr>
          <p:cNvSpPr/>
          <p:nvPr/>
        </p:nvSpPr>
        <p:spPr>
          <a:xfrm>
            <a:off x="1124014" y="4458733"/>
            <a:ext cx="6191186" cy="17550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7" name="Grafik 6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75490327-193B-D88C-E5A0-5DC037450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733" y="4326650"/>
            <a:ext cx="1533981" cy="204775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60AF195-AC60-1805-CC13-BA135505EB4F}"/>
              </a:ext>
            </a:extLst>
          </p:cNvPr>
          <p:cNvSpPr txBox="1"/>
          <p:nvPr/>
        </p:nvSpPr>
        <p:spPr>
          <a:xfrm>
            <a:off x="2779714" y="4777241"/>
            <a:ext cx="39094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Klare Zeitvorgaben geben!</a:t>
            </a:r>
          </a:p>
          <a:p>
            <a:endParaRPr lang="de-DE" dirty="0"/>
          </a:p>
          <a:p>
            <a:r>
              <a:rPr lang="de-DE" dirty="0"/>
              <a:t>z.B.  Das Video muss nach der nächsten </a:t>
            </a:r>
          </a:p>
          <a:p>
            <a:r>
              <a:rPr lang="de-DE" dirty="0"/>
              <a:t>Doppelstunde fertig sein.</a:t>
            </a:r>
          </a:p>
        </p:txBody>
      </p:sp>
    </p:spTree>
    <p:extLst>
      <p:ext uri="{BB962C8B-B14F-4D97-AF65-F5344CB8AC3E}">
        <p14:creationId xmlns:p14="http://schemas.microsoft.com/office/powerpoint/2010/main" val="116739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77379F-CE8F-6545-60B9-1D5FB9B8B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1261719"/>
            <a:ext cx="9603275" cy="1049235"/>
          </a:xfrm>
        </p:spPr>
        <p:txBody>
          <a:bodyPr/>
          <a:lstStyle/>
          <a:p>
            <a:r>
              <a:rPr lang="de-DE" dirty="0"/>
              <a:t>Der Videoaustausch</a:t>
            </a:r>
          </a:p>
        </p:txBody>
      </p:sp>
    </p:spTree>
    <p:extLst>
      <p:ext uri="{BB962C8B-B14F-4D97-AF65-F5344CB8AC3E}">
        <p14:creationId xmlns:p14="http://schemas.microsoft.com/office/powerpoint/2010/main" val="1794456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AC78A9-DC00-4D0D-B015-D4EC455F2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Austausche im schulischen Kontext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525BA30-8CAE-4E31-B25F-4EAB9CD7A7A8}"/>
              </a:ext>
            </a:extLst>
          </p:cNvPr>
          <p:cNvSpPr/>
          <p:nvPr/>
        </p:nvSpPr>
        <p:spPr>
          <a:xfrm>
            <a:off x="2773377" y="2195352"/>
            <a:ext cx="2520076" cy="1168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Individualaustausch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5CCA35C-6BCF-4686-96EA-E6FEF09E51B8}"/>
              </a:ext>
            </a:extLst>
          </p:cNvPr>
          <p:cNvSpPr/>
          <p:nvPr/>
        </p:nvSpPr>
        <p:spPr>
          <a:xfrm>
            <a:off x="6096000" y="2195352"/>
            <a:ext cx="2520076" cy="1168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Gruppenaustausch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E1E624D-BB30-4771-BE24-5E379B353B18}"/>
              </a:ext>
            </a:extLst>
          </p:cNvPr>
          <p:cNvSpPr txBox="1"/>
          <p:nvPr/>
        </p:nvSpPr>
        <p:spPr>
          <a:xfrm>
            <a:off x="2773377" y="3363985"/>
            <a:ext cx="4927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Auslandssschuljahr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4-16 wöchige Austausche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5193740-9206-4605-A47F-0CD5507B8813}"/>
              </a:ext>
            </a:extLst>
          </p:cNvPr>
          <p:cNvSpPr txBox="1"/>
          <p:nvPr/>
        </p:nvSpPr>
        <p:spPr>
          <a:xfrm>
            <a:off x="6096000" y="3363985"/>
            <a:ext cx="49277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Englandaustausch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Frankreichaustausch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Spanienaustuasch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Erasmus+ Austausche</a:t>
            </a:r>
          </a:p>
        </p:txBody>
      </p:sp>
    </p:spTree>
    <p:extLst>
      <p:ext uri="{BB962C8B-B14F-4D97-AF65-F5344CB8AC3E}">
        <p14:creationId xmlns:p14="http://schemas.microsoft.com/office/powerpoint/2010/main" val="370342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0B2066-B8EC-4B31-B752-A5ED2F532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Erfahrungen mit Austauschen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10CBBC-23CC-4513-8DA8-B99B453C42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2012-2016 	Klasse 8 Englandaustausch	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7B45006-9560-41BC-BB0A-1B8364C982A5}"/>
              </a:ext>
            </a:extLst>
          </p:cNvPr>
          <p:cNvSpPr txBox="1"/>
          <p:nvPr/>
        </p:nvSpPr>
        <p:spPr>
          <a:xfrm>
            <a:off x="2423886" y="3033486"/>
            <a:ext cx="52125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Die SuS haben bei den Austauschpartnern gelebt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„Land und Leute“ wurden unvermittelt kennengelernt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Die engl. SuS durften nur wenig Unterricht verpassen</a:t>
            </a:r>
          </a:p>
        </p:txBody>
      </p:sp>
      <p:pic>
        <p:nvPicPr>
          <p:cNvPr id="8" name="Picture 2" descr="Birkenhead School – Let&amp;#39;s Go! Magazine">
            <a:extLst>
              <a:ext uri="{FF2B5EF4-FFF2-40B4-BE49-F238E27FC236}">
                <a16:creationId xmlns:a16="http://schemas.microsoft.com/office/drawing/2014/main" id="{D0E846D7-14B1-433B-9A8A-E97EDA058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170" y="2839752"/>
            <a:ext cx="3847991" cy="216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0B2066-B8EC-4B31-B752-A5ED2F532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Erfahrungen mit virtuellen Austauschen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10CBBC-23CC-4513-8DA8-B99B453C42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2006 		Klasse 10			D/USA</a:t>
            </a:r>
          </a:p>
          <a:p>
            <a:r>
              <a:rPr lang="de-DE" dirty="0"/>
              <a:t>2016 		Lehramtsstudenten		D/USA</a:t>
            </a:r>
          </a:p>
          <a:p>
            <a:r>
              <a:rPr lang="de-DE" dirty="0"/>
              <a:t>20012 – 2020	Klasse 11/12			Erasmus+ Projekte GB/E/D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F0F954E-6248-45A1-94B9-D41C9B03C4A1}"/>
              </a:ext>
            </a:extLst>
          </p:cNvPr>
          <p:cNvSpPr/>
          <p:nvPr/>
        </p:nvSpPr>
        <p:spPr>
          <a:xfrm>
            <a:off x="4686300" y="3534508"/>
            <a:ext cx="2901462" cy="422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Präsensphase (eine Woche)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4710720-C6BB-4737-B793-31815A39C340}"/>
              </a:ext>
            </a:extLst>
          </p:cNvPr>
          <p:cNvSpPr/>
          <p:nvPr/>
        </p:nvSpPr>
        <p:spPr>
          <a:xfrm>
            <a:off x="4686300" y="4072534"/>
            <a:ext cx="2901462" cy="422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Virtuelle Phase(eine Woche)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07EC596-AF7E-4CA8-936F-D98E4273083B}"/>
              </a:ext>
            </a:extLst>
          </p:cNvPr>
          <p:cNvSpPr/>
          <p:nvPr/>
        </p:nvSpPr>
        <p:spPr>
          <a:xfrm>
            <a:off x="4686300" y="4621048"/>
            <a:ext cx="2901462" cy="422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Präsensphase (eine Woche)</a:t>
            </a:r>
          </a:p>
        </p:txBody>
      </p:sp>
    </p:spTree>
    <p:extLst>
      <p:ext uri="{BB962C8B-B14F-4D97-AF65-F5344CB8AC3E}">
        <p14:creationId xmlns:p14="http://schemas.microsoft.com/office/powerpoint/2010/main" val="106870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0B2066-B8EC-4B31-B752-A5ED2F532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Erfahrungen mit virtuellen Austauschen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10CBBC-23CC-4513-8DA8-B99B453C42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2006 		Klasse 10			D/USA</a:t>
            </a:r>
          </a:p>
          <a:p>
            <a:r>
              <a:rPr lang="de-DE" dirty="0"/>
              <a:t>2016 		Lehramtsstudenten		D/USA</a:t>
            </a:r>
          </a:p>
          <a:p>
            <a:r>
              <a:rPr lang="de-DE" dirty="0"/>
              <a:t>20012 – 2020	Klasse 11/12			Erasmus+ Projekte GB/E/D</a:t>
            </a:r>
          </a:p>
          <a:p>
            <a:r>
              <a:rPr lang="de-DE" dirty="0"/>
              <a:t>2021		Klasse 6				E/D    </a:t>
            </a:r>
            <a:r>
              <a:rPr lang="de-DE" sz="1600" dirty="0"/>
              <a:t>(andere Zielkultur)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4659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CF3CC20-108B-9191-A672-7CB8721F6471}"/>
              </a:ext>
            </a:extLst>
          </p:cNvPr>
          <p:cNvSpPr/>
          <p:nvPr/>
        </p:nvSpPr>
        <p:spPr>
          <a:xfrm>
            <a:off x="5565164" y="1194719"/>
            <a:ext cx="4535054" cy="17550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E5C52EB3-4110-8D53-453D-519FFCB7C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153" y="1048368"/>
            <a:ext cx="1533981" cy="2047756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24D6274F-53E3-5383-49BF-5049388D4E0A}"/>
              </a:ext>
            </a:extLst>
          </p:cNvPr>
          <p:cNvSpPr txBox="1"/>
          <p:nvPr/>
        </p:nvSpPr>
        <p:spPr>
          <a:xfrm>
            <a:off x="1375267" y="2571365"/>
            <a:ext cx="4085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/>
              <a:t>Meine Aha-Momente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F1B09FE4-0145-9E72-9DDD-BE8669505F96}"/>
              </a:ext>
            </a:extLst>
          </p:cNvPr>
          <p:cNvSpPr/>
          <p:nvPr/>
        </p:nvSpPr>
        <p:spPr>
          <a:xfrm>
            <a:off x="6468149" y="2014761"/>
            <a:ext cx="4535054" cy="1755054"/>
          </a:xfrm>
          <a:prstGeom prst="roundRect">
            <a:avLst/>
          </a:prstGeom>
          <a:solidFill>
            <a:srgbClr val="A0DE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C0A2B3ED-D542-CBC5-B73C-5358BBFDC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138" y="1868410"/>
            <a:ext cx="1533981" cy="2047756"/>
          </a:xfrm>
          <a:prstGeom prst="rect">
            <a:avLst/>
          </a:prstGeom>
        </p:spPr>
      </p:pic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6CED87F5-1025-F562-9938-BEEFC4C0FFD5}"/>
              </a:ext>
            </a:extLst>
          </p:cNvPr>
          <p:cNvSpPr/>
          <p:nvPr/>
        </p:nvSpPr>
        <p:spPr>
          <a:xfrm>
            <a:off x="7371134" y="2796002"/>
            <a:ext cx="4535054" cy="175505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F8E9F927-CFCB-A946-5C8C-1BE4E8362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123" y="2649651"/>
            <a:ext cx="1533981" cy="20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75A1B9-164B-47B9-8549-1592EB9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 welchen Ebenen wirken Austausche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8979581-7A2B-465B-B3DC-2FCF0DC667CD}"/>
              </a:ext>
            </a:extLst>
          </p:cNvPr>
          <p:cNvSpPr/>
          <p:nvPr/>
        </p:nvSpPr>
        <p:spPr>
          <a:xfrm>
            <a:off x="2832100" y="2015732"/>
            <a:ext cx="1968500" cy="16418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Bildung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56261FA-FD7E-49C5-9ACA-2BEAC7DA6076}"/>
              </a:ext>
            </a:extLst>
          </p:cNvPr>
          <p:cNvSpPr/>
          <p:nvPr/>
        </p:nvSpPr>
        <p:spPr>
          <a:xfrm>
            <a:off x="5959227" y="1990332"/>
            <a:ext cx="1968500" cy="16418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Mobilität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B3B120B-4CAC-40B4-947B-469CEF7BAA41}"/>
              </a:ext>
            </a:extLst>
          </p:cNvPr>
          <p:cNvSpPr/>
          <p:nvPr/>
        </p:nvSpPr>
        <p:spPr>
          <a:xfrm>
            <a:off x="2832100" y="3794178"/>
            <a:ext cx="1968500" cy="16418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Dialog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D99E6BA-84AD-4CAD-A1E8-17A97AC3A9E8}"/>
              </a:ext>
            </a:extLst>
          </p:cNvPr>
          <p:cNvSpPr/>
          <p:nvPr/>
        </p:nvSpPr>
        <p:spPr>
          <a:xfrm>
            <a:off x="5959227" y="3794178"/>
            <a:ext cx="1968500" cy="16418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Frieden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0B53AC6-8ECF-4672-AD78-4C615174C6D0}"/>
              </a:ext>
            </a:extLst>
          </p:cNvPr>
          <p:cNvSpPr txBox="1"/>
          <p:nvPr/>
        </p:nvSpPr>
        <p:spPr>
          <a:xfrm>
            <a:off x="7575550" y="5776482"/>
            <a:ext cx="76771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Quelle: https://www.austausch-macht-schule.org/initiative/austausch-wirkt</a:t>
            </a:r>
          </a:p>
        </p:txBody>
      </p:sp>
    </p:spTree>
    <p:extLst>
      <p:ext uri="{BB962C8B-B14F-4D97-AF65-F5344CB8AC3E}">
        <p14:creationId xmlns:p14="http://schemas.microsoft.com/office/powerpoint/2010/main" val="224064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0F2B653-0F54-44FC-85C6-7FEA42BADA85}"/>
              </a:ext>
            </a:extLst>
          </p:cNvPr>
          <p:cNvSpPr/>
          <p:nvPr/>
        </p:nvSpPr>
        <p:spPr>
          <a:xfrm>
            <a:off x="1816100" y="1012432"/>
            <a:ext cx="1968500" cy="829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Das Eigene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27FEF53-59F0-4EDE-9093-254C414B07D4}"/>
              </a:ext>
            </a:extLst>
          </p:cNvPr>
          <p:cNvSpPr/>
          <p:nvPr/>
        </p:nvSpPr>
        <p:spPr>
          <a:xfrm>
            <a:off x="7683500" y="1012432"/>
            <a:ext cx="1968500" cy="829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Das Fremde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799211E-D3E2-42BB-BED8-B1301289AEEB}"/>
              </a:ext>
            </a:extLst>
          </p:cNvPr>
          <p:cNvSpPr/>
          <p:nvPr/>
        </p:nvSpPr>
        <p:spPr>
          <a:xfrm>
            <a:off x="3219450" y="2396728"/>
            <a:ext cx="3594100" cy="2032790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Eigen-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kultur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4CB45D7-15C9-45AB-A62A-6B9CEDD2096B}"/>
              </a:ext>
            </a:extLst>
          </p:cNvPr>
          <p:cNvSpPr/>
          <p:nvPr/>
        </p:nvSpPr>
        <p:spPr>
          <a:xfrm>
            <a:off x="4838700" y="2412605"/>
            <a:ext cx="3594100" cy="2032790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Fremd-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kultur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1E641AA-F922-42DF-AEB4-20D339FB262B}"/>
              </a:ext>
            </a:extLst>
          </p:cNvPr>
          <p:cNvSpPr txBox="1"/>
          <p:nvPr/>
        </p:nvSpPr>
        <p:spPr>
          <a:xfrm>
            <a:off x="4838699" y="2941749"/>
            <a:ext cx="19748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kulturelle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Über-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schneidungs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-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situationen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02CB2BE9-9466-4FE2-B09D-08EEEE4E5084}"/>
              </a:ext>
            </a:extLst>
          </p:cNvPr>
          <p:cNvSpPr/>
          <p:nvPr/>
        </p:nvSpPr>
        <p:spPr>
          <a:xfrm>
            <a:off x="5016500" y="5002684"/>
            <a:ext cx="1968500" cy="829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Das Interkulturelle</a:t>
            </a:r>
          </a:p>
        </p:txBody>
      </p:sp>
    </p:spTree>
    <p:extLst>
      <p:ext uri="{BB962C8B-B14F-4D97-AF65-F5344CB8AC3E}">
        <p14:creationId xmlns:p14="http://schemas.microsoft.com/office/powerpoint/2010/main" val="180204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12" grpId="0" animBg="1"/>
      <p:bldP spid="14" grpId="0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0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hteck 44">
            <a:extLst>
              <a:ext uri="{FF2B5EF4-FFF2-40B4-BE49-F238E27FC236}">
                <a16:creationId xmlns:a16="http://schemas.microsoft.com/office/drawing/2014/main" id="{E724B9E8-02C8-4B2E-8770-A00A67760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" name="Bild 46">
            <a:extLst>
              <a:ext uri="{FF2B5EF4-FFF2-40B4-BE49-F238E27FC236}">
                <a16:creationId xmlns:a16="http://schemas.microsoft.com/office/drawing/2014/main" id="{7B8AE548-0BFA-4792-9962-3375923C7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67639EF4-FA83-4D85-90FE-B831AF283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77F5183C-A26A-4229-984A-7FCEB7EE2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3" name="Rechteck 52">
            <a:extLst>
              <a:ext uri="{FF2B5EF4-FFF2-40B4-BE49-F238E27FC236}">
                <a16:creationId xmlns:a16="http://schemas.microsoft.com/office/drawing/2014/main" id="{35501695-D7FD-432D-AE9A-6A266331B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25B6D770-CDC7-4A13-AD18-72AC72FC8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69416" y="1847088"/>
            <a:ext cx="28648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6CF09C69-F194-46EC-955F-428636BCB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de-DE" dirty="0"/>
          </a:p>
        </p:txBody>
      </p:sp>
      <p:grpSp>
        <p:nvGrpSpPr>
          <p:cNvPr id="59" name="Gruppe 58">
            <a:extLst>
              <a:ext uri="{FF2B5EF4-FFF2-40B4-BE49-F238E27FC236}">
                <a16:creationId xmlns:a16="http://schemas.microsoft.com/office/drawing/2014/main" id="{DB9FB08E-2EF9-40D3-8108-A537D2413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9B20C890-1633-477A-9E9A-CDF73E9D0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4EB4D734-DD7E-44DF-B573-33D82BEA7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</p:grpSp>
      <p:sp>
        <p:nvSpPr>
          <p:cNvPr id="63" name="Rechteck 62">
            <a:extLst>
              <a:ext uri="{FF2B5EF4-FFF2-40B4-BE49-F238E27FC236}">
                <a16:creationId xmlns:a16="http://schemas.microsoft.com/office/drawing/2014/main" id="{CEC07C7E-F170-4240-91B9-54A1151E3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497" y="977099"/>
            <a:ext cx="6597725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pic>
        <p:nvPicPr>
          <p:cNvPr id="65" name="Bild 64">
            <a:extLst>
              <a:ext uri="{FF2B5EF4-FFF2-40B4-BE49-F238E27FC236}">
                <a16:creationId xmlns:a16="http://schemas.microsoft.com/office/drawing/2014/main" id="{CA411B73-A3AF-4112-BD03-A802BE71E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Gerader Verbinder 66">
            <a:extLst>
              <a:ext uri="{FF2B5EF4-FFF2-40B4-BE49-F238E27FC236}">
                <a16:creationId xmlns:a16="http://schemas.microsoft.com/office/drawing/2014/main" id="{61302B36-F42E-49AB-A724-F90B87DF0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8804883C-E7B7-4EF7-B514-239A1DA0D54C}"/>
              </a:ext>
            </a:extLst>
          </p:cNvPr>
          <p:cNvSpPr txBox="1"/>
          <p:nvPr/>
        </p:nvSpPr>
        <p:spPr>
          <a:xfrm>
            <a:off x="1260828" y="1084867"/>
            <a:ext cx="26212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 err="1">
                <a:latin typeface="Century Schoolbook" panose="02040604050505020304" pitchFamily="18" charset="0"/>
              </a:rPr>
              <a:t>Speaking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BC163E82-508A-4C63-976D-1E31FC30143C}"/>
              </a:ext>
            </a:extLst>
          </p:cNvPr>
          <p:cNvSpPr txBox="1"/>
          <p:nvPr/>
        </p:nvSpPr>
        <p:spPr>
          <a:xfrm>
            <a:off x="953852" y="2173001"/>
            <a:ext cx="65694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Interkulturelle Kompetenz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F0916EB-B53B-44A0-B8A3-9B561D9592C9}"/>
              </a:ext>
            </a:extLst>
          </p:cNvPr>
          <p:cNvSpPr txBox="1"/>
          <p:nvPr/>
        </p:nvSpPr>
        <p:spPr>
          <a:xfrm>
            <a:off x="3252579" y="3193859"/>
            <a:ext cx="45368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err="1">
                <a:latin typeface="Century Schoolbook" panose="02040604050505020304" pitchFamily="18" charset="0"/>
              </a:rPr>
              <a:t>Sprachbewußtheit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EE2A331-D9BC-48BE-8184-C90D5D95DD0F}"/>
              </a:ext>
            </a:extLst>
          </p:cNvPr>
          <p:cNvSpPr txBox="1"/>
          <p:nvPr/>
        </p:nvSpPr>
        <p:spPr>
          <a:xfrm>
            <a:off x="1429212" y="4298548"/>
            <a:ext cx="45368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Medienkompetenz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41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804883C-E7B7-4EF7-B514-239A1DA0D54C}"/>
              </a:ext>
            </a:extLst>
          </p:cNvPr>
          <p:cNvSpPr txBox="1"/>
          <p:nvPr/>
        </p:nvSpPr>
        <p:spPr>
          <a:xfrm>
            <a:off x="3335659" y="1174001"/>
            <a:ext cx="19302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Video 1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6C2E61FB-D224-4DD4-AA84-ABCE7CFE73AF}"/>
              </a:ext>
            </a:extLst>
          </p:cNvPr>
          <p:cNvSpPr txBox="1"/>
          <p:nvPr/>
        </p:nvSpPr>
        <p:spPr>
          <a:xfrm>
            <a:off x="1953403" y="2224903"/>
            <a:ext cx="4903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err="1">
                <a:latin typeface="Century Schoolbook" panose="02040604050505020304" pitchFamily="18" charset="0"/>
              </a:rPr>
              <a:t>you</a:t>
            </a:r>
            <a:r>
              <a:rPr lang="de-DE" sz="4000" dirty="0">
                <a:latin typeface="Century Schoolbook" panose="02040604050505020304" pitchFamily="18" charset="0"/>
              </a:rPr>
              <a:t> and </a:t>
            </a:r>
            <a:r>
              <a:rPr lang="de-DE" sz="4000" dirty="0" err="1">
                <a:latin typeface="Century Schoolbook" panose="02040604050505020304" pitchFamily="18" charset="0"/>
              </a:rPr>
              <a:t>your</a:t>
            </a:r>
            <a:r>
              <a:rPr lang="de-DE" sz="4000" dirty="0">
                <a:latin typeface="Century Schoolbook" panose="02040604050505020304" pitchFamily="18" charset="0"/>
              </a:rPr>
              <a:t> </a:t>
            </a:r>
            <a:r>
              <a:rPr lang="de-DE" sz="4000" dirty="0" err="1">
                <a:latin typeface="Century Schoolbook" panose="02040604050505020304" pitchFamily="18" charset="0"/>
              </a:rPr>
              <a:t>school</a:t>
            </a:r>
            <a:endParaRPr lang="de-DE" sz="4000" dirty="0">
              <a:latin typeface="Century Schoolbook" panose="02040604050505020304" pitchFamily="18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5143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hteck 44">
            <a:extLst>
              <a:ext uri="{FF2B5EF4-FFF2-40B4-BE49-F238E27FC236}">
                <a16:creationId xmlns:a16="http://schemas.microsoft.com/office/drawing/2014/main" id="{E724B9E8-02C8-4B2E-8770-A00A67760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" name="Bild 46">
            <a:extLst>
              <a:ext uri="{FF2B5EF4-FFF2-40B4-BE49-F238E27FC236}">
                <a16:creationId xmlns:a16="http://schemas.microsoft.com/office/drawing/2014/main" id="{7B8AE548-0BFA-4792-9962-3375923C7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67639EF4-FA83-4D85-90FE-B831AF283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77F5183C-A26A-4229-984A-7FCEB7EE2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3" name="Rechteck 52">
            <a:extLst>
              <a:ext uri="{FF2B5EF4-FFF2-40B4-BE49-F238E27FC236}">
                <a16:creationId xmlns:a16="http://schemas.microsoft.com/office/drawing/2014/main" id="{35501695-D7FD-432D-AE9A-6A266331B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25B6D770-CDC7-4A13-AD18-72AC72FC8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69416" y="1847088"/>
            <a:ext cx="28648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6CF09C69-F194-46EC-955F-428636BCB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de-DE" dirty="0"/>
          </a:p>
        </p:txBody>
      </p:sp>
      <p:grpSp>
        <p:nvGrpSpPr>
          <p:cNvPr id="59" name="Gruppe 58">
            <a:extLst>
              <a:ext uri="{FF2B5EF4-FFF2-40B4-BE49-F238E27FC236}">
                <a16:creationId xmlns:a16="http://schemas.microsoft.com/office/drawing/2014/main" id="{DB9FB08E-2EF9-40D3-8108-A537D2413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9B20C890-1633-477A-9E9A-CDF73E9D0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4EB4D734-DD7E-44DF-B573-33D82BEA7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</p:grpSp>
      <p:sp>
        <p:nvSpPr>
          <p:cNvPr id="63" name="Rechteck 62">
            <a:extLst>
              <a:ext uri="{FF2B5EF4-FFF2-40B4-BE49-F238E27FC236}">
                <a16:creationId xmlns:a16="http://schemas.microsoft.com/office/drawing/2014/main" id="{CEC07C7E-F170-4240-91B9-54A1151E3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497" y="977099"/>
            <a:ext cx="6597725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pic>
        <p:nvPicPr>
          <p:cNvPr id="65" name="Bild 64">
            <a:extLst>
              <a:ext uri="{FF2B5EF4-FFF2-40B4-BE49-F238E27FC236}">
                <a16:creationId xmlns:a16="http://schemas.microsoft.com/office/drawing/2014/main" id="{CA411B73-A3AF-4112-BD03-A802BE71E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Gerader Verbinder 66">
            <a:extLst>
              <a:ext uri="{FF2B5EF4-FFF2-40B4-BE49-F238E27FC236}">
                <a16:creationId xmlns:a16="http://schemas.microsoft.com/office/drawing/2014/main" id="{61302B36-F42E-49AB-A724-F90B87DF0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8804883C-E7B7-4EF7-B514-239A1DA0D54C}"/>
              </a:ext>
            </a:extLst>
          </p:cNvPr>
          <p:cNvSpPr txBox="1"/>
          <p:nvPr/>
        </p:nvSpPr>
        <p:spPr>
          <a:xfrm>
            <a:off x="3335659" y="1174001"/>
            <a:ext cx="19302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Video 1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BC163E82-508A-4C63-976D-1E31FC30143C}"/>
              </a:ext>
            </a:extLst>
          </p:cNvPr>
          <p:cNvSpPr txBox="1"/>
          <p:nvPr/>
        </p:nvSpPr>
        <p:spPr>
          <a:xfrm>
            <a:off x="1260829" y="2224903"/>
            <a:ext cx="6444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err="1">
                <a:latin typeface="Century Schoolbook" panose="02040604050505020304" pitchFamily="18" charset="0"/>
              </a:rPr>
              <a:t>Introduce</a:t>
            </a:r>
            <a:r>
              <a:rPr lang="de-DE" sz="4000" dirty="0">
                <a:latin typeface="Century Schoolbook" panose="02040604050505020304" pitchFamily="18" charset="0"/>
              </a:rPr>
              <a:t> </a:t>
            </a:r>
            <a:r>
              <a:rPr lang="de-DE" sz="4000" dirty="0" err="1">
                <a:latin typeface="Century Schoolbook" panose="02040604050505020304" pitchFamily="18" charset="0"/>
              </a:rPr>
              <a:t>yourself</a:t>
            </a:r>
            <a:r>
              <a:rPr lang="de-DE" sz="4000" dirty="0">
                <a:latin typeface="Century Schoolbook" panose="02040604050505020304" pitchFamily="18" charset="0"/>
              </a:rPr>
              <a:t> (30 sec)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F0916EB-B53B-44A0-B8A3-9B561D9592C9}"/>
              </a:ext>
            </a:extLst>
          </p:cNvPr>
          <p:cNvSpPr txBox="1"/>
          <p:nvPr/>
        </p:nvSpPr>
        <p:spPr>
          <a:xfrm>
            <a:off x="1260828" y="3021089"/>
            <a:ext cx="59554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Show and </a:t>
            </a:r>
            <a:r>
              <a:rPr lang="de-DE" sz="4000" dirty="0" err="1">
                <a:latin typeface="Century Schoolbook" panose="02040604050505020304" pitchFamily="18" charset="0"/>
              </a:rPr>
              <a:t>tell</a:t>
            </a:r>
            <a:r>
              <a:rPr lang="de-DE" sz="4000" dirty="0">
                <a:latin typeface="Century Schoolbook" panose="02040604050505020304" pitchFamily="18" charset="0"/>
              </a:rPr>
              <a:t> (30-60sec)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50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hteck 44">
            <a:extLst>
              <a:ext uri="{FF2B5EF4-FFF2-40B4-BE49-F238E27FC236}">
                <a16:creationId xmlns:a16="http://schemas.microsoft.com/office/drawing/2014/main" id="{E724B9E8-02C8-4B2E-8770-A00A67760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" name="Bild 46">
            <a:extLst>
              <a:ext uri="{FF2B5EF4-FFF2-40B4-BE49-F238E27FC236}">
                <a16:creationId xmlns:a16="http://schemas.microsoft.com/office/drawing/2014/main" id="{7B8AE548-0BFA-4792-9962-3375923C7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67639EF4-FA83-4D85-90FE-B831AF283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77F5183C-A26A-4229-984A-7FCEB7EE2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3" name="Rechteck 52">
            <a:extLst>
              <a:ext uri="{FF2B5EF4-FFF2-40B4-BE49-F238E27FC236}">
                <a16:creationId xmlns:a16="http://schemas.microsoft.com/office/drawing/2014/main" id="{35501695-D7FD-432D-AE9A-6A266331B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25B6D770-CDC7-4A13-AD18-72AC72FC8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69416" y="1847088"/>
            <a:ext cx="28648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6CF09C69-F194-46EC-955F-428636BCB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de-DE" dirty="0"/>
          </a:p>
        </p:txBody>
      </p:sp>
      <p:grpSp>
        <p:nvGrpSpPr>
          <p:cNvPr id="59" name="Gruppe 58">
            <a:extLst>
              <a:ext uri="{FF2B5EF4-FFF2-40B4-BE49-F238E27FC236}">
                <a16:creationId xmlns:a16="http://schemas.microsoft.com/office/drawing/2014/main" id="{DB9FB08E-2EF9-40D3-8108-A537D2413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9B20C890-1633-477A-9E9A-CDF73E9D0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4EB4D734-DD7E-44DF-B573-33D82BEA7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</p:grpSp>
      <p:sp>
        <p:nvSpPr>
          <p:cNvPr id="63" name="Rechteck 62">
            <a:extLst>
              <a:ext uri="{FF2B5EF4-FFF2-40B4-BE49-F238E27FC236}">
                <a16:creationId xmlns:a16="http://schemas.microsoft.com/office/drawing/2014/main" id="{CEC07C7E-F170-4240-91B9-54A1151E3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497" y="977099"/>
            <a:ext cx="6597725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pic>
        <p:nvPicPr>
          <p:cNvPr id="65" name="Bild 64">
            <a:extLst>
              <a:ext uri="{FF2B5EF4-FFF2-40B4-BE49-F238E27FC236}">
                <a16:creationId xmlns:a16="http://schemas.microsoft.com/office/drawing/2014/main" id="{CA411B73-A3AF-4112-BD03-A802BE71E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Gerader Verbinder 66">
            <a:extLst>
              <a:ext uri="{FF2B5EF4-FFF2-40B4-BE49-F238E27FC236}">
                <a16:creationId xmlns:a16="http://schemas.microsoft.com/office/drawing/2014/main" id="{61302B36-F42E-49AB-A724-F90B87DF0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8804883C-E7B7-4EF7-B514-239A1DA0D54C}"/>
              </a:ext>
            </a:extLst>
          </p:cNvPr>
          <p:cNvSpPr txBox="1"/>
          <p:nvPr/>
        </p:nvSpPr>
        <p:spPr>
          <a:xfrm>
            <a:off x="3335659" y="1174001"/>
            <a:ext cx="19302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Video 1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CB19D6F-1000-42DA-8E34-F416AA37CF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055279" y="2159218"/>
            <a:ext cx="472102" cy="105278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C5C90B-E4D6-4D7F-B393-E3DDABB2F4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676090" y="2182249"/>
            <a:ext cx="551321" cy="1069657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EDB0584-25C8-4B28-93BD-D31164D5F1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237237" y="2182248"/>
            <a:ext cx="551321" cy="1069657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0F3579A2-DBCA-4F45-B719-983839E09F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602085" y="2159218"/>
            <a:ext cx="472102" cy="1052788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A55FBD29-609E-4710-BE96-17D689116D77}"/>
              </a:ext>
            </a:extLst>
          </p:cNvPr>
          <p:cNvSpPr/>
          <p:nvPr/>
        </p:nvSpPr>
        <p:spPr>
          <a:xfrm>
            <a:off x="1109467" y="3349594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E93D9851-9FF5-41B2-8CAB-602440582395}"/>
              </a:ext>
            </a:extLst>
          </p:cNvPr>
          <p:cNvSpPr/>
          <p:nvPr/>
        </p:nvSpPr>
        <p:spPr>
          <a:xfrm>
            <a:off x="3112456" y="3349595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A52D2A7D-12C3-4AA0-8B64-AF832D120CA0}"/>
              </a:ext>
            </a:extLst>
          </p:cNvPr>
          <p:cNvSpPr/>
          <p:nvPr/>
        </p:nvSpPr>
        <p:spPr>
          <a:xfrm>
            <a:off x="6846138" y="3340886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5665A20C-3912-4505-83A1-282A73983B4C}"/>
              </a:ext>
            </a:extLst>
          </p:cNvPr>
          <p:cNvSpPr/>
          <p:nvPr/>
        </p:nvSpPr>
        <p:spPr>
          <a:xfrm>
            <a:off x="2136927" y="4120766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C2B0B424-EBC8-4349-9DED-5118BFCF2A89}"/>
              </a:ext>
            </a:extLst>
          </p:cNvPr>
          <p:cNvCxnSpPr>
            <a:cxnSpLocks/>
          </p:cNvCxnSpPr>
          <p:nvPr/>
        </p:nvCxnSpPr>
        <p:spPr>
          <a:xfrm flipH="1">
            <a:off x="1463901" y="2777253"/>
            <a:ext cx="477182" cy="5909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05637C85-DB29-4F18-AE0A-98D989416819}"/>
              </a:ext>
            </a:extLst>
          </p:cNvPr>
          <p:cNvCxnSpPr>
            <a:cxnSpLocks/>
          </p:cNvCxnSpPr>
          <p:nvPr/>
        </p:nvCxnSpPr>
        <p:spPr>
          <a:xfrm>
            <a:off x="3124408" y="2813113"/>
            <a:ext cx="466940" cy="4634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Geschweifte Klammer links 14">
            <a:extLst>
              <a:ext uri="{FF2B5EF4-FFF2-40B4-BE49-F238E27FC236}">
                <a16:creationId xmlns:a16="http://schemas.microsoft.com/office/drawing/2014/main" id="{9BC02063-4F50-452C-8E84-295798B226E9}"/>
              </a:ext>
            </a:extLst>
          </p:cNvPr>
          <p:cNvSpPr/>
          <p:nvPr/>
        </p:nvSpPr>
        <p:spPr>
          <a:xfrm rot="16200000">
            <a:off x="2176646" y="3357152"/>
            <a:ext cx="779575" cy="618467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A902E4EC-8350-4342-BA26-600FB294DE10}"/>
              </a:ext>
            </a:extLst>
          </p:cNvPr>
          <p:cNvSpPr/>
          <p:nvPr/>
        </p:nvSpPr>
        <p:spPr>
          <a:xfrm>
            <a:off x="4864459" y="3349593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A8BA54AA-20E7-4050-9151-BC105532A21A}"/>
              </a:ext>
            </a:extLst>
          </p:cNvPr>
          <p:cNvCxnSpPr>
            <a:cxnSpLocks/>
          </p:cNvCxnSpPr>
          <p:nvPr/>
        </p:nvCxnSpPr>
        <p:spPr>
          <a:xfrm flipH="1">
            <a:off x="5218893" y="2777252"/>
            <a:ext cx="477182" cy="5909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338AFBEB-9CC7-44CD-8B5A-EB4DD1106329}"/>
              </a:ext>
            </a:extLst>
          </p:cNvPr>
          <p:cNvCxnSpPr>
            <a:cxnSpLocks/>
          </p:cNvCxnSpPr>
          <p:nvPr/>
        </p:nvCxnSpPr>
        <p:spPr>
          <a:xfrm>
            <a:off x="6879400" y="2813112"/>
            <a:ext cx="466940" cy="4634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Geschweifte Klammer links 45">
            <a:extLst>
              <a:ext uri="{FF2B5EF4-FFF2-40B4-BE49-F238E27FC236}">
                <a16:creationId xmlns:a16="http://schemas.microsoft.com/office/drawing/2014/main" id="{2C7745D9-3E50-425D-A5F2-599687EB5FDC}"/>
              </a:ext>
            </a:extLst>
          </p:cNvPr>
          <p:cNvSpPr/>
          <p:nvPr/>
        </p:nvSpPr>
        <p:spPr>
          <a:xfrm rot="16200000">
            <a:off x="5931638" y="3357151"/>
            <a:ext cx="779575" cy="618467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23753E1F-8429-4D30-8613-D1A550C548F5}"/>
              </a:ext>
            </a:extLst>
          </p:cNvPr>
          <p:cNvSpPr/>
          <p:nvPr/>
        </p:nvSpPr>
        <p:spPr>
          <a:xfrm>
            <a:off x="5869465" y="4155734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253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1" grpId="0" animBg="1"/>
      <p:bldP spid="33" grpId="0" animBg="1"/>
      <p:bldP spid="34" grpId="0" animBg="1"/>
      <p:bldP spid="15" grpId="0" animBg="1"/>
      <p:bldP spid="41" grpId="0" animBg="1"/>
      <p:bldP spid="46" grpId="0" animBg="1"/>
      <p:bldP spid="4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hteck 44">
            <a:extLst>
              <a:ext uri="{FF2B5EF4-FFF2-40B4-BE49-F238E27FC236}">
                <a16:creationId xmlns:a16="http://schemas.microsoft.com/office/drawing/2014/main" id="{E724B9E8-02C8-4B2E-8770-A00A67760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" name="Bild 46">
            <a:extLst>
              <a:ext uri="{FF2B5EF4-FFF2-40B4-BE49-F238E27FC236}">
                <a16:creationId xmlns:a16="http://schemas.microsoft.com/office/drawing/2014/main" id="{7B8AE548-0BFA-4792-9962-3375923C7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67639EF4-FA83-4D85-90FE-B831AF283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77F5183C-A26A-4229-984A-7FCEB7EE2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3" name="Rechteck 52">
            <a:extLst>
              <a:ext uri="{FF2B5EF4-FFF2-40B4-BE49-F238E27FC236}">
                <a16:creationId xmlns:a16="http://schemas.microsoft.com/office/drawing/2014/main" id="{35501695-D7FD-432D-AE9A-6A266331B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25B6D770-CDC7-4A13-AD18-72AC72FC8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69416" y="1847088"/>
            <a:ext cx="28648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6CF09C69-F194-46EC-955F-428636BCB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de-DE" dirty="0"/>
          </a:p>
        </p:txBody>
      </p:sp>
      <p:grpSp>
        <p:nvGrpSpPr>
          <p:cNvPr id="59" name="Gruppe 58">
            <a:extLst>
              <a:ext uri="{FF2B5EF4-FFF2-40B4-BE49-F238E27FC236}">
                <a16:creationId xmlns:a16="http://schemas.microsoft.com/office/drawing/2014/main" id="{DB9FB08E-2EF9-40D3-8108-A537D2413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9B20C890-1633-477A-9E9A-CDF73E9D0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4EB4D734-DD7E-44DF-B573-33D82BEA7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</p:grpSp>
      <p:sp>
        <p:nvSpPr>
          <p:cNvPr id="63" name="Rechteck 62">
            <a:extLst>
              <a:ext uri="{FF2B5EF4-FFF2-40B4-BE49-F238E27FC236}">
                <a16:creationId xmlns:a16="http://schemas.microsoft.com/office/drawing/2014/main" id="{CEC07C7E-F170-4240-91B9-54A1151E3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497" y="977099"/>
            <a:ext cx="6597725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pic>
        <p:nvPicPr>
          <p:cNvPr id="65" name="Bild 64">
            <a:extLst>
              <a:ext uri="{FF2B5EF4-FFF2-40B4-BE49-F238E27FC236}">
                <a16:creationId xmlns:a16="http://schemas.microsoft.com/office/drawing/2014/main" id="{CA411B73-A3AF-4112-BD03-A802BE71E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Gerader Verbinder 66">
            <a:extLst>
              <a:ext uri="{FF2B5EF4-FFF2-40B4-BE49-F238E27FC236}">
                <a16:creationId xmlns:a16="http://schemas.microsoft.com/office/drawing/2014/main" id="{61302B36-F42E-49AB-A724-F90B87DF0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8804883C-E7B7-4EF7-B514-239A1DA0D54C}"/>
              </a:ext>
            </a:extLst>
          </p:cNvPr>
          <p:cNvSpPr txBox="1"/>
          <p:nvPr/>
        </p:nvSpPr>
        <p:spPr>
          <a:xfrm>
            <a:off x="3335659" y="1174001"/>
            <a:ext cx="19302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Video 1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CB19D6F-1000-42DA-8E34-F416AA37CF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055279" y="2159218"/>
            <a:ext cx="472102" cy="105278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C5C90B-E4D6-4D7F-B393-E3DDABB2F4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676090" y="2182249"/>
            <a:ext cx="551321" cy="1069657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EDB0584-25C8-4B28-93BD-D31164D5F1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237237" y="2182248"/>
            <a:ext cx="551321" cy="1069657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0F3579A2-DBCA-4F45-B719-983839E09F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602085" y="2159218"/>
            <a:ext cx="472102" cy="1052788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A55FBD29-609E-4710-BE96-17D689116D77}"/>
              </a:ext>
            </a:extLst>
          </p:cNvPr>
          <p:cNvSpPr/>
          <p:nvPr/>
        </p:nvSpPr>
        <p:spPr>
          <a:xfrm>
            <a:off x="1109467" y="3349594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E93D9851-9FF5-41B2-8CAB-602440582395}"/>
              </a:ext>
            </a:extLst>
          </p:cNvPr>
          <p:cNvSpPr/>
          <p:nvPr/>
        </p:nvSpPr>
        <p:spPr>
          <a:xfrm>
            <a:off x="3112456" y="3349595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A52D2A7D-12C3-4AA0-8B64-AF832D120CA0}"/>
              </a:ext>
            </a:extLst>
          </p:cNvPr>
          <p:cNvSpPr/>
          <p:nvPr/>
        </p:nvSpPr>
        <p:spPr>
          <a:xfrm>
            <a:off x="6846138" y="3340886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5665A20C-3912-4505-83A1-282A73983B4C}"/>
              </a:ext>
            </a:extLst>
          </p:cNvPr>
          <p:cNvSpPr/>
          <p:nvPr/>
        </p:nvSpPr>
        <p:spPr>
          <a:xfrm>
            <a:off x="2136927" y="4120766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C2B0B424-EBC8-4349-9DED-5118BFCF2A89}"/>
              </a:ext>
            </a:extLst>
          </p:cNvPr>
          <p:cNvCxnSpPr>
            <a:cxnSpLocks/>
          </p:cNvCxnSpPr>
          <p:nvPr/>
        </p:nvCxnSpPr>
        <p:spPr>
          <a:xfrm flipH="1">
            <a:off x="1463901" y="2777253"/>
            <a:ext cx="477182" cy="5909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05637C85-DB29-4F18-AE0A-98D989416819}"/>
              </a:ext>
            </a:extLst>
          </p:cNvPr>
          <p:cNvCxnSpPr>
            <a:cxnSpLocks/>
          </p:cNvCxnSpPr>
          <p:nvPr/>
        </p:nvCxnSpPr>
        <p:spPr>
          <a:xfrm>
            <a:off x="3124408" y="2813113"/>
            <a:ext cx="466940" cy="4634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Geschweifte Klammer links 14">
            <a:extLst>
              <a:ext uri="{FF2B5EF4-FFF2-40B4-BE49-F238E27FC236}">
                <a16:creationId xmlns:a16="http://schemas.microsoft.com/office/drawing/2014/main" id="{9BC02063-4F50-452C-8E84-295798B226E9}"/>
              </a:ext>
            </a:extLst>
          </p:cNvPr>
          <p:cNvSpPr/>
          <p:nvPr/>
        </p:nvSpPr>
        <p:spPr>
          <a:xfrm rot="16200000">
            <a:off x="2176646" y="3357152"/>
            <a:ext cx="779575" cy="618467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A902E4EC-8350-4342-BA26-600FB294DE10}"/>
              </a:ext>
            </a:extLst>
          </p:cNvPr>
          <p:cNvSpPr/>
          <p:nvPr/>
        </p:nvSpPr>
        <p:spPr>
          <a:xfrm>
            <a:off x="4864459" y="3349593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A8BA54AA-20E7-4050-9151-BC105532A21A}"/>
              </a:ext>
            </a:extLst>
          </p:cNvPr>
          <p:cNvCxnSpPr>
            <a:cxnSpLocks/>
          </p:cNvCxnSpPr>
          <p:nvPr/>
        </p:nvCxnSpPr>
        <p:spPr>
          <a:xfrm flipH="1">
            <a:off x="5218893" y="2777252"/>
            <a:ext cx="477182" cy="5909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338AFBEB-9CC7-44CD-8B5A-EB4DD1106329}"/>
              </a:ext>
            </a:extLst>
          </p:cNvPr>
          <p:cNvCxnSpPr>
            <a:cxnSpLocks/>
          </p:cNvCxnSpPr>
          <p:nvPr/>
        </p:nvCxnSpPr>
        <p:spPr>
          <a:xfrm>
            <a:off x="6879400" y="2813112"/>
            <a:ext cx="466940" cy="4634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Geschweifte Klammer links 45">
            <a:extLst>
              <a:ext uri="{FF2B5EF4-FFF2-40B4-BE49-F238E27FC236}">
                <a16:creationId xmlns:a16="http://schemas.microsoft.com/office/drawing/2014/main" id="{2C7745D9-3E50-425D-A5F2-599687EB5FDC}"/>
              </a:ext>
            </a:extLst>
          </p:cNvPr>
          <p:cNvSpPr/>
          <p:nvPr/>
        </p:nvSpPr>
        <p:spPr>
          <a:xfrm rot="16200000">
            <a:off x="5931638" y="3357151"/>
            <a:ext cx="779575" cy="618467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23753E1F-8429-4D30-8613-D1A550C548F5}"/>
              </a:ext>
            </a:extLst>
          </p:cNvPr>
          <p:cNvSpPr/>
          <p:nvPr/>
        </p:nvSpPr>
        <p:spPr>
          <a:xfrm>
            <a:off x="5869465" y="4155734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0A88BBD0-C4A6-442A-8699-0938FD3671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7053" y="3413760"/>
            <a:ext cx="882323" cy="59286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2CB76FB-7436-4ADD-BB1D-3B9AC1B976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9687" y="4193761"/>
            <a:ext cx="887190" cy="59098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06C7E45-252A-462A-9F73-4F843F5A85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9929" y="4193762"/>
            <a:ext cx="896158" cy="58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77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24F89A-245A-4F3D-8D64-0E00DAC32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Arten  von  </a:t>
            </a:r>
            <a:r>
              <a:rPr lang="de-DE" dirty="0" err="1"/>
              <a:t>videoproduktion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CE77B4-AB56-449E-B04A-D2425D9AC78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u="sng" dirty="0"/>
              <a:t>Option 1: </a:t>
            </a:r>
          </a:p>
          <a:p>
            <a:pPr marL="0" indent="0">
              <a:buNone/>
            </a:pPr>
            <a:r>
              <a:rPr lang="de-DE" b="1" dirty="0"/>
              <a:t>Ohne Schnitt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9D57FBA-D434-4B22-BB41-ED190A2289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u="sng" dirty="0"/>
              <a:t>Option 2: </a:t>
            </a:r>
          </a:p>
          <a:p>
            <a:pPr marL="0" indent="0">
              <a:buNone/>
            </a:pPr>
            <a:r>
              <a:rPr lang="de-DE" b="1" dirty="0"/>
              <a:t>Mit Schnitt</a:t>
            </a:r>
          </a:p>
        </p:txBody>
      </p:sp>
    </p:spTree>
    <p:extLst>
      <p:ext uri="{BB962C8B-B14F-4D97-AF65-F5344CB8AC3E}">
        <p14:creationId xmlns:p14="http://schemas.microsoft.com/office/powerpoint/2010/main" val="257670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73E8C7-B9D5-4C4D-A121-198156AF2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Aha-Momente</a:t>
            </a: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2D911BB7-E650-6271-F2C4-B4D77C75201C}"/>
              </a:ext>
            </a:extLst>
          </p:cNvPr>
          <p:cNvSpPr/>
          <p:nvPr/>
        </p:nvSpPr>
        <p:spPr>
          <a:xfrm>
            <a:off x="1701835" y="2145810"/>
            <a:ext cx="4535054" cy="17550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87E6F56D-F924-CE91-95F4-81933DEDC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824" y="2012159"/>
            <a:ext cx="1533981" cy="2047756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163775C2-343D-447B-2846-45D9CB3183BE}"/>
              </a:ext>
            </a:extLst>
          </p:cNvPr>
          <p:cNvSpPr/>
          <p:nvPr/>
        </p:nvSpPr>
        <p:spPr>
          <a:xfrm>
            <a:off x="6508877" y="2130324"/>
            <a:ext cx="4535054" cy="1755054"/>
          </a:xfrm>
          <a:prstGeom prst="roundRect">
            <a:avLst/>
          </a:prstGeom>
          <a:solidFill>
            <a:srgbClr val="A0DE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7" name="Grafik 6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F7DEF22B-8ECE-F3BD-F5E1-CD05CD2D1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866" y="1983973"/>
            <a:ext cx="1533981" cy="2047756"/>
          </a:xfrm>
          <a:prstGeom prst="rect">
            <a:avLst/>
          </a:prstGeom>
        </p:spPr>
      </p:pic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51AC1275-C414-39F3-ABE8-4726763B5403}"/>
              </a:ext>
            </a:extLst>
          </p:cNvPr>
          <p:cNvSpPr/>
          <p:nvPr/>
        </p:nvSpPr>
        <p:spPr>
          <a:xfrm>
            <a:off x="236047" y="4194195"/>
            <a:ext cx="6000842" cy="175505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9" name="Grafik 8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246A3292-6180-240C-2696-CF4E2237C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36" y="4074301"/>
            <a:ext cx="1533981" cy="204775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8FBC80CF-0156-9684-01DD-AAB662341917}"/>
              </a:ext>
            </a:extLst>
          </p:cNvPr>
          <p:cNvSpPr txBox="1"/>
          <p:nvPr/>
        </p:nvSpPr>
        <p:spPr>
          <a:xfrm>
            <a:off x="3654875" y="2743649"/>
            <a:ext cx="2261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Ton, Ton, Ton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DCDE33E-D6EB-A785-5713-2546C5C9995C}"/>
              </a:ext>
            </a:extLst>
          </p:cNvPr>
          <p:cNvSpPr txBox="1"/>
          <p:nvPr/>
        </p:nvSpPr>
        <p:spPr>
          <a:xfrm>
            <a:off x="8164617" y="2497428"/>
            <a:ext cx="28793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Klare Vorgaben </a:t>
            </a:r>
          </a:p>
          <a:p>
            <a:r>
              <a:rPr lang="de-DE" sz="3200" dirty="0"/>
              <a:t>was zu sehen ist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6284F27-1D7A-C636-B279-F6F4318EEB9E}"/>
              </a:ext>
            </a:extLst>
          </p:cNvPr>
          <p:cNvSpPr txBox="1"/>
          <p:nvPr/>
        </p:nvSpPr>
        <p:spPr>
          <a:xfrm>
            <a:off x="2186966" y="4631255"/>
            <a:ext cx="38783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Klare Absprachen mit </a:t>
            </a:r>
          </a:p>
          <a:p>
            <a:r>
              <a:rPr lang="de-DE" sz="3200" dirty="0"/>
              <a:t>der anderen Lehrkraft</a:t>
            </a: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0C35BFF3-D27A-5385-85B6-E454ACF81177}"/>
              </a:ext>
            </a:extLst>
          </p:cNvPr>
          <p:cNvSpPr/>
          <p:nvPr/>
        </p:nvSpPr>
        <p:spPr>
          <a:xfrm>
            <a:off x="6574749" y="4187194"/>
            <a:ext cx="4535054" cy="17550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71016ACC-4FD2-2D99-170B-C4E00E615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468" y="4055111"/>
            <a:ext cx="1533981" cy="2047756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0F1CBCC-D832-A905-393F-9474D3F8F02C}"/>
              </a:ext>
            </a:extLst>
          </p:cNvPr>
          <p:cNvSpPr txBox="1"/>
          <p:nvPr/>
        </p:nvSpPr>
        <p:spPr>
          <a:xfrm>
            <a:off x="8352168" y="4230603"/>
            <a:ext cx="26917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Wenn möglich </a:t>
            </a:r>
          </a:p>
          <a:p>
            <a:r>
              <a:rPr lang="de-DE" sz="3200" dirty="0"/>
              <a:t>Beispielvideos </a:t>
            </a:r>
          </a:p>
          <a:p>
            <a:r>
              <a:rPr lang="de-DE" sz="3200" dirty="0"/>
              <a:t>zeigen</a:t>
            </a:r>
          </a:p>
        </p:txBody>
      </p:sp>
    </p:spTree>
    <p:extLst>
      <p:ext uri="{BB962C8B-B14F-4D97-AF65-F5344CB8AC3E}">
        <p14:creationId xmlns:p14="http://schemas.microsoft.com/office/powerpoint/2010/main" val="25340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2" grpId="0"/>
      <p:bldP spid="15" grpId="0"/>
      <p:bldP spid="16" grpId="0"/>
      <p:bldP spid="17" grpId="0" animBg="1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28198B6-1AD7-F2EB-F5FC-181F96696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905" y="1333849"/>
            <a:ext cx="6581534" cy="29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2A8F0032-114B-E473-DD02-56DE3AFE2441}"/>
              </a:ext>
            </a:extLst>
          </p:cNvPr>
          <p:cNvSpPr/>
          <p:nvPr/>
        </p:nvSpPr>
        <p:spPr>
          <a:xfrm>
            <a:off x="514992" y="1949729"/>
            <a:ext cx="4535054" cy="17550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6" name="Grafik 15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B6397B40-905E-D5B1-C8E2-DF2B186BD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57" y="1794989"/>
            <a:ext cx="1533981" cy="2047756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0BE77EDF-45CA-0529-542C-AFF0FEA3F42C}"/>
              </a:ext>
            </a:extLst>
          </p:cNvPr>
          <p:cNvSpPr txBox="1"/>
          <p:nvPr/>
        </p:nvSpPr>
        <p:spPr>
          <a:xfrm>
            <a:off x="241184" y="2390672"/>
            <a:ext cx="61029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dirty="0"/>
              <a:t>Man braucht </a:t>
            </a:r>
          </a:p>
          <a:p>
            <a:pPr algn="ctr"/>
            <a:r>
              <a:rPr lang="de-DE" sz="2400" dirty="0"/>
              <a:t>keine teure Technik!</a:t>
            </a:r>
          </a:p>
        </p:txBody>
      </p:sp>
    </p:spTree>
    <p:extLst>
      <p:ext uri="{BB962C8B-B14F-4D97-AF65-F5344CB8AC3E}">
        <p14:creationId xmlns:p14="http://schemas.microsoft.com/office/powerpoint/2010/main" val="236912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hteck 44">
            <a:extLst>
              <a:ext uri="{FF2B5EF4-FFF2-40B4-BE49-F238E27FC236}">
                <a16:creationId xmlns:a16="http://schemas.microsoft.com/office/drawing/2014/main" id="{E724B9E8-02C8-4B2E-8770-A00A67760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" name="Bild 46">
            <a:extLst>
              <a:ext uri="{FF2B5EF4-FFF2-40B4-BE49-F238E27FC236}">
                <a16:creationId xmlns:a16="http://schemas.microsoft.com/office/drawing/2014/main" id="{7B8AE548-0BFA-4792-9962-3375923C7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67639EF4-FA83-4D85-90FE-B831AF283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77F5183C-A26A-4229-984A-7FCEB7EE2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3" name="Rechteck 52">
            <a:extLst>
              <a:ext uri="{FF2B5EF4-FFF2-40B4-BE49-F238E27FC236}">
                <a16:creationId xmlns:a16="http://schemas.microsoft.com/office/drawing/2014/main" id="{35501695-D7FD-432D-AE9A-6A266331B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25B6D770-CDC7-4A13-AD18-72AC72FC8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69416" y="1847088"/>
            <a:ext cx="28648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6CF09C69-F194-46EC-955F-428636BCB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de-DE" dirty="0"/>
          </a:p>
        </p:txBody>
      </p:sp>
      <p:grpSp>
        <p:nvGrpSpPr>
          <p:cNvPr id="59" name="Gruppe 58">
            <a:extLst>
              <a:ext uri="{FF2B5EF4-FFF2-40B4-BE49-F238E27FC236}">
                <a16:creationId xmlns:a16="http://schemas.microsoft.com/office/drawing/2014/main" id="{DB9FB08E-2EF9-40D3-8108-A537D2413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9B20C890-1633-477A-9E9A-CDF73E9D0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4EB4D734-DD7E-44DF-B573-33D82BEA7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</p:grpSp>
      <p:sp>
        <p:nvSpPr>
          <p:cNvPr id="63" name="Rechteck 62">
            <a:extLst>
              <a:ext uri="{FF2B5EF4-FFF2-40B4-BE49-F238E27FC236}">
                <a16:creationId xmlns:a16="http://schemas.microsoft.com/office/drawing/2014/main" id="{CEC07C7E-F170-4240-91B9-54A1151E3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497" y="977099"/>
            <a:ext cx="6597725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pic>
        <p:nvPicPr>
          <p:cNvPr id="65" name="Bild 64">
            <a:extLst>
              <a:ext uri="{FF2B5EF4-FFF2-40B4-BE49-F238E27FC236}">
                <a16:creationId xmlns:a16="http://schemas.microsoft.com/office/drawing/2014/main" id="{CA411B73-A3AF-4112-BD03-A802BE71E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Gerader Verbinder 66">
            <a:extLst>
              <a:ext uri="{FF2B5EF4-FFF2-40B4-BE49-F238E27FC236}">
                <a16:creationId xmlns:a16="http://schemas.microsoft.com/office/drawing/2014/main" id="{61302B36-F42E-49AB-A724-F90B87DF0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8804883C-E7B7-4EF7-B514-239A1DA0D54C}"/>
              </a:ext>
            </a:extLst>
          </p:cNvPr>
          <p:cNvSpPr txBox="1"/>
          <p:nvPr/>
        </p:nvSpPr>
        <p:spPr>
          <a:xfrm>
            <a:off x="3335659" y="1174001"/>
            <a:ext cx="19302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Video 2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6C2E61FB-D224-4DD4-AA84-ABCE7CFE73AF}"/>
              </a:ext>
            </a:extLst>
          </p:cNvPr>
          <p:cNvSpPr txBox="1"/>
          <p:nvPr/>
        </p:nvSpPr>
        <p:spPr>
          <a:xfrm>
            <a:off x="1954790" y="2173784"/>
            <a:ext cx="49824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a </a:t>
            </a:r>
            <a:r>
              <a:rPr lang="de-DE" sz="4000" dirty="0" err="1">
                <a:latin typeface="Century Schoolbook" panose="02040604050505020304" pitchFamily="18" charset="0"/>
              </a:rPr>
              <a:t>place</a:t>
            </a:r>
            <a:r>
              <a:rPr lang="de-DE" sz="4000" dirty="0">
                <a:latin typeface="Century Schoolbook" panose="02040604050505020304" pitchFamily="18" charset="0"/>
              </a:rPr>
              <a:t> in </a:t>
            </a:r>
            <a:r>
              <a:rPr lang="de-DE" sz="4000" dirty="0" err="1">
                <a:latin typeface="Century Schoolbook" panose="02040604050505020304" pitchFamily="18" charset="0"/>
              </a:rPr>
              <a:t>your</a:t>
            </a:r>
            <a:r>
              <a:rPr lang="de-DE" sz="4000" dirty="0">
                <a:latin typeface="Century Schoolbook" panose="02040604050505020304" pitchFamily="18" charset="0"/>
              </a:rPr>
              <a:t> </a:t>
            </a:r>
            <a:r>
              <a:rPr lang="de-DE" sz="4000" dirty="0" err="1">
                <a:latin typeface="Century Schoolbook" panose="02040604050505020304" pitchFamily="18" charset="0"/>
              </a:rPr>
              <a:t>town</a:t>
            </a:r>
            <a:endParaRPr lang="de-DE" sz="4000" dirty="0">
              <a:latin typeface="Century Schoolbook" panose="02040604050505020304" pitchFamily="18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5490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804883C-E7B7-4EF7-B514-239A1DA0D54C}"/>
              </a:ext>
            </a:extLst>
          </p:cNvPr>
          <p:cNvSpPr txBox="1"/>
          <p:nvPr/>
        </p:nvSpPr>
        <p:spPr>
          <a:xfrm>
            <a:off x="3335659" y="1174001"/>
            <a:ext cx="19302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Video 2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BC163E82-508A-4C63-976D-1E31FC30143C}"/>
              </a:ext>
            </a:extLst>
          </p:cNvPr>
          <p:cNvSpPr txBox="1"/>
          <p:nvPr/>
        </p:nvSpPr>
        <p:spPr>
          <a:xfrm>
            <a:off x="1260829" y="2224903"/>
            <a:ext cx="717645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>
                <a:latin typeface="Century Schoolbook" panose="02040604050505020304" pitchFamily="18" charset="0"/>
              </a:rPr>
              <a:t>Erst Video ohne Ton</a:t>
            </a:r>
          </a:p>
          <a:p>
            <a:endParaRPr lang="de-DE" sz="4400" dirty="0">
              <a:latin typeface="Century Schoolbook" panose="02040604050505020304" pitchFamily="18" charset="0"/>
            </a:endParaRPr>
          </a:p>
          <a:p>
            <a:r>
              <a:rPr lang="de-DE" sz="4400" dirty="0">
                <a:latin typeface="Century Schoolbook" panose="02040604050505020304" pitchFamily="18" charset="0"/>
              </a:rPr>
              <a:t>Dann Tonspur aufnehmen </a:t>
            </a:r>
          </a:p>
        </p:txBody>
      </p:sp>
    </p:spTree>
    <p:extLst>
      <p:ext uri="{BB962C8B-B14F-4D97-AF65-F5344CB8AC3E}">
        <p14:creationId xmlns:p14="http://schemas.microsoft.com/office/powerpoint/2010/main" val="339179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804883C-E7B7-4EF7-B514-239A1DA0D54C}"/>
              </a:ext>
            </a:extLst>
          </p:cNvPr>
          <p:cNvSpPr txBox="1"/>
          <p:nvPr/>
        </p:nvSpPr>
        <p:spPr>
          <a:xfrm>
            <a:off x="3335659" y="1174001"/>
            <a:ext cx="1952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Video 3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BC163E82-508A-4C63-976D-1E31FC30143C}"/>
              </a:ext>
            </a:extLst>
          </p:cNvPr>
          <p:cNvSpPr txBox="1"/>
          <p:nvPr/>
        </p:nvSpPr>
        <p:spPr>
          <a:xfrm>
            <a:off x="1260829" y="2224903"/>
            <a:ext cx="17844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>
                <a:latin typeface="Century Schoolbook" panose="02040604050505020304" pitchFamily="18" charset="0"/>
              </a:rPr>
              <a:t>Alltag</a:t>
            </a:r>
          </a:p>
        </p:txBody>
      </p:sp>
    </p:spTree>
    <p:extLst>
      <p:ext uri="{BB962C8B-B14F-4D97-AF65-F5344CB8AC3E}">
        <p14:creationId xmlns:p14="http://schemas.microsoft.com/office/powerpoint/2010/main" val="347897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804883C-E7B7-4EF7-B514-239A1DA0D54C}"/>
              </a:ext>
            </a:extLst>
          </p:cNvPr>
          <p:cNvSpPr txBox="1"/>
          <p:nvPr/>
        </p:nvSpPr>
        <p:spPr>
          <a:xfrm>
            <a:off x="3335659" y="1174001"/>
            <a:ext cx="1952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Video 4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BC163E82-508A-4C63-976D-1E31FC30143C}"/>
              </a:ext>
            </a:extLst>
          </p:cNvPr>
          <p:cNvSpPr txBox="1"/>
          <p:nvPr/>
        </p:nvSpPr>
        <p:spPr>
          <a:xfrm>
            <a:off x="1260829" y="2224903"/>
            <a:ext cx="33634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>
                <a:latin typeface="Century Schoolbook" panose="02040604050505020304" pitchFamily="18" charset="0"/>
              </a:rPr>
              <a:t>Festivitäten</a:t>
            </a:r>
          </a:p>
        </p:txBody>
      </p:sp>
    </p:spTree>
    <p:extLst>
      <p:ext uri="{BB962C8B-B14F-4D97-AF65-F5344CB8AC3E}">
        <p14:creationId xmlns:p14="http://schemas.microsoft.com/office/powerpoint/2010/main" val="383310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AA02D01A-D46B-42EC-BCA2-715104914F82}"/>
              </a:ext>
            </a:extLst>
          </p:cNvPr>
          <p:cNvSpPr/>
          <p:nvPr/>
        </p:nvSpPr>
        <p:spPr>
          <a:xfrm>
            <a:off x="413267" y="2150538"/>
            <a:ext cx="2265680" cy="10593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Video Typ 1:</a:t>
            </a:r>
          </a:p>
          <a:p>
            <a:pPr algn="ctr"/>
            <a:r>
              <a:rPr lang="de-DE" dirty="0"/>
              <a:t> SuS steht vor der Kamera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E6F1E16-D785-4E3B-93BC-A80879D60C8C}"/>
              </a:ext>
            </a:extLst>
          </p:cNvPr>
          <p:cNvSpPr/>
          <p:nvPr/>
        </p:nvSpPr>
        <p:spPr>
          <a:xfrm>
            <a:off x="3000235" y="2150538"/>
            <a:ext cx="2265680" cy="10593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Video Typ I1:</a:t>
            </a:r>
          </a:p>
          <a:p>
            <a:pPr algn="ctr"/>
            <a:r>
              <a:rPr lang="de-DE" dirty="0"/>
              <a:t> SuS spricht Tonspur über ein Video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B6232B0-E7EE-4958-9ED9-FC5CB0835098}"/>
              </a:ext>
            </a:extLst>
          </p:cNvPr>
          <p:cNvSpPr/>
          <p:nvPr/>
        </p:nvSpPr>
        <p:spPr>
          <a:xfrm>
            <a:off x="413267" y="3415458"/>
            <a:ext cx="2265680" cy="10593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Posterpräsentation</a:t>
            </a:r>
          </a:p>
          <a:p>
            <a:pPr algn="ctr"/>
            <a:r>
              <a:rPr lang="de-DE" dirty="0"/>
              <a:t>Bild + Audiospur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ADAA1733-E4F2-4F8C-B706-83AF9E86BEC6}"/>
              </a:ext>
            </a:extLst>
          </p:cNvPr>
          <p:cNvSpPr/>
          <p:nvPr/>
        </p:nvSpPr>
        <p:spPr>
          <a:xfrm>
            <a:off x="3000235" y="3422954"/>
            <a:ext cx="2265680" cy="10593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Audioaufnahmen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745000F-18AF-427F-9441-245E72570681}"/>
              </a:ext>
            </a:extLst>
          </p:cNvPr>
          <p:cNvSpPr/>
          <p:nvPr/>
        </p:nvSpPr>
        <p:spPr>
          <a:xfrm>
            <a:off x="6917816" y="2150538"/>
            <a:ext cx="2265680" cy="1059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Videokonferenz im Plenum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DEFA6E8-D0CF-4EB0-8221-5434F81C7325}"/>
              </a:ext>
            </a:extLst>
          </p:cNvPr>
          <p:cNvSpPr/>
          <p:nvPr/>
        </p:nvSpPr>
        <p:spPr>
          <a:xfrm>
            <a:off x="6917816" y="3422954"/>
            <a:ext cx="2265680" cy="1059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Videokonferenz in EA oder GA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Kollaboration ….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C82273D-175F-4F47-AC87-AF9D6E20300B}"/>
              </a:ext>
            </a:extLst>
          </p:cNvPr>
          <p:cNvSpPr/>
          <p:nvPr/>
        </p:nvSpPr>
        <p:spPr>
          <a:xfrm>
            <a:off x="9429214" y="2150538"/>
            <a:ext cx="2265680" cy="1059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Messengernachrichten</a:t>
            </a:r>
            <a:endParaRPr lang="de-DE" dirty="0"/>
          </a:p>
          <a:p>
            <a:pPr algn="ctr"/>
            <a:r>
              <a:rPr lang="de-DE" dirty="0"/>
              <a:t>(Audio/Text)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420B7B3-18FB-4822-B3A8-DBD9FF733EE5}"/>
              </a:ext>
            </a:extLst>
          </p:cNvPr>
          <p:cNvSpPr/>
          <p:nvPr/>
        </p:nvSpPr>
        <p:spPr>
          <a:xfrm>
            <a:off x="413267" y="4680378"/>
            <a:ext cx="2265680" cy="10593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E-mail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74E53D5-0222-409B-971C-18D964DD8743}"/>
              </a:ext>
            </a:extLst>
          </p:cNvPr>
          <p:cNvSpPr/>
          <p:nvPr/>
        </p:nvSpPr>
        <p:spPr>
          <a:xfrm>
            <a:off x="1165107" y="214811"/>
            <a:ext cx="3027680" cy="14325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asynchron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3923A3D-C957-45CE-A769-03FC7F8F2D2A}"/>
              </a:ext>
            </a:extLst>
          </p:cNvPr>
          <p:cNvSpPr/>
          <p:nvPr/>
        </p:nvSpPr>
        <p:spPr>
          <a:xfrm>
            <a:off x="7915374" y="214811"/>
            <a:ext cx="3027680" cy="1432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synchron</a:t>
            </a:r>
          </a:p>
        </p:txBody>
      </p:sp>
    </p:spTree>
    <p:extLst>
      <p:ext uri="{BB962C8B-B14F-4D97-AF65-F5344CB8AC3E}">
        <p14:creationId xmlns:p14="http://schemas.microsoft.com/office/powerpoint/2010/main" val="9689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DBFA03-9D4F-40C5-BD37-51AE0B728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67B7D9-0CB7-4C82-B670-7CFE96D309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685541-C5D3-4497-A73C-A2A31812021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30FD020-85BD-4240-9300-2EC0E83AC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077" y="916709"/>
            <a:ext cx="10223842" cy="454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8665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C611AE-FB61-43C9-A6B4-13070986D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DE79F3-03A2-47CA-8698-DF553D66D0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449100D-4D95-40E2-AC0C-DED3296D0A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2F77C13-C85A-4301-808F-1321BE818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870" y="828900"/>
            <a:ext cx="9801225" cy="385762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A529827-AF82-4261-9044-315003634292}"/>
              </a:ext>
            </a:extLst>
          </p:cNvPr>
          <p:cNvSpPr txBox="1"/>
          <p:nvPr/>
        </p:nvSpPr>
        <p:spPr>
          <a:xfrm>
            <a:off x="10211008" y="5743829"/>
            <a:ext cx="1980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Quelle: Schule 5/21</a:t>
            </a:r>
          </a:p>
        </p:txBody>
      </p:sp>
    </p:spTree>
    <p:extLst>
      <p:ext uri="{BB962C8B-B14F-4D97-AF65-F5344CB8AC3E}">
        <p14:creationId xmlns:p14="http://schemas.microsoft.com/office/powerpoint/2010/main" val="17423188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C611AE-FB61-43C9-A6B4-13070986D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DE79F3-03A2-47CA-8698-DF553D66D0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449100D-4D95-40E2-AC0C-DED3296D0A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09A7D41-9C4B-466B-8D43-BDDCCF5CF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490" y="804889"/>
            <a:ext cx="5629275" cy="473392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A529827-AF82-4261-9044-315003634292}"/>
              </a:ext>
            </a:extLst>
          </p:cNvPr>
          <p:cNvSpPr txBox="1"/>
          <p:nvPr/>
        </p:nvSpPr>
        <p:spPr>
          <a:xfrm>
            <a:off x="10211008" y="5743829"/>
            <a:ext cx="1980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Quelle: Schule 5/21</a:t>
            </a:r>
          </a:p>
        </p:txBody>
      </p:sp>
    </p:spTree>
    <p:extLst>
      <p:ext uri="{BB962C8B-B14F-4D97-AF65-F5344CB8AC3E}">
        <p14:creationId xmlns:p14="http://schemas.microsoft.com/office/powerpoint/2010/main" val="36737450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EF6DFCF0-9998-418C-A7F0-B57D05DFC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357" y="804889"/>
            <a:ext cx="9620250" cy="3848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AC611AE-FB61-43C9-A6B4-13070986D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DE79F3-03A2-47CA-8698-DF553D66D0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449100D-4D95-40E2-AC0C-DED3296D0A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A529827-AF82-4261-9044-315003634292}"/>
              </a:ext>
            </a:extLst>
          </p:cNvPr>
          <p:cNvSpPr txBox="1"/>
          <p:nvPr/>
        </p:nvSpPr>
        <p:spPr>
          <a:xfrm>
            <a:off x="10211008" y="5743829"/>
            <a:ext cx="1980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Quelle: Schule 5/21</a:t>
            </a:r>
          </a:p>
        </p:txBody>
      </p:sp>
    </p:spTree>
    <p:extLst>
      <p:ext uri="{BB962C8B-B14F-4D97-AF65-F5344CB8AC3E}">
        <p14:creationId xmlns:p14="http://schemas.microsoft.com/office/powerpoint/2010/main" val="13559968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02579AE-BB19-9D02-605C-8B8D59B44E8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92D9EB2-B56B-EF1C-C2FA-8CD3010CF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289" y="1936826"/>
            <a:ext cx="5780542" cy="4302021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DA5274F4-2667-2F0C-7B3D-5192525F484F}"/>
              </a:ext>
            </a:extLst>
          </p:cNvPr>
          <p:cNvSpPr/>
          <p:nvPr/>
        </p:nvSpPr>
        <p:spPr>
          <a:xfrm>
            <a:off x="412599" y="2857120"/>
            <a:ext cx="4535054" cy="175505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7" name="Grafik 6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C06AB3AA-2C18-F012-5C54-2EFBAB336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88" y="2710769"/>
            <a:ext cx="1533981" cy="204775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95DA471-C8D3-D0FC-E3E5-1723C83AB069}"/>
              </a:ext>
            </a:extLst>
          </p:cNvPr>
          <p:cNvSpPr txBox="1"/>
          <p:nvPr/>
        </p:nvSpPr>
        <p:spPr>
          <a:xfrm>
            <a:off x="2172673" y="3411481"/>
            <a:ext cx="2314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Schüler:innen</a:t>
            </a:r>
            <a:r>
              <a:rPr lang="de-DE" dirty="0"/>
              <a:t> erstellen</a:t>
            </a:r>
          </a:p>
          <a:p>
            <a:r>
              <a:rPr lang="de-DE" dirty="0"/>
              <a:t>Erklärvideos</a:t>
            </a:r>
          </a:p>
        </p:txBody>
      </p:sp>
    </p:spTree>
    <p:extLst>
      <p:ext uri="{BB962C8B-B14F-4D97-AF65-F5344CB8AC3E}">
        <p14:creationId xmlns:p14="http://schemas.microsoft.com/office/powerpoint/2010/main" val="885909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63EC15D6-C1FC-BA79-8317-5367FE44DC1B}"/>
              </a:ext>
            </a:extLst>
          </p:cNvPr>
          <p:cNvSpPr/>
          <p:nvPr/>
        </p:nvSpPr>
        <p:spPr>
          <a:xfrm>
            <a:off x="514992" y="1949729"/>
            <a:ext cx="4535054" cy="17550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32225AA5-37AF-F885-FEBA-0201E0FFE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57" y="1794989"/>
            <a:ext cx="1533981" cy="204775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E0B64BC-8BDC-6F51-EBD3-5746CC62FDE0}"/>
              </a:ext>
            </a:extLst>
          </p:cNvPr>
          <p:cNvSpPr txBox="1"/>
          <p:nvPr/>
        </p:nvSpPr>
        <p:spPr>
          <a:xfrm>
            <a:off x="241184" y="2390672"/>
            <a:ext cx="61029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dirty="0"/>
              <a:t>Man braucht </a:t>
            </a:r>
          </a:p>
          <a:p>
            <a:pPr algn="ctr"/>
            <a:r>
              <a:rPr lang="de-DE" sz="2400" dirty="0"/>
              <a:t>keine teure Technik!</a:t>
            </a:r>
          </a:p>
        </p:txBody>
      </p:sp>
      <p:pic>
        <p:nvPicPr>
          <p:cNvPr id="13" name="Grafik 12" descr="Ein Bild, das Elektronik, Kamera, Projektor enthält.&#10;&#10;Automatisch generierte Beschreibung">
            <a:extLst>
              <a:ext uri="{FF2B5EF4-FFF2-40B4-BE49-F238E27FC236}">
                <a16:creationId xmlns:a16="http://schemas.microsoft.com/office/drawing/2014/main" id="{4054A8AB-953C-0741-D454-4C0350E82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249" y="1072085"/>
            <a:ext cx="2938808" cy="2058874"/>
          </a:xfrm>
          <a:prstGeom prst="rect">
            <a:avLst/>
          </a:prstGeom>
        </p:spPr>
      </p:pic>
      <p:pic>
        <p:nvPicPr>
          <p:cNvPr id="14" name="Grafik 13" descr="Ein Bild, das Text, Elektronik, Bildschirm enthält.&#10;&#10;Automatisch generierte Beschreibung">
            <a:extLst>
              <a:ext uri="{FF2B5EF4-FFF2-40B4-BE49-F238E27FC236}">
                <a16:creationId xmlns:a16="http://schemas.microsoft.com/office/drawing/2014/main" id="{50057B28-5AC2-124B-194B-FB9CA87AD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6439" y="3130959"/>
            <a:ext cx="4368254" cy="3060317"/>
          </a:xfrm>
          <a:prstGeom prst="rect">
            <a:avLst/>
          </a:prstGeom>
        </p:spPr>
      </p:pic>
      <p:pic>
        <p:nvPicPr>
          <p:cNvPr id="15" name="Grafik 14" descr="Ein Bild, das Text, iPod, Elektronik, Monitor enthält.&#10;&#10;Automatisch generierte Beschreibung">
            <a:extLst>
              <a:ext uri="{FF2B5EF4-FFF2-40B4-BE49-F238E27FC236}">
                <a16:creationId xmlns:a16="http://schemas.microsoft.com/office/drawing/2014/main" id="{C56051FF-54DE-F57F-D68A-8FC45F09D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4081" y="1386692"/>
            <a:ext cx="956293" cy="2150055"/>
          </a:xfrm>
          <a:prstGeom prst="rect">
            <a:avLst/>
          </a:prstGeom>
        </p:spPr>
      </p:pic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C06BD850-C0AA-F1CF-7CE0-77B556BE724C}"/>
              </a:ext>
            </a:extLst>
          </p:cNvPr>
          <p:cNvCxnSpPr/>
          <p:nvPr/>
        </p:nvCxnSpPr>
        <p:spPr>
          <a:xfrm>
            <a:off x="5301762" y="993531"/>
            <a:ext cx="3666392" cy="229479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2AE2F245-FB72-0E28-7D6F-81B22594363F}"/>
              </a:ext>
            </a:extLst>
          </p:cNvPr>
          <p:cNvCxnSpPr>
            <a:cxnSpLocks/>
          </p:cNvCxnSpPr>
          <p:nvPr/>
        </p:nvCxnSpPr>
        <p:spPr>
          <a:xfrm flipV="1">
            <a:off x="5387765" y="1068426"/>
            <a:ext cx="3683977" cy="206619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264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77F1B1A4-F064-D0D8-BFB3-491C5C81CEE0}"/>
              </a:ext>
            </a:extLst>
          </p:cNvPr>
          <p:cNvSpPr/>
          <p:nvPr/>
        </p:nvSpPr>
        <p:spPr>
          <a:xfrm>
            <a:off x="5975414" y="424496"/>
            <a:ext cx="5227640" cy="17550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DC7CC397-DCED-597D-EEDA-76CDEF3EC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133" y="292413"/>
            <a:ext cx="1533981" cy="2047756"/>
          </a:xfrm>
          <a:prstGeom prst="rect">
            <a:avLst/>
          </a:prstGeom>
        </p:spPr>
      </p:pic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CD78F720-A6BF-204E-4622-1CB0A2B9EA58}"/>
              </a:ext>
            </a:extLst>
          </p:cNvPr>
          <p:cNvSpPr/>
          <p:nvPr/>
        </p:nvSpPr>
        <p:spPr>
          <a:xfrm>
            <a:off x="5975414" y="2385153"/>
            <a:ext cx="5227640" cy="175505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ADC08EC4-43E7-9F05-399B-5BEAC8EF3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403" y="2238802"/>
            <a:ext cx="1533981" cy="2047756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24D6274F-53E3-5383-49BF-5049388D4E0A}"/>
              </a:ext>
            </a:extLst>
          </p:cNvPr>
          <p:cNvSpPr txBox="1"/>
          <p:nvPr/>
        </p:nvSpPr>
        <p:spPr>
          <a:xfrm>
            <a:off x="1171112" y="2571365"/>
            <a:ext cx="3948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/>
              <a:t>Probieren Sie es aus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A7AC0D3-4415-3C04-7085-B73A36E1792C}"/>
              </a:ext>
            </a:extLst>
          </p:cNvPr>
          <p:cNvSpPr txBox="1"/>
          <p:nvPr/>
        </p:nvSpPr>
        <p:spPr>
          <a:xfrm>
            <a:off x="7631114" y="750669"/>
            <a:ext cx="35719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Gedichte, Kurzgeschichten </a:t>
            </a:r>
          </a:p>
          <a:p>
            <a:r>
              <a:rPr lang="de-DE" sz="2400" dirty="0"/>
              <a:t>Szenen verfilmen.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E746BD8-B722-D6E6-7042-6BE2E6815D81}"/>
              </a:ext>
            </a:extLst>
          </p:cNvPr>
          <p:cNvSpPr txBox="1"/>
          <p:nvPr/>
        </p:nvSpPr>
        <p:spPr>
          <a:xfrm>
            <a:off x="7739751" y="3031847"/>
            <a:ext cx="2125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Orte vorstellen</a:t>
            </a: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714AEEC9-8965-7E51-F363-07A18EF4EF4A}"/>
              </a:ext>
            </a:extLst>
          </p:cNvPr>
          <p:cNvSpPr/>
          <p:nvPr/>
        </p:nvSpPr>
        <p:spPr>
          <a:xfrm>
            <a:off x="5975414" y="4286558"/>
            <a:ext cx="5227640" cy="17550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70B0A17B-B413-B69C-E3DE-4E39EAE1C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403" y="4140207"/>
            <a:ext cx="1533981" cy="2047756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DEE68D17-4311-2D44-8B5B-1AADAF0D3A9A}"/>
              </a:ext>
            </a:extLst>
          </p:cNvPr>
          <p:cNvSpPr txBox="1"/>
          <p:nvPr/>
        </p:nvSpPr>
        <p:spPr>
          <a:xfrm>
            <a:off x="7739751" y="4933252"/>
            <a:ext cx="29766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Erklärvideos erstellen </a:t>
            </a:r>
          </a:p>
          <a:p>
            <a:r>
              <a:rPr lang="de-DE" sz="2400" dirty="0"/>
              <a:t>lassen</a:t>
            </a:r>
          </a:p>
        </p:txBody>
      </p:sp>
    </p:spTree>
    <p:extLst>
      <p:ext uri="{BB962C8B-B14F-4D97-AF65-F5344CB8AC3E}">
        <p14:creationId xmlns:p14="http://schemas.microsoft.com/office/powerpoint/2010/main" val="245531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2" grpId="0"/>
      <p:bldP spid="15" grpId="0"/>
      <p:bldP spid="17" grpId="0" animBg="1"/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E8E9EF57-F1EC-8EE8-018C-AEC0A9CAC49C}"/>
              </a:ext>
            </a:extLst>
          </p:cNvPr>
          <p:cNvSpPr/>
          <p:nvPr/>
        </p:nvSpPr>
        <p:spPr>
          <a:xfrm>
            <a:off x="815364" y="2058319"/>
            <a:ext cx="4535054" cy="17550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8" name="Grafik 17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D18A90BC-DC09-21CD-4ADF-C4DED719A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353" y="1911968"/>
            <a:ext cx="1533981" cy="2047756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6FCFB3F5-DFCB-2A03-C846-68BE04D5007D}"/>
              </a:ext>
            </a:extLst>
          </p:cNvPr>
          <p:cNvSpPr txBox="1"/>
          <p:nvPr/>
        </p:nvSpPr>
        <p:spPr>
          <a:xfrm>
            <a:off x="2519734" y="2674236"/>
            <a:ext cx="2833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Das Viewing Diary</a:t>
            </a:r>
          </a:p>
        </p:txBody>
      </p:sp>
      <p:pic>
        <p:nvPicPr>
          <p:cNvPr id="4098" name="Picture 2" descr="Bild">
            <a:extLst>
              <a:ext uri="{FF2B5EF4-FFF2-40B4-BE49-F238E27FC236}">
                <a16:creationId xmlns:a16="http://schemas.microsoft.com/office/drawing/2014/main" id="{9F13BDF3-1F6B-FAEC-BFDA-EBF0E2239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655" y="1334495"/>
            <a:ext cx="5843845" cy="3202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61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5405FF-22AB-CCAF-2BE4-A0F77B211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EBF1FFF-CBFD-21F6-B502-639AB2C51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F18BA7-6A4A-4B2B-AB1F-8BE74A9CF39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A800815-A99D-E7C7-7CD6-D62DB1D5B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03" y="1718324"/>
            <a:ext cx="1762935" cy="24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18BF8CF-F2D6-E0EC-75DE-F86F98A9C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211" y="401125"/>
            <a:ext cx="3995439" cy="545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6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0F702C-FC67-FE6C-BDBF-3136EBBD8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49C3BEB-8612-BAB8-33E4-4C9447A6DC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AF1F25-FDCE-2E9D-DD56-B06661D4B8F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B375B51-33CC-A924-62B4-E4425255C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681" y="0"/>
            <a:ext cx="11144638" cy="708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2018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94AA73-382C-4572-28EE-D64E96C1C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068E6C-8B35-5D73-FA4D-A4EF030F6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F7028F-8D40-93D0-D281-89BF12BE7FF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98D7040-F0B4-25B0-CE21-A0ED35A55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622" y="0"/>
            <a:ext cx="10364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109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FCFFF7-0AB9-F790-771F-BF3AB8397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E4918-6312-E563-3B78-27E629B904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3A37C6-787A-2BD9-255D-771C0FECC68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BDA0BC2-9AC8-CF1E-2EBD-4D6139C84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554" y="0"/>
            <a:ext cx="100568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149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F10EDB-AC91-D4F7-A03D-221C90526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719D6D3-9FCC-0215-CCA1-79CD1759E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8D93BE7-007C-4439-AEB2-CD02A5DD669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E763C31-59A2-5F15-391F-F2544107F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03" y="0"/>
            <a:ext cx="104203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16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450A27-3643-BF18-2372-2110ED482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2A000BC-C480-134F-8153-B4E0C863D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BA48458-50FA-06BD-93BE-2702A94C4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D1F74D-FF0D-3091-F7BD-E193E7F26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03" y="0"/>
            <a:ext cx="10202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758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50" y="1364857"/>
            <a:ext cx="1747500" cy="2400000"/>
          </a:xfrm>
          <a:prstGeom prst="rect">
            <a:avLst/>
          </a:prstGeom>
          <a:ln w="635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710" y="1364857"/>
            <a:ext cx="1752349" cy="24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632" y="1364857"/>
            <a:ext cx="1742941" cy="24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171" y="1381973"/>
            <a:ext cx="1762935" cy="24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100" y="2982546"/>
            <a:ext cx="1761701" cy="24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188" y="2982546"/>
            <a:ext cx="1748176" cy="24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"/>
          <a:stretch/>
        </p:blipFill>
        <p:spPr>
          <a:xfrm>
            <a:off x="7160268" y="2982546"/>
            <a:ext cx="1818485" cy="24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" b="1053"/>
          <a:stretch/>
        </p:blipFill>
        <p:spPr>
          <a:xfrm>
            <a:off x="9918807" y="2982546"/>
            <a:ext cx="1790259" cy="24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04419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hteck 44">
            <a:extLst>
              <a:ext uri="{FF2B5EF4-FFF2-40B4-BE49-F238E27FC236}">
                <a16:creationId xmlns:a16="http://schemas.microsoft.com/office/drawing/2014/main" id="{E724B9E8-02C8-4B2E-8770-A00A67760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" name="Bild 46">
            <a:extLst>
              <a:ext uri="{FF2B5EF4-FFF2-40B4-BE49-F238E27FC236}">
                <a16:creationId xmlns:a16="http://schemas.microsoft.com/office/drawing/2014/main" id="{7B8AE548-0BFA-4792-9962-3375923C7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67639EF4-FA83-4D85-90FE-B831AF283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77F5183C-A26A-4229-984A-7FCEB7EE2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3" name="Rechteck 52">
            <a:extLst>
              <a:ext uri="{FF2B5EF4-FFF2-40B4-BE49-F238E27FC236}">
                <a16:creationId xmlns:a16="http://schemas.microsoft.com/office/drawing/2014/main" id="{35501695-D7FD-432D-AE9A-6A266331B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25B6D770-CDC7-4A13-AD18-72AC72FC8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69416" y="1847088"/>
            <a:ext cx="28648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6455" y="1117502"/>
            <a:ext cx="3270742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Kontaktdaten</a:t>
            </a: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6CF09C69-F194-46EC-955F-428636BCB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de-DE" dirty="0"/>
          </a:p>
        </p:txBody>
      </p:sp>
      <p:grpSp>
        <p:nvGrpSpPr>
          <p:cNvPr id="59" name="Gruppe 58">
            <a:extLst>
              <a:ext uri="{FF2B5EF4-FFF2-40B4-BE49-F238E27FC236}">
                <a16:creationId xmlns:a16="http://schemas.microsoft.com/office/drawing/2014/main" id="{DB9FB08E-2EF9-40D3-8108-A537D2413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9B20C890-1633-477A-9E9A-CDF73E9D0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4EB4D734-DD7E-44DF-B573-33D82BEA7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</p:grpSp>
      <p:sp>
        <p:nvSpPr>
          <p:cNvPr id="63" name="Rechteck 62">
            <a:extLst>
              <a:ext uri="{FF2B5EF4-FFF2-40B4-BE49-F238E27FC236}">
                <a16:creationId xmlns:a16="http://schemas.microsoft.com/office/drawing/2014/main" id="{CEC07C7E-F170-4240-91B9-54A1151E3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497" y="977099"/>
            <a:ext cx="6597725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pic>
        <p:nvPicPr>
          <p:cNvPr id="65" name="Bild 64">
            <a:extLst>
              <a:ext uri="{FF2B5EF4-FFF2-40B4-BE49-F238E27FC236}">
                <a16:creationId xmlns:a16="http://schemas.microsoft.com/office/drawing/2014/main" id="{CA411B73-A3AF-4112-BD03-A802BE71E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Gerader Verbinder 66">
            <a:extLst>
              <a:ext uri="{FF2B5EF4-FFF2-40B4-BE49-F238E27FC236}">
                <a16:creationId xmlns:a16="http://schemas.microsoft.com/office/drawing/2014/main" id="{61302B36-F42E-49AB-A724-F90B87DF0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839D137B-85CE-4408-B467-915083265EDA" descr="image1.png">
            <a:extLst>
              <a:ext uri="{FF2B5EF4-FFF2-40B4-BE49-F238E27FC236}">
                <a16:creationId xmlns:a16="http://schemas.microsoft.com/office/drawing/2014/main" id="{A514BEB4-4D26-40DD-A35F-EF33482E5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915" y="3903800"/>
            <a:ext cx="1203888" cy="1225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7F7B73A8-0B42-4B01-B130-92C7CFA4DA0D}"/>
              </a:ext>
            </a:extLst>
          </p:cNvPr>
          <p:cNvSpPr txBox="1"/>
          <p:nvPr/>
        </p:nvSpPr>
        <p:spPr>
          <a:xfrm>
            <a:off x="2225784" y="1786281"/>
            <a:ext cx="610362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/>
              <a:t>florian.nuxoll@gmx.net</a:t>
            </a:r>
          </a:p>
          <a:p>
            <a:endParaRPr lang="de-DE" sz="1800" b="1" dirty="0"/>
          </a:p>
          <a:p>
            <a:r>
              <a:rPr lang="de-DE" sz="1800" b="1" dirty="0"/>
              <a:t>www.medienwelten.schule</a:t>
            </a:r>
          </a:p>
          <a:p>
            <a:endParaRPr lang="de-DE" sz="1800" b="1" dirty="0"/>
          </a:p>
          <a:p>
            <a:r>
              <a:rPr lang="de-DE" sz="1800" b="1" dirty="0"/>
              <a:t>https://news4teachers.buzzsprout.com/1799023/</a:t>
            </a:r>
          </a:p>
          <a:p>
            <a:endParaRPr lang="de-DE" sz="1800" b="1" dirty="0"/>
          </a:p>
          <a:p>
            <a:r>
              <a:rPr lang="de-DE" sz="1800" b="1" dirty="0"/>
              <a:t>Twitter:</a:t>
            </a:r>
            <a:r>
              <a:rPr lang="de-DE" sz="1800" b="0" i="0" dirty="0">
                <a:effectLst/>
                <a:latin typeface="TwitterChirp"/>
              </a:rPr>
              <a:t>@</a:t>
            </a:r>
            <a:r>
              <a:rPr lang="de-DE" sz="1800" b="0" i="0" dirty="0" err="1">
                <a:effectLst/>
                <a:latin typeface="TwitterChirp"/>
              </a:rPr>
              <a:t>Herr_Nuxoll</a:t>
            </a:r>
            <a:endParaRPr lang="de-DE" sz="1800" b="1" dirty="0"/>
          </a:p>
        </p:txBody>
      </p:sp>
    </p:spTree>
    <p:extLst>
      <p:ext uri="{BB962C8B-B14F-4D97-AF65-F5344CB8AC3E}">
        <p14:creationId xmlns:p14="http://schemas.microsoft.com/office/powerpoint/2010/main" val="1847610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63EC15D6-C1FC-BA79-8317-5367FE44DC1B}"/>
              </a:ext>
            </a:extLst>
          </p:cNvPr>
          <p:cNvSpPr/>
          <p:nvPr/>
        </p:nvSpPr>
        <p:spPr>
          <a:xfrm>
            <a:off x="514992" y="1949729"/>
            <a:ext cx="4535054" cy="17550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32225AA5-37AF-F885-FEBA-0201E0FFE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57" y="1794989"/>
            <a:ext cx="1533981" cy="204775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E0B64BC-8BDC-6F51-EBD3-5746CC62FDE0}"/>
              </a:ext>
            </a:extLst>
          </p:cNvPr>
          <p:cNvSpPr txBox="1"/>
          <p:nvPr/>
        </p:nvSpPr>
        <p:spPr>
          <a:xfrm>
            <a:off x="434131" y="2281616"/>
            <a:ext cx="61029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dirty="0"/>
              <a:t>Wichtiger als das Bild </a:t>
            </a:r>
          </a:p>
          <a:p>
            <a:pPr algn="ctr"/>
            <a:r>
              <a:rPr lang="de-DE" sz="2400" dirty="0"/>
              <a:t>ist der Ton.</a:t>
            </a:r>
          </a:p>
          <a:p>
            <a:pPr algn="ctr"/>
            <a:r>
              <a:rPr lang="de-DE" sz="1400" dirty="0"/>
              <a:t>(Aber auch der Ton muss nicht perfekt sein)</a:t>
            </a:r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6B61059B-EAD1-1C1A-02E8-2814A2E31B5A}"/>
              </a:ext>
            </a:extLst>
          </p:cNvPr>
          <p:cNvSpPr/>
          <p:nvPr/>
        </p:nvSpPr>
        <p:spPr>
          <a:xfrm>
            <a:off x="6096000" y="777737"/>
            <a:ext cx="4261607" cy="4337108"/>
          </a:xfrm>
          <a:prstGeom prst="roundRect">
            <a:avLst/>
          </a:prstGeom>
          <a:solidFill>
            <a:srgbClr val="C3D3D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de-DE" dirty="0">
                <a:solidFill>
                  <a:schemeClr val="tx1"/>
                </a:solidFill>
              </a:rPr>
              <a:t>Gleichzeitige Aufnahme im Klassenzimmer eher nicht möglichst</a:t>
            </a:r>
          </a:p>
          <a:p>
            <a:endParaRPr lang="de-DE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de-DE" dirty="0">
                <a:solidFill>
                  <a:schemeClr val="tx1"/>
                </a:solidFill>
              </a:rPr>
              <a:t>Man sollte nicht zu weit entfernt vom Mikrofon sein</a:t>
            </a:r>
          </a:p>
          <a:p>
            <a:endParaRPr lang="de-DE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de-DE" dirty="0">
                <a:solidFill>
                  <a:schemeClr val="tx1"/>
                </a:solidFill>
              </a:rPr>
              <a:t>Bei Außenaufnahmen auf Nebengeräusche und Wind achten</a:t>
            </a:r>
          </a:p>
          <a:p>
            <a:endParaRPr lang="de-DE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de-DE" dirty="0">
                <a:solidFill>
                  <a:schemeClr val="tx1"/>
                </a:solidFill>
              </a:rPr>
              <a:t>Kurze Probeaufnahme -&gt; Anschauen und Ton checken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08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1" name="Rectangle 70">
            <a:extLst>
              <a:ext uri="{FF2B5EF4-FFF2-40B4-BE49-F238E27FC236}">
                <a16:creationId xmlns:a16="http://schemas.microsoft.com/office/drawing/2014/main" id="{13E0836B-0181-4136-AAB7-0504CFED7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62" name="Straight Connector 72">
            <a:extLst>
              <a:ext uri="{FF2B5EF4-FFF2-40B4-BE49-F238E27FC236}">
                <a16:creationId xmlns:a16="http://schemas.microsoft.com/office/drawing/2014/main" id="{937A4590-41A2-42FE-A36F-B7E203FA9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8938" y="1847088"/>
            <a:ext cx="283152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CC15D453-3509-482D-A6F0-EEEC42DA9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380" y="1426927"/>
            <a:ext cx="2830940" cy="1049235"/>
          </a:xfrm>
        </p:spPr>
        <p:txBody>
          <a:bodyPr>
            <a:normAutofit/>
          </a:bodyPr>
          <a:lstStyle/>
          <a:p>
            <a:r>
              <a:rPr lang="de-DE" sz="2200" dirty="0"/>
              <a:t>Greenscreen</a:t>
            </a:r>
          </a:p>
        </p:txBody>
      </p:sp>
      <p:sp>
        <p:nvSpPr>
          <p:cNvPr id="2063" name="Rectangle 74">
            <a:extLst>
              <a:ext uri="{FF2B5EF4-FFF2-40B4-BE49-F238E27FC236}">
                <a16:creationId xmlns:a16="http://schemas.microsoft.com/office/drawing/2014/main" id="{457CBE1A-FFC1-437A-9C4F-81A95AA7E7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E0D52F-DB2C-437E-AB5E-D7FD3454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624" y="2015732"/>
            <a:ext cx="2828026" cy="3287567"/>
          </a:xfrm>
        </p:spPr>
        <p:txBody>
          <a:bodyPr>
            <a:normAutofit/>
          </a:bodyPr>
          <a:lstStyle/>
          <a:p>
            <a:endParaRPr lang="de-DE" dirty="0"/>
          </a:p>
        </p:txBody>
      </p:sp>
      <p:grpSp>
        <p:nvGrpSpPr>
          <p:cNvPr id="2064" name="Group 76">
            <a:extLst>
              <a:ext uri="{FF2B5EF4-FFF2-40B4-BE49-F238E27FC236}">
                <a16:creationId xmlns:a16="http://schemas.microsoft.com/office/drawing/2014/main" id="{4A9E3941-E855-4A43-B613-3B0A5D373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2065" name="Rectangle 77">
              <a:extLst>
                <a:ext uri="{FF2B5EF4-FFF2-40B4-BE49-F238E27FC236}">
                  <a16:creationId xmlns:a16="http://schemas.microsoft.com/office/drawing/2014/main" id="{509FE070-5DD6-4671-A7A2-91D255BB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6" name="Rectangle 78">
              <a:extLst>
                <a:ext uri="{FF2B5EF4-FFF2-40B4-BE49-F238E27FC236}">
                  <a16:creationId xmlns:a16="http://schemas.microsoft.com/office/drawing/2014/main" id="{EA77A395-788F-4913-A014-5D1B3E25B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AA73A94A-5B51-4328-A30F-CD3328DEBD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1" r="16893" b="-1"/>
          <a:stretch/>
        </p:blipFill>
        <p:spPr>
          <a:xfrm>
            <a:off x="4615683" y="1122808"/>
            <a:ext cx="3880765" cy="385864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CB9A713-0D80-43E3-B535-775075795A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5" b="13021"/>
          <a:stretch/>
        </p:blipFill>
        <p:spPr>
          <a:xfrm>
            <a:off x="8730936" y="2183446"/>
            <a:ext cx="2255303" cy="1476069"/>
          </a:xfrm>
          <a:prstGeom prst="rect">
            <a:avLst/>
          </a:prstGeom>
        </p:spPr>
      </p:pic>
      <p:pic>
        <p:nvPicPr>
          <p:cNvPr id="2067" name="Picture 80">
            <a:extLst>
              <a:ext uri="{FF2B5EF4-FFF2-40B4-BE49-F238E27FC236}">
                <a16:creationId xmlns:a16="http://schemas.microsoft.com/office/drawing/2014/main" id="{C0861CB2-E220-4FB7-A994-A1CCE9AB1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068" name="Straight Connector 82">
            <a:extLst>
              <a:ext uri="{FF2B5EF4-FFF2-40B4-BE49-F238E27FC236}">
                <a16:creationId xmlns:a16="http://schemas.microsoft.com/office/drawing/2014/main" id="{BD9629C9-C99F-47E2-B01E-6773B5DD8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hteck: abgerundete Ecken 31">
            <a:extLst>
              <a:ext uri="{FF2B5EF4-FFF2-40B4-BE49-F238E27FC236}">
                <a16:creationId xmlns:a16="http://schemas.microsoft.com/office/drawing/2014/main" id="{29349764-352E-5665-B4E8-B6917892A5F7}"/>
              </a:ext>
            </a:extLst>
          </p:cNvPr>
          <p:cNvSpPr/>
          <p:nvPr/>
        </p:nvSpPr>
        <p:spPr>
          <a:xfrm>
            <a:off x="652496" y="2747100"/>
            <a:ext cx="4535054" cy="1755054"/>
          </a:xfrm>
          <a:prstGeom prst="roundRect">
            <a:avLst/>
          </a:prstGeom>
          <a:solidFill>
            <a:srgbClr val="A0DE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33" name="Grafik 32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CFA672AB-008E-7578-3054-EF14E5325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485" y="2600749"/>
            <a:ext cx="1533981" cy="204775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0C00293-BB3F-6ED5-1637-63E5776B9695}"/>
              </a:ext>
            </a:extLst>
          </p:cNvPr>
          <p:cNvSpPr txBox="1"/>
          <p:nvPr/>
        </p:nvSpPr>
        <p:spPr>
          <a:xfrm>
            <a:off x="2594546" y="2970511"/>
            <a:ext cx="24266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Greenscreen:</a:t>
            </a:r>
          </a:p>
          <a:p>
            <a:r>
              <a:rPr lang="de-DE" dirty="0"/>
              <a:t>+ Super Endergebnis</a:t>
            </a:r>
          </a:p>
          <a:p>
            <a:r>
              <a:rPr lang="de-DE" dirty="0"/>
              <a:t>+ Apps </a:t>
            </a:r>
          </a:p>
          <a:p>
            <a:r>
              <a:rPr lang="de-DE" dirty="0"/>
              <a:t>- Für denn Alltag nicht   </a:t>
            </a:r>
          </a:p>
          <a:p>
            <a:r>
              <a:rPr lang="de-DE" dirty="0"/>
              <a:t>  geeignet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081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15D453-3509-482D-A6F0-EEEC42DA9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Quick and easy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02EF191-D71F-41DF-BDF3-9F6D4544E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279" y="2512369"/>
            <a:ext cx="4322064" cy="323074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229E42-A20F-489F-A9F1-427E25641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38" y="2207895"/>
            <a:ext cx="4241698" cy="3845586"/>
          </a:xfrm>
          <a:prstGeom prst="rect">
            <a:avLst/>
          </a:prstGeom>
        </p:spPr>
      </p:pic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C7D0292D-16DE-4559-9614-929B8B4753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19790" y="2207895"/>
            <a:ext cx="2935609" cy="3839692"/>
          </a:xfrm>
        </p:spPr>
      </p:pic>
    </p:spTree>
    <p:extLst>
      <p:ext uri="{BB962C8B-B14F-4D97-AF65-F5344CB8AC3E}">
        <p14:creationId xmlns:p14="http://schemas.microsoft.com/office/powerpoint/2010/main" val="226877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EC06E8-D08F-4ADC-A0AF-D9EE1D5E6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Quick and easy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FDBD9FF-0947-4EC0-9CF3-C3868873F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78" y="2010560"/>
            <a:ext cx="4163518" cy="25146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9D0761E-1AD6-4331-BA32-A7DEB58D2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590" y="2593731"/>
            <a:ext cx="4188837" cy="2514600"/>
          </a:xfrm>
          <a:prstGeom prst="rect">
            <a:avLst/>
          </a:prstGeom>
        </p:spPr>
      </p:pic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05444204-BF70-423B-B21A-16FBE7BFD2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734674" y="4101672"/>
            <a:ext cx="4175722" cy="235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7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E895959-84AF-465E-B1D7-1BA268575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289" y="1936826"/>
            <a:ext cx="5780542" cy="4302021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9CFC648D-3E55-379F-C469-4991F9EB2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/>
          <a:lstStyle/>
          <a:p>
            <a:br>
              <a:rPr lang="de-DE" dirty="0"/>
            </a:br>
            <a:r>
              <a:rPr lang="de-DE" dirty="0"/>
              <a:t>Quick and easy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6A7A43DD-8A1C-4126-49B1-1CE9ABDDB793}"/>
              </a:ext>
            </a:extLst>
          </p:cNvPr>
          <p:cNvSpPr/>
          <p:nvPr/>
        </p:nvSpPr>
        <p:spPr>
          <a:xfrm>
            <a:off x="412599" y="2857120"/>
            <a:ext cx="4535054" cy="175505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135AA3C5-B7C5-02E6-CBD5-DF2628763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88" y="2710769"/>
            <a:ext cx="1533981" cy="204775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7D54FF0-2E1D-39F4-D9B2-75B8B2386D62}"/>
              </a:ext>
            </a:extLst>
          </p:cNvPr>
          <p:cNvSpPr txBox="1"/>
          <p:nvPr/>
        </p:nvSpPr>
        <p:spPr>
          <a:xfrm>
            <a:off x="2172673" y="3411481"/>
            <a:ext cx="27764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Im Fokus steht der Sprach- </a:t>
            </a:r>
          </a:p>
          <a:p>
            <a:r>
              <a:rPr lang="de-DE" dirty="0" err="1"/>
              <a:t>erwerb</a:t>
            </a:r>
            <a:r>
              <a:rPr lang="de-DE" dirty="0"/>
              <a:t> nicht die</a:t>
            </a:r>
          </a:p>
          <a:p>
            <a:r>
              <a:rPr lang="de-DE" dirty="0"/>
              <a:t>Videoproduktion.</a:t>
            </a:r>
          </a:p>
        </p:txBody>
      </p:sp>
    </p:spTree>
    <p:extLst>
      <p:ext uri="{BB962C8B-B14F-4D97-AF65-F5344CB8AC3E}">
        <p14:creationId xmlns:p14="http://schemas.microsoft.com/office/powerpoint/2010/main" val="326474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theme/theme1.xml><?xml version="1.0" encoding="utf-8"?>
<a:theme xmlns:a="http://schemas.openxmlformats.org/drawingml/2006/main" name="Galerie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96CF9D2-F3E0-450F-B184-8D2A0EB8B1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DAABB37-1599-4AE8-818C-82E84CA93DF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BCF9EC99-89FF-486C-9E02-31E13FD72E1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Design „Galerie“ für Coworking Spaces</Template>
  <TotalTime>0</TotalTime>
  <Words>597</Words>
  <Application>Microsoft Office PowerPoint</Application>
  <PresentationFormat>Breitbild</PresentationFormat>
  <Paragraphs>191</Paragraphs>
  <Slides>49</Slides>
  <Notes>16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49</vt:i4>
      </vt:variant>
    </vt:vector>
  </HeadingPairs>
  <TitlesOfParts>
    <vt:vector size="57" baseType="lpstr">
      <vt:lpstr>Arial</vt:lpstr>
      <vt:lpstr>bs Thomas Sans 1</vt:lpstr>
      <vt:lpstr>Calibri</vt:lpstr>
      <vt:lpstr>Century Schoolbook</vt:lpstr>
      <vt:lpstr>Gill Sans MT</vt:lpstr>
      <vt:lpstr>Lato</vt:lpstr>
      <vt:lpstr>TwitterChirp</vt:lpstr>
      <vt:lpstr>Galerie</vt:lpstr>
      <vt:lpstr>Gewusst wie –  Einfache Videoproduktion im Englischunterricht der SI</vt:lpstr>
      <vt:lpstr>PowerPoint-Präsentation</vt:lpstr>
      <vt:lpstr>PowerPoint-Präsentation</vt:lpstr>
      <vt:lpstr>PowerPoint-Präsentation</vt:lpstr>
      <vt:lpstr>PowerPoint-Präsentation</vt:lpstr>
      <vt:lpstr>Greenscreen</vt:lpstr>
      <vt:lpstr> Quick and easy</vt:lpstr>
      <vt:lpstr> Quick and easy</vt:lpstr>
      <vt:lpstr> Quick and easy</vt:lpstr>
      <vt:lpstr> Der Legofilm</vt:lpstr>
      <vt:lpstr> Der Legofilm</vt:lpstr>
      <vt:lpstr>PowerPoint-Präsentation</vt:lpstr>
      <vt:lpstr>PowerPoint-Präsentation</vt:lpstr>
      <vt:lpstr>PowerPoint-Präsentation</vt:lpstr>
      <vt:lpstr>Der Videoaustausch</vt:lpstr>
      <vt:lpstr>Austausche im schulischen Kontext</vt:lpstr>
      <vt:lpstr>Erfahrungen mit Austauschen</vt:lpstr>
      <vt:lpstr>Erfahrungen mit virtuellen Austauschen</vt:lpstr>
      <vt:lpstr>Erfahrungen mit virtuellen Austauschen</vt:lpstr>
      <vt:lpstr>Auf welchen Ebenen wirken Austausche</vt:lpstr>
      <vt:lpstr>PowerPoint-Präsentation</vt:lpstr>
      <vt:lpstr>Virtueller Austausch</vt:lpstr>
      <vt:lpstr>Virtueller Austausch</vt:lpstr>
      <vt:lpstr>Virtueller Austausch</vt:lpstr>
      <vt:lpstr>Virtueller Austausch</vt:lpstr>
      <vt:lpstr>Virtueller Austausch</vt:lpstr>
      <vt:lpstr>Virtueller Austausch</vt:lpstr>
      <vt:lpstr>Arten  von  videoproduktion</vt:lpstr>
      <vt:lpstr>Aha-Momente</vt:lpstr>
      <vt:lpstr>Virtueller Austausch</vt:lpstr>
      <vt:lpstr>Virtueller Austausch</vt:lpstr>
      <vt:lpstr>Virtueller Austausch</vt:lpstr>
      <vt:lpstr>Virtueller Austausch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Kontaktdaten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Galeriedesign „Maker“</dc:title>
  <dc:creator>Florian Nuxoll</dc:creator>
  <cp:lastModifiedBy>Florian Nuxoll</cp:lastModifiedBy>
  <cp:revision>13</cp:revision>
  <dcterms:created xsi:type="dcterms:W3CDTF">2021-11-05T15:54:24Z</dcterms:created>
  <dcterms:modified xsi:type="dcterms:W3CDTF">2022-05-16T11:38:29Z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