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77"/>
  </p:notesMasterIdLst>
  <p:handoutMasterIdLst>
    <p:handoutMasterId r:id="rId78"/>
  </p:handoutMasterIdLst>
  <p:sldIdLst>
    <p:sldId id="1021" r:id="rId5"/>
    <p:sldId id="313" r:id="rId6"/>
    <p:sldId id="1022" r:id="rId7"/>
    <p:sldId id="314" r:id="rId8"/>
    <p:sldId id="1023" r:id="rId9"/>
    <p:sldId id="1024" r:id="rId10"/>
    <p:sldId id="317" r:id="rId11"/>
    <p:sldId id="318" r:id="rId12"/>
    <p:sldId id="321" r:id="rId13"/>
    <p:sldId id="322" r:id="rId14"/>
    <p:sldId id="323" r:id="rId15"/>
    <p:sldId id="325" r:id="rId16"/>
    <p:sldId id="326" r:id="rId17"/>
    <p:sldId id="990" r:id="rId18"/>
    <p:sldId id="991" r:id="rId19"/>
    <p:sldId id="329" r:id="rId20"/>
    <p:sldId id="327" r:id="rId21"/>
    <p:sldId id="328" r:id="rId22"/>
    <p:sldId id="332" r:id="rId23"/>
    <p:sldId id="320" r:id="rId24"/>
    <p:sldId id="334" r:id="rId25"/>
    <p:sldId id="333" r:id="rId26"/>
    <p:sldId id="336" r:id="rId27"/>
    <p:sldId id="344" r:id="rId28"/>
    <p:sldId id="342" r:id="rId29"/>
    <p:sldId id="343" r:id="rId30"/>
    <p:sldId id="347" r:id="rId31"/>
    <p:sldId id="348" r:id="rId32"/>
    <p:sldId id="349" r:id="rId33"/>
    <p:sldId id="350" r:id="rId34"/>
    <p:sldId id="351" r:id="rId35"/>
    <p:sldId id="898" r:id="rId36"/>
    <p:sldId id="1015" r:id="rId37"/>
    <p:sldId id="1013" r:id="rId38"/>
    <p:sldId id="1014" r:id="rId39"/>
    <p:sldId id="865" r:id="rId40"/>
    <p:sldId id="866" r:id="rId41"/>
    <p:sldId id="837" r:id="rId42"/>
    <p:sldId id="863" r:id="rId43"/>
    <p:sldId id="1016" r:id="rId44"/>
    <p:sldId id="398" r:id="rId45"/>
    <p:sldId id="411" r:id="rId46"/>
    <p:sldId id="397" r:id="rId47"/>
    <p:sldId id="421" r:id="rId48"/>
    <p:sldId id="1018" r:id="rId49"/>
    <p:sldId id="962" r:id="rId50"/>
    <p:sldId id="961" r:id="rId51"/>
    <p:sldId id="273" r:id="rId52"/>
    <p:sldId id="275" r:id="rId53"/>
    <p:sldId id="276" r:id="rId54"/>
    <p:sldId id="959" r:id="rId55"/>
    <p:sldId id="981" r:id="rId56"/>
    <p:sldId id="982" r:id="rId57"/>
    <p:sldId id="279" r:id="rId58"/>
    <p:sldId id="985" r:id="rId59"/>
    <p:sldId id="984" r:id="rId60"/>
    <p:sldId id="282" r:id="rId61"/>
    <p:sldId id="868" r:id="rId62"/>
    <p:sldId id="960" r:id="rId63"/>
    <p:sldId id="277" r:id="rId64"/>
    <p:sldId id="274" r:id="rId65"/>
    <p:sldId id="986" r:id="rId66"/>
    <p:sldId id="987" r:id="rId67"/>
    <p:sldId id="979" r:id="rId68"/>
    <p:sldId id="980" r:id="rId69"/>
    <p:sldId id="975" r:id="rId70"/>
    <p:sldId id="974" r:id="rId71"/>
    <p:sldId id="976" r:id="rId72"/>
    <p:sldId id="1019" r:id="rId73"/>
    <p:sldId id="1012" r:id="rId74"/>
    <p:sldId id="1009" r:id="rId75"/>
    <p:sldId id="1000" r:id="rId76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3D9"/>
    <a:srgbClr val="3C1353"/>
    <a:srgbClr val="174C4F"/>
    <a:srgbClr val="A0DEE7"/>
    <a:srgbClr val="ECE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9A40FE80-205D-46DD-A2A5-210ECBA77FA4}"/>
    <pc:docChg chg="custSel modSld">
      <pc:chgData name="Florian Nuxoll" userId="c112223b0a12bea3" providerId="LiveId" clId="{9A40FE80-205D-46DD-A2A5-210ECBA77FA4}" dt="2022-11-21T20:15:20.305" v="13" actId="1076"/>
      <pc:docMkLst>
        <pc:docMk/>
      </pc:docMkLst>
      <pc:sldChg chg="delSp modSp mod">
        <pc:chgData name="Florian Nuxoll" userId="c112223b0a12bea3" providerId="LiveId" clId="{9A40FE80-205D-46DD-A2A5-210ECBA77FA4}" dt="2022-11-21T20:15:03.042" v="5" actId="478"/>
        <pc:sldMkLst>
          <pc:docMk/>
          <pc:sldMk cId="4043155901" sldId="279"/>
        </pc:sldMkLst>
        <pc:picChg chg="del mod">
          <ac:chgData name="Florian Nuxoll" userId="c112223b0a12bea3" providerId="LiveId" clId="{9A40FE80-205D-46DD-A2A5-210ECBA77FA4}" dt="2022-11-21T20:15:03.042" v="5" actId="478"/>
          <ac:picMkLst>
            <pc:docMk/>
            <pc:sldMk cId="4043155901" sldId="279"/>
            <ac:picMk id="4" creationId="{DEBAF132-BABC-475B-AF53-32C4AF379B53}"/>
          </ac:picMkLst>
        </pc:picChg>
      </pc:sldChg>
      <pc:sldChg chg="addSp delSp modSp mod delAnim">
        <pc:chgData name="Florian Nuxoll" userId="c112223b0a12bea3" providerId="LiveId" clId="{9A40FE80-205D-46DD-A2A5-210ECBA77FA4}" dt="2022-11-21T20:15:07.229" v="8" actId="478"/>
        <pc:sldMkLst>
          <pc:docMk/>
          <pc:sldMk cId="158346163" sldId="282"/>
        </pc:sldMkLst>
        <pc:spChg chg="add mod">
          <ac:chgData name="Florian Nuxoll" userId="c112223b0a12bea3" providerId="LiveId" clId="{9A40FE80-205D-46DD-A2A5-210ECBA77FA4}" dt="2022-11-21T20:15:07.229" v="8" actId="478"/>
          <ac:spMkLst>
            <pc:docMk/>
            <pc:sldMk cId="158346163" sldId="282"/>
            <ac:spMk id="4" creationId="{7254F490-5803-D780-73D3-4F1AEBA10D23}"/>
          </ac:spMkLst>
        </pc:spChg>
        <pc:picChg chg="del">
          <ac:chgData name="Florian Nuxoll" userId="c112223b0a12bea3" providerId="LiveId" clId="{9A40FE80-205D-46DD-A2A5-210ECBA77FA4}" dt="2022-11-21T20:15:07.229" v="8" actId="478"/>
          <ac:picMkLst>
            <pc:docMk/>
            <pc:sldMk cId="158346163" sldId="282"/>
            <ac:picMk id="5" creationId="{FFE031A8-61D1-4617-A2F2-3BA88D48B996}"/>
          </ac:picMkLst>
        </pc:picChg>
      </pc:sldChg>
      <pc:sldChg chg="delSp mod delAnim">
        <pc:chgData name="Florian Nuxoll" userId="c112223b0a12bea3" providerId="LiveId" clId="{9A40FE80-205D-46DD-A2A5-210ECBA77FA4}" dt="2022-11-21T20:14:56.155" v="0" actId="478"/>
        <pc:sldMkLst>
          <pc:docMk/>
          <pc:sldMk cId="1167395481" sldId="421"/>
        </pc:sldMkLst>
        <pc:picChg chg="del">
          <ac:chgData name="Florian Nuxoll" userId="c112223b0a12bea3" providerId="LiveId" clId="{9A40FE80-205D-46DD-A2A5-210ECBA77FA4}" dt="2022-11-21T20:14:56.155" v="0" actId="478"/>
          <ac:picMkLst>
            <pc:docMk/>
            <pc:sldMk cId="1167395481" sldId="421"/>
            <ac:picMk id="2" creationId="{7EADB996-84B9-49C5-A5C2-57472D959C86}"/>
          </ac:picMkLst>
        </pc:picChg>
      </pc:sldChg>
      <pc:sldChg chg="addSp delSp modSp mod delAnim">
        <pc:chgData name="Florian Nuxoll" userId="c112223b0a12bea3" providerId="LiveId" clId="{9A40FE80-205D-46DD-A2A5-210ECBA77FA4}" dt="2022-11-21T20:15:08.400" v="9" actId="478"/>
        <pc:sldMkLst>
          <pc:docMk/>
          <pc:sldMk cId="676722133" sldId="868"/>
        </pc:sldMkLst>
        <pc:spChg chg="add mod">
          <ac:chgData name="Florian Nuxoll" userId="c112223b0a12bea3" providerId="LiveId" clId="{9A40FE80-205D-46DD-A2A5-210ECBA77FA4}" dt="2022-11-21T20:15:08.400" v="9" actId="478"/>
          <ac:spMkLst>
            <pc:docMk/>
            <pc:sldMk cId="676722133" sldId="868"/>
            <ac:spMk id="5" creationId="{F4D3E962-28D7-EDE1-737F-8BFEA4E29AED}"/>
          </ac:spMkLst>
        </pc:spChg>
        <pc:picChg chg="del">
          <ac:chgData name="Florian Nuxoll" userId="c112223b0a12bea3" providerId="LiveId" clId="{9A40FE80-205D-46DD-A2A5-210ECBA77FA4}" dt="2022-11-21T20:15:08.400" v="9" actId="478"/>
          <ac:picMkLst>
            <pc:docMk/>
            <pc:sldMk cId="676722133" sldId="868"/>
            <ac:picMk id="8" creationId="{7FD8D4BC-EDE2-4038-96DE-6A733F2E450F}"/>
          </ac:picMkLst>
        </pc:picChg>
      </pc:sldChg>
      <pc:sldChg chg="delSp modSp mod delAnim">
        <pc:chgData name="Florian Nuxoll" userId="c112223b0a12bea3" providerId="LiveId" clId="{9A40FE80-205D-46DD-A2A5-210ECBA77FA4}" dt="2022-11-21T20:14:59.763" v="2" actId="478"/>
        <pc:sldMkLst>
          <pc:docMk/>
          <pc:sldMk cId="2454923135" sldId="981"/>
        </pc:sldMkLst>
        <pc:picChg chg="del mod">
          <ac:chgData name="Florian Nuxoll" userId="c112223b0a12bea3" providerId="LiveId" clId="{9A40FE80-205D-46DD-A2A5-210ECBA77FA4}" dt="2022-11-21T20:14:59.763" v="2" actId="478"/>
          <ac:picMkLst>
            <pc:docMk/>
            <pc:sldMk cId="2454923135" sldId="981"/>
            <ac:picMk id="3" creationId="{78342F59-44C8-4B95-8AE4-1265C3EFA504}"/>
          </ac:picMkLst>
        </pc:picChg>
      </pc:sldChg>
      <pc:sldChg chg="delSp mod delAnim">
        <pc:chgData name="Florian Nuxoll" userId="c112223b0a12bea3" providerId="LiveId" clId="{9A40FE80-205D-46DD-A2A5-210ECBA77FA4}" dt="2022-11-21T20:15:01.637" v="3" actId="478"/>
        <pc:sldMkLst>
          <pc:docMk/>
          <pc:sldMk cId="400866240" sldId="982"/>
        </pc:sldMkLst>
        <pc:picChg chg="del">
          <ac:chgData name="Florian Nuxoll" userId="c112223b0a12bea3" providerId="LiveId" clId="{9A40FE80-205D-46DD-A2A5-210ECBA77FA4}" dt="2022-11-21T20:15:01.637" v="3" actId="478"/>
          <ac:picMkLst>
            <pc:docMk/>
            <pc:sldMk cId="400866240" sldId="982"/>
            <ac:picMk id="4" creationId="{2019770B-55D1-4F07-B4BA-853DF4FA5C2C}"/>
          </ac:picMkLst>
        </pc:picChg>
      </pc:sldChg>
      <pc:sldChg chg="delSp mod delAnim">
        <pc:chgData name="Florian Nuxoll" userId="c112223b0a12bea3" providerId="LiveId" clId="{9A40FE80-205D-46DD-A2A5-210ECBA77FA4}" dt="2022-11-21T20:15:06.044" v="7" actId="478"/>
        <pc:sldMkLst>
          <pc:docMk/>
          <pc:sldMk cId="999945153" sldId="984"/>
        </pc:sldMkLst>
        <pc:picChg chg="del">
          <ac:chgData name="Florian Nuxoll" userId="c112223b0a12bea3" providerId="LiveId" clId="{9A40FE80-205D-46DD-A2A5-210ECBA77FA4}" dt="2022-11-21T20:15:06.044" v="7" actId="478"/>
          <ac:picMkLst>
            <pc:docMk/>
            <pc:sldMk cId="999945153" sldId="984"/>
            <ac:picMk id="3" creationId="{717F4D9A-BD45-4984-AED7-8EC008151F4F}"/>
          </ac:picMkLst>
        </pc:picChg>
      </pc:sldChg>
      <pc:sldChg chg="delSp mod delAnim">
        <pc:chgData name="Florian Nuxoll" userId="c112223b0a12bea3" providerId="LiveId" clId="{9A40FE80-205D-46DD-A2A5-210ECBA77FA4}" dt="2022-11-21T20:15:04.170" v="6" actId="478"/>
        <pc:sldMkLst>
          <pc:docMk/>
          <pc:sldMk cId="3463433928" sldId="985"/>
        </pc:sldMkLst>
        <pc:picChg chg="del">
          <ac:chgData name="Florian Nuxoll" userId="c112223b0a12bea3" providerId="LiveId" clId="{9A40FE80-205D-46DD-A2A5-210ECBA77FA4}" dt="2022-11-21T20:15:04.170" v="6" actId="478"/>
          <ac:picMkLst>
            <pc:docMk/>
            <pc:sldMk cId="3463433928" sldId="985"/>
            <ac:picMk id="3" creationId="{A05B5CC0-3E0C-445F-947C-FBC385891105}"/>
          </ac:picMkLst>
        </pc:picChg>
      </pc:sldChg>
      <pc:sldChg chg="delSp mod delAnim">
        <pc:chgData name="Florian Nuxoll" userId="c112223b0a12bea3" providerId="LiveId" clId="{9A40FE80-205D-46DD-A2A5-210ECBA77FA4}" dt="2022-11-21T20:15:13.437" v="10" actId="478"/>
        <pc:sldMkLst>
          <pc:docMk/>
          <pc:sldMk cId="885420069" sldId="986"/>
        </pc:sldMkLst>
        <pc:picChg chg="del">
          <ac:chgData name="Florian Nuxoll" userId="c112223b0a12bea3" providerId="LiveId" clId="{9A40FE80-205D-46DD-A2A5-210ECBA77FA4}" dt="2022-11-21T20:15:13.437" v="10" actId="478"/>
          <ac:picMkLst>
            <pc:docMk/>
            <pc:sldMk cId="885420069" sldId="986"/>
            <ac:picMk id="3" creationId="{61D7CBB9-6604-41D7-8EFD-DDCE49CC63BF}"/>
          </ac:picMkLst>
        </pc:picChg>
      </pc:sldChg>
      <pc:sldChg chg="delSp modSp mod delAnim">
        <pc:chgData name="Florian Nuxoll" userId="c112223b0a12bea3" providerId="LiveId" clId="{9A40FE80-205D-46DD-A2A5-210ECBA77FA4}" dt="2022-11-21T20:15:15.541" v="12" actId="478"/>
        <pc:sldMkLst>
          <pc:docMk/>
          <pc:sldMk cId="1691044719" sldId="987"/>
        </pc:sldMkLst>
        <pc:picChg chg="del mod">
          <ac:chgData name="Florian Nuxoll" userId="c112223b0a12bea3" providerId="LiveId" clId="{9A40FE80-205D-46DD-A2A5-210ECBA77FA4}" dt="2022-11-21T20:15:15.541" v="12" actId="478"/>
          <ac:picMkLst>
            <pc:docMk/>
            <pc:sldMk cId="1691044719" sldId="987"/>
            <ac:picMk id="4" creationId="{A0CD2159-C053-4DE2-8661-47CAC4AF33FB}"/>
          </ac:picMkLst>
        </pc:picChg>
      </pc:sldChg>
      <pc:sldChg chg="modSp mod">
        <pc:chgData name="Florian Nuxoll" userId="c112223b0a12bea3" providerId="LiveId" clId="{9A40FE80-205D-46DD-A2A5-210ECBA77FA4}" dt="2022-11-21T20:15:20.305" v="13" actId="1076"/>
        <pc:sldMkLst>
          <pc:docMk/>
          <pc:sldMk cId="885909191" sldId="1019"/>
        </pc:sldMkLst>
        <pc:picChg chg="mod">
          <ac:chgData name="Florian Nuxoll" userId="c112223b0a12bea3" providerId="LiveId" clId="{9A40FE80-205D-46DD-A2A5-210ECBA77FA4}" dt="2022-11-21T20:15:20.305" v="13" actId="1076"/>
          <ac:picMkLst>
            <pc:docMk/>
            <pc:sldMk cId="885909191" sldId="1019"/>
            <ac:picMk id="5" creationId="{C92D9EB2-B56B-EF1C-C2FA-8CD3010CFE1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161E4-888E-40FC-BC86-245750608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CE69D4-A583-4FB4-862D-7D2AE84D65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AFED6-B449-413F-9022-5E7BB5781194}" type="datetime1">
              <a:rPr lang="de-DE" smtClean="0"/>
              <a:t>21.11.2022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A0B40D-49D9-420B-871A-DEA47438E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7D8F6B-C109-45B7-84B5-9A345AF33C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C252-D5FD-4A7E-8923-A4B5A8234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05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F462-0CAB-48D1-A3D8-6DC37F8948D5}" type="datetime1">
              <a:rPr lang="de-DE" smtClean="0"/>
              <a:pPr/>
              <a:t>21.11.2022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CBB3-1755-49E4-8B50-FCC2B99F2D5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37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375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33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427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039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223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236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252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39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664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307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706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85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916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94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505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31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9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8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089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51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62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268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78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21.11.2022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westermann.de/landing/westermann-englisch/podcas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bc.co.uk/learningenglish/english/features/6-minute-english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sounds/play/p041y83c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82">
            <a:extLst>
              <a:ext uri="{FF2B5EF4-FFF2-40B4-BE49-F238E27FC236}">
                <a16:creationId xmlns:a16="http://schemas.microsoft.com/office/drawing/2014/main" id="{54748FFB-E4A2-4FB0-AE9D-2F283CBD7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345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/>
          <a:lstStyle/>
          <a:p>
            <a:pPr algn="ctr"/>
            <a:r>
              <a:rPr lang="de-DE" err="1"/>
              <a:t>Let‘s</a:t>
            </a:r>
            <a:r>
              <a:rPr lang="de-DE"/>
              <a:t> listen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6523B91-291A-44C6-8AE8-DFC17CB056F2}"/>
              </a:ext>
            </a:extLst>
          </p:cNvPr>
          <p:cNvSpPr txBox="1"/>
          <p:nvPr/>
        </p:nvSpPr>
        <p:spPr>
          <a:xfrm>
            <a:off x="2271486" y="2293257"/>
            <a:ext cx="7649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/>
              <a:t>Audiodateien in Schulbüchern </a:t>
            </a:r>
          </a:p>
          <a:p>
            <a:r>
              <a:rPr lang="de-DE" sz="4800"/>
              <a:t>Podcasts</a:t>
            </a:r>
          </a:p>
        </p:txBody>
      </p:sp>
    </p:spTree>
    <p:extLst>
      <p:ext uri="{BB962C8B-B14F-4D97-AF65-F5344CB8AC3E}">
        <p14:creationId xmlns:p14="http://schemas.microsoft.com/office/powerpoint/2010/main" val="41525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>
            <a:normAutofit fontScale="90000"/>
          </a:bodyPr>
          <a:lstStyle/>
          <a:p>
            <a:pPr algn="ctr"/>
            <a:r>
              <a:rPr lang="de-DE" err="1"/>
              <a:t>Let‘s</a:t>
            </a:r>
            <a:r>
              <a:rPr lang="de-DE"/>
              <a:t> listen – </a:t>
            </a:r>
            <a:r>
              <a:rPr lang="de-DE" sz="3200"/>
              <a:t>Podcasts – Westermann Englisch</a:t>
            </a:r>
            <a:br>
              <a:rPr lang="de-DE" sz="3200"/>
            </a:br>
            <a:endParaRPr lang="de-DE"/>
          </a:p>
        </p:txBody>
      </p:sp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C623E0EC-4E16-4706-9812-15100B571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429" y="1993753"/>
            <a:ext cx="3355573" cy="39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0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>
            <a:normAutofit fontScale="90000"/>
          </a:bodyPr>
          <a:lstStyle/>
          <a:p>
            <a:pPr algn="ctr"/>
            <a:r>
              <a:rPr lang="de-DE" err="1"/>
              <a:t>Let‘s</a:t>
            </a:r>
            <a:r>
              <a:rPr lang="de-DE"/>
              <a:t> listen – </a:t>
            </a:r>
            <a:r>
              <a:rPr lang="de-DE" sz="3200"/>
              <a:t>Podcasts – BBC 6 Minute English </a:t>
            </a:r>
            <a:br>
              <a:rPr lang="de-DE" sz="3200"/>
            </a:br>
            <a:endParaRPr lang="de-DE"/>
          </a:p>
        </p:txBody>
      </p:sp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28204162-6F03-4D73-80FA-0E61F4154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03" y="1957674"/>
            <a:ext cx="4776725" cy="39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5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>
            <a:normAutofit fontScale="90000"/>
          </a:bodyPr>
          <a:lstStyle/>
          <a:p>
            <a:pPr algn="ctr"/>
            <a:r>
              <a:rPr lang="de-DE" err="1"/>
              <a:t>Let‘s</a:t>
            </a:r>
            <a:r>
              <a:rPr lang="de-DE"/>
              <a:t> listen – </a:t>
            </a:r>
            <a:r>
              <a:rPr lang="de-DE" sz="3200"/>
              <a:t>Podcasts – BBC The English </a:t>
            </a:r>
            <a:r>
              <a:rPr lang="de-DE" sz="3200" err="1"/>
              <a:t>we</a:t>
            </a:r>
            <a:r>
              <a:rPr lang="de-DE" sz="3200"/>
              <a:t> </a:t>
            </a:r>
            <a:r>
              <a:rPr lang="de-DE" sz="3200" err="1"/>
              <a:t>speak</a:t>
            </a:r>
            <a:br>
              <a:rPr lang="de-DE" sz="3200"/>
            </a:b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C5DCA2-7B9A-4FE7-9375-CC3E0A59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3" y="2124036"/>
            <a:ext cx="6618514" cy="35932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58DF78-4268-4132-9369-1ED914B98047}"/>
              </a:ext>
            </a:extLst>
          </p:cNvPr>
          <p:cNvSpPr txBox="1"/>
          <p:nvPr/>
        </p:nvSpPr>
        <p:spPr>
          <a:xfrm>
            <a:off x="2786743" y="5717268"/>
            <a:ext cx="610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https://www.bbc.co.uk/sounds/play/p041y83c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400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F8841-0A5E-4358-BDC6-8B81071A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 für den Unterricht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23C58B-58BD-4D9D-9751-34BCD76134DD}"/>
              </a:ext>
            </a:extLst>
          </p:cNvPr>
          <p:cNvSpPr txBox="1"/>
          <p:nvPr/>
        </p:nvSpPr>
        <p:spPr>
          <a:xfrm>
            <a:off x="1449217" y="1864194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e-DE" sz="3200" dirty="0"/>
              <a:t>Listening </a:t>
            </a:r>
            <a:r>
              <a:rPr lang="de-DE" sz="3200" dirty="0" err="1"/>
              <a:t>comprehension</a:t>
            </a:r>
            <a:endParaRPr lang="de-DE" sz="3200" dirty="0"/>
          </a:p>
          <a:p>
            <a:pPr marL="342900" indent="-342900">
              <a:buAutoNum type="arabicPeriod"/>
            </a:pPr>
            <a:r>
              <a:rPr lang="de-DE" sz="3200" dirty="0" err="1"/>
              <a:t>Predictions</a:t>
            </a:r>
            <a:endParaRPr lang="de-DE" sz="3200" dirty="0"/>
          </a:p>
          <a:p>
            <a:pPr marL="342900" indent="-342900">
              <a:buAutoNum type="arabicPeriod"/>
            </a:pPr>
            <a:r>
              <a:rPr lang="de-DE" sz="3200" dirty="0" err="1">
                <a:solidFill>
                  <a:srgbClr val="000000"/>
                </a:solidFill>
              </a:rPr>
              <a:t>Summarize</a:t>
            </a:r>
            <a:endParaRPr lang="de-DE" sz="3200" dirty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de-DE" sz="3200" dirty="0" err="1">
                <a:solidFill>
                  <a:srgbClr val="000000"/>
                </a:solidFill>
              </a:rPr>
              <a:t>Conversation</a:t>
            </a:r>
            <a:r>
              <a:rPr lang="de-DE" sz="3200" dirty="0">
                <a:solidFill>
                  <a:srgbClr val="000000"/>
                </a:solidFill>
              </a:rPr>
              <a:t> </a:t>
            </a:r>
            <a:r>
              <a:rPr lang="de-DE" sz="3200" dirty="0" err="1">
                <a:solidFill>
                  <a:srgbClr val="000000"/>
                </a:solidFill>
              </a:rPr>
              <a:t>starter</a:t>
            </a:r>
            <a:endParaRPr lang="de-DE" sz="3200" dirty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de-DE" sz="3200" dirty="0">
                <a:solidFill>
                  <a:srgbClr val="000000"/>
                </a:solidFill>
              </a:rPr>
              <a:t>Write a </a:t>
            </a:r>
            <a:r>
              <a:rPr lang="de-DE" sz="3200" dirty="0" err="1">
                <a:solidFill>
                  <a:srgbClr val="000000"/>
                </a:solidFill>
              </a:rPr>
              <a:t>letter</a:t>
            </a:r>
            <a:r>
              <a:rPr lang="de-DE" sz="3200" dirty="0">
                <a:solidFill>
                  <a:srgbClr val="000000"/>
                </a:solidFill>
              </a:rPr>
              <a:t> </a:t>
            </a:r>
            <a:r>
              <a:rPr lang="de-DE" sz="3200" dirty="0" err="1">
                <a:solidFill>
                  <a:srgbClr val="000000"/>
                </a:solidFill>
              </a:rPr>
              <a:t>to</a:t>
            </a:r>
            <a:r>
              <a:rPr lang="de-DE" sz="3200" dirty="0">
                <a:solidFill>
                  <a:srgbClr val="000000"/>
                </a:solidFill>
              </a:rPr>
              <a:t> </a:t>
            </a:r>
            <a:r>
              <a:rPr lang="de-DE" sz="3200" dirty="0" err="1">
                <a:solidFill>
                  <a:srgbClr val="000000"/>
                </a:solidFill>
              </a:rPr>
              <a:t>the</a:t>
            </a:r>
            <a:r>
              <a:rPr lang="de-DE" sz="3200" dirty="0">
                <a:solidFill>
                  <a:srgbClr val="000000"/>
                </a:solidFill>
              </a:rPr>
              <a:t> </a:t>
            </a:r>
            <a:r>
              <a:rPr lang="de-DE" sz="3200" dirty="0" err="1">
                <a:solidFill>
                  <a:srgbClr val="000000"/>
                </a:solidFill>
              </a:rPr>
              <a:t>podcaster</a:t>
            </a:r>
            <a:endParaRPr lang="de-DE" sz="3200" dirty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de-DE" sz="3200" dirty="0">
                <a:solidFill>
                  <a:srgbClr val="000000"/>
                </a:solidFill>
              </a:rPr>
              <a:t>Fill in </a:t>
            </a:r>
            <a:r>
              <a:rPr lang="de-DE" sz="3200" dirty="0" err="1">
                <a:solidFill>
                  <a:srgbClr val="000000"/>
                </a:solidFill>
              </a:rPr>
              <a:t>the</a:t>
            </a:r>
            <a:r>
              <a:rPr lang="de-DE" sz="3200" dirty="0">
                <a:solidFill>
                  <a:srgbClr val="000000"/>
                </a:solidFill>
              </a:rPr>
              <a:t> blank</a:t>
            </a:r>
          </a:p>
          <a:p>
            <a:pPr marL="342900" indent="-342900">
              <a:buAutoNum type="arabicPeriod"/>
            </a:pPr>
            <a:r>
              <a:rPr lang="de-DE" sz="3200" dirty="0">
                <a:solidFill>
                  <a:srgbClr val="000000"/>
                </a:solidFill>
              </a:rPr>
              <a:t>Bingo</a:t>
            </a:r>
          </a:p>
        </p:txBody>
      </p:sp>
    </p:spTree>
    <p:extLst>
      <p:ext uri="{BB962C8B-B14F-4D97-AF65-F5344CB8AC3E}">
        <p14:creationId xmlns:p14="http://schemas.microsoft.com/office/powerpoint/2010/main" val="6323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E08F9-94B8-419F-A67D-B2047D8D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 err="1"/>
              <a:t>Cloze</a:t>
            </a:r>
            <a:r>
              <a:rPr lang="de-DE" dirty="0"/>
              <a:t> Test / C-</a:t>
            </a:r>
            <a:r>
              <a:rPr lang="de-DE" dirty="0" err="1"/>
              <a:t>TEst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DF9A0-56F5-45ED-BCB5-DE71A2177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5331" y="2014874"/>
            <a:ext cx="4645152" cy="344859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AFDDD3-2BFB-4F51-995C-54BF6AB88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1771" y="2021339"/>
            <a:ext cx="4645152" cy="3441520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8E1489-300D-42B0-A7B4-9228AAE94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19" y="2014874"/>
            <a:ext cx="3337731" cy="392895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19B64B-6154-489F-8809-7E64F0190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05" y="2635899"/>
            <a:ext cx="6828396" cy="22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BFC87-1D45-4237-8D00-FCBC22D6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9FD8B9B-BFEE-4876-B0DE-D2DF5B60E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600" y="4136571"/>
            <a:ext cx="1343706" cy="1343706"/>
          </a:xfr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6DA4646-29E1-4F67-B82B-168A625E9CF7}"/>
              </a:ext>
            </a:extLst>
          </p:cNvPr>
          <p:cNvSpPr/>
          <p:nvPr/>
        </p:nvSpPr>
        <p:spPr>
          <a:xfrm>
            <a:off x="3425370" y="2569029"/>
            <a:ext cx="7629484" cy="2540000"/>
          </a:xfrm>
          <a:prstGeom prst="wedgeEllipseCallout">
            <a:avLst>
              <a:gd name="adj1" fmla="val -53586"/>
              <a:gd name="adj2" fmla="val 57220"/>
            </a:avLst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Die </a:t>
            </a:r>
            <a:r>
              <a:rPr lang="de-DE" sz="2800" err="1">
                <a:solidFill>
                  <a:schemeClr val="tx1"/>
                </a:solidFill>
              </a:rPr>
              <a:t>Schüler:innen</a:t>
            </a:r>
            <a:r>
              <a:rPr lang="de-DE" sz="2800">
                <a:solidFill>
                  <a:schemeClr val="tx1"/>
                </a:solidFill>
              </a:rPr>
              <a:t> sollen einen engl. Podcast finden, der sie interessiert. </a:t>
            </a:r>
          </a:p>
        </p:txBody>
      </p:sp>
    </p:spTree>
    <p:extLst>
      <p:ext uri="{BB962C8B-B14F-4D97-AF65-F5344CB8AC3E}">
        <p14:creationId xmlns:p14="http://schemas.microsoft.com/office/powerpoint/2010/main" val="145233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73389"/>
            <a:ext cx="12192000" cy="680365"/>
          </a:xfrm>
        </p:spPr>
        <p:txBody>
          <a:bodyPr>
            <a:normAutofit fontScale="90000"/>
          </a:bodyPr>
          <a:lstStyle/>
          <a:p>
            <a:pPr algn="ctr"/>
            <a:r>
              <a:rPr lang="de-DE" err="1"/>
              <a:t>Let‘s</a:t>
            </a:r>
            <a:r>
              <a:rPr lang="de-DE"/>
              <a:t> listen – </a:t>
            </a:r>
            <a:r>
              <a:rPr lang="de-DE" sz="3200"/>
              <a:t>Podcasts – Find </a:t>
            </a:r>
            <a:r>
              <a:rPr lang="de-DE" sz="3200" err="1"/>
              <a:t>your</a:t>
            </a:r>
            <a:r>
              <a:rPr lang="de-DE" sz="3200"/>
              <a:t> </a:t>
            </a:r>
            <a:r>
              <a:rPr lang="de-DE" sz="3200" err="1"/>
              <a:t>favourite</a:t>
            </a:r>
            <a:r>
              <a:rPr lang="de-DE" sz="3200"/>
              <a:t> Podcast</a:t>
            </a:r>
            <a:br>
              <a:rPr lang="de-DE" sz="3200"/>
            </a:b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CCBE84-FBF5-4A58-88EA-7D3067C9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451" y="1975680"/>
            <a:ext cx="1615839" cy="36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3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30888-0CE0-42C2-8B97-5DE7064D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Podcast  </a:t>
            </a:r>
            <a:r>
              <a:rPr lang="de-DE" err="1"/>
              <a:t>Tasting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76FDD5-7DC9-4379-9DA3-F7EAC041D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EF5F2C-F6EC-41C4-AA65-E572E5CE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033177"/>
            <a:ext cx="4647998" cy="332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7440DF-97C7-40E2-9783-8BA7045AE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215" y="2033176"/>
            <a:ext cx="4731619" cy="332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5940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30888-0CE0-42C2-8B97-5DE7064D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76FDD5-7DC9-4379-9DA3-F7EAC041D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C32BFD-788B-489A-B9E1-9F5D60732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82" y="2251676"/>
            <a:ext cx="7991475" cy="3588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920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659301" y="1474969"/>
            <a:ext cx="2823919" cy="186876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cap="all" dirty="0">
                <a:latin typeface="+mj-lt"/>
                <a:ea typeface="+mj-ea"/>
                <a:cs typeface="+mj-cs"/>
              </a:rPr>
              <a:t>First Audio</a:t>
            </a:r>
          </a:p>
        </p:txBody>
      </p:sp>
      <p:pic>
        <p:nvPicPr>
          <p:cNvPr id="3" name="Grafik 2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FEA62730-E5E1-4826-96B5-B9C12EC29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25" y="1116345"/>
            <a:ext cx="5792017" cy="3866172"/>
          </a:xfrm>
          <a:prstGeom prst="rect">
            <a:avLst/>
          </a:prstGeom>
        </p:spPr>
      </p:pic>
      <p:pic>
        <p:nvPicPr>
          <p:cNvPr id="5" name="Ralph McTell Streets of London">
            <a:hlinkClick r:id="" action="ppaction://media"/>
            <a:extLst>
              <a:ext uri="{FF2B5EF4-FFF2-40B4-BE49-F238E27FC236}">
                <a16:creationId xmlns:a16="http://schemas.microsoft.com/office/drawing/2014/main" id="{C6E7497A-6831-4C0B-9ED6-61615E2DC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158" y="4818671"/>
            <a:ext cx="609600" cy="6096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B67B7ABF-A781-41DB-8262-0A86D8EC7CD5}"/>
              </a:ext>
            </a:extLst>
          </p:cNvPr>
          <p:cNvSpPr txBox="1"/>
          <p:nvPr/>
        </p:nvSpPr>
        <p:spPr>
          <a:xfrm>
            <a:off x="450913" y="5726955"/>
            <a:ext cx="454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highlight>
                  <a:srgbClr val="000000"/>
                </a:highlight>
              </a:rPr>
              <a:t>Ralph </a:t>
            </a:r>
            <a:r>
              <a:rPr lang="de-DE" err="1">
                <a:solidFill>
                  <a:schemeClr val="bg1"/>
                </a:solidFill>
                <a:highlight>
                  <a:srgbClr val="000000"/>
                </a:highlight>
              </a:rPr>
              <a:t>McTell</a:t>
            </a:r>
            <a:r>
              <a:rPr lang="de-DE">
                <a:solidFill>
                  <a:schemeClr val="bg1"/>
                </a:solidFill>
                <a:highlight>
                  <a:srgbClr val="000000"/>
                </a:highlight>
              </a:rPr>
              <a:t> Streets </a:t>
            </a:r>
            <a:r>
              <a:rPr lang="de-DE" err="1">
                <a:solidFill>
                  <a:schemeClr val="bg1"/>
                </a:solidFill>
                <a:highlight>
                  <a:srgbClr val="000000"/>
                </a:highlight>
              </a:rPr>
              <a:t>of</a:t>
            </a:r>
            <a:r>
              <a:rPr lang="de-DE">
                <a:solidFill>
                  <a:schemeClr val="bg1"/>
                </a:solidFill>
                <a:highlight>
                  <a:srgbClr val="000000"/>
                </a:highlight>
              </a:rPr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5073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endParaRPr lang="de-DE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296F794-E8E2-461A-959D-0015CEF56A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1579" y="2059977"/>
          <a:ext cx="6640739" cy="3639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8298240" imgH="20964960" progId="">
                  <p:embed/>
                </p:oleObj>
              </mc:Choice>
              <mc:Fallback>
                <p:oleObj r:id="rId2" imgW="38298240" imgH="2096496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9296F794-E8E2-461A-959D-0015CEF56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51579" y="2059977"/>
                        <a:ext cx="6640739" cy="3639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9897A8-D9DA-4C48-AB56-7CE327336884}"/>
              </a:ext>
            </a:extLst>
          </p:cNvPr>
          <p:cNvSpPr/>
          <p:nvPr/>
        </p:nvSpPr>
        <p:spPr>
          <a:xfrm>
            <a:off x="1451579" y="2046514"/>
            <a:ext cx="3744535" cy="3672115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B481AA5-A640-490A-A41B-331BB22CE079}"/>
              </a:ext>
            </a:extLst>
          </p:cNvPr>
          <p:cNvSpPr/>
          <p:nvPr/>
        </p:nvSpPr>
        <p:spPr>
          <a:xfrm>
            <a:off x="5196115" y="3693885"/>
            <a:ext cx="899885" cy="2211462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9436677-AF3D-4DE8-BB62-C0F9FB90CF3C}"/>
              </a:ext>
            </a:extLst>
          </p:cNvPr>
          <p:cNvSpPr/>
          <p:nvPr/>
        </p:nvSpPr>
        <p:spPr>
          <a:xfrm>
            <a:off x="6081486" y="2059977"/>
            <a:ext cx="2010832" cy="3742259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47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EADC4-33CC-4D58-8DD2-372ADC5E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–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need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562DE9-CA3C-4AE5-9EE7-D3E3330E6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657" y="5182261"/>
            <a:ext cx="4702629" cy="3450613"/>
          </a:xfrm>
        </p:spPr>
        <p:txBody>
          <a:bodyPr/>
          <a:lstStyle/>
          <a:p>
            <a:pPr marL="0" indent="0">
              <a:buNone/>
            </a:pPr>
            <a:r>
              <a:rPr lang="de-DE" err="1"/>
              <a:t>easi</a:t>
            </a:r>
            <a:r>
              <a:rPr lang="de-DE"/>
              <a:t> </a:t>
            </a:r>
            <a:r>
              <a:rPr lang="de-DE" err="1"/>
              <a:t>speak</a:t>
            </a:r>
            <a:r>
              <a:rPr lang="de-DE"/>
              <a:t>				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F73A2F-F4B2-46AD-AF24-23E1E1490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57" y="2299815"/>
            <a:ext cx="3617187" cy="28824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5B3DA7-2CDC-4F7D-B692-DD92F1BA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59" y="2338688"/>
            <a:ext cx="2107013" cy="28046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D9ED909-D6E6-408E-B239-8877BF750F85}"/>
              </a:ext>
            </a:extLst>
          </p:cNvPr>
          <p:cNvSpPr txBox="1"/>
          <p:nvPr/>
        </p:nvSpPr>
        <p:spPr>
          <a:xfrm>
            <a:off x="7298244" y="5258989"/>
            <a:ext cx="6103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/>
              <a:t>Smartphone/Tablet</a:t>
            </a:r>
          </a:p>
        </p:txBody>
      </p:sp>
    </p:spTree>
    <p:extLst>
      <p:ext uri="{BB962C8B-B14F-4D97-AF65-F5344CB8AC3E}">
        <p14:creationId xmlns:p14="http://schemas.microsoft.com/office/powerpoint/2010/main" val="386855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onie Theme 3">
            <a:hlinkClick r:id="" action="ppaction://media"/>
            <a:extLst>
              <a:ext uri="{FF2B5EF4-FFF2-40B4-BE49-F238E27FC236}">
                <a16:creationId xmlns:a16="http://schemas.microsoft.com/office/drawing/2014/main" id="{78ACFDB8-DB3C-438B-BB71-68B5F282186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5800" y="3435350"/>
            <a:ext cx="609600" cy="609600"/>
          </a:xfr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F31967C-070D-40A7-81BB-3164871A5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420"/>
          <a:stretch/>
        </p:blipFill>
        <p:spPr>
          <a:xfrm>
            <a:off x="6277257" y="2174242"/>
            <a:ext cx="4613872" cy="3124351"/>
          </a:xfrm>
          <a:prstGeom prst="rect">
            <a:avLst/>
          </a:prstGeom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30F8D336-AECF-4156-97EB-01464D2E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- Unterstufe</a:t>
            </a:r>
          </a:p>
        </p:txBody>
      </p:sp>
    </p:spTree>
    <p:extLst>
      <p:ext uri="{BB962C8B-B14F-4D97-AF65-F5344CB8AC3E}">
        <p14:creationId xmlns:p14="http://schemas.microsoft.com/office/powerpoint/2010/main" val="1861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9E612D-C0F4-45D1-BFBD-4B790225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A2CC009-E693-4DF0-B742-EC685F33A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257" y="3588090"/>
            <a:ext cx="2258106" cy="2258106"/>
          </a:xfr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0468E1A-A732-4DA5-87B8-DF3E24FEDD52}"/>
              </a:ext>
            </a:extLst>
          </p:cNvPr>
          <p:cNvSpPr/>
          <p:nvPr/>
        </p:nvSpPr>
        <p:spPr>
          <a:xfrm>
            <a:off x="3425370" y="2569029"/>
            <a:ext cx="7025029" cy="2148114"/>
          </a:xfrm>
          <a:prstGeom prst="wedgeEllipseCallout">
            <a:avLst>
              <a:gd name="adj1" fmla="val -53586"/>
              <a:gd name="adj2" fmla="val 57220"/>
            </a:avLst>
          </a:prstGeom>
          <a:solidFill>
            <a:srgbClr val="B6B8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err="1">
                <a:solidFill>
                  <a:schemeClr val="tx1"/>
                </a:solidFill>
              </a:rPr>
              <a:t>Schüler:innen</a:t>
            </a:r>
            <a:r>
              <a:rPr lang="de-DE" sz="2800">
                <a:solidFill>
                  <a:schemeClr val="tx1"/>
                </a:solidFill>
              </a:rPr>
              <a:t> lesen zu Hause Texte vor und nehmen es auf.</a:t>
            </a:r>
          </a:p>
        </p:txBody>
      </p:sp>
    </p:spTree>
    <p:extLst>
      <p:ext uri="{BB962C8B-B14F-4D97-AF65-F5344CB8AC3E}">
        <p14:creationId xmlns:p14="http://schemas.microsoft.com/office/powerpoint/2010/main" val="236531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EF050-EA08-466F-831D-2193980F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Posterpräsentation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F99070-9B07-415D-AB5B-7D003CDBF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0228AA-D8C1-4947-84B0-8F5A0A67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240" y="2219243"/>
            <a:ext cx="6226099" cy="30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9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8710C-C517-417A-82DD-684FBF83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– Gruppen- und </a:t>
            </a:r>
            <a:r>
              <a:rPr lang="de-DE" err="1"/>
              <a:t>PArtnerarbeit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D3963B-FAFC-4763-8CE1-4693218E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67" y="2155892"/>
            <a:ext cx="4721549" cy="299612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53243AF-7F55-46F1-9D74-878B53B3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20" y="2498951"/>
            <a:ext cx="1281793" cy="2130038"/>
          </a:xfrm>
          <a:prstGeom prst="rect">
            <a:avLst/>
          </a:prstGeom>
        </p:spPr>
      </p:pic>
      <p:pic>
        <p:nvPicPr>
          <p:cNvPr id="7" name="Grafik 6" descr="Hinzufügen mit einfarbiger Füllung">
            <a:extLst>
              <a:ext uri="{FF2B5EF4-FFF2-40B4-BE49-F238E27FC236}">
                <a16:creationId xmlns:a16="http://schemas.microsoft.com/office/drawing/2014/main" id="{002E2540-73F8-47A9-B13E-3A0309BDA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4511" y="31967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54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631CC01-3ADA-4D16-A436-7EC738FD4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57" y="3588090"/>
            <a:ext cx="2258106" cy="22581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9E612D-C0F4-45D1-BFBD-4B790225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0468E1A-A732-4DA5-87B8-DF3E24FEDD52}"/>
              </a:ext>
            </a:extLst>
          </p:cNvPr>
          <p:cNvSpPr/>
          <p:nvPr/>
        </p:nvSpPr>
        <p:spPr>
          <a:xfrm>
            <a:off x="3425370" y="2569029"/>
            <a:ext cx="7025029" cy="2148114"/>
          </a:xfrm>
          <a:prstGeom prst="wedgeEllipseCallout">
            <a:avLst>
              <a:gd name="adj1" fmla="val -53586"/>
              <a:gd name="adj2" fmla="val 57220"/>
            </a:avLst>
          </a:prstGeom>
          <a:solidFill>
            <a:srgbClr val="5487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Gruppen- und Partnerarbeit </a:t>
            </a:r>
            <a:r>
              <a:rPr lang="de-DE" sz="2800" b="1">
                <a:solidFill>
                  <a:schemeClr val="tx1"/>
                </a:solidFill>
              </a:rPr>
              <a:t>manchmal</a:t>
            </a:r>
            <a:r>
              <a:rPr lang="de-DE" sz="2800">
                <a:solidFill>
                  <a:schemeClr val="tx1"/>
                </a:solidFill>
              </a:rPr>
              <a:t> aufnehmen lassen.</a:t>
            </a:r>
          </a:p>
        </p:txBody>
      </p:sp>
    </p:spTree>
    <p:extLst>
      <p:ext uri="{BB962C8B-B14F-4D97-AF65-F5344CB8AC3E}">
        <p14:creationId xmlns:p14="http://schemas.microsoft.com/office/powerpoint/2010/main" val="23366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1E475-4C17-4AED-A900-8789500D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AudioFeedback</a:t>
            </a:r>
            <a:r>
              <a:rPr lang="de-DE"/>
              <a:t> geben </a:t>
            </a:r>
          </a:p>
        </p:txBody>
      </p:sp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52D0BD0-76E3-4032-81D7-F11FA1C22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014137"/>
            <a:ext cx="6058355" cy="4039344"/>
          </a:xfrm>
        </p:spPr>
      </p:pic>
    </p:spTree>
    <p:extLst>
      <p:ext uri="{BB962C8B-B14F-4D97-AF65-F5344CB8AC3E}">
        <p14:creationId xmlns:p14="http://schemas.microsoft.com/office/powerpoint/2010/main" val="245645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3FBB82E-E467-409D-B658-3233E3A3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922" y="1972581"/>
            <a:ext cx="2118936" cy="47087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ECAE5F-ED75-41EC-A297-42B3A1C4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AudioFeedback</a:t>
            </a:r>
            <a:r>
              <a:rPr lang="de-DE"/>
              <a:t> geben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EDDC3E29-A11B-4DAA-9BF2-26AE72928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579" y="1972582"/>
            <a:ext cx="2118935" cy="4708745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EFA55C-EECE-4DF8-87A2-E9F49E546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16" y="1972581"/>
            <a:ext cx="2118936" cy="4708746"/>
          </a:xfrm>
          <a:prstGeom prst="rect">
            <a:avLst/>
          </a:prstGeom>
        </p:spPr>
      </p:pic>
      <p:pic>
        <p:nvPicPr>
          <p:cNvPr id="13" name="Grafik 12" descr="Ein Bild, das Text, Screenshot, Visitenkarte enthält.&#10;&#10;Automatisch generierte Beschreibung">
            <a:extLst>
              <a:ext uri="{FF2B5EF4-FFF2-40B4-BE49-F238E27FC236}">
                <a16:creationId xmlns:a16="http://schemas.microsoft.com/office/drawing/2014/main" id="{26ADD07E-6153-406D-BB53-E29EB7D9E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510" y="1972580"/>
            <a:ext cx="2118936" cy="47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35FA22E-C65E-4E42-9A9B-43C8E446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90" y="1999410"/>
            <a:ext cx="2106862" cy="4681916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7CB1735-E0B1-4AD3-BCBA-C40F8117C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31923" y="1972579"/>
            <a:ext cx="2118936" cy="470874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ECAE5F-ED75-41EC-A297-42B3A1C4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AudioFeedback</a:t>
            </a:r>
            <a:r>
              <a:rPr lang="de-DE"/>
              <a:t> geben</a:t>
            </a:r>
          </a:p>
        </p:txBody>
      </p:sp>
    </p:spTree>
    <p:extLst>
      <p:ext uri="{BB962C8B-B14F-4D97-AF65-F5344CB8AC3E}">
        <p14:creationId xmlns:p14="http://schemas.microsoft.com/office/powerpoint/2010/main" val="194915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err="1">
                <a:latin typeface="+mj-lt"/>
                <a:ea typeface="+mj-ea"/>
                <a:cs typeface="+mj-cs"/>
              </a:rPr>
              <a:t>technologische</a:t>
            </a:r>
            <a:r>
              <a:rPr lang="en-US" sz="2800" cap="all">
                <a:latin typeface="+mj-lt"/>
                <a:ea typeface="+mj-ea"/>
                <a:cs typeface="+mj-cs"/>
              </a:rPr>
              <a:t> </a:t>
            </a:r>
            <a:r>
              <a:rPr lang="en-US" sz="2800" cap="all" err="1">
                <a:latin typeface="+mj-lt"/>
                <a:ea typeface="+mj-ea"/>
                <a:cs typeface="+mj-cs"/>
              </a:rPr>
              <a:t>Entwicklung</a:t>
            </a:r>
            <a:endParaRPr lang="en-US" sz="2800" cap="all"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Abbildung 3: Sprachlabor in den 1980er Jahren (Quelle: Mediendidaktisches Archiv des LMZ Baden-Württemberg)">
            <a:extLst>
              <a:ext uri="{FF2B5EF4-FFF2-40B4-BE49-F238E27FC236}">
                <a16:creationId xmlns:a16="http://schemas.microsoft.com/office/drawing/2014/main" id="{7009C67C-3291-4B1F-BC99-BF932D81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374" y="1235238"/>
            <a:ext cx="6282919" cy="362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7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0352A1-91AC-4854-98AA-3C285E55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57" y="3588090"/>
            <a:ext cx="2258106" cy="22581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9E612D-C0F4-45D1-BFBD-4B790225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0468E1A-A732-4DA5-87B8-DF3E24FEDD52}"/>
              </a:ext>
            </a:extLst>
          </p:cNvPr>
          <p:cNvSpPr/>
          <p:nvPr/>
        </p:nvSpPr>
        <p:spPr>
          <a:xfrm>
            <a:off x="3425370" y="2569029"/>
            <a:ext cx="7025029" cy="2148114"/>
          </a:xfrm>
          <a:prstGeom prst="wedgeEllipseCallout">
            <a:avLst>
              <a:gd name="adj1" fmla="val -53586"/>
              <a:gd name="adj2" fmla="val 57220"/>
            </a:avLst>
          </a:prstGeom>
          <a:solidFill>
            <a:srgbClr val="D9AE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Geben Sie Audiofeedback!</a:t>
            </a:r>
          </a:p>
        </p:txBody>
      </p:sp>
    </p:spTree>
    <p:extLst>
      <p:ext uri="{BB962C8B-B14F-4D97-AF65-F5344CB8AC3E}">
        <p14:creationId xmlns:p14="http://schemas.microsoft.com/office/powerpoint/2010/main" val="228622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0352A1-91AC-4854-98AA-3C285E55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505" y="4473461"/>
            <a:ext cx="1343706" cy="13437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119922-4D9C-4640-8A7B-A25968877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368" y="4473461"/>
            <a:ext cx="1343706" cy="1343706"/>
          </a:xfrm>
          <a:prstGeom prst="rect">
            <a:avLst/>
          </a:prstGeom>
        </p:spPr>
      </p:pic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75E30B41-3BA7-477C-B591-5DDC2D4140F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4824706" y="4474405"/>
            <a:ext cx="1343707" cy="1342762"/>
          </a:xfrm>
        </p:spPr>
      </p:pic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618D45BF-DEE9-4A59-898E-7CFCA6B23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032" y="4473461"/>
            <a:ext cx="1343706" cy="1343706"/>
          </a:xfrm>
          <a:prstGeom prst="rect">
            <a:avLst/>
          </a:prstGeom>
        </p:spPr>
      </p:pic>
      <p:sp>
        <p:nvSpPr>
          <p:cNvPr id="15" name="Sprechblase: oval 14">
            <a:extLst>
              <a:ext uri="{FF2B5EF4-FFF2-40B4-BE49-F238E27FC236}">
                <a16:creationId xmlns:a16="http://schemas.microsoft.com/office/drawing/2014/main" id="{D10F78BE-AA44-4AEE-A340-F98429BBB748}"/>
              </a:ext>
            </a:extLst>
          </p:cNvPr>
          <p:cNvSpPr/>
          <p:nvPr/>
        </p:nvSpPr>
        <p:spPr>
          <a:xfrm>
            <a:off x="2771799" y="1191782"/>
            <a:ext cx="7629484" cy="2540000"/>
          </a:xfrm>
          <a:prstGeom prst="wedgeEllipseCallout">
            <a:avLst>
              <a:gd name="adj1" fmla="val -45786"/>
              <a:gd name="adj2" fmla="val 83506"/>
            </a:avLst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Die </a:t>
            </a:r>
            <a:r>
              <a:rPr lang="de-DE" sz="2800" err="1">
                <a:solidFill>
                  <a:schemeClr val="tx1"/>
                </a:solidFill>
              </a:rPr>
              <a:t>Schüler:innen</a:t>
            </a:r>
            <a:r>
              <a:rPr lang="de-DE" sz="2800">
                <a:solidFill>
                  <a:schemeClr val="tx1"/>
                </a:solidFill>
              </a:rPr>
              <a:t> sollen einen engl. Podcast finden, der sie interessiert. </a:t>
            </a:r>
          </a:p>
        </p:txBody>
      </p:sp>
      <p:sp>
        <p:nvSpPr>
          <p:cNvPr id="10" name="Sprechblase: oval 9">
            <a:extLst>
              <a:ext uri="{FF2B5EF4-FFF2-40B4-BE49-F238E27FC236}">
                <a16:creationId xmlns:a16="http://schemas.microsoft.com/office/drawing/2014/main" id="{4B684F19-9FBB-4F39-828A-BECF50D456D3}"/>
              </a:ext>
            </a:extLst>
          </p:cNvPr>
          <p:cNvSpPr/>
          <p:nvPr/>
        </p:nvSpPr>
        <p:spPr>
          <a:xfrm>
            <a:off x="2771799" y="1191780"/>
            <a:ext cx="7629484" cy="2539999"/>
          </a:xfrm>
          <a:prstGeom prst="wedgeEllipseCallout">
            <a:avLst>
              <a:gd name="adj1" fmla="val -13560"/>
              <a:gd name="adj2" fmla="val 81334"/>
            </a:avLst>
          </a:prstGeom>
          <a:solidFill>
            <a:srgbClr val="B6B8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err="1">
                <a:solidFill>
                  <a:schemeClr val="tx1"/>
                </a:solidFill>
              </a:rPr>
              <a:t>Schüler:innen</a:t>
            </a:r>
            <a:r>
              <a:rPr lang="de-DE" sz="2800">
                <a:solidFill>
                  <a:schemeClr val="tx1"/>
                </a:solidFill>
              </a:rPr>
              <a:t> lesen zu Hause Texte vor und nehmen es auf.</a:t>
            </a:r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9E05D6BF-D42C-4D64-858D-E4191279C9B5}"/>
              </a:ext>
            </a:extLst>
          </p:cNvPr>
          <p:cNvSpPr/>
          <p:nvPr/>
        </p:nvSpPr>
        <p:spPr>
          <a:xfrm>
            <a:off x="2670199" y="1191777"/>
            <a:ext cx="7731084" cy="2539999"/>
          </a:xfrm>
          <a:prstGeom prst="wedgeEllipseCallout">
            <a:avLst>
              <a:gd name="adj1" fmla="val 14376"/>
              <a:gd name="adj2" fmla="val 80649"/>
            </a:avLst>
          </a:prstGeom>
          <a:solidFill>
            <a:srgbClr val="5487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Gruppen- und Partnerarbeit </a:t>
            </a:r>
            <a:r>
              <a:rPr lang="de-DE" sz="2800" b="1">
                <a:solidFill>
                  <a:schemeClr val="tx1"/>
                </a:solidFill>
              </a:rPr>
              <a:t>manchmal</a:t>
            </a:r>
            <a:r>
              <a:rPr lang="de-DE" sz="2800">
                <a:solidFill>
                  <a:schemeClr val="tx1"/>
                </a:solidFill>
              </a:rPr>
              <a:t> aufnehmen lassen.</a:t>
            </a: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0468E1A-A732-4DA5-87B8-DF3E24FEDD52}"/>
              </a:ext>
            </a:extLst>
          </p:cNvPr>
          <p:cNvSpPr/>
          <p:nvPr/>
        </p:nvSpPr>
        <p:spPr>
          <a:xfrm>
            <a:off x="2670199" y="1191771"/>
            <a:ext cx="7731084" cy="2539999"/>
          </a:xfrm>
          <a:prstGeom prst="wedgeEllipseCallout">
            <a:avLst>
              <a:gd name="adj1" fmla="val 36529"/>
              <a:gd name="adj2" fmla="val 81791"/>
            </a:avLst>
          </a:prstGeom>
          <a:solidFill>
            <a:srgbClr val="D9AE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Geben Sie Audiofeedback!</a:t>
            </a:r>
          </a:p>
        </p:txBody>
      </p:sp>
    </p:spTree>
    <p:extLst>
      <p:ext uri="{BB962C8B-B14F-4D97-AF65-F5344CB8AC3E}">
        <p14:creationId xmlns:p14="http://schemas.microsoft.com/office/powerpoint/2010/main" val="30095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0" grpId="0" animBg="1"/>
      <p:bldP spid="10" grpId="1" animBg="1"/>
      <p:bldP spid="8" grpId="0" animBg="1"/>
      <p:bldP spid="8" grpId="1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1833" y="1219199"/>
            <a:ext cx="4850167" cy="3015080"/>
          </a:xfrm>
        </p:spPr>
        <p:txBody>
          <a:bodyPr rtlCol="0" anchor="b">
            <a:normAutofit/>
          </a:bodyPr>
          <a:lstStyle/>
          <a:p>
            <a:pPr algn="l"/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Videoeinsatz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5B2B097-0B38-4082-B1FE-469D2F0A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671"/>
            <a:ext cx="7268836" cy="2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28198B6-1AD7-F2EB-F5FC-181F96696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05" y="1333849"/>
            <a:ext cx="6581534" cy="29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A8F0032-114B-E473-DD02-56DE3AFE2441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B6397B40-905E-D5B1-C8E2-DF2B186B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BE77EDF-45CA-0529-542C-AFF0FEA3F42C}"/>
              </a:ext>
            </a:extLst>
          </p:cNvPr>
          <p:cNvSpPr txBox="1"/>
          <p:nvPr/>
        </p:nvSpPr>
        <p:spPr>
          <a:xfrm>
            <a:off x="241184" y="2390672"/>
            <a:ext cx="6102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Man braucht </a:t>
            </a:r>
          </a:p>
          <a:p>
            <a:pPr algn="ctr"/>
            <a:r>
              <a:rPr lang="de-DE" sz="2400" dirty="0"/>
              <a:t>keine teure Technik!</a:t>
            </a:r>
          </a:p>
        </p:txBody>
      </p:sp>
    </p:spTree>
    <p:extLst>
      <p:ext uri="{BB962C8B-B14F-4D97-AF65-F5344CB8AC3E}">
        <p14:creationId xmlns:p14="http://schemas.microsoft.com/office/powerpoint/2010/main" val="23691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EC15D6-C1FC-BA79-8317-5367FE44DC1B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32225AA5-37AF-F885-FEBA-0201E0FF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0B64BC-8BDC-6F51-EBD3-5746CC62FDE0}"/>
              </a:ext>
            </a:extLst>
          </p:cNvPr>
          <p:cNvSpPr txBox="1"/>
          <p:nvPr/>
        </p:nvSpPr>
        <p:spPr>
          <a:xfrm>
            <a:off x="241184" y="2390672"/>
            <a:ext cx="6102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Man braucht </a:t>
            </a:r>
          </a:p>
          <a:p>
            <a:pPr algn="ctr"/>
            <a:r>
              <a:rPr lang="de-DE" sz="2400" dirty="0"/>
              <a:t>keine teure Technik!</a:t>
            </a:r>
          </a:p>
        </p:txBody>
      </p:sp>
      <p:pic>
        <p:nvPicPr>
          <p:cNvPr id="13" name="Grafik 12" descr="Ein Bild, das Elektronik, Kamera, Projektor enthält.&#10;&#10;Automatisch generierte Beschreibung">
            <a:extLst>
              <a:ext uri="{FF2B5EF4-FFF2-40B4-BE49-F238E27FC236}">
                <a16:creationId xmlns:a16="http://schemas.microsoft.com/office/drawing/2014/main" id="{4054A8AB-953C-0741-D454-4C0350E8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249" y="1072085"/>
            <a:ext cx="2938808" cy="2058874"/>
          </a:xfrm>
          <a:prstGeom prst="rect">
            <a:avLst/>
          </a:prstGeom>
        </p:spPr>
      </p:pic>
      <p:pic>
        <p:nvPicPr>
          <p:cNvPr id="14" name="Grafik 13" descr="Ein Bild, das Text, Elektronik, Bildschirm enthält.&#10;&#10;Automatisch generierte Beschreibung">
            <a:extLst>
              <a:ext uri="{FF2B5EF4-FFF2-40B4-BE49-F238E27FC236}">
                <a16:creationId xmlns:a16="http://schemas.microsoft.com/office/drawing/2014/main" id="{50057B28-5AC2-124B-194B-FB9CA87AD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439" y="3130959"/>
            <a:ext cx="4368254" cy="3060317"/>
          </a:xfrm>
          <a:prstGeom prst="rect">
            <a:avLst/>
          </a:prstGeom>
        </p:spPr>
      </p:pic>
      <p:pic>
        <p:nvPicPr>
          <p:cNvPr id="15" name="Grafik 14" descr="Ein Bild, das Text, iPod, Elektronik, Monitor enthält.&#10;&#10;Automatisch generierte Beschreibung">
            <a:extLst>
              <a:ext uri="{FF2B5EF4-FFF2-40B4-BE49-F238E27FC236}">
                <a16:creationId xmlns:a16="http://schemas.microsoft.com/office/drawing/2014/main" id="{C56051FF-54DE-F57F-D68A-8FC45F09D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081" y="1386692"/>
            <a:ext cx="956293" cy="2150055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06BD850-C0AA-F1CF-7CE0-77B556BE724C}"/>
              </a:ext>
            </a:extLst>
          </p:cNvPr>
          <p:cNvCxnSpPr/>
          <p:nvPr/>
        </p:nvCxnSpPr>
        <p:spPr>
          <a:xfrm>
            <a:off x="5301762" y="993531"/>
            <a:ext cx="3666392" cy="22947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AE2F245-FB72-0E28-7D6F-81B22594363F}"/>
              </a:ext>
            </a:extLst>
          </p:cNvPr>
          <p:cNvCxnSpPr>
            <a:cxnSpLocks/>
          </p:cNvCxnSpPr>
          <p:nvPr/>
        </p:nvCxnSpPr>
        <p:spPr>
          <a:xfrm flipV="1">
            <a:off x="5387765" y="1068426"/>
            <a:ext cx="3683977" cy="20661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6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EC15D6-C1FC-BA79-8317-5367FE44DC1B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32225AA5-37AF-F885-FEBA-0201E0FF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0B64BC-8BDC-6F51-EBD3-5746CC62FDE0}"/>
              </a:ext>
            </a:extLst>
          </p:cNvPr>
          <p:cNvSpPr txBox="1"/>
          <p:nvPr/>
        </p:nvSpPr>
        <p:spPr>
          <a:xfrm>
            <a:off x="434131" y="2281616"/>
            <a:ext cx="6102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Wichtiger als das Bild </a:t>
            </a:r>
          </a:p>
          <a:p>
            <a:pPr algn="ctr"/>
            <a:r>
              <a:rPr lang="de-DE" sz="2400" dirty="0"/>
              <a:t>ist der Ton.</a:t>
            </a:r>
          </a:p>
          <a:p>
            <a:pPr algn="ctr"/>
            <a:r>
              <a:rPr lang="de-DE" sz="1400" dirty="0"/>
              <a:t>(Aber auch der Ton muss nicht perfekt sein)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B61059B-EAD1-1C1A-02E8-2814A2E31B5A}"/>
              </a:ext>
            </a:extLst>
          </p:cNvPr>
          <p:cNvSpPr/>
          <p:nvPr/>
        </p:nvSpPr>
        <p:spPr>
          <a:xfrm>
            <a:off x="6096000" y="777737"/>
            <a:ext cx="4261607" cy="4337108"/>
          </a:xfrm>
          <a:prstGeom prst="roundRect">
            <a:avLst/>
          </a:prstGeom>
          <a:solidFill>
            <a:srgbClr val="C3D3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Gleichzeitige Aufnahme im Klassenzimmer eher nicht möglichst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Man sollte nicht zu weit entfernt vom Mikrofon sein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Bei Außenaufnahmen auf Nebengeräusche und Wind achten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Kurze Probeaufnahme -&gt; Anschauen und Ton checken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70">
            <a:extLst>
              <a:ext uri="{FF2B5EF4-FFF2-40B4-BE49-F238E27FC236}">
                <a16:creationId xmlns:a16="http://schemas.microsoft.com/office/drawing/2014/main" id="{13E0836B-0181-4136-AAB7-0504CFED7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72">
            <a:extLst>
              <a:ext uri="{FF2B5EF4-FFF2-40B4-BE49-F238E27FC236}">
                <a16:creationId xmlns:a16="http://schemas.microsoft.com/office/drawing/2014/main" id="{937A4590-41A2-42FE-A36F-B7E203FA9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80" y="1426927"/>
            <a:ext cx="2830940" cy="1049235"/>
          </a:xfrm>
        </p:spPr>
        <p:txBody>
          <a:bodyPr>
            <a:normAutofit/>
          </a:bodyPr>
          <a:lstStyle/>
          <a:p>
            <a:r>
              <a:rPr lang="de-DE" sz="2200" dirty="0"/>
              <a:t>Greenscreen</a:t>
            </a:r>
          </a:p>
        </p:txBody>
      </p:sp>
      <p:sp>
        <p:nvSpPr>
          <p:cNvPr id="2063" name="Rectangle 74">
            <a:extLst>
              <a:ext uri="{FF2B5EF4-FFF2-40B4-BE49-F238E27FC236}">
                <a16:creationId xmlns:a16="http://schemas.microsoft.com/office/drawing/2014/main" id="{457CBE1A-FFC1-437A-9C4F-81A95AA7E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E0D52F-DB2C-437E-AB5E-D7FD3454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grpSp>
        <p:nvGrpSpPr>
          <p:cNvPr id="2064" name="Group 76">
            <a:extLst>
              <a:ext uri="{FF2B5EF4-FFF2-40B4-BE49-F238E27FC236}">
                <a16:creationId xmlns:a16="http://schemas.microsoft.com/office/drawing/2014/main" id="{4A9E3941-E855-4A43-B613-3B0A5D373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065" name="Rectangle 77">
              <a:extLst>
                <a:ext uri="{FF2B5EF4-FFF2-40B4-BE49-F238E27FC236}">
                  <a16:creationId xmlns:a16="http://schemas.microsoft.com/office/drawing/2014/main" id="{509FE070-5DD6-4671-A7A2-91D255BB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Rectangle 78">
              <a:extLst>
                <a:ext uri="{FF2B5EF4-FFF2-40B4-BE49-F238E27FC236}">
                  <a16:creationId xmlns:a16="http://schemas.microsoft.com/office/drawing/2014/main" id="{EA77A395-788F-4913-A014-5D1B3E25B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AA73A94A-5B51-4328-A30F-CD3328DEB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" r="16893" b="-1"/>
          <a:stretch/>
        </p:blipFill>
        <p:spPr>
          <a:xfrm>
            <a:off x="4615683" y="1122808"/>
            <a:ext cx="3880765" cy="3858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B9A713-0D80-43E3-B535-775075795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13021"/>
          <a:stretch/>
        </p:blipFill>
        <p:spPr>
          <a:xfrm>
            <a:off x="8730936" y="2183446"/>
            <a:ext cx="2255303" cy="1476069"/>
          </a:xfrm>
          <a:prstGeom prst="rect">
            <a:avLst/>
          </a:prstGeom>
        </p:spPr>
      </p:pic>
      <p:pic>
        <p:nvPicPr>
          <p:cNvPr id="2067" name="Picture 80">
            <a:extLst>
              <a:ext uri="{FF2B5EF4-FFF2-40B4-BE49-F238E27FC236}">
                <a16:creationId xmlns:a16="http://schemas.microsoft.com/office/drawing/2014/main" id="{C0861CB2-E220-4FB7-A994-A1CCE9AB1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68" name="Straight Connector 82">
            <a:extLst>
              <a:ext uri="{FF2B5EF4-FFF2-40B4-BE49-F238E27FC236}">
                <a16:creationId xmlns:a16="http://schemas.microsoft.com/office/drawing/2014/main" id="{BD9629C9-C99F-47E2-B01E-6773B5DD8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29349764-352E-5665-B4E8-B6917892A5F7}"/>
              </a:ext>
            </a:extLst>
          </p:cNvPr>
          <p:cNvSpPr/>
          <p:nvPr/>
        </p:nvSpPr>
        <p:spPr>
          <a:xfrm>
            <a:off x="652496" y="2747100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Grafik 32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FA672AB-008E-7578-3054-EF14E532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85" y="2600749"/>
            <a:ext cx="1533981" cy="20477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C00293-BB3F-6ED5-1637-63E5776B9695}"/>
              </a:ext>
            </a:extLst>
          </p:cNvPr>
          <p:cNvSpPr txBox="1"/>
          <p:nvPr/>
        </p:nvSpPr>
        <p:spPr>
          <a:xfrm>
            <a:off x="2594546" y="2970511"/>
            <a:ext cx="2426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Greenscreen:</a:t>
            </a:r>
          </a:p>
          <a:p>
            <a:r>
              <a:rPr lang="de-DE" dirty="0"/>
              <a:t>+ super Endergebnis</a:t>
            </a:r>
          </a:p>
          <a:p>
            <a:r>
              <a:rPr lang="de-DE" dirty="0"/>
              <a:t>+ Apps </a:t>
            </a:r>
          </a:p>
          <a:p>
            <a:r>
              <a:rPr lang="de-DE" dirty="0"/>
              <a:t>- Für denn Alltag nicht   </a:t>
            </a:r>
          </a:p>
          <a:p>
            <a:r>
              <a:rPr lang="de-DE" dirty="0"/>
              <a:t>  geeignet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8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2EF191-D71F-41DF-BDF3-9F6D4544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79" y="2512369"/>
            <a:ext cx="4322064" cy="3230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229E42-A20F-489F-A9F1-427E25641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38" y="2207895"/>
            <a:ext cx="4241698" cy="3845586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7D0292D-16DE-4559-9614-929B8B475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9790" y="2207895"/>
            <a:ext cx="2935609" cy="3839692"/>
          </a:xfrm>
        </p:spPr>
      </p:pic>
    </p:spTree>
    <p:extLst>
      <p:ext uri="{BB962C8B-B14F-4D97-AF65-F5344CB8AC3E}">
        <p14:creationId xmlns:p14="http://schemas.microsoft.com/office/powerpoint/2010/main" val="22687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C06E8-D08F-4ADC-A0AF-D9EE1D5E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DBD9FF-0947-4EC0-9CF3-C3868873F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78" y="2010560"/>
            <a:ext cx="4163518" cy="2514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D0761E-1AD6-4331-BA32-A7DEB58D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590" y="2593731"/>
            <a:ext cx="4188837" cy="2514600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444204-BF70-423B-B21A-16FBE7B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34674" y="4101672"/>
            <a:ext cx="4175722" cy="23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E895959-84AF-465E-B1D7-1BA26857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89" y="1936826"/>
            <a:ext cx="5780542" cy="430202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CFC648D-3E55-379F-C469-4991F9EB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A7A43DD-8A1C-4126-49B1-1CE9ABDDB793}"/>
              </a:ext>
            </a:extLst>
          </p:cNvPr>
          <p:cNvSpPr/>
          <p:nvPr/>
        </p:nvSpPr>
        <p:spPr>
          <a:xfrm>
            <a:off x="412599" y="2857120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135AA3C5-B7C5-02E6-CBD5-DF262876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8" y="2710769"/>
            <a:ext cx="1533981" cy="204775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7D54FF0-2E1D-39F4-D9B2-75B8B2386D62}"/>
              </a:ext>
            </a:extLst>
          </p:cNvPr>
          <p:cNvSpPr txBox="1"/>
          <p:nvPr/>
        </p:nvSpPr>
        <p:spPr>
          <a:xfrm>
            <a:off x="2172673" y="3411481"/>
            <a:ext cx="2776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Im Fokus steht der Sprach- </a:t>
            </a:r>
          </a:p>
          <a:p>
            <a:r>
              <a:rPr lang="de-DE" dirty="0" err="1"/>
              <a:t>erwerb</a:t>
            </a:r>
            <a:r>
              <a:rPr lang="de-DE" dirty="0"/>
              <a:t> nicht die</a:t>
            </a:r>
          </a:p>
          <a:p>
            <a:r>
              <a:rPr lang="de-DE" dirty="0"/>
              <a:t>Videoproduktion.</a:t>
            </a:r>
          </a:p>
        </p:txBody>
      </p:sp>
    </p:spTree>
    <p:extLst>
      <p:ext uri="{BB962C8B-B14F-4D97-AF65-F5344CB8AC3E}">
        <p14:creationId xmlns:p14="http://schemas.microsoft.com/office/powerpoint/2010/main" val="326474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err="1">
                <a:latin typeface="+mj-lt"/>
                <a:ea typeface="+mj-ea"/>
                <a:cs typeface="+mj-cs"/>
              </a:rPr>
              <a:t>technologische</a:t>
            </a:r>
            <a:r>
              <a:rPr lang="en-US" sz="2800" cap="all">
                <a:latin typeface="+mj-lt"/>
                <a:ea typeface="+mj-ea"/>
                <a:cs typeface="+mj-cs"/>
              </a:rPr>
              <a:t> </a:t>
            </a:r>
            <a:r>
              <a:rPr lang="en-US" sz="2800" cap="all" err="1">
                <a:latin typeface="+mj-lt"/>
                <a:ea typeface="+mj-ea"/>
                <a:cs typeface="+mj-cs"/>
              </a:rPr>
              <a:t>Entwicklung</a:t>
            </a:r>
            <a:endParaRPr lang="en-US" sz="2800" cap="all">
              <a:latin typeface="+mj-lt"/>
              <a:ea typeface="+mj-ea"/>
              <a:cs typeface="+mj-cs"/>
            </a:endParaRPr>
          </a:p>
        </p:txBody>
      </p:sp>
      <p:pic>
        <p:nvPicPr>
          <p:cNvPr id="18" name="Grafik 17" descr="Ein Bild, das Hand enthält.&#10;&#10;Automatisch generierte Beschreibung">
            <a:extLst>
              <a:ext uri="{FF2B5EF4-FFF2-40B4-BE49-F238E27FC236}">
                <a16:creationId xmlns:a16="http://schemas.microsoft.com/office/drawing/2014/main" id="{5535D3E4-AB20-41C4-8352-C890CB0AC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1242280"/>
            <a:ext cx="5440329" cy="362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7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D89E5-0EBB-2236-E000-A32F9E5B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Der </a:t>
            </a:r>
            <a:r>
              <a:rPr lang="de-DE" dirty="0" err="1"/>
              <a:t>Legofilm</a:t>
            </a: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958096A-4B95-CF0B-68DD-8BB433A84A89}"/>
              </a:ext>
            </a:extLst>
          </p:cNvPr>
          <p:cNvSpPr/>
          <p:nvPr/>
        </p:nvSpPr>
        <p:spPr>
          <a:xfrm>
            <a:off x="338566" y="2641319"/>
            <a:ext cx="5622617" cy="190140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138B58C-CB9E-44F1-9179-2D5E92C6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4" y="2494968"/>
            <a:ext cx="1533981" cy="204775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6E9E4F-120B-389F-C597-1AEF6A805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943" y="3128735"/>
            <a:ext cx="3413250" cy="114949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Nicht alle </a:t>
            </a:r>
            <a:r>
              <a:rPr lang="de-DE" dirty="0" err="1"/>
              <a:t>Schüler:innen</a:t>
            </a:r>
            <a:r>
              <a:rPr lang="de-DE" dirty="0"/>
              <a:t> zeigen </a:t>
            </a:r>
          </a:p>
          <a:p>
            <a:pPr marL="0" indent="0">
              <a:buNone/>
            </a:pPr>
            <a:r>
              <a:rPr lang="de-DE" dirty="0"/>
              <a:t>sich gerne vor der Kamera.</a:t>
            </a:r>
          </a:p>
        </p:txBody>
      </p:sp>
    </p:spTree>
    <p:extLst>
      <p:ext uri="{BB962C8B-B14F-4D97-AF65-F5344CB8AC3E}">
        <p14:creationId xmlns:p14="http://schemas.microsoft.com/office/powerpoint/2010/main" val="12129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4" y="2396590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5246339" y="1321406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</p:spTree>
    <p:extLst>
      <p:ext uri="{BB962C8B-B14F-4D97-AF65-F5344CB8AC3E}">
        <p14:creationId xmlns:p14="http://schemas.microsoft.com/office/powerpoint/2010/main" val="2749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5" y="2255396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1606067" y="1250809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3EC32F-152C-404E-B4D1-79D2FDD16F18}"/>
              </a:ext>
            </a:extLst>
          </p:cNvPr>
          <p:cNvSpPr/>
          <p:nvPr/>
        </p:nvSpPr>
        <p:spPr>
          <a:xfrm>
            <a:off x="3640148" y="2331056"/>
            <a:ext cx="80184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Doppelstunde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Vorbereitung (Szenen</a:t>
            </a:r>
            <a:r>
              <a:rPr lang="de-DE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auswahl</a:t>
            </a:r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Skript…)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D34D81-8A4C-4249-95C5-91E1938932E9}"/>
              </a:ext>
            </a:extLst>
          </p:cNvPr>
          <p:cNvSpPr/>
          <p:nvPr/>
        </p:nvSpPr>
        <p:spPr>
          <a:xfrm>
            <a:off x="4601374" y="41603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Doppelstunde 2:</a:t>
            </a:r>
          </a:p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Filmen</a:t>
            </a:r>
          </a:p>
        </p:txBody>
      </p:sp>
    </p:spTree>
    <p:extLst>
      <p:ext uri="{BB962C8B-B14F-4D97-AF65-F5344CB8AC3E}">
        <p14:creationId xmlns:p14="http://schemas.microsoft.com/office/powerpoint/2010/main" val="34865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F455187-F029-4FB2-8D02-95A3471B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1" y="1806284"/>
            <a:ext cx="4440238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0C3602C-0595-4A3E-A0D0-3DF28CF7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34" y="2954741"/>
            <a:ext cx="4768850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39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E8F6E2B-D75B-10E0-8FE6-255B3B9CA5D4}"/>
              </a:ext>
            </a:extLst>
          </p:cNvPr>
          <p:cNvSpPr/>
          <p:nvPr/>
        </p:nvSpPr>
        <p:spPr>
          <a:xfrm>
            <a:off x="1124014" y="4458733"/>
            <a:ext cx="6191186" cy="17550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5490327-193B-D88C-E5A0-5DC0374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33" y="4326650"/>
            <a:ext cx="1533981" cy="20477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60AF195-AC60-1805-CC13-BA135505EB4F}"/>
              </a:ext>
            </a:extLst>
          </p:cNvPr>
          <p:cNvSpPr txBox="1"/>
          <p:nvPr/>
        </p:nvSpPr>
        <p:spPr>
          <a:xfrm>
            <a:off x="2779714" y="4777241"/>
            <a:ext cx="3909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Klare Zeitvorgaben geben!</a:t>
            </a:r>
          </a:p>
          <a:p>
            <a:endParaRPr lang="de-DE" dirty="0"/>
          </a:p>
          <a:p>
            <a:r>
              <a:rPr lang="de-DE" dirty="0"/>
              <a:t>z.B.  Das Video muss nach der nächsten </a:t>
            </a:r>
          </a:p>
          <a:p>
            <a:r>
              <a:rPr lang="de-DE" dirty="0"/>
              <a:t>Doppelstunde fertig sein.</a:t>
            </a:r>
          </a:p>
        </p:txBody>
      </p:sp>
    </p:spTree>
    <p:extLst>
      <p:ext uri="{BB962C8B-B14F-4D97-AF65-F5344CB8AC3E}">
        <p14:creationId xmlns:p14="http://schemas.microsoft.com/office/powerpoint/2010/main" val="11673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7379F-CE8F-6545-60B9-1D5FB9B8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61719"/>
            <a:ext cx="9603275" cy="1049235"/>
          </a:xfrm>
        </p:spPr>
        <p:txBody>
          <a:bodyPr/>
          <a:lstStyle/>
          <a:p>
            <a:r>
              <a:rPr lang="de-DE" dirty="0"/>
              <a:t>Der Videoaustausch</a:t>
            </a:r>
          </a:p>
        </p:txBody>
      </p:sp>
    </p:spTree>
    <p:extLst>
      <p:ext uri="{BB962C8B-B14F-4D97-AF65-F5344CB8AC3E}">
        <p14:creationId xmlns:p14="http://schemas.microsoft.com/office/powerpoint/2010/main" val="1794456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1260828" y="1084867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>
                <a:latin typeface="Century Schoolbook" panose="02040604050505020304" pitchFamily="18" charset="0"/>
              </a:rPr>
              <a:t>Speaking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953852" y="2173001"/>
            <a:ext cx="6569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Interkulturelle Kompetenz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F0916EB-B53B-44A0-B8A3-9B561D9592C9}"/>
              </a:ext>
            </a:extLst>
          </p:cNvPr>
          <p:cNvSpPr txBox="1"/>
          <p:nvPr/>
        </p:nvSpPr>
        <p:spPr>
          <a:xfrm>
            <a:off x="3252579" y="3193859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Sprachbewußtheit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EE2A331-D9BC-48BE-8184-C90D5D95DD0F}"/>
              </a:ext>
            </a:extLst>
          </p:cNvPr>
          <p:cNvSpPr txBox="1"/>
          <p:nvPr/>
        </p:nvSpPr>
        <p:spPr>
          <a:xfrm>
            <a:off x="1429212" y="4298548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Medienkompetenz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E61FB-D224-4DD4-AA84-ABCE7CFE73AF}"/>
              </a:ext>
            </a:extLst>
          </p:cNvPr>
          <p:cNvSpPr txBox="1"/>
          <p:nvPr/>
        </p:nvSpPr>
        <p:spPr>
          <a:xfrm>
            <a:off x="1953403" y="2224903"/>
            <a:ext cx="4903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you</a:t>
            </a:r>
            <a:r>
              <a:rPr lang="de-DE" sz="4000" dirty="0">
                <a:latin typeface="Century Schoolbook" panose="02040604050505020304" pitchFamily="18" charset="0"/>
              </a:rPr>
              <a:t> and </a:t>
            </a:r>
            <a:r>
              <a:rPr lang="de-DE" sz="4000" dirty="0" err="1">
                <a:latin typeface="Century Schoolbook" panose="02040604050505020304" pitchFamily="18" charset="0"/>
              </a:rPr>
              <a:t>your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school</a:t>
            </a:r>
            <a:endParaRPr lang="de-DE" sz="40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14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6444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Introduce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yourself</a:t>
            </a:r>
            <a:r>
              <a:rPr lang="de-DE" sz="4000" dirty="0">
                <a:latin typeface="Century Schoolbook" panose="02040604050505020304" pitchFamily="18" charset="0"/>
              </a:rPr>
              <a:t> (30 sec)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F0916EB-B53B-44A0-B8A3-9B561D9592C9}"/>
              </a:ext>
            </a:extLst>
          </p:cNvPr>
          <p:cNvSpPr txBox="1"/>
          <p:nvPr/>
        </p:nvSpPr>
        <p:spPr>
          <a:xfrm>
            <a:off x="1260828" y="3021089"/>
            <a:ext cx="5955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Show and </a:t>
            </a:r>
            <a:r>
              <a:rPr lang="de-DE" sz="4000" dirty="0" err="1">
                <a:latin typeface="Century Schoolbook" panose="02040604050505020304" pitchFamily="18" charset="0"/>
              </a:rPr>
              <a:t>tell</a:t>
            </a:r>
            <a:r>
              <a:rPr lang="de-DE" sz="4000" dirty="0">
                <a:latin typeface="Century Schoolbook" panose="02040604050505020304" pitchFamily="18" charset="0"/>
              </a:rPr>
              <a:t> (30-60sec)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19D6F-1000-42DA-8E34-F416AA37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55279" y="2159218"/>
            <a:ext cx="472102" cy="10527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C5C90B-E4D6-4D7F-B393-E3DDABB2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090" y="2182249"/>
            <a:ext cx="551321" cy="10696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DB0584-25C8-4B28-93BD-D31164D5F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7237" y="2182248"/>
            <a:ext cx="551321" cy="106965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F3579A2-DBCA-4F45-B719-983839E0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02085" y="2159218"/>
            <a:ext cx="472102" cy="10527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55FBD29-609E-4710-BE96-17D689116D77}"/>
              </a:ext>
            </a:extLst>
          </p:cNvPr>
          <p:cNvSpPr/>
          <p:nvPr/>
        </p:nvSpPr>
        <p:spPr>
          <a:xfrm>
            <a:off x="1109467" y="334959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93D9851-9FF5-41B2-8CAB-602440582395}"/>
              </a:ext>
            </a:extLst>
          </p:cNvPr>
          <p:cNvSpPr/>
          <p:nvPr/>
        </p:nvSpPr>
        <p:spPr>
          <a:xfrm>
            <a:off x="3112456" y="3349595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52D2A7D-12C3-4AA0-8B64-AF832D120CA0}"/>
              </a:ext>
            </a:extLst>
          </p:cNvPr>
          <p:cNvSpPr/>
          <p:nvPr/>
        </p:nvSpPr>
        <p:spPr>
          <a:xfrm>
            <a:off x="6846138" y="334088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665A20C-3912-4505-83A1-282A73983B4C}"/>
              </a:ext>
            </a:extLst>
          </p:cNvPr>
          <p:cNvSpPr/>
          <p:nvPr/>
        </p:nvSpPr>
        <p:spPr>
          <a:xfrm>
            <a:off x="2136927" y="412076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2B0B424-EBC8-4349-9DED-5118BFCF2A89}"/>
              </a:ext>
            </a:extLst>
          </p:cNvPr>
          <p:cNvCxnSpPr>
            <a:cxnSpLocks/>
          </p:cNvCxnSpPr>
          <p:nvPr/>
        </p:nvCxnSpPr>
        <p:spPr>
          <a:xfrm flipH="1">
            <a:off x="1463901" y="2777253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5637C85-DB29-4F18-AE0A-98D989416819}"/>
              </a:ext>
            </a:extLst>
          </p:cNvPr>
          <p:cNvCxnSpPr>
            <a:cxnSpLocks/>
          </p:cNvCxnSpPr>
          <p:nvPr/>
        </p:nvCxnSpPr>
        <p:spPr>
          <a:xfrm>
            <a:off x="3124408" y="2813113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9BC02063-4F50-452C-8E84-295798B226E9}"/>
              </a:ext>
            </a:extLst>
          </p:cNvPr>
          <p:cNvSpPr/>
          <p:nvPr/>
        </p:nvSpPr>
        <p:spPr>
          <a:xfrm rot="16200000">
            <a:off x="2176646" y="3357152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02E4EC-8350-4342-BA26-600FB294DE10}"/>
              </a:ext>
            </a:extLst>
          </p:cNvPr>
          <p:cNvSpPr/>
          <p:nvPr/>
        </p:nvSpPr>
        <p:spPr>
          <a:xfrm>
            <a:off x="4864459" y="3349593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8BA54AA-20E7-4050-9151-BC105532A21A}"/>
              </a:ext>
            </a:extLst>
          </p:cNvPr>
          <p:cNvCxnSpPr>
            <a:cxnSpLocks/>
          </p:cNvCxnSpPr>
          <p:nvPr/>
        </p:nvCxnSpPr>
        <p:spPr>
          <a:xfrm flipH="1">
            <a:off x="5218893" y="2777252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8AFBEB-9CC7-44CD-8B5A-EB4DD1106329}"/>
              </a:ext>
            </a:extLst>
          </p:cNvPr>
          <p:cNvCxnSpPr>
            <a:cxnSpLocks/>
          </p:cNvCxnSpPr>
          <p:nvPr/>
        </p:nvCxnSpPr>
        <p:spPr>
          <a:xfrm>
            <a:off x="6879400" y="2813112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2C7745D9-3E50-425D-A5F2-599687EB5FDC}"/>
              </a:ext>
            </a:extLst>
          </p:cNvPr>
          <p:cNvSpPr/>
          <p:nvPr/>
        </p:nvSpPr>
        <p:spPr>
          <a:xfrm rot="16200000">
            <a:off x="5931638" y="3357151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753E1F-8429-4D30-8613-D1A550C548F5}"/>
              </a:ext>
            </a:extLst>
          </p:cNvPr>
          <p:cNvSpPr/>
          <p:nvPr/>
        </p:nvSpPr>
        <p:spPr>
          <a:xfrm>
            <a:off x="5869465" y="415573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5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3" grpId="0" animBg="1"/>
      <p:bldP spid="34" grpId="0" animBg="1"/>
      <p:bldP spid="15" grpId="0" animBg="1"/>
      <p:bldP spid="41" grpId="0" animBg="1"/>
      <p:bldP spid="46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err="1">
                <a:latin typeface="+mj-lt"/>
                <a:ea typeface="+mj-ea"/>
                <a:cs typeface="+mj-cs"/>
              </a:rPr>
              <a:t>technologische</a:t>
            </a:r>
            <a:r>
              <a:rPr lang="en-US" sz="2800" cap="all">
                <a:latin typeface="+mj-lt"/>
                <a:ea typeface="+mj-ea"/>
                <a:cs typeface="+mj-cs"/>
              </a:rPr>
              <a:t> </a:t>
            </a:r>
            <a:r>
              <a:rPr lang="en-US" sz="2800" cap="all" err="1">
                <a:latin typeface="+mj-lt"/>
                <a:ea typeface="+mj-ea"/>
                <a:cs typeface="+mj-cs"/>
              </a:rPr>
              <a:t>Entwicklung</a:t>
            </a:r>
            <a:endParaRPr lang="en-US" sz="2800" cap="all">
              <a:latin typeface="+mj-lt"/>
              <a:ea typeface="+mj-ea"/>
              <a:cs typeface="+mj-cs"/>
            </a:endParaRPr>
          </a:p>
        </p:txBody>
      </p:sp>
      <p:pic>
        <p:nvPicPr>
          <p:cNvPr id="20" name="Grafik 19" descr="Ein Bild, das Elektronik, Stereo, Projektor enthält.&#10;&#10;Automatisch generierte Beschreibung">
            <a:extLst>
              <a:ext uri="{FF2B5EF4-FFF2-40B4-BE49-F238E27FC236}">
                <a16:creationId xmlns:a16="http://schemas.microsoft.com/office/drawing/2014/main" id="{7952E724-80D1-4276-8490-8ABD68DA5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1264252"/>
            <a:ext cx="5440329" cy="37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80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19D6F-1000-42DA-8E34-F416AA37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55279" y="2159218"/>
            <a:ext cx="472102" cy="10527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C5C90B-E4D6-4D7F-B393-E3DDABB2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090" y="2182249"/>
            <a:ext cx="551321" cy="10696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DB0584-25C8-4B28-93BD-D31164D5F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7237" y="2182248"/>
            <a:ext cx="551321" cy="106965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F3579A2-DBCA-4F45-B719-983839E0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02085" y="2159218"/>
            <a:ext cx="472102" cy="10527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55FBD29-609E-4710-BE96-17D689116D77}"/>
              </a:ext>
            </a:extLst>
          </p:cNvPr>
          <p:cNvSpPr/>
          <p:nvPr/>
        </p:nvSpPr>
        <p:spPr>
          <a:xfrm>
            <a:off x="1109467" y="334959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93D9851-9FF5-41B2-8CAB-602440582395}"/>
              </a:ext>
            </a:extLst>
          </p:cNvPr>
          <p:cNvSpPr/>
          <p:nvPr/>
        </p:nvSpPr>
        <p:spPr>
          <a:xfrm>
            <a:off x="3112456" y="3349595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52D2A7D-12C3-4AA0-8B64-AF832D120CA0}"/>
              </a:ext>
            </a:extLst>
          </p:cNvPr>
          <p:cNvSpPr/>
          <p:nvPr/>
        </p:nvSpPr>
        <p:spPr>
          <a:xfrm>
            <a:off x="6846138" y="334088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665A20C-3912-4505-83A1-282A73983B4C}"/>
              </a:ext>
            </a:extLst>
          </p:cNvPr>
          <p:cNvSpPr/>
          <p:nvPr/>
        </p:nvSpPr>
        <p:spPr>
          <a:xfrm>
            <a:off x="2136927" y="412076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2B0B424-EBC8-4349-9DED-5118BFCF2A89}"/>
              </a:ext>
            </a:extLst>
          </p:cNvPr>
          <p:cNvCxnSpPr>
            <a:cxnSpLocks/>
          </p:cNvCxnSpPr>
          <p:nvPr/>
        </p:nvCxnSpPr>
        <p:spPr>
          <a:xfrm flipH="1">
            <a:off x="1463901" y="2777253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5637C85-DB29-4F18-AE0A-98D989416819}"/>
              </a:ext>
            </a:extLst>
          </p:cNvPr>
          <p:cNvCxnSpPr>
            <a:cxnSpLocks/>
          </p:cNvCxnSpPr>
          <p:nvPr/>
        </p:nvCxnSpPr>
        <p:spPr>
          <a:xfrm>
            <a:off x="3124408" y="2813113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9BC02063-4F50-452C-8E84-295798B226E9}"/>
              </a:ext>
            </a:extLst>
          </p:cNvPr>
          <p:cNvSpPr/>
          <p:nvPr/>
        </p:nvSpPr>
        <p:spPr>
          <a:xfrm rot="16200000">
            <a:off x="2176646" y="3357152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02E4EC-8350-4342-BA26-600FB294DE10}"/>
              </a:ext>
            </a:extLst>
          </p:cNvPr>
          <p:cNvSpPr/>
          <p:nvPr/>
        </p:nvSpPr>
        <p:spPr>
          <a:xfrm>
            <a:off x="4864459" y="3349593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8BA54AA-20E7-4050-9151-BC105532A21A}"/>
              </a:ext>
            </a:extLst>
          </p:cNvPr>
          <p:cNvCxnSpPr>
            <a:cxnSpLocks/>
          </p:cNvCxnSpPr>
          <p:nvPr/>
        </p:nvCxnSpPr>
        <p:spPr>
          <a:xfrm flipH="1">
            <a:off x="5218893" y="2777252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8AFBEB-9CC7-44CD-8B5A-EB4DD1106329}"/>
              </a:ext>
            </a:extLst>
          </p:cNvPr>
          <p:cNvCxnSpPr>
            <a:cxnSpLocks/>
          </p:cNvCxnSpPr>
          <p:nvPr/>
        </p:nvCxnSpPr>
        <p:spPr>
          <a:xfrm>
            <a:off x="6879400" y="2813112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2C7745D9-3E50-425D-A5F2-599687EB5FDC}"/>
              </a:ext>
            </a:extLst>
          </p:cNvPr>
          <p:cNvSpPr/>
          <p:nvPr/>
        </p:nvSpPr>
        <p:spPr>
          <a:xfrm rot="16200000">
            <a:off x="5931638" y="3357151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753E1F-8429-4D30-8613-D1A550C548F5}"/>
              </a:ext>
            </a:extLst>
          </p:cNvPr>
          <p:cNvSpPr/>
          <p:nvPr/>
        </p:nvSpPr>
        <p:spPr>
          <a:xfrm>
            <a:off x="5869465" y="415573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0A88BBD0-C4A6-442A-8699-0938FD367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053" y="3413760"/>
            <a:ext cx="882323" cy="5928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CB76FB-7436-4ADD-BB1D-3B9AC1B97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9687" y="4193761"/>
            <a:ext cx="887190" cy="5909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6C7E45-252A-462A-9F73-4F843F5A8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29" y="4193762"/>
            <a:ext cx="896158" cy="5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7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4F89A-245A-4F3D-8D64-0E00DAC3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Arten  von  </a:t>
            </a:r>
            <a:r>
              <a:rPr lang="de-DE" dirty="0" err="1"/>
              <a:t>videoproduktion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E77B4-AB56-449E-B04A-D2425D9AC7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Option 1: </a:t>
            </a:r>
          </a:p>
          <a:p>
            <a:pPr marL="0" indent="0">
              <a:buNone/>
            </a:pPr>
            <a:r>
              <a:rPr lang="de-DE" b="1" dirty="0"/>
              <a:t>Ohne Schnitt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D57FBA-D434-4B22-BB41-ED190A228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Option 2: </a:t>
            </a:r>
          </a:p>
          <a:p>
            <a:pPr marL="0" indent="0">
              <a:buNone/>
            </a:pPr>
            <a:r>
              <a:rPr lang="de-DE" b="1" dirty="0"/>
              <a:t>Mit Schnitt</a:t>
            </a:r>
          </a:p>
        </p:txBody>
      </p:sp>
    </p:spTree>
    <p:extLst>
      <p:ext uri="{BB962C8B-B14F-4D97-AF65-F5344CB8AC3E}">
        <p14:creationId xmlns:p14="http://schemas.microsoft.com/office/powerpoint/2010/main" val="25767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231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662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55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433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45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12D2C-BF5D-451E-92B6-26F8B1D6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54F490-5803-D780-73D3-4F1AEBA10D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46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12D2C-BF5D-451E-92B6-26F8B1D6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414C30-C869-433E-8BBA-C4F3905253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4D3E962-28D7-EDE1-737F-8BFEA4E29A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722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E8C7-B9D5-4C4D-A121-198156AF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Aha-Momente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D911BB7-E650-6271-F2C4-B4D77C75201C}"/>
              </a:ext>
            </a:extLst>
          </p:cNvPr>
          <p:cNvSpPr/>
          <p:nvPr/>
        </p:nvSpPr>
        <p:spPr>
          <a:xfrm>
            <a:off x="1701835" y="2145810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87E6F56D-F924-CE91-95F4-81933DED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824" y="2012159"/>
            <a:ext cx="1533981" cy="2047756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63775C2-343D-447B-2846-45D9CB3183BE}"/>
              </a:ext>
            </a:extLst>
          </p:cNvPr>
          <p:cNvSpPr/>
          <p:nvPr/>
        </p:nvSpPr>
        <p:spPr>
          <a:xfrm>
            <a:off x="6508877" y="2130324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F7DEF22B-8ECE-F3BD-F5E1-CD05CD2D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66" y="1983973"/>
            <a:ext cx="1533981" cy="2047756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1AC1275-C414-39F3-ABE8-4726763B5403}"/>
              </a:ext>
            </a:extLst>
          </p:cNvPr>
          <p:cNvSpPr/>
          <p:nvPr/>
        </p:nvSpPr>
        <p:spPr>
          <a:xfrm>
            <a:off x="236047" y="4194195"/>
            <a:ext cx="6000842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246A3292-6180-240C-2696-CF4E2237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6" y="4074301"/>
            <a:ext cx="1533981" cy="204775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FBC80CF-0156-9684-01DD-AAB662341917}"/>
              </a:ext>
            </a:extLst>
          </p:cNvPr>
          <p:cNvSpPr txBox="1"/>
          <p:nvPr/>
        </p:nvSpPr>
        <p:spPr>
          <a:xfrm>
            <a:off x="3654875" y="2743649"/>
            <a:ext cx="226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Ton, Ton, Ton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CDE33E-D6EB-A785-5713-2546C5C9995C}"/>
              </a:ext>
            </a:extLst>
          </p:cNvPr>
          <p:cNvSpPr txBox="1"/>
          <p:nvPr/>
        </p:nvSpPr>
        <p:spPr>
          <a:xfrm>
            <a:off x="8164617" y="2497428"/>
            <a:ext cx="2879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Klare Vorgaben </a:t>
            </a:r>
          </a:p>
          <a:p>
            <a:r>
              <a:rPr lang="de-DE" sz="3200" dirty="0"/>
              <a:t>was zu sehen ist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6284F27-1D7A-C636-B279-F6F4318EEB9E}"/>
              </a:ext>
            </a:extLst>
          </p:cNvPr>
          <p:cNvSpPr txBox="1"/>
          <p:nvPr/>
        </p:nvSpPr>
        <p:spPr>
          <a:xfrm>
            <a:off x="2186966" y="4631255"/>
            <a:ext cx="38783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Klare Absprachen mit </a:t>
            </a:r>
          </a:p>
          <a:p>
            <a:r>
              <a:rPr lang="de-DE" sz="3200" dirty="0"/>
              <a:t>der anderen Lehrkraft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0C35BFF3-D27A-5385-85B6-E454ACF81177}"/>
              </a:ext>
            </a:extLst>
          </p:cNvPr>
          <p:cNvSpPr/>
          <p:nvPr/>
        </p:nvSpPr>
        <p:spPr>
          <a:xfrm>
            <a:off x="6574749" y="4187194"/>
            <a:ext cx="4535054" cy="17550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1016ACC-4FD2-2D99-170B-C4E00E615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468" y="4055111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0F1CBCC-D832-A905-393F-9474D3F8F02C}"/>
              </a:ext>
            </a:extLst>
          </p:cNvPr>
          <p:cNvSpPr txBox="1"/>
          <p:nvPr/>
        </p:nvSpPr>
        <p:spPr>
          <a:xfrm>
            <a:off x="8352168" y="4230603"/>
            <a:ext cx="2691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Wenn möglich </a:t>
            </a:r>
          </a:p>
          <a:p>
            <a:r>
              <a:rPr lang="de-DE" sz="3200" dirty="0"/>
              <a:t>Beispielvideos </a:t>
            </a:r>
          </a:p>
          <a:p>
            <a:r>
              <a:rPr lang="de-DE" sz="3200" dirty="0"/>
              <a:t>zeigen</a:t>
            </a:r>
          </a:p>
        </p:txBody>
      </p:sp>
    </p:spTree>
    <p:extLst>
      <p:ext uri="{BB962C8B-B14F-4D97-AF65-F5344CB8AC3E}">
        <p14:creationId xmlns:p14="http://schemas.microsoft.com/office/powerpoint/2010/main" val="2534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2" grpId="0"/>
      <p:bldP spid="15" grpId="0"/>
      <p:bldP spid="16" grpId="0"/>
      <p:bldP spid="1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err="1">
                <a:latin typeface="+mj-lt"/>
                <a:ea typeface="+mj-ea"/>
                <a:cs typeface="+mj-cs"/>
              </a:rPr>
              <a:t>technologische</a:t>
            </a:r>
            <a:r>
              <a:rPr lang="en-US" sz="2800" cap="all">
                <a:latin typeface="+mj-lt"/>
                <a:ea typeface="+mj-ea"/>
                <a:cs typeface="+mj-cs"/>
              </a:rPr>
              <a:t> </a:t>
            </a:r>
            <a:r>
              <a:rPr lang="en-US" sz="2800" cap="all" err="1">
                <a:latin typeface="+mj-lt"/>
                <a:ea typeface="+mj-ea"/>
                <a:cs typeface="+mj-cs"/>
              </a:rPr>
              <a:t>Entwicklung</a:t>
            </a:r>
            <a:endParaRPr lang="en-US" sz="2800" cap="all">
              <a:latin typeface="+mj-lt"/>
              <a:ea typeface="+mj-ea"/>
              <a:cs typeface="+mj-cs"/>
            </a:endParaRPr>
          </a:p>
        </p:txBody>
      </p:sp>
      <p:pic>
        <p:nvPicPr>
          <p:cNvPr id="18" name="Grafik 17" descr="Ein Bild, das Hand enthält.&#10;&#10;Automatisch generierte Beschreibung">
            <a:extLst>
              <a:ext uri="{FF2B5EF4-FFF2-40B4-BE49-F238E27FC236}">
                <a16:creationId xmlns:a16="http://schemas.microsoft.com/office/drawing/2014/main" id="{5535D3E4-AB20-41C4-8352-C890CB0AC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1242280"/>
            <a:ext cx="5440329" cy="3626886"/>
          </a:xfrm>
          <a:prstGeom prst="rect">
            <a:avLst/>
          </a:prstGeom>
        </p:spPr>
      </p:pic>
      <p:pic>
        <p:nvPicPr>
          <p:cNvPr id="20" name="Grafik 19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F7C0B3FA-B68D-43C9-977D-CEE062B2D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1206428"/>
            <a:ext cx="5466056" cy="36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21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E61FB-D224-4DD4-AA84-ABCE7CFE73AF}"/>
              </a:ext>
            </a:extLst>
          </p:cNvPr>
          <p:cNvSpPr txBox="1"/>
          <p:nvPr/>
        </p:nvSpPr>
        <p:spPr>
          <a:xfrm>
            <a:off x="1954790" y="2173784"/>
            <a:ext cx="4982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a </a:t>
            </a:r>
            <a:r>
              <a:rPr lang="de-DE" sz="4000" dirty="0" err="1">
                <a:latin typeface="Century Schoolbook" panose="02040604050505020304" pitchFamily="18" charset="0"/>
              </a:rPr>
              <a:t>place</a:t>
            </a:r>
            <a:r>
              <a:rPr lang="de-DE" sz="4000" dirty="0">
                <a:latin typeface="Century Schoolbook" panose="02040604050505020304" pitchFamily="18" charset="0"/>
              </a:rPr>
              <a:t> in </a:t>
            </a:r>
            <a:r>
              <a:rPr lang="de-DE" sz="4000" dirty="0" err="1">
                <a:latin typeface="Century Schoolbook" panose="02040604050505020304" pitchFamily="18" charset="0"/>
              </a:rPr>
              <a:t>your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town</a:t>
            </a:r>
            <a:endParaRPr lang="de-DE" sz="40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490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71764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Erst Video ohne Ton</a:t>
            </a:r>
          </a:p>
          <a:p>
            <a:endParaRPr lang="de-DE" sz="4400" dirty="0">
              <a:latin typeface="Century Schoolbook" panose="02040604050505020304" pitchFamily="18" charset="0"/>
            </a:endParaRPr>
          </a:p>
          <a:p>
            <a:r>
              <a:rPr lang="de-DE" sz="4400" dirty="0">
                <a:latin typeface="Century Schoolbook" panose="02040604050505020304" pitchFamily="18" charset="0"/>
              </a:rPr>
              <a:t>Dann Tonspur aufnehmen </a:t>
            </a:r>
          </a:p>
        </p:txBody>
      </p:sp>
    </p:spTree>
    <p:extLst>
      <p:ext uri="{BB962C8B-B14F-4D97-AF65-F5344CB8AC3E}">
        <p14:creationId xmlns:p14="http://schemas.microsoft.com/office/powerpoint/2010/main" val="33917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20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</p:spTree>
    <p:extLst>
      <p:ext uri="{BB962C8B-B14F-4D97-AF65-F5344CB8AC3E}">
        <p14:creationId xmlns:p14="http://schemas.microsoft.com/office/powerpoint/2010/main" val="1691044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3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1784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Alltag</a:t>
            </a:r>
          </a:p>
        </p:txBody>
      </p:sp>
    </p:spTree>
    <p:extLst>
      <p:ext uri="{BB962C8B-B14F-4D97-AF65-F5344CB8AC3E}">
        <p14:creationId xmlns:p14="http://schemas.microsoft.com/office/powerpoint/2010/main" val="34789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4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3363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Festivitäten</a:t>
            </a:r>
          </a:p>
        </p:txBody>
      </p:sp>
    </p:spTree>
    <p:extLst>
      <p:ext uri="{BB962C8B-B14F-4D97-AF65-F5344CB8AC3E}">
        <p14:creationId xmlns:p14="http://schemas.microsoft.com/office/powerpoint/2010/main" val="38331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F77C13-C85A-4301-808F-1321BE81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70" y="828900"/>
            <a:ext cx="9801225" cy="38576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1742318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9A7D41-9C4B-466B-8D43-BDDCCF5C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90" y="804889"/>
            <a:ext cx="5629275" cy="47339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36737450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F6DFCF0-9998-418C-A7F0-B57D05DF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57" y="804889"/>
            <a:ext cx="9620250" cy="3848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C611AE-FB61-43C9-A6B4-13070986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E79F3-03A2-47CA-8698-DF553D66D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49100D-4D95-40E2-AC0C-DED3296D0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A529827-AF82-4261-9044-315003634292}"/>
              </a:ext>
            </a:extLst>
          </p:cNvPr>
          <p:cNvSpPr txBox="1"/>
          <p:nvPr/>
        </p:nvSpPr>
        <p:spPr>
          <a:xfrm>
            <a:off x="10211008" y="5743829"/>
            <a:ext cx="19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Schule 5/21</a:t>
            </a:r>
          </a:p>
        </p:txBody>
      </p:sp>
    </p:spTree>
    <p:extLst>
      <p:ext uri="{BB962C8B-B14F-4D97-AF65-F5344CB8AC3E}">
        <p14:creationId xmlns:p14="http://schemas.microsoft.com/office/powerpoint/2010/main" val="13559968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02579AE-BB19-9D02-605C-8B8D59B44E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2D9EB2-B56B-EF1C-C2FA-8CD3010CF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344" y="1906801"/>
            <a:ext cx="5780542" cy="4302021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A5274F4-2667-2F0C-7B3D-5192525F484F}"/>
              </a:ext>
            </a:extLst>
          </p:cNvPr>
          <p:cNvSpPr/>
          <p:nvPr/>
        </p:nvSpPr>
        <p:spPr>
          <a:xfrm>
            <a:off x="412599" y="2857120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06AB3AA-2C18-F012-5C54-2EFBAB336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8" y="2710769"/>
            <a:ext cx="1533981" cy="20477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95DA471-C8D3-D0FC-E3E5-1723C83AB069}"/>
              </a:ext>
            </a:extLst>
          </p:cNvPr>
          <p:cNvSpPr txBox="1"/>
          <p:nvPr/>
        </p:nvSpPr>
        <p:spPr>
          <a:xfrm>
            <a:off x="2172673" y="3411481"/>
            <a:ext cx="231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Schüler:innen</a:t>
            </a:r>
            <a:r>
              <a:rPr lang="de-DE" dirty="0"/>
              <a:t> erstellen</a:t>
            </a:r>
          </a:p>
          <a:p>
            <a:r>
              <a:rPr lang="de-DE" dirty="0"/>
              <a:t>Erklärvideos</a:t>
            </a:r>
          </a:p>
        </p:txBody>
      </p:sp>
    </p:spTree>
    <p:extLst>
      <p:ext uri="{BB962C8B-B14F-4D97-AF65-F5344CB8AC3E}">
        <p14:creationId xmlns:p14="http://schemas.microsoft.com/office/powerpoint/2010/main" val="885909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err="1">
                <a:latin typeface="+mj-lt"/>
                <a:ea typeface="+mj-ea"/>
                <a:cs typeface="+mj-cs"/>
              </a:rPr>
              <a:t>technologische</a:t>
            </a:r>
            <a:r>
              <a:rPr lang="en-US" sz="2800" cap="all">
                <a:latin typeface="+mj-lt"/>
                <a:ea typeface="+mj-ea"/>
                <a:cs typeface="+mj-cs"/>
              </a:rPr>
              <a:t> </a:t>
            </a:r>
            <a:r>
              <a:rPr lang="en-US" sz="2800" cap="all" err="1">
                <a:latin typeface="+mj-lt"/>
                <a:ea typeface="+mj-ea"/>
                <a:cs typeface="+mj-cs"/>
              </a:rPr>
              <a:t>Entwicklung</a:t>
            </a:r>
            <a:endParaRPr lang="en-US" sz="2800" cap="all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75BA237D-E85B-4030-B889-60D671CAF9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05828" y="1092176"/>
              <a:ext cx="6842559" cy="3848939"/>
            </p:xfrm>
            <a:graphic>
              <a:graphicData uri="http://schemas.microsoft.com/office/powerpoint/2016/slidezoom">
                <pslz:sldZm>
                  <pslz:sldZmObj sldId="318" cId="4201348682">
                    <pslz:zmPr id="{D30D4256-1A73-468E-A4E7-755F896193E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42559" cy="384893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Folienzoom 5">
                <a:extLst>
                  <a:ext uri="{FF2B5EF4-FFF2-40B4-BE49-F238E27FC236}">
                    <a16:creationId xmlns:a16="http://schemas.microsoft.com/office/drawing/2014/main" id="{75BA237D-E85B-4030-B889-60D671CAF9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5828" y="1092176"/>
                <a:ext cx="6842559" cy="384893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072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7F1B1A4-F064-D0D8-BFB3-491C5C81CEE0}"/>
              </a:ext>
            </a:extLst>
          </p:cNvPr>
          <p:cNvSpPr/>
          <p:nvPr/>
        </p:nvSpPr>
        <p:spPr>
          <a:xfrm>
            <a:off x="5975414" y="424496"/>
            <a:ext cx="5227640" cy="17550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DC7CC397-DCED-597D-EEDA-76CDEF3E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133" y="292413"/>
            <a:ext cx="1533981" cy="2047756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D78F720-A6BF-204E-4622-1CB0A2B9EA58}"/>
              </a:ext>
            </a:extLst>
          </p:cNvPr>
          <p:cNvSpPr/>
          <p:nvPr/>
        </p:nvSpPr>
        <p:spPr>
          <a:xfrm>
            <a:off x="5975414" y="2385153"/>
            <a:ext cx="5227640" cy="17550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ADC08EC4-43E7-9F05-399B-5BEAC8EF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03" y="2238802"/>
            <a:ext cx="1533981" cy="204775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4D6274F-53E3-5383-49BF-5049388D4E0A}"/>
              </a:ext>
            </a:extLst>
          </p:cNvPr>
          <p:cNvSpPr txBox="1"/>
          <p:nvPr/>
        </p:nvSpPr>
        <p:spPr>
          <a:xfrm>
            <a:off x="1171112" y="2571365"/>
            <a:ext cx="394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Probieren Sie es aus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7AC0D3-4415-3C04-7085-B73A36E1792C}"/>
              </a:ext>
            </a:extLst>
          </p:cNvPr>
          <p:cNvSpPr txBox="1"/>
          <p:nvPr/>
        </p:nvSpPr>
        <p:spPr>
          <a:xfrm>
            <a:off x="7631114" y="750669"/>
            <a:ext cx="3571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Gedichte, Kurzgeschichten </a:t>
            </a:r>
          </a:p>
          <a:p>
            <a:r>
              <a:rPr lang="de-DE" sz="2400" dirty="0"/>
              <a:t>Szenen verfilmen.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E746BD8-B722-D6E6-7042-6BE2E6815D81}"/>
              </a:ext>
            </a:extLst>
          </p:cNvPr>
          <p:cNvSpPr txBox="1"/>
          <p:nvPr/>
        </p:nvSpPr>
        <p:spPr>
          <a:xfrm>
            <a:off x="7739751" y="3031847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Orte vorstellen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14AEEC9-8965-7E51-F363-07A18EF4EF4A}"/>
              </a:ext>
            </a:extLst>
          </p:cNvPr>
          <p:cNvSpPr/>
          <p:nvPr/>
        </p:nvSpPr>
        <p:spPr>
          <a:xfrm>
            <a:off x="5975414" y="4286558"/>
            <a:ext cx="5227640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0B0A17B-B413-B69C-E3DE-4E39EAE1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03" y="4140207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EE68D17-4311-2D44-8B5B-1AADAF0D3A9A}"/>
              </a:ext>
            </a:extLst>
          </p:cNvPr>
          <p:cNvSpPr txBox="1"/>
          <p:nvPr/>
        </p:nvSpPr>
        <p:spPr>
          <a:xfrm>
            <a:off x="7739751" y="4933252"/>
            <a:ext cx="297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Erklärvideos erstellen </a:t>
            </a:r>
          </a:p>
          <a:p>
            <a:r>
              <a:rPr lang="de-DE" sz="2400" dirty="0"/>
              <a:t>lassen</a:t>
            </a:r>
          </a:p>
        </p:txBody>
      </p:sp>
    </p:spTree>
    <p:extLst>
      <p:ext uri="{BB962C8B-B14F-4D97-AF65-F5344CB8AC3E}">
        <p14:creationId xmlns:p14="http://schemas.microsoft.com/office/powerpoint/2010/main" val="24553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" grpId="0"/>
      <p:bldP spid="15" grpId="0"/>
      <p:bldP spid="17" grpId="0" animBg="1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E8E9EF57-F1EC-8EE8-018C-AEC0A9CAC49C}"/>
              </a:ext>
            </a:extLst>
          </p:cNvPr>
          <p:cNvSpPr/>
          <p:nvPr/>
        </p:nvSpPr>
        <p:spPr>
          <a:xfrm>
            <a:off x="815364" y="205831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D18A90BC-DC09-21CD-4ADF-C4DED719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53" y="1911968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FCFB3F5-DFCB-2A03-C846-68BE04D5007D}"/>
              </a:ext>
            </a:extLst>
          </p:cNvPr>
          <p:cNvSpPr txBox="1"/>
          <p:nvPr/>
        </p:nvSpPr>
        <p:spPr>
          <a:xfrm>
            <a:off x="2519734" y="2674236"/>
            <a:ext cx="2833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Das Viewing Diary</a:t>
            </a:r>
          </a:p>
        </p:txBody>
      </p:sp>
      <p:pic>
        <p:nvPicPr>
          <p:cNvPr id="4098" name="Picture 2" descr="Bild">
            <a:extLst>
              <a:ext uri="{FF2B5EF4-FFF2-40B4-BE49-F238E27FC236}">
                <a16:creationId xmlns:a16="http://schemas.microsoft.com/office/drawing/2014/main" id="{9F13BDF3-1F6B-FAEC-BFDA-EBF0E223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55" y="1334495"/>
            <a:ext cx="5843845" cy="320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1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5" y="1117502"/>
            <a:ext cx="3270742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Kontaktdaten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839D137B-85CE-4408-B467-915083265EDA" descr="image1.png">
            <a:extLst>
              <a:ext uri="{FF2B5EF4-FFF2-40B4-BE49-F238E27FC236}">
                <a16:creationId xmlns:a16="http://schemas.microsoft.com/office/drawing/2014/main" id="{A514BEB4-4D26-40DD-A35F-EF33482E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15" y="3903800"/>
            <a:ext cx="1203888" cy="122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F7B73A8-0B42-4B01-B130-92C7CFA4DA0D}"/>
              </a:ext>
            </a:extLst>
          </p:cNvPr>
          <p:cNvSpPr txBox="1"/>
          <p:nvPr/>
        </p:nvSpPr>
        <p:spPr>
          <a:xfrm>
            <a:off x="2225784" y="1786281"/>
            <a:ext cx="61036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florian.nuxoll@gmx.net</a:t>
            </a:r>
          </a:p>
          <a:p>
            <a:endParaRPr lang="de-DE" sz="1800" b="1" dirty="0"/>
          </a:p>
          <a:p>
            <a:r>
              <a:rPr lang="de-DE" sz="1800" b="1" dirty="0"/>
              <a:t>www.medienwelten.schule</a:t>
            </a:r>
          </a:p>
          <a:p>
            <a:endParaRPr lang="de-DE" sz="1800" b="1" dirty="0"/>
          </a:p>
          <a:p>
            <a:r>
              <a:rPr lang="de-DE" sz="1800" b="1" dirty="0"/>
              <a:t>https://news4teachers.buzzsprout.com/1799023/</a:t>
            </a:r>
          </a:p>
          <a:p>
            <a:endParaRPr lang="de-DE" sz="1800" b="1" dirty="0"/>
          </a:p>
          <a:p>
            <a:r>
              <a:rPr lang="de-DE" sz="1800" b="1" dirty="0"/>
              <a:t>Twitter:</a:t>
            </a:r>
            <a:r>
              <a:rPr lang="de-DE" sz="1800" b="0" i="0" dirty="0">
                <a:effectLst/>
                <a:latin typeface="TwitterChirp"/>
              </a:rPr>
              <a:t>@</a:t>
            </a:r>
            <a:r>
              <a:rPr lang="de-DE" sz="1800" b="0" i="0" dirty="0" err="1">
                <a:effectLst/>
                <a:latin typeface="TwitterChirp"/>
              </a:rPr>
              <a:t>Herr_Nuxoll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184761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AB8C8B-DE6B-4162-898F-16163C76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52E4E4-C175-4D80-AE7F-C854979E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8FBB7B-6868-43DD-AB6E-A2171A1C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/>
          <a:lstStyle/>
          <a:p>
            <a:pPr algn="ctr"/>
            <a:r>
              <a:rPr lang="de-DE" err="1"/>
              <a:t>Let‘s</a:t>
            </a:r>
            <a:r>
              <a:rPr lang="de-DE"/>
              <a:t> listen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296F794-E8E2-461A-959D-0015CEF56A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8232" y="2046061"/>
          <a:ext cx="6642100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8298240" imgH="20964960" progId="">
                  <p:embed/>
                </p:oleObj>
              </mc:Choice>
              <mc:Fallback>
                <p:oleObj r:id="rId2" imgW="38298240" imgH="2096496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9296F794-E8E2-461A-959D-0015CEF56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28232" y="2046061"/>
                        <a:ext cx="6642100" cy="363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9897A8-D9DA-4C48-AB56-7CE327336884}"/>
              </a:ext>
            </a:extLst>
          </p:cNvPr>
          <p:cNvSpPr/>
          <p:nvPr/>
        </p:nvSpPr>
        <p:spPr>
          <a:xfrm>
            <a:off x="2728837" y="2032000"/>
            <a:ext cx="435278" cy="3672115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B481AA5-A640-490A-A41B-331BB22CE079}"/>
              </a:ext>
            </a:extLst>
          </p:cNvPr>
          <p:cNvSpPr/>
          <p:nvPr/>
        </p:nvSpPr>
        <p:spPr>
          <a:xfrm>
            <a:off x="3153078" y="4348082"/>
            <a:ext cx="1824566" cy="1336529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9436677-AF3D-4DE8-BB62-C0F9FB90CF3C}"/>
              </a:ext>
            </a:extLst>
          </p:cNvPr>
          <p:cNvSpPr/>
          <p:nvPr/>
        </p:nvSpPr>
        <p:spPr>
          <a:xfrm>
            <a:off x="4978400" y="2045463"/>
            <a:ext cx="4391176" cy="3638549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787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„Galerie“ für Coworking Spaces</Template>
  <TotalTime>0</TotalTime>
  <Words>610</Words>
  <Application>Microsoft Office PowerPoint</Application>
  <PresentationFormat>Breitbild</PresentationFormat>
  <Paragraphs>186</Paragraphs>
  <Slides>72</Slides>
  <Notes>23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72</vt:i4>
      </vt:variant>
    </vt:vector>
  </HeadingPairs>
  <TitlesOfParts>
    <vt:vector size="79" baseType="lpstr">
      <vt:lpstr>Arial</vt:lpstr>
      <vt:lpstr>Calibri</vt:lpstr>
      <vt:lpstr>Century Schoolbook</vt:lpstr>
      <vt:lpstr>Gill Sans MT</vt:lpstr>
      <vt:lpstr>Lato</vt:lpstr>
      <vt:lpstr>TwitterChirp</vt:lpstr>
      <vt:lpstr>Galerie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Let‘s listen</vt:lpstr>
      <vt:lpstr>Let‘s listen</vt:lpstr>
      <vt:lpstr>Let‘s listen – Podcasts – Westermann Englisch </vt:lpstr>
      <vt:lpstr>Let‘s listen – Podcasts – BBC 6 Minute English  </vt:lpstr>
      <vt:lpstr>Let‘s listen – Podcasts – BBC The English we speak </vt:lpstr>
      <vt:lpstr>Methoden für den Unterricht</vt:lpstr>
      <vt:lpstr> Cloze Test / C-TEst</vt:lpstr>
      <vt:lpstr>PowerPoint-Präsentation</vt:lpstr>
      <vt:lpstr>Let‘s listen – Podcasts – Find your favourite Podcast </vt:lpstr>
      <vt:lpstr>Podcast  Tasting</vt:lpstr>
      <vt:lpstr>PowerPoint-Präsentation</vt:lpstr>
      <vt:lpstr> Let‘s record</vt:lpstr>
      <vt:lpstr> Let‘s record – What you need</vt:lpstr>
      <vt:lpstr> Let‘s record - Unterstufe</vt:lpstr>
      <vt:lpstr>PowerPoint-Präsentation</vt:lpstr>
      <vt:lpstr> Posterpräsentation</vt:lpstr>
      <vt:lpstr> Let‘s record – Gruppen- und PArtnerarbeit</vt:lpstr>
      <vt:lpstr>PowerPoint-Präsentation</vt:lpstr>
      <vt:lpstr> AudioFeedback geben </vt:lpstr>
      <vt:lpstr> AudioFeedback geben</vt:lpstr>
      <vt:lpstr> AudioFeedback geben</vt:lpstr>
      <vt:lpstr>PowerPoint-Präsentation</vt:lpstr>
      <vt:lpstr>PowerPoint-Präsentation</vt:lpstr>
      <vt:lpstr>Videoeinsatz</vt:lpstr>
      <vt:lpstr>PowerPoint-Präsentation</vt:lpstr>
      <vt:lpstr>PowerPoint-Präsentation</vt:lpstr>
      <vt:lpstr>PowerPoint-Präsentation</vt:lpstr>
      <vt:lpstr>Greenscreen</vt:lpstr>
      <vt:lpstr> Quick and easy</vt:lpstr>
      <vt:lpstr> Quick and easy</vt:lpstr>
      <vt:lpstr> Quick and easy</vt:lpstr>
      <vt:lpstr> Der Legofilm</vt:lpstr>
      <vt:lpstr>PowerPoint-Präsentation</vt:lpstr>
      <vt:lpstr>PowerPoint-Präsentation</vt:lpstr>
      <vt:lpstr>PowerPoint-Präsentation</vt:lpstr>
      <vt:lpstr>PowerPoint-Präsentation</vt:lpstr>
      <vt:lpstr>Der Videoaustausch</vt:lpstr>
      <vt:lpstr>Virtueller Austausch</vt:lpstr>
      <vt:lpstr>Virtueller Austausch</vt:lpstr>
      <vt:lpstr>Virtueller Austausch</vt:lpstr>
      <vt:lpstr>Virtueller Austausch</vt:lpstr>
      <vt:lpstr>Virtueller Austausch</vt:lpstr>
      <vt:lpstr>Arten  von  videoproduktion</vt:lpstr>
      <vt:lpstr>Virtueller Austausch</vt:lpstr>
      <vt:lpstr>Virtueller Austausch</vt:lpstr>
      <vt:lpstr>Virtueller Austausch</vt:lpstr>
      <vt:lpstr>Virtueller Austausch</vt:lpstr>
      <vt:lpstr>Virtueller Austausch</vt:lpstr>
      <vt:lpstr>PowerPoint-Präsentation</vt:lpstr>
      <vt:lpstr>PowerPoint-Präsentation</vt:lpstr>
      <vt:lpstr>Aha-Momente</vt:lpstr>
      <vt:lpstr>Virtueller Austausch</vt:lpstr>
      <vt:lpstr>Virtueller Austausch</vt:lpstr>
      <vt:lpstr>Virtueller Austausch</vt:lpstr>
      <vt:lpstr>Virtueller Austausch</vt:lpstr>
      <vt:lpstr>Virtueller Austausch</vt:lpstr>
      <vt:lpstr>Virtueller Austausch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Kontaktdaten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Galeriedesign „Maker“</dc:title>
  <dc:creator>Florian Nuxoll</dc:creator>
  <cp:lastModifiedBy>Florian Nuxoll</cp:lastModifiedBy>
  <cp:revision>14</cp:revision>
  <dcterms:created xsi:type="dcterms:W3CDTF">2021-11-05T15:54:24Z</dcterms:created>
  <dcterms:modified xsi:type="dcterms:W3CDTF">2022-11-21T20:15:23Z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