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</p:sldMasterIdLst>
  <p:notesMasterIdLst>
    <p:notesMasterId r:id="rId78"/>
  </p:notesMasterIdLst>
  <p:handoutMasterIdLst>
    <p:handoutMasterId r:id="rId79"/>
  </p:handoutMasterIdLst>
  <p:sldIdLst>
    <p:sldId id="979" r:id="rId2"/>
    <p:sldId id="982" r:id="rId3"/>
    <p:sldId id="994" r:id="rId4"/>
    <p:sldId id="1004" r:id="rId5"/>
    <p:sldId id="1005" r:id="rId6"/>
    <p:sldId id="1006" r:id="rId7"/>
    <p:sldId id="1007" r:id="rId8"/>
    <p:sldId id="1008" r:id="rId9"/>
    <p:sldId id="995" r:id="rId10"/>
    <p:sldId id="1009" r:id="rId11"/>
    <p:sldId id="996" r:id="rId12"/>
    <p:sldId id="1056" r:id="rId13"/>
    <p:sldId id="1057" r:id="rId14"/>
    <p:sldId id="1061" r:id="rId15"/>
    <p:sldId id="1062" r:id="rId16"/>
    <p:sldId id="1063" r:id="rId17"/>
    <p:sldId id="1064" r:id="rId18"/>
    <p:sldId id="997" r:id="rId19"/>
    <p:sldId id="999" r:id="rId20"/>
    <p:sldId id="1000" r:id="rId21"/>
    <p:sldId id="1001" r:id="rId22"/>
    <p:sldId id="1002" r:id="rId23"/>
    <p:sldId id="1003" r:id="rId24"/>
    <p:sldId id="1010" r:id="rId25"/>
    <p:sldId id="1065" r:id="rId26"/>
    <p:sldId id="1066" r:id="rId27"/>
    <p:sldId id="1067" r:id="rId28"/>
    <p:sldId id="1069" r:id="rId29"/>
    <p:sldId id="1068" r:id="rId30"/>
    <p:sldId id="1070" r:id="rId31"/>
    <p:sldId id="1071" r:id="rId32"/>
    <p:sldId id="1011" r:id="rId33"/>
    <p:sldId id="1072" r:id="rId34"/>
    <p:sldId id="1020" r:id="rId35"/>
    <p:sldId id="1017" r:id="rId36"/>
    <p:sldId id="1019" r:id="rId37"/>
    <p:sldId id="1021" r:id="rId38"/>
    <p:sldId id="1023" r:id="rId39"/>
    <p:sldId id="1024" r:id="rId40"/>
    <p:sldId id="1025" r:id="rId41"/>
    <p:sldId id="1026" r:id="rId42"/>
    <p:sldId id="1027" r:id="rId43"/>
    <p:sldId id="1029" r:id="rId44"/>
    <p:sldId id="1030" r:id="rId45"/>
    <p:sldId id="1031" r:id="rId46"/>
    <p:sldId id="1032" r:id="rId47"/>
    <p:sldId id="1033" r:id="rId48"/>
    <p:sldId id="1034" r:id="rId49"/>
    <p:sldId id="1035" r:id="rId50"/>
    <p:sldId id="1013" r:id="rId51"/>
    <p:sldId id="1014" r:id="rId52"/>
    <p:sldId id="1015" r:id="rId53"/>
    <p:sldId id="1036" r:id="rId54"/>
    <p:sldId id="1037" r:id="rId55"/>
    <p:sldId id="1038" r:id="rId56"/>
    <p:sldId id="1039" r:id="rId57"/>
    <p:sldId id="1040" r:id="rId58"/>
    <p:sldId id="1041" r:id="rId59"/>
    <p:sldId id="1043" r:id="rId60"/>
    <p:sldId id="1045" r:id="rId61"/>
    <p:sldId id="1044" r:id="rId62"/>
    <p:sldId id="1046" r:id="rId63"/>
    <p:sldId id="1016" r:id="rId64"/>
    <p:sldId id="1047" r:id="rId65"/>
    <p:sldId id="1049" r:id="rId66"/>
    <p:sldId id="1050" r:id="rId67"/>
    <p:sldId id="1048" r:id="rId68"/>
    <p:sldId id="1051" r:id="rId69"/>
    <p:sldId id="1052" r:id="rId70"/>
    <p:sldId id="1054" r:id="rId71"/>
    <p:sldId id="1055" r:id="rId72"/>
    <p:sldId id="625" r:id="rId73"/>
    <p:sldId id="626" r:id="rId74"/>
    <p:sldId id="412" r:id="rId75"/>
    <p:sldId id="629" r:id="rId76"/>
    <p:sldId id="991" r:id="rId77"/>
  </p:sldIdLst>
  <p:sldSz cx="9144000" cy="5143500" type="screen16x9"/>
  <p:notesSz cx="7099300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Zusammenfassungsabschnitt" id="{49D1FC67-3357-4EE2-AAB6-FCD5C5F5E90B}">
          <p14:sldIdLst>
            <p14:sldId id="979"/>
            <p14:sldId id="982"/>
            <p14:sldId id="994"/>
            <p14:sldId id="1004"/>
            <p14:sldId id="1005"/>
            <p14:sldId id="1006"/>
            <p14:sldId id="1007"/>
            <p14:sldId id="1008"/>
            <p14:sldId id="995"/>
            <p14:sldId id="1009"/>
            <p14:sldId id="996"/>
            <p14:sldId id="1056"/>
            <p14:sldId id="1057"/>
            <p14:sldId id="1061"/>
            <p14:sldId id="1062"/>
            <p14:sldId id="1063"/>
            <p14:sldId id="1064"/>
            <p14:sldId id="997"/>
            <p14:sldId id="999"/>
            <p14:sldId id="1000"/>
            <p14:sldId id="1001"/>
            <p14:sldId id="1002"/>
            <p14:sldId id="1003"/>
            <p14:sldId id="1010"/>
            <p14:sldId id="1065"/>
            <p14:sldId id="1066"/>
            <p14:sldId id="1067"/>
            <p14:sldId id="1069"/>
            <p14:sldId id="1068"/>
            <p14:sldId id="1070"/>
            <p14:sldId id="1071"/>
            <p14:sldId id="1011"/>
            <p14:sldId id="1072"/>
            <p14:sldId id="1020"/>
            <p14:sldId id="1017"/>
            <p14:sldId id="1019"/>
            <p14:sldId id="1021"/>
            <p14:sldId id="1023"/>
            <p14:sldId id="1024"/>
            <p14:sldId id="1025"/>
            <p14:sldId id="1026"/>
            <p14:sldId id="1027"/>
            <p14:sldId id="1029"/>
            <p14:sldId id="1030"/>
            <p14:sldId id="1031"/>
            <p14:sldId id="1032"/>
            <p14:sldId id="1033"/>
            <p14:sldId id="1034"/>
            <p14:sldId id="1035"/>
            <p14:sldId id="1013"/>
            <p14:sldId id="1014"/>
            <p14:sldId id="1015"/>
            <p14:sldId id="1036"/>
            <p14:sldId id="1037"/>
            <p14:sldId id="1038"/>
            <p14:sldId id="1039"/>
            <p14:sldId id="1040"/>
            <p14:sldId id="1041"/>
            <p14:sldId id="1043"/>
            <p14:sldId id="1045"/>
            <p14:sldId id="1044"/>
            <p14:sldId id="1046"/>
            <p14:sldId id="1016"/>
            <p14:sldId id="1047"/>
            <p14:sldId id="1049"/>
            <p14:sldId id="1050"/>
            <p14:sldId id="1048"/>
            <p14:sldId id="1051"/>
            <p14:sldId id="1052"/>
            <p14:sldId id="1054"/>
          </p14:sldIdLst>
        </p14:section>
        <p14:section name="Intro" id="{CEF4B780-BE22-4120-8B6C-5B582F2485E6}">
          <p14:sldIdLst>
            <p14:sldId id="1055"/>
            <p14:sldId id="625"/>
            <p14:sldId id="626"/>
            <p14:sldId id="412"/>
            <p14:sldId id="629"/>
            <p14:sldId id="991"/>
          </p14:sldIdLst>
        </p14:section>
        <p14:section name="Abschnitt 2" id="{EB3FCA13-1A8F-4545-A786-8B9223758B09}">
          <p14:sldIdLst/>
        </p14:section>
        <p14:section name="Abschnitt 5" id="{713BA8AC-ED4A-4ECB-AF36-DB19A215A99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945">
          <p15:clr>
            <a:srgbClr val="A4A3A4"/>
          </p15:clr>
        </p15:guide>
        <p15:guide id="2" orient="horz" pos="1803">
          <p15:clr>
            <a:srgbClr val="A4A3A4"/>
          </p15:clr>
        </p15:guide>
        <p15:guide id="3" orient="horz" pos="991">
          <p15:clr>
            <a:srgbClr val="A4A3A4"/>
          </p15:clr>
        </p15:guide>
        <p15:guide id="4" pos="3176">
          <p15:clr>
            <a:srgbClr val="A4A3A4"/>
          </p15:clr>
        </p15:guide>
        <p15:guide id="5" pos="584">
          <p15:clr>
            <a:srgbClr val="A4A3A4"/>
          </p15:clr>
        </p15:guide>
        <p15:guide id="6" pos="5500">
          <p15:clr>
            <a:srgbClr val="A4A3A4"/>
          </p15:clr>
        </p15:guide>
        <p15:guide id="7" pos="510">
          <p15:clr>
            <a:srgbClr val="A4A3A4"/>
          </p15:clr>
        </p15:guide>
        <p15:guide id="8" pos="3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es, Lucas" initials="ML" lastIdx="65" clrIdx="0"/>
  <p:cmAuthor id="1" name="Michaelis, Heike" initials="MH" lastIdx="11" clrIdx="1"/>
  <p:cmAuthor id="2" name="Thomas Götjen" initials="TG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CCE9AD"/>
    <a:srgbClr val="3399FF"/>
    <a:srgbClr val="0066FF"/>
    <a:srgbClr val="3366FF"/>
    <a:srgbClr val="6699FF"/>
    <a:srgbClr val="21AB6D"/>
    <a:srgbClr val="CC0080"/>
    <a:srgbClr val="00CC7A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945"/>
        <p:guide orient="horz" pos="1803"/>
        <p:guide orient="horz" pos="991"/>
        <p:guide pos="3176"/>
        <p:guide pos="584"/>
        <p:guide pos="5500"/>
        <p:guide pos="510"/>
        <p:guide pos="31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E98D3816-8BDB-45D8-89CC-F47919C2196D}"/>
    <pc:docChg chg="delSld modSection">
      <pc:chgData name="Florian Nuxoll" userId="c112223b0a12bea3" providerId="LiveId" clId="{E98D3816-8BDB-45D8-89CC-F47919C2196D}" dt="2022-03-28T18:47:08.635" v="0" actId="47"/>
      <pc:docMkLst>
        <pc:docMk/>
      </pc:docMkLst>
      <pc:sldChg chg="del">
        <pc:chgData name="Florian Nuxoll" userId="c112223b0a12bea3" providerId="LiveId" clId="{E98D3816-8BDB-45D8-89CC-F47919C2196D}" dt="2022-03-28T18:47:08.635" v="0" actId="47"/>
        <pc:sldMkLst>
          <pc:docMk/>
          <pc:sldMk cId="676722133" sldId="86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FDC1E2E-5423-6249-ABBC-957F621F7104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A100802-9359-B64F-B7A2-E46507AED8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59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43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672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126, D17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127, D23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13335" y="601724"/>
            <a:ext cx="6477805" cy="1906073"/>
          </a:xfrm>
        </p:spPr>
        <p:txBody>
          <a:bodyPr bIns="0" rtlCol="0" anchor="b">
            <a:normAutofit/>
          </a:bodyPr>
          <a:lstStyle>
            <a:lvl1pPr algn="l">
              <a:defRPr sz="495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13335" y="2648403"/>
            <a:ext cx="6477804" cy="733216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03955" y="599230"/>
            <a:ext cx="685800" cy="377684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86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354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7079333" y="599230"/>
            <a:ext cx="1211807" cy="3494917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083504" y="599230"/>
            <a:ext cx="5871623" cy="3494917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409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8" y="497151"/>
            <a:ext cx="8320708" cy="457007"/>
          </a:xfrm>
        </p:spPr>
        <p:txBody>
          <a:bodyPr anchor="t"/>
          <a:lstStyle>
            <a:lvl1pPr marL="541325" indent="-541325">
              <a:tabLst>
                <a:tab pos="541325" algn="l"/>
              </a:tabLst>
              <a:defRPr sz="2400" baseline="0"/>
            </a:lvl1pPr>
          </a:lstStyle>
          <a:p>
            <a:r>
              <a:rPr lang="de-DE" dirty="0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2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1" y="1121135"/>
            <a:ext cx="7770293" cy="3371353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43" marR="0" lvl="0" indent="-285743" algn="l" defTabSz="4571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3" y="4749508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4" y="79695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898" marR="0" lvl="4" indent="0" algn="l" defTabSz="457189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41689040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11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90679" y="1317097"/>
            <a:ext cx="6482366" cy="1415963"/>
          </a:xfrm>
        </p:spPr>
        <p:txBody>
          <a:bodyPr rtlCol="0" anchor="b">
            <a:normAutofit/>
          </a:bodyPr>
          <a:lstStyle>
            <a:lvl1pPr algn="l">
              <a:defRPr sz="27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90679" y="2854647"/>
            <a:ext cx="6472835" cy="759697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30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86913" y="603667"/>
            <a:ext cx="7204226" cy="79447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085498" y="1508159"/>
            <a:ext cx="3483864" cy="2586446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810328" y="1513007"/>
            <a:ext cx="3483864" cy="258114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90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85394" y="603123"/>
            <a:ext cx="7205746" cy="79223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85393" y="1514662"/>
            <a:ext cx="3483864" cy="60145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085393" y="2118202"/>
            <a:ext cx="3483864" cy="1983343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09272" y="1517253"/>
            <a:ext cx="3483864" cy="601678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809272" y="2116119"/>
            <a:ext cx="3483864" cy="197802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44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30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3215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83504" y="599230"/>
            <a:ext cx="2454824" cy="1685338"/>
          </a:xfrm>
        </p:spPr>
        <p:txBody>
          <a:bodyPr rtlCol="0" anchor="b">
            <a:normAutofit/>
          </a:bodyPr>
          <a:lstStyle>
            <a:lvl1pPr algn="l">
              <a:defRPr sz="1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782785" y="599230"/>
            <a:ext cx="4509353" cy="3494120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3504" y="2404119"/>
            <a:ext cx="2456260" cy="1686136"/>
          </a:xfrm>
        </p:spPr>
        <p:txBody>
          <a:bodyPr rtlCol="0"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34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88405" y="847135"/>
            <a:ext cx="4149246" cy="1372938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7747" y="2359494"/>
            <a:ext cx="4143303" cy="1502807"/>
          </a:xfrm>
        </p:spPr>
        <p:txBody>
          <a:bodyPr rtlCol="0"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92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28.03.2022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82805" y="599230"/>
            <a:ext cx="685505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98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youtube.com/watch?v=IW4r36tvJiM" TargetMode="Externa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smartresponse.westermann.de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4teachers.buzzsprout.com/1799023/" TargetMode="External"/><Relationship Id="rId2" Type="http://schemas.openxmlformats.org/officeDocument/2006/relationships/hyperlink" Target="http://www.medienwelten.schul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hteck 10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hangingPunct="1"/>
            <a:endParaRPr lang="de-DE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26" name="Rechteck 12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hangingPunct="1"/>
            <a:endParaRPr lang="de-DE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cxnSp>
        <p:nvCxnSpPr>
          <p:cNvPr id="27" name="Gerader Verbinder 14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8684" y="1609907"/>
            <a:ext cx="245407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itel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685" y="2341873"/>
            <a:ext cx="2647618" cy="78692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de-DE" sz="2400">
              <a:solidFill>
                <a:prstClr val="black"/>
              </a:solidFill>
              <a:latin typeface="Gill Sans MT" panose="020B0502020104020203"/>
            </a:endParaRPr>
          </a:p>
        </p:txBody>
      </p:sp>
      <p:pic>
        <p:nvPicPr>
          <p:cNvPr id="29" name="Bild 18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cxnSp>
        <p:nvCxnSpPr>
          <p:cNvPr id="30" name="Gerader Verbinder 20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8F158DA1-1F02-4AF8-8994-103200FC2B86}"/>
              </a:ext>
            </a:extLst>
          </p:cNvPr>
          <p:cNvSpPr txBox="1"/>
          <p:nvPr/>
        </p:nvSpPr>
        <p:spPr>
          <a:xfrm>
            <a:off x="1088684" y="724164"/>
            <a:ext cx="74239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de-DE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Das neue Camden Town – </a:t>
            </a:r>
            <a:r>
              <a:rPr lang="de-DE" b="1" i="0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Step</a:t>
            </a:r>
            <a:r>
              <a:rPr lang="de-DE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de-DE" b="1" i="0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Step</a:t>
            </a:r>
            <a:r>
              <a:rPr lang="de-DE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mit allen Lernenden erfolgreich zum Abitur!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5A21E38-0941-409E-B894-E9048F95C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05" y="1823659"/>
            <a:ext cx="1493760" cy="2051516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DAE1435-2D92-4F16-A0E7-3A56E7319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49" y="1823660"/>
            <a:ext cx="1497905" cy="2051515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4BC572F-CBE1-4CA5-B31E-0541ACC6E3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31" y="1813317"/>
            <a:ext cx="1489862" cy="2051515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9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Inhalt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192345-9EF6-4730-934B-3EC4E1506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627" y="1522431"/>
            <a:ext cx="4751073" cy="301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21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Sprache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A56FFDD-7592-44C0-BCF1-FA3209C9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785" y="1819996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36333E3-B372-46B1-9095-59B14CDCA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01" y="1848571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250032-9402-459F-80D2-AFF5EE070C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47" y="1874787"/>
            <a:ext cx="1746502" cy="2408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9374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398463A7-3E25-48FF-814D-D25C3B5E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785" y="1819996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8" name="Tabelle 5">
            <a:extLst>
              <a:ext uri="{FF2B5EF4-FFF2-40B4-BE49-F238E27FC236}">
                <a16:creationId xmlns:a16="http://schemas.microsoft.com/office/drawing/2014/main" id="{20D9222A-D885-4753-9999-EA4799A9B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129825"/>
              </p:ext>
            </p:extLst>
          </p:nvPr>
        </p:nvGraphicFramePr>
        <p:xfrm>
          <a:off x="4397053" y="1087065"/>
          <a:ext cx="3902185" cy="179733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549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393636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452006">
                <a:tc>
                  <a:txBody>
                    <a:bodyPr/>
                    <a:lstStyle/>
                    <a:p>
                      <a:r>
                        <a:rPr lang="de-DE" sz="1000" b="1" dirty="0" err="1"/>
                        <a:t>Theme</a:t>
                      </a:r>
                      <a:r>
                        <a:rPr lang="de-DE" sz="1000" b="1" dirty="0"/>
                        <a:t> 1: </a:t>
                      </a:r>
                    </a:p>
                    <a:p>
                      <a:r>
                        <a:rPr lang="de-DE" sz="1000" b="1" dirty="0"/>
                        <a:t>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1" dirty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25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398463A7-3E25-48FF-814D-D25C3B5E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785" y="1819996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8" name="Tabelle 5">
            <a:extLst>
              <a:ext uri="{FF2B5EF4-FFF2-40B4-BE49-F238E27FC236}">
                <a16:creationId xmlns:a16="http://schemas.microsoft.com/office/drawing/2014/main" id="{20D9222A-D885-4753-9999-EA4799A9B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543794"/>
              </p:ext>
            </p:extLst>
          </p:nvPr>
        </p:nvGraphicFramePr>
        <p:xfrm>
          <a:off x="4397053" y="1087065"/>
          <a:ext cx="3902185" cy="179733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549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393636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452006">
                <a:tc>
                  <a:txBody>
                    <a:bodyPr/>
                    <a:lstStyle/>
                    <a:p>
                      <a:r>
                        <a:rPr lang="de-DE" sz="1000" b="0" dirty="0" err="1"/>
                        <a:t>Theme</a:t>
                      </a:r>
                      <a:r>
                        <a:rPr lang="de-DE" sz="1000" b="0" dirty="0"/>
                        <a:t> 1: </a:t>
                      </a:r>
                    </a:p>
                    <a:p>
                      <a:r>
                        <a:rPr lang="de-DE" sz="1000" b="0" dirty="0"/>
                        <a:t>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r>
                        <a:rPr lang="de-DE" sz="1000" b="1" dirty="0" err="1"/>
                        <a:t>Theme</a:t>
                      </a:r>
                      <a:r>
                        <a:rPr lang="de-DE" sz="1000" b="1" dirty="0"/>
                        <a:t> 2:  At </a:t>
                      </a:r>
                      <a:r>
                        <a:rPr lang="de-DE" sz="1000" b="1" dirty="0" err="1"/>
                        <a:t>school</a:t>
                      </a:r>
                      <a:endParaRPr lang="de-DE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1" dirty="0"/>
                        <a:t>Imperativ / </a:t>
                      </a:r>
                      <a:r>
                        <a:rPr lang="de-DE" sz="1000" b="1" dirty="0" err="1"/>
                        <a:t>have</a:t>
                      </a:r>
                      <a:r>
                        <a:rPr lang="de-DE" sz="1000" b="1" dirty="0"/>
                        <a:t> </a:t>
                      </a:r>
                      <a:r>
                        <a:rPr lang="de-DE" sz="1000" b="1" dirty="0" err="1"/>
                        <a:t>got</a:t>
                      </a:r>
                      <a:endParaRPr lang="de-DE" sz="1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078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398463A7-3E25-48FF-814D-D25C3B5E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785" y="1819996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8" name="Tabelle 5">
            <a:extLst>
              <a:ext uri="{FF2B5EF4-FFF2-40B4-BE49-F238E27FC236}">
                <a16:creationId xmlns:a16="http://schemas.microsoft.com/office/drawing/2014/main" id="{20D9222A-D885-4753-9999-EA4799A9B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563602"/>
              </p:ext>
            </p:extLst>
          </p:nvPr>
        </p:nvGraphicFramePr>
        <p:xfrm>
          <a:off x="4397053" y="1087065"/>
          <a:ext cx="3902185" cy="179733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549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393636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452006">
                <a:tc>
                  <a:txBody>
                    <a:bodyPr/>
                    <a:lstStyle/>
                    <a:p>
                      <a:r>
                        <a:rPr lang="de-DE" sz="1000" b="0" dirty="0" err="1"/>
                        <a:t>Theme</a:t>
                      </a:r>
                      <a:r>
                        <a:rPr lang="de-DE" sz="1000" b="0" dirty="0"/>
                        <a:t> 1: </a:t>
                      </a:r>
                    </a:p>
                    <a:p>
                      <a:r>
                        <a:rPr lang="de-DE" sz="1000" b="0" dirty="0"/>
                        <a:t>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r>
                        <a:rPr lang="de-DE" sz="1000" b="0" dirty="0" err="1"/>
                        <a:t>Theme</a:t>
                      </a:r>
                      <a:r>
                        <a:rPr lang="de-DE" sz="1000" b="0" dirty="0"/>
                        <a:t> 2:  At </a:t>
                      </a:r>
                      <a:r>
                        <a:rPr lang="de-DE" sz="1000" b="0" dirty="0" err="1"/>
                        <a:t>school</a:t>
                      </a:r>
                      <a:endParaRPr lang="de-DE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/>
                        <a:t>Imperativ / </a:t>
                      </a:r>
                      <a:r>
                        <a:rPr lang="de-DE" sz="1000" b="0" dirty="0" err="1"/>
                        <a:t>have</a:t>
                      </a:r>
                      <a:r>
                        <a:rPr lang="de-DE" sz="1000" b="0" dirty="0"/>
                        <a:t> </a:t>
                      </a:r>
                      <a:r>
                        <a:rPr lang="de-DE" sz="1000" b="0" dirty="0" err="1"/>
                        <a:t>got</a:t>
                      </a:r>
                      <a:endParaRPr lang="de-DE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 err="1"/>
                        <a:t>Theme</a:t>
                      </a:r>
                      <a:r>
                        <a:rPr lang="de-DE" sz="1000" b="1" dirty="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1" dirty="0"/>
                        <a:t>simple </a:t>
                      </a:r>
                      <a:r>
                        <a:rPr lang="de-DE" sz="1000" b="1" dirty="0" err="1"/>
                        <a:t>present</a:t>
                      </a:r>
                      <a:r>
                        <a:rPr lang="de-DE" sz="1000" b="1" dirty="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877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398463A7-3E25-48FF-814D-D25C3B5E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785" y="1819996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8" name="Tabelle 5">
            <a:extLst>
              <a:ext uri="{FF2B5EF4-FFF2-40B4-BE49-F238E27FC236}">
                <a16:creationId xmlns:a16="http://schemas.microsoft.com/office/drawing/2014/main" id="{20D9222A-D885-4753-9999-EA4799A9B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362457"/>
              </p:ext>
            </p:extLst>
          </p:nvPr>
        </p:nvGraphicFramePr>
        <p:xfrm>
          <a:off x="4397053" y="1087065"/>
          <a:ext cx="3902185" cy="179733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549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393636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452006">
                <a:tc>
                  <a:txBody>
                    <a:bodyPr/>
                    <a:lstStyle/>
                    <a:p>
                      <a:r>
                        <a:rPr lang="de-DE" sz="1000" b="0" dirty="0" err="1"/>
                        <a:t>Theme</a:t>
                      </a:r>
                      <a:r>
                        <a:rPr lang="de-DE" sz="1000" b="0" dirty="0"/>
                        <a:t> 1: </a:t>
                      </a:r>
                    </a:p>
                    <a:p>
                      <a:r>
                        <a:rPr lang="de-DE" sz="1000" b="0" dirty="0"/>
                        <a:t>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r>
                        <a:rPr lang="de-DE" sz="1000" b="0" dirty="0" err="1"/>
                        <a:t>Theme</a:t>
                      </a:r>
                      <a:r>
                        <a:rPr lang="de-DE" sz="1000" b="0" dirty="0"/>
                        <a:t> 2:  At </a:t>
                      </a:r>
                      <a:r>
                        <a:rPr lang="de-DE" sz="1000" b="0" dirty="0" err="1"/>
                        <a:t>school</a:t>
                      </a:r>
                      <a:endParaRPr lang="de-DE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/>
                        <a:t>Imperativ / </a:t>
                      </a:r>
                      <a:r>
                        <a:rPr lang="de-DE" sz="1000" b="0" dirty="0" err="1"/>
                        <a:t>have</a:t>
                      </a:r>
                      <a:r>
                        <a:rPr lang="de-DE" sz="1000" b="0" dirty="0"/>
                        <a:t> </a:t>
                      </a:r>
                      <a:r>
                        <a:rPr lang="de-DE" sz="1000" b="0" dirty="0" err="1"/>
                        <a:t>got</a:t>
                      </a:r>
                      <a:endParaRPr lang="de-DE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Theme</a:t>
                      </a:r>
                      <a:r>
                        <a:rPr lang="de-DE" sz="1000" dirty="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simple </a:t>
                      </a:r>
                      <a:r>
                        <a:rPr lang="de-DE" sz="1000" dirty="0" err="1"/>
                        <a:t>present</a:t>
                      </a:r>
                      <a:r>
                        <a:rPr lang="de-DE" sz="1000" dirty="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 err="1"/>
                        <a:t>Theme</a:t>
                      </a:r>
                      <a:r>
                        <a:rPr lang="de-DE" sz="1000" b="1" dirty="0"/>
                        <a:t> 4: </a:t>
                      </a:r>
                      <a:r>
                        <a:rPr lang="de-DE" sz="1000" b="1" dirty="0" err="1"/>
                        <a:t>Birthdays</a:t>
                      </a:r>
                      <a:endParaRPr lang="de-DE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1" dirty="0" err="1"/>
                        <a:t>present</a:t>
                      </a:r>
                      <a:r>
                        <a:rPr lang="de-DE" sz="1000" b="1" dirty="0"/>
                        <a:t> </a:t>
                      </a:r>
                      <a:r>
                        <a:rPr lang="de-DE" sz="1000" b="1" dirty="0" err="1"/>
                        <a:t>progresive</a:t>
                      </a:r>
                      <a:endParaRPr lang="de-DE" sz="1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159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398463A7-3E25-48FF-814D-D25C3B5E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785" y="1819996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8" name="Tabelle 5">
            <a:extLst>
              <a:ext uri="{FF2B5EF4-FFF2-40B4-BE49-F238E27FC236}">
                <a16:creationId xmlns:a16="http://schemas.microsoft.com/office/drawing/2014/main" id="{20D9222A-D885-4753-9999-EA4799A9B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57778"/>
              </p:ext>
            </p:extLst>
          </p:nvPr>
        </p:nvGraphicFramePr>
        <p:xfrm>
          <a:off x="4397053" y="1087065"/>
          <a:ext cx="3902185" cy="19016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549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393636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452006">
                <a:tc>
                  <a:txBody>
                    <a:bodyPr/>
                    <a:lstStyle/>
                    <a:p>
                      <a:r>
                        <a:rPr lang="de-DE" sz="1000" b="0" dirty="0" err="1"/>
                        <a:t>Theme</a:t>
                      </a:r>
                      <a:r>
                        <a:rPr lang="de-DE" sz="1000" b="0" dirty="0"/>
                        <a:t> 1: </a:t>
                      </a:r>
                    </a:p>
                    <a:p>
                      <a:r>
                        <a:rPr lang="de-DE" sz="1000" b="0" dirty="0"/>
                        <a:t>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r>
                        <a:rPr lang="de-DE" sz="1000" b="0" dirty="0" err="1"/>
                        <a:t>Theme</a:t>
                      </a:r>
                      <a:r>
                        <a:rPr lang="de-DE" sz="1000" b="0" dirty="0"/>
                        <a:t> 2:  At </a:t>
                      </a:r>
                      <a:r>
                        <a:rPr lang="de-DE" sz="1000" b="0" dirty="0" err="1"/>
                        <a:t>school</a:t>
                      </a:r>
                      <a:endParaRPr lang="de-DE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/>
                        <a:t>Imperativ / </a:t>
                      </a:r>
                      <a:r>
                        <a:rPr lang="de-DE" sz="1000" b="0" dirty="0" err="1"/>
                        <a:t>have</a:t>
                      </a:r>
                      <a:r>
                        <a:rPr lang="de-DE" sz="1000" b="0" dirty="0"/>
                        <a:t> </a:t>
                      </a:r>
                      <a:r>
                        <a:rPr lang="de-DE" sz="1000" b="0" dirty="0" err="1"/>
                        <a:t>got</a:t>
                      </a:r>
                      <a:endParaRPr lang="de-DE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Theme</a:t>
                      </a:r>
                      <a:r>
                        <a:rPr lang="de-DE" sz="1000" dirty="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simple </a:t>
                      </a:r>
                      <a:r>
                        <a:rPr lang="de-DE" sz="1000" dirty="0" err="1"/>
                        <a:t>present</a:t>
                      </a:r>
                      <a:r>
                        <a:rPr lang="de-DE" sz="1000" dirty="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Theme</a:t>
                      </a:r>
                      <a:r>
                        <a:rPr lang="de-DE" sz="1000" dirty="0"/>
                        <a:t> 4: </a:t>
                      </a:r>
                      <a:r>
                        <a:rPr lang="de-DE" sz="1000" dirty="0" err="1"/>
                        <a:t>Birthdays</a:t>
                      </a:r>
                      <a:endParaRPr lang="de-DE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present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progresive</a:t>
                      </a:r>
                      <a:endParaRPr lang="de-DE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 err="1"/>
                        <a:t>Theme</a:t>
                      </a:r>
                      <a:r>
                        <a:rPr lang="de-DE" sz="1000" b="1" dirty="0"/>
                        <a:t> 5: </a:t>
                      </a:r>
                      <a:r>
                        <a:rPr lang="de-DE" sz="1000" b="1" dirty="0" err="1"/>
                        <a:t>Pets</a:t>
                      </a:r>
                      <a:r>
                        <a:rPr lang="de-DE" sz="1000" b="1" dirty="0"/>
                        <a:t> an </a:t>
                      </a:r>
                      <a:r>
                        <a:rPr lang="de-DE" sz="1000" b="1" dirty="0" err="1"/>
                        <a:t>animals</a:t>
                      </a:r>
                      <a:endParaRPr lang="de-DE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1" dirty="0"/>
                        <a:t>Modalverben / Satzstellung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3803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398463A7-3E25-48FF-814D-D25C3B5E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785" y="1819996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8" name="Tabelle 5">
            <a:extLst>
              <a:ext uri="{FF2B5EF4-FFF2-40B4-BE49-F238E27FC236}">
                <a16:creationId xmlns:a16="http://schemas.microsoft.com/office/drawing/2014/main" id="{20D9222A-D885-4753-9999-EA4799A9B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269318"/>
              </p:ext>
            </p:extLst>
          </p:nvPr>
        </p:nvGraphicFramePr>
        <p:xfrm>
          <a:off x="4397053" y="1087065"/>
          <a:ext cx="3902185" cy="19016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549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393636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452006">
                <a:tc>
                  <a:txBody>
                    <a:bodyPr/>
                    <a:lstStyle/>
                    <a:p>
                      <a:r>
                        <a:rPr lang="de-DE" sz="1000" b="0" dirty="0" err="1"/>
                        <a:t>Theme</a:t>
                      </a:r>
                      <a:r>
                        <a:rPr lang="de-DE" sz="1000" b="0" dirty="0"/>
                        <a:t> 1: </a:t>
                      </a:r>
                    </a:p>
                    <a:p>
                      <a:r>
                        <a:rPr lang="de-DE" sz="1000" b="0" dirty="0"/>
                        <a:t>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r>
                        <a:rPr lang="de-DE" sz="1000" b="0" dirty="0" err="1"/>
                        <a:t>Theme</a:t>
                      </a:r>
                      <a:r>
                        <a:rPr lang="de-DE" sz="1000" b="0" dirty="0"/>
                        <a:t> 2:  At </a:t>
                      </a:r>
                      <a:r>
                        <a:rPr lang="de-DE" sz="1000" b="0" dirty="0" err="1"/>
                        <a:t>school</a:t>
                      </a:r>
                      <a:endParaRPr lang="de-DE" sz="1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/>
                        <a:t>Imperativ / </a:t>
                      </a:r>
                      <a:r>
                        <a:rPr lang="de-DE" sz="1000" b="0" dirty="0" err="1"/>
                        <a:t>have</a:t>
                      </a:r>
                      <a:r>
                        <a:rPr lang="de-DE" sz="1000" b="0" dirty="0"/>
                        <a:t> </a:t>
                      </a:r>
                      <a:r>
                        <a:rPr lang="de-DE" sz="1000" b="0" dirty="0" err="1"/>
                        <a:t>got</a:t>
                      </a:r>
                      <a:endParaRPr lang="de-DE" sz="10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Theme</a:t>
                      </a:r>
                      <a:r>
                        <a:rPr lang="de-DE" sz="1000" dirty="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simple </a:t>
                      </a:r>
                      <a:r>
                        <a:rPr lang="de-DE" sz="1000" dirty="0" err="1"/>
                        <a:t>present</a:t>
                      </a:r>
                      <a:r>
                        <a:rPr lang="de-DE" sz="1000" dirty="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Theme</a:t>
                      </a:r>
                      <a:r>
                        <a:rPr lang="de-DE" sz="1000" dirty="0"/>
                        <a:t> 4: </a:t>
                      </a:r>
                      <a:r>
                        <a:rPr lang="de-DE" sz="1000" dirty="0" err="1"/>
                        <a:t>Birthdays</a:t>
                      </a:r>
                      <a:endParaRPr lang="de-DE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present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progresive</a:t>
                      </a:r>
                      <a:endParaRPr lang="de-DE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Theme</a:t>
                      </a:r>
                      <a:r>
                        <a:rPr lang="de-DE" sz="1000" dirty="0"/>
                        <a:t> 5: </a:t>
                      </a:r>
                      <a:r>
                        <a:rPr lang="de-DE" sz="1000" dirty="0" err="1"/>
                        <a:t>Pets</a:t>
                      </a:r>
                      <a:r>
                        <a:rPr lang="de-DE" sz="1000" dirty="0"/>
                        <a:t> an </a:t>
                      </a:r>
                      <a:r>
                        <a:rPr lang="de-DE" sz="1000" dirty="0" err="1"/>
                        <a:t>animals</a:t>
                      </a:r>
                      <a:endParaRPr lang="de-DE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Modalverben / Satzstellung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6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 err="1"/>
                        <a:t>Theme</a:t>
                      </a:r>
                      <a:r>
                        <a:rPr lang="de-DE" sz="1000" b="1" dirty="0"/>
                        <a:t> 6: Holidays in Britain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1" dirty="0"/>
                        <a:t> ----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0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Aufgabe</a:t>
            </a:r>
          </a:p>
        </p:txBody>
      </p:sp>
      <p:pic>
        <p:nvPicPr>
          <p:cNvPr id="3" name="Picture 2" descr="The flow channel based on Csikszentmihalyi [4] (p. 74) and Falstein [6] depicting num- bered example states. ">
            <a:extLst>
              <a:ext uri="{FF2B5EF4-FFF2-40B4-BE49-F238E27FC236}">
                <a16:creationId xmlns:a16="http://schemas.microsoft.com/office/drawing/2014/main" id="{98CBFD3B-90E4-4EAC-9D60-D8D865EF8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2" y="1494219"/>
            <a:ext cx="4537075" cy="29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913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Entwicklung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5089F83-6126-42F1-B58F-96AC25F5F8F6}"/>
              </a:ext>
            </a:extLst>
          </p:cNvPr>
          <p:cNvSpPr txBox="1"/>
          <p:nvPr/>
        </p:nvSpPr>
        <p:spPr>
          <a:xfrm>
            <a:off x="1088685" y="2176403"/>
            <a:ext cx="73790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Trebuchet MS" pitchFamily="34" charset="0"/>
                <a:ea typeface="ヒラギノ角ゴ Pro W3"/>
                <a:cs typeface="ヒラギノ角ゴ Pro W3"/>
              </a:rPr>
              <a:t>Nutzerrunden in ganz Deutschland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Trebuchet MS" pitchFamily="34" charset="0"/>
                <a:ea typeface="ヒラギノ角ゴ Pro W3"/>
                <a:cs typeface="ヒラギノ角ゴ Pro W3"/>
              </a:rPr>
              <a:t>Berücksichtigung curricularer Vorgaben</a:t>
            </a:r>
          </a:p>
        </p:txBody>
      </p:sp>
    </p:spTree>
    <p:extLst>
      <p:ext uri="{BB962C8B-B14F-4D97-AF65-F5344CB8AC3E}">
        <p14:creationId xmlns:p14="http://schemas.microsoft.com/office/powerpoint/2010/main" val="24178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16287A-08B8-4C98-88A1-278358261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B31A278-7D37-4F38-8CAD-B71C7CCB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2" y="1502491"/>
            <a:ext cx="1218716" cy="1673773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C381F3-B55A-454A-B09F-5ADBA2E7B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87" y="1502492"/>
            <a:ext cx="1222098" cy="167377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C443DA-8CBF-49CF-99FC-EB06DE674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68" y="1492149"/>
            <a:ext cx="1215536" cy="167377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0A4C50-DF8D-499E-BACE-458AE9A949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87" y="1511799"/>
            <a:ext cx="1229480" cy="167377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C1DBD5-C133-4A16-9C0D-9FC1191CFC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510" y="3297747"/>
            <a:ext cx="1228620" cy="167377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383AF7-1DE0-44A5-ACBD-651F7B0BA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87" y="3297746"/>
            <a:ext cx="1219187" cy="167377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263FA21-C46D-4FA3-902F-1DC46ED3D1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5486037" y="3307055"/>
            <a:ext cx="1268221" cy="167377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47757D7-87AD-4BF4-ADC8-26E1BB330E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7154892" y="3301688"/>
            <a:ext cx="1248536" cy="167377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/>
            </a:br>
            <a:r>
              <a:rPr lang="de-DE"/>
              <a:t>Positiv bewertete Aspekte</a:t>
            </a:r>
            <a:br>
              <a:rPr lang="de-DE"/>
            </a:br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117A414-634A-4FE5-AFDE-384AD56D7049}"/>
              </a:ext>
            </a:extLst>
          </p:cNvPr>
          <p:cNvSpPr txBox="1"/>
          <p:nvPr/>
        </p:nvSpPr>
        <p:spPr>
          <a:xfrm>
            <a:off x="3210466" y="1359178"/>
            <a:ext cx="5933534" cy="32983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ea typeface="ヒラギノ角ゴ Pro W3"/>
                <a:cs typeface="ヒラギノ角ゴ Pro W3"/>
              </a:rPr>
              <a:t>Kommunikative Ausrichtung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ea typeface="ヒラギノ角ゴ Pro W3"/>
                <a:cs typeface="ヒラギノ角ゴ Pro W3"/>
              </a:rPr>
              <a:t>Authentische Themen und Texte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i="1">
                <a:ea typeface="ヒラギノ角ゴ Pro W3"/>
                <a:cs typeface="ヒラギノ角ゴ Pro W3"/>
              </a:rPr>
              <a:t>Target task</a:t>
            </a:r>
            <a:r>
              <a:rPr lang="de-DE" altLang="de-DE">
                <a:ea typeface="ヒラギノ角ゴ Pro W3"/>
                <a:cs typeface="ヒラギノ角ゴ Pro W3"/>
              </a:rPr>
              <a:t>-Prinzip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ea typeface="ヒラギノ角ゴ Pro W3"/>
                <a:cs typeface="ヒラギノ角ゴ Pro W3"/>
              </a:rPr>
              <a:t>Differenzierungsangebot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ea typeface="ヒラギノ角ゴ Pro W3"/>
                <a:cs typeface="ヒラギノ角ゴ Pro W3"/>
              </a:rPr>
              <a:t>Methodenkompetenz und Kompetenzorientierung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ea typeface="ヒラギノ角ゴ Pro W3"/>
                <a:cs typeface="ヒラギノ角ゴ Pro W3"/>
              </a:rPr>
              <a:t>Interkulturelles Lernen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ea typeface="ヒラギノ角ゴ Pro W3"/>
                <a:cs typeface="ヒラギノ角ゴ Pro W3"/>
              </a:rPr>
              <a:t>Situative Grammatikvermittlung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436F9DB5-E6DB-4D45-BAB3-28C7EE648CBF}"/>
              </a:ext>
            </a:extLst>
          </p:cNvPr>
          <p:cNvSpPr txBox="1">
            <a:spLocks/>
          </p:cNvSpPr>
          <p:nvPr/>
        </p:nvSpPr>
        <p:spPr>
          <a:xfrm>
            <a:off x="442957" y="497150"/>
            <a:ext cx="8320708" cy="457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4BC865-8391-42E5-8824-A9B4A10DA322}"/>
              </a:ext>
            </a:extLst>
          </p:cNvPr>
          <p:cNvSpPr txBox="1"/>
          <p:nvPr/>
        </p:nvSpPr>
        <p:spPr>
          <a:xfrm>
            <a:off x="1150351" y="2095959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>
                <a:solidFill>
                  <a:srgbClr val="00B050"/>
                </a:solidFill>
                <a:sym typeface="Wingdings"/>
              </a:rPr>
              <a:t></a:t>
            </a:r>
            <a:endParaRPr lang="de-DE" sz="9600" b="1">
              <a:solidFill>
                <a:srgbClr val="00B050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FFB2E68-B422-4C0F-9C88-CC3083462408}"/>
              </a:ext>
            </a:extLst>
          </p:cNvPr>
          <p:cNvGrpSpPr/>
          <p:nvPr/>
        </p:nvGrpSpPr>
        <p:grpSpPr>
          <a:xfrm>
            <a:off x="544734" y="1989294"/>
            <a:ext cx="2115239" cy="2038121"/>
            <a:chOff x="780361" y="1915098"/>
            <a:chExt cx="2115239" cy="2038121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C82B914-CE42-4751-86D5-51CFAC829CB5}"/>
                </a:ext>
              </a:extLst>
            </p:cNvPr>
            <p:cNvSpPr txBox="1"/>
            <p:nvPr/>
          </p:nvSpPr>
          <p:spPr>
            <a:xfrm>
              <a:off x="780361" y="1915098"/>
              <a:ext cx="2115239" cy="2038121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endParaRPr lang="de-DE" i="1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B4EDF68-E403-4387-B498-77CABB2C419B}"/>
                </a:ext>
              </a:extLst>
            </p:cNvPr>
            <p:cNvSpPr txBox="1"/>
            <p:nvPr/>
          </p:nvSpPr>
          <p:spPr>
            <a:xfrm>
              <a:off x="1290203" y="2248359"/>
              <a:ext cx="1509622" cy="13716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de-DE" sz="9600" b="1">
                  <a:solidFill>
                    <a:srgbClr val="00B050"/>
                  </a:solidFill>
                  <a:sym typeface="Wingdings"/>
                </a:rPr>
                <a:t></a:t>
              </a:r>
              <a:endParaRPr lang="de-DE" sz="9600" b="1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21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/>
            </a:br>
            <a:r>
              <a:rPr lang="de-DE"/>
              <a:t>Wünsche an Camden Town</a:t>
            </a:r>
            <a:br>
              <a:rPr lang="de-DE"/>
            </a:br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264DD4-684D-4F89-AAD3-88BF20A8AA67}"/>
              </a:ext>
            </a:extLst>
          </p:cNvPr>
          <p:cNvSpPr txBox="1"/>
          <p:nvPr/>
        </p:nvSpPr>
        <p:spPr>
          <a:xfrm>
            <a:off x="3096166" y="1363577"/>
            <a:ext cx="5933534" cy="346570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solidFill>
                  <a:schemeClr val="tx1"/>
                </a:solidFill>
                <a:ea typeface="ヒラギノ角ゴ Pro W3"/>
                <a:cs typeface="ヒラギノ角ゴ Pro W3"/>
              </a:rPr>
              <a:t>Abflachung der Progression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solidFill>
                  <a:schemeClr val="tx1"/>
                </a:solidFill>
                <a:ea typeface="ヒラギノ角ゴ Pro W3"/>
                <a:cs typeface="ヒラギノ角ゴ Pro W3"/>
              </a:rPr>
              <a:t>Reduzierung der Stofffülle/Anzahl </a:t>
            </a:r>
            <a:r>
              <a:rPr lang="de-DE" altLang="de-DE" i="1">
                <a:solidFill>
                  <a:schemeClr val="tx1"/>
                </a:solidFill>
                <a:ea typeface="ヒラギノ角ゴ Pro W3"/>
                <a:cs typeface="ヒラギノ角ゴ Pro W3"/>
              </a:rPr>
              <a:t>Target </a:t>
            </a:r>
            <a:r>
              <a:rPr lang="de-DE" altLang="de-DE" i="1" err="1">
                <a:solidFill>
                  <a:schemeClr val="tx1"/>
                </a:solidFill>
                <a:ea typeface="ヒラギノ角ゴ Pro W3"/>
                <a:cs typeface="ヒラギノ角ゴ Pro W3"/>
              </a:rPr>
              <a:t>tasks</a:t>
            </a:r>
            <a:endParaRPr lang="de-DE" altLang="de-DE" i="1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solidFill>
                  <a:schemeClr val="tx1"/>
                </a:solidFill>
                <a:ea typeface="ヒラギノ角ゴ Pro W3"/>
                <a:cs typeface="ヒラギノ角ゴ Pro W3"/>
              </a:rPr>
              <a:t>Erhöhung des Übungs-/Differenzierungsangebots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5422DB2E-7154-4778-82BC-EF82B62D7F30}"/>
              </a:ext>
            </a:extLst>
          </p:cNvPr>
          <p:cNvSpPr txBox="1">
            <a:spLocks/>
          </p:cNvSpPr>
          <p:nvPr/>
        </p:nvSpPr>
        <p:spPr>
          <a:xfrm>
            <a:off x="442957" y="497150"/>
            <a:ext cx="8320708" cy="457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4D3D81A-A1B0-4ED9-9965-D9B2E4AFC4A9}"/>
              </a:ext>
            </a:extLst>
          </p:cNvPr>
          <p:cNvSpPr txBox="1"/>
          <p:nvPr/>
        </p:nvSpPr>
        <p:spPr>
          <a:xfrm>
            <a:off x="1150351" y="2095959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>
                <a:solidFill>
                  <a:srgbClr val="00B050"/>
                </a:solidFill>
                <a:sym typeface="Wingdings"/>
              </a:rPr>
              <a:t></a:t>
            </a:r>
            <a:endParaRPr lang="de-DE" sz="9600" b="1">
              <a:solidFill>
                <a:srgbClr val="00B050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94B961F-39D5-451C-AA18-FD721B9DE859}"/>
              </a:ext>
            </a:extLst>
          </p:cNvPr>
          <p:cNvGrpSpPr/>
          <p:nvPr/>
        </p:nvGrpSpPr>
        <p:grpSpPr>
          <a:xfrm>
            <a:off x="544734" y="2077368"/>
            <a:ext cx="2115239" cy="2038121"/>
            <a:chOff x="780361" y="1915098"/>
            <a:chExt cx="2115239" cy="2038121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8DB7E73-6605-4403-B61A-F6FADC415CA4}"/>
                </a:ext>
              </a:extLst>
            </p:cNvPr>
            <p:cNvSpPr txBox="1"/>
            <p:nvPr/>
          </p:nvSpPr>
          <p:spPr>
            <a:xfrm>
              <a:off x="780361" y="1915098"/>
              <a:ext cx="2115239" cy="2038121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endParaRPr lang="de-DE" i="1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62C86AA-B915-4D40-BD17-C96B8CB889D9}"/>
                </a:ext>
              </a:extLst>
            </p:cNvPr>
            <p:cNvSpPr txBox="1"/>
            <p:nvPr/>
          </p:nvSpPr>
          <p:spPr>
            <a:xfrm>
              <a:off x="1083169" y="2002571"/>
              <a:ext cx="1509622" cy="13716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de-DE" sz="9600" b="1">
                  <a:solidFill>
                    <a:srgbClr val="00B050"/>
                  </a:solidFill>
                  <a:sym typeface="Webdings"/>
                </a:rPr>
                <a:t></a:t>
              </a:r>
              <a:endParaRPr lang="de-DE" sz="9600" b="1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866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1.  Autorentreffen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D5F8EC8-2185-427E-BA1A-D2DE80CF8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2" y="1536849"/>
            <a:ext cx="6162675" cy="292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3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/>
            </a:br>
            <a:r>
              <a:rPr lang="de-DE"/>
              <a:t>2. Das neue Camden Town</a:t>
            </a:r>
            <a:br>
              <a:rPr lang="de-DE"/>
            </a:br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F5A4038-7923-47C3-B191-C84589E9B4AA}"/>
              </a:ext>
            </a:extLst>
          </p:cNvPr>
          <p:cNvSpPr txBox="1"/>
          <p:nvPr/>
        </p:nvSpPr>
        <p:spPr>
          <a:xfrm>
            <a:off x="2193131" y="1637225"/>
            <a:ext cx="4576762" cy="2086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Reduzierte Stofffülle: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Nur noch 5 Kapitel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2 </a:t>
            </a:r>
            <a:r>
              <a:rPr lang="de-DE" altLang="de-DE" i="1" dirty="0"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tasks</a:t>
            </a:r>
            <a:r>
              <a:rPr lang="de-DE" altLang="de-DE" i="1" dirty="0">
                <a:ea typeface="ヒラギノ角ゴ Pro W3"/>
                <a:cs typeface="ヒラギノ角ゴ Pro W3"/>
              </a:rPr>
              <a:t> </a:t>
            </a:r>
            <a:r>
              <a:rPr lang="de-DE" altLang="de-DE" dirty="0">
                <a:ea typeface="ヒラギノ角ゴ Pro W3"/>
                <a:cs typeface="ヒラギノ角ゴ Pro W3"/>
              </a:rPr>
              <a:t>pro Kapitel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Klare Kennzeichnung fakultativer Inhalte</a:t>
            </a:r>
          </a:p>
          <a:p>
            <a:pPr marL="285750" lvl="2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Deutlich erhöhtes Übungsangebot</a:t>
            </a:r>
          </a:p>
        </p:txBody>
      </p:sp>
    </p:spTree>
    <p:extLst>
      <p:ext uri="{BB962C8B-B14F-4D97-AF65-F5344CB8AC3E}">
        <p14:creationId xmlns:p14="http://schemas.microsoft.com/office/powerpoint/2010/main" val="332285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/>
            </a:br>
            <a:r>
              <a:rPr lang="de-DE"/>
              <a:t>2. Das neue Camden Town</a:t>
            </a:r>
            <a:br>
              <a:rPr lang="de-DE"/>
            </a:br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B86416-1221-40F6-8DE3-C0036AE83B71}"/>
              </a:ext>
            </a:extLst>
          </p:cNvPr>
          <p:cNvSpPr txBox="1"/>
          <p:nvPr/>
        </p:nvSpPr>
        <p:spPr>
          <a:xfrm>
            <a:off x="1767643" y="1431731"/>
            <a:ext cx="5844540" cy="34806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600" b="1" dirty="0">
                <a:ea typeface="ヒラギノ角ゴ Pro W3"/>
                <a:cs typeface="ヒラギノ角ゴ Pro W3"/>
              </a:rPr>
              <a:t>Differenzierungsanhang </a:t>
            </a:r>
            <a:r>
              <a:rPr lang="de-DE" altLang="de-DE" sz="1600" b="1" i="1" dirty="0">
                <a:ea typeface="ヒラギノ角ゴ Pro W3"/>
                <a:cs typeface="ヒラギノ角ゴ Pro W3"/>
              </a:rPr>
              <a:t>Diff and </a:t>
            </a:r>
            <a:r>
              <a:rPr lang="de-DE" altLang="de-DE" sz="1600" b="1" i="1" dirty="0" err="1">
                <a:ea typeface="ヒラギノ角ゴ Pro W3"/>
                <a:cs typeface="ヒラギノ角ゴ Pro W3"/>
              </a:rPr>
              <a:t>train</a:t>
            </a:r>
            <a:r>
              <a:rPr lang="de-DE" altLang="de-DE" sz="1600" b="1" dirty="0">
                <a:ea typeface="ヒラギノ角ゴ Pro W3"/>
                <a:cs typeface="ヒラギノ角ゴ Pro W3"/>
              </a:rPr>
              <a:t>: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600" dirty="0">
                <a:ea typeface="ヒラギノ角ゴ Pro W3"/>
                <a:cs typeface="ヒラギノ角ゴ Pro W3"/>
              </a:rPr>
              <a:t>Deutlich ausgeweitetes Differenzierungsangebot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600" dirty="0">
                <a:ea typeface="ヒラギノ角ゴ Pro W3"/>
                <a:cs typeface="ヒラギノ角ゴ Pro W3"/>
              </a:rPr>
              <a:t>Eindeutige, nutzerfreundliche Kategorien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Zusätzliche Trainingsaufgaben 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600" b="1" dirty="0">
                <a:ea typeface="ヒラギノ角ゴ Pro W3"/>
                <a:cs typeface="ヒラギノ角ゴ Pro W3"/>
              </a:rPr>
              <a:t>Medienkompetenz</a:t>
            </a:r>
            <a:r>
              <a:rPr lang="de-DE" altLang="de-DE" sz="1600" b="1" i="1" dirty="0">
                <a:ea typeface="ヒラギノ角ゴ Pro W3"/>
                <a:cs typeface="ヒラギノ角ゴ Pro W3"/>
              </a:rPr>
              <a:t> </a:t>
            </a:r>
            <a:r>
              <a:rPr lang="de-DE" altLang="de-DE" sz="1600" dirty="0">
                <a:ea typeface="ヒラギノ角ゴ Pro W3"/>
                <a:cs typeface="ヒラギノ角ゴ Pro W3"/>
              </a:rPr>
              <a:t>durchgehend verankert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600" b="1" dirty="0">
                <a:ea typeface="ヒラギノ角ゴ Pro W3"/>
                <a:cs typeface="ヒラギノ角ゴ Pro W3"/>
              </a:rPr>
              <a:t>Interkulturelle Kompetenz </a:t>
            </a:r>
            <a:r>
              <a:rPr lang="de-DE" altLang="de-DE" sz="1600" dirty="0">
                <a:ea typeface="ヒラギノ角ゴ Pro W3"/>
                <a:cs typeface="ヒラギノ角ゴ Pro W3"/>
              </a:rPr>
              <a:t>mit </a:t>
            </a:r>
            <a:r>
              <a:rPr lang="de-DE" altLang="de-DE" sz="1600" i="1" dirty="0" err="1">
                <a:ea typeface="ヒラギノ角ゴ Pro W3"/>
                <a:cs typeface="ヒラギノ角ゴ Pro W3"/>
              </a:rPr>
              <a:t>culture</a:t>
            </a:r>
            <a:r>
              <a:rPr lang="de-DE" altLang="de-DE" sz="1600" i="1" dirty="0">
                <a:ea typeface="ヒラギノ角ゴ Pro W3"/>
                <a:cs typeface="ヒラギノ角ゴ Pro W3"/>
              </a:rPr>
              <a:t> </a:t>
            </a:r>
            <a:r>
              <a:rPr lang="de-DE" altLang="de-DE" sz="1600" i="1" dirty="0" err="1">
                <a:ea typeface="ヒラギノ角ゴ Pro W3"/>
                <a:cs typeface="ヒラギノ角ゴ Pro W3"/>
              </a:rPr>
              <a:t>boxes</a:t>
            </a:r>
            <a:r>
              <a:rPr lang="de-DE" altLang="de-DE" sz="1600" i="1" dirty="0">
                <a:ea typeface="ヒラギノ角ゴ Pro W3"/>
                <a:cs typeface="ヒラギノ角ゴ Pro W3"/>
              </a:rPr>
              <a:t> </a:t>
            </a:r>
            <a:br>
              <a:rPr lang="de-DE" altLang="de-DE" sz="1600" i="1" dirty="0">
                <a:ea typeface="ヒラギノ角ゴ Pro W3"/>
                <a:cs typeface="ヒラギノ角ゴ Pro W3"/>
              </a:rPr>
            </a:br>
            <a:r>
              <a:rPr lang="de-DE" altLang="de-DE" sz="1600" dirty="0">
                <a:ea typeface="ヒラギノ角ゴ Pro W3"/>
                <a:cs typeface="ヒラギノ角ゴ Pro W3"/>
              </a:rPr>
              <a:t>(ab Band 7 auf Englisch)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57786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19535" y="2210099"/>
            <a:ext cx="2250465" cy="369332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831192A-5AA2-41F9-9B78-1D0168625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76" y="694470"/>
            <a:ext cx="2258295" cy="308955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2C3E83F-80C0-4AFC-9AD0-E46EDA4FDC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71" y="694470"/>
            <a:ext cx="2258295" cy="308955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28212" y="1477052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420392" y="1959203"/>
            <a:ext cx="2250465" cy="646331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Part A </a:t>
            </a:r>
            <a:r>
              <a:rPr lang="de-DE" sz="1200" dirty="0"/>
              <a:t>(4 Seiten)</a:t>
            </a:r>
          </a:p>
          <a:p>
            <a:r>
              <a:rPr lang="de-DE" dirty="0"/>
              <a:t> -&gt;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task</a:t>
            </a:r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07D1F48-C953-4DFC-9175-1A5985C0EE9B}"/>
              </a:ext>
            </a:extLst>
          </p:cNvPr>
          <p:cNvGrpSpPr/>
          <p:nvPr/>
        </p:nvGrpSpPr>
        <p:grpSpPr>
          <a:xfrm>
            <a:off x="3504794" y="716421"/>
            <a:ext cx="4598086" cy="3219652"/>
            <a:chOff x="3693053" y="897895"/>
            <a:chExt cx="5040000" cy="345131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C2081D9E-3D7B-40EF-8F1F-64FDED303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07EB3A35-953B-4131-86ED-E1E02C0F3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901612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A8A580F-E658-4E09-AE4D-79245FCF1BB7}"/>
              </a:ext>
            </a:extLst>
          </p:cNvPr>
          <p:cNvGrpSpPr/>
          <p:nvPr/>
        </p:nvGrpSpPr>
        <p:grpSpPr>
          <a:xfrm>
            <a:off x="3504794" y="724175"/>
            <a:ext cx="4598086" cy="3216184"/>
            <a:chOff x="3693053" y="897895"/>
            <a:chExt cx="5040000" cy="3447593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79E33D74-769B-4045-9E0F-898FB87E4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02E8BB16-12C3-486E-8B63-73720F78E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0426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89372" y="1292407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489372" y="1652990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A </a:t>
            </a:r>
            <a:r>
              <a:rPr lang="de-DE" sz="1200"/>
              <a:t>(4-6 Seiten)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489371" y="2054022"/>
            <a:ext cx="2250465" cy="553998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A Target Task Tool</a:t>
            </a:r>
          </a:p>
          <a:p>
            <a:r>
              <a:rPr lang="de-DE" sz="1200" dirty="0"/>
              <a:t>(2 Seiten)</a:t>
            </a:r>
            <a:endParaRPr lang="de-DE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CAA44D1-B457-4C01-BCF8-AE374336EA63}"/>
              </a:ext>
            </a:extLst>
          </p:cNvPr>
          <p:cNvGrpSpPr/>
          <p:nvPr/>
        </p:nvGrpSpPr>
        <p:grpSpPr>
          <a:xfrm>
            <a:off x="3774239" y="840503"/>
            <a:ext cx="4086401" cy="2992201"/>
            <a:chOff x="3672552" y="895193"/>
            <a:chExt cx="5061048" cy="3448800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0EE39CEC-3690-4862-902D-D2B87B0B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5193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69BB505-3156-4F84-A9B6-D14668801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337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kt 22">
            <a:extLst>
              <a:ext uri="{FF2B5EF4-FFF2-40B4-BE49-F238E27FC236}">
                <a16:creationId xmlns:a16="http://schemas.microsoft.com/office/drawing/2014/main" id="{EFDB0A5C-EAF4-47E3-9305-0799E135FD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86241"/>
              </p:ext>
            </p:extLst>
          </p:nvPr>
        </p:nvGraphicFramePr>
        <p:xfrm>
          <a:off x="4068073" y="683539"/>
          <a:ext cx="3610197" cy="3218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473000" imgH="11987280" progId="">
                  <p:embed/>
                </p:oleObj>
              </mc:Choice>
              <mc:Fallback>
                <p:oleObj r:id="rId3" imgW="13473000" imgH="11987280" progId="">
                  <p:embed/>
                  <p:pic>
                    <p:nvPicPr>
                      <p:cNvPr id="23" name="Objekt 22">
                        <a:extLst>
                          <a:ext uri="{FF2B5EF4-FFF2-40B4-BE49-F238E27FC236}">
                            <a16:creationId xmlns:a16="http://schemas.microsoft.com/office/drawing/2014/main" id="{EFDB0A5C-EAF4-47E3-9305-0799E135FD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8073" y="683539"/>
                        <a:ext cx="3610197" cy="3218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8808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89372" y="524966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489372" y="885549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A </a:t>
            </a:r>
            <a:r>
              <a:rPr lang="de-DE" sz="1200"/>
              <a:t>(4-6 Seiten)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489371" y="1253925"/>
            <a:ext cx="2250465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A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489370" y="1969004"/>
            <a:ext cx="2250465" cy="646331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Part B </a:t>
            </a:r>
            <a:r>
              <a:rPr lang="de-DE" sz="1200" dirty="0"/>
              <a:t>(4 Seiten)</a:t>
            </a:r>
          </a:p>
          <a:p>
            <a:r>
              <a:rPr lang="de-DE" dirty="0"/>
              <a:t>-&gt;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task</a:t>
            </a:r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C2A4F10-49BE-4AA2-8DD0-B61C6119A7A6}"/>
              </a:ext>
            </a:extLst>
          </p:cNvPr>
          <p:cNvGrpSpPr/>
          <p:nvPr/>
        </p:nvGrpSpPr>
        <p:grpSpPr>
          <a:xfrm>
            <a:off x="3431362" y="727034"/>
            <a:ext cx="4859777" cy="3206832"/>
            <a:chOff x="3693233" y="895545"/>
            <a:chExt cx="5040000" cy="3448717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5CBC1846-22A2-41FB-A17D-C0A4EC1C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233" y="895545"/>
              <a:ext cx="2520000" cy="3448717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D2ED5242-39A1-4791-89E4-1F918B726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233" y="896669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6E12FED-FDE5-449C-95B1-0BA119008B94}"/>
              </a:ext>
            </a:extLst>
          </p:cNvPr>
          <p:cNvGrpSpPr/>
          <p:nvPr/>
        </p:nvGrpSpPr>
        <p:grpSpPr>
          <a:xfrm>
            <a:off x="3422933" y="675529"/>
            <a:ext cx="4859777" cy="3205787"/>
            <a:chOff x="2992193" y="300001"/>
            <a:chExt cx="5040000" cy="3447593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70A318ED-032C-4DED-8575-6A208262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5C3D93BB-BD01-4E35-BCF0-2A31EC5AF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1634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227DDC4-C8EF-40B2-BAD0-121C9BF4E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7" y="2148194"/>
            <a:ext cx="1746502" cy="2408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3F2150A-D197-4AE3-949E-7F38C359D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71" y="2148194"/>
            <a:ext cx="1746503" cy="237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D04CF74D-34AE-4968-B922-F15876FFD68E}"/>
              </a:ext>
            </a:extLst>
          </p:cNvPr>
          <p:cNvSpPr txBox="1"/>
          <p:nvPr/>
        </p:nvSpPr>
        <p:spPr>
          <a:xfrm>
            <a:off x="4427155" y="103235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/>
              <a:t>Inhalt</a:t>
            </a:r>
          </a:p>
        </p:txBody>
      </p:sp>
    </p:spTree>
    <p:extLst>
      <p:ext uri="{BB962C8B-B14F-4D97-AF65-F5344CB8AC3E}">
        <p14:creationId xmlns:p14="http://schemas.microsoft.com/office/powerpoint/2010/main" val="463224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89372" y="67756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489372" y="428339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A </a:t>
            </a:r>
            <a:r>
              <a:rPr lang="de-DE" sz="1200"/>
              <a:t>(4-6 Seiten)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489371" y="796715"/>
            <a:ext cx="2250465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A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489371" y="1358191"/>
            <a:ext cx="225046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B </a:t>
            </a:r>
            <a:r>
              <a:rPr lang="de-DE" sz="1200"/>
              <a:t>(4-6 Seiten)</a:t>
            </a:r>
          </a:p>
          <a:p>
            <a:r>
              <a:rPr lang="de-DE"/>
              <a:t>-&gt; </a:t>
            </a:r>
            <a:r>
              <a:rPr lang="de-DE" err="1"/>
              <a:t>target</a:t>
            </a:r>
            <a:r>
              <a:rPr lang="de-DE"/>
              <a:t> </a:t>
            </a:r>
            <a:r>
              <a:rPr lang="de-DE" err="1"/>
              <a:t>task</a:t>
            </a:r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489371" y="2054022"/>
            <a:ext cx="2250465" cy="553998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/>
              <a:t>B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49FE3E6-8353-4196-AF42-2B31A6110B85}"/>
              </a:ext>
            </a:extLst>
          </p:cNvPr>
          <p:cNvGrpSpPr/>
          <p:nvPr/>
        </p:nvGrpSpPr>
        <p:grpSpPr>
          <a:xfrm>
            <a:off x="3301295" y="638326"/>
            <a:ext cx="4918775" cy="3200803"/>
            <a:chOff x="3672552" y="896400"/>
            <a:chExt cx="4988966" cy="3448800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45D0AA5-C829-4B9E-AF73-6AD5D04AC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6400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45C8B3E9-80B6-426F-B25E-2A958BF4C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518" y="897002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220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89372" y="31660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489372" y="428339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A </a:t>
            </a:r>
            <a:r>
              <a:rPr lang="de-DE" sz="1200"/>
              <a:t>(4-6 Seiten)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489371" y="796715"/>
            <a:ext cx="2250465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A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489371" y="1382255"/>
            <a:ext cx="225046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B </a:t>
            </a:r>
            <a:r>
              <a:rPr lang="de-DE" sz="1200"/>
              <a:t>(4-6 Seiten)</a:t>
            </a:r>
          </a:p>
          <a:p>
            <a:r>
              <a:rPr lang="de-DE"/>
              <a:t>-&gt; </a:t>
            </a:r>
            <a:r>
              <a:rPr lang="de-DE" err="1"/>
              <a:t>target</a:t>
            </a:r>
            <a:r>
              <a:rPr lang="de-DE"/>
              <a:t> </a:t>
            </a:r>
            <a:r>
              <a:rPr lang="de-DE" err="1"/>
              <a:t>task</a:t>
            </a:r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489371" y="2029958"/>
            <a:ext cx="2250465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B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543E67B-02BE-4FC9-8889-5160A579ECA3}"/>
              </a:ext>
            </a:extLst>
          </p:cNvPr>
          <p:cNvSpPr txBox="1"/>
          <p:nvPr/>
        </p:nvSpPr>
        <p:spPr>
          <a:xfrm>
            <a:off x="489370" y="2778759"/>
            <a:ext cx="2250465" cy="369332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err="1"/>
              <a:t>Photo</a:t>
            </a:r>
            <a:r>
              <a:rPr lang="de-DE"/>
              <a:t>/Reading Tour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F938BA7-978D-49C6-A9CC-FBE0ED125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00" y="811672"/>
            <a:ext cx="2164161" cy="296077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FFD38C8-57D0-44A2-A68F-568CD2339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40" y="811672"/>
            <a:ext cx="2164161" cy="296173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731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19535" y="2210099"/>
            <a:ext cx="2250465" cy="369332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Folienzoom 9">
                <a:extLst>
                  <a:ext uri="{FF2B5EF4-FFF2-40B4-BE49-F238E27FC236}">
                    <a16:creationId xmlns:a16="http://schemas.microsoft.com/office/drawing/2014/main" id="{BFFDE667-5394-4F3B-BF28-44F7F5BBB4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0853187"/>
                  </p:ext>
                </p:extLst>
              </p:nvPr>
            </p:nvGraphicFramePr>
            <p:xfrm>
              <a:off x="3359407" y="908237"/>
              <a:ext cx="4955835" cy="2787657"/>
            </p:xfrm>
            <a:graphic>
              <a:graphicData uri="http://schemas.microsoft.com/office/powerpoint/2016/slidezoom">
                <pslz:sldZm>
                  <pslz:sldZmObj sldId="1020" cId="3823881322">
                    <pslz:zmPr id="{7C9D42EC-3BC6-48A6-A7E9-3187AD60CAF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55835" cy="278765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Folienzoom 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FFDE667-5394-4F3B-BF28-44F7F5BBB4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9407" y="908237"/>
                <a:ext cx="4955835" cy="278765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8462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EE77A0AA-FD53-4FD5-B2F7-CFCA9496A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95" y="767557"/>
            <a:ext cx="2247277" cy="3099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0421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769330" y="-619125"/>
            <a:ext cx="1538659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8603932" y="-647700"/>
            <a:ext cx="1538659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FB0C38-1425-440C-ADF7-CB002174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93" y="7512"/>
            <a:ext cx="7828039" cy="513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DBEE7C-C7CA-44E8-B498-05AC0DE66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5328"/>
          <a:stretch/>
        </p:blipFill>
        <p:spPr>
          <a:xfrm>
            <a:off x="410903" y="-61323"/>
            <a:ext cx="8558018" cy="526614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3881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28212" y="1477052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420392" y="1959203"/>
            <a:ext cx="2250465" cy="646331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/>
              <a:t>Part A </a:t>
            </a:r>
            <a:r>
              <a:rPr lang="de-DE" sz="1200"/>
              <a:t>(4-6 Seiten)</a:t>
            </a:r>
          </a:p>
          <a:p>
            <a:r>
              <a:rPr lang="de-DE"/>
              <a:t> -&gt; </a:t>
            </a:r>
            <a:r>
              <a:rPr lang="de-DE" err="1"/>
              <a:t>target</a:t>
            </a:r>
            <a:r>
              <a:rPr lang="de-DE"/>
              <a:t> </a:t>
            </a:r>
            <a:r>
              <a:rPr lang="de-DE" err="1"/>
              <a:t>task</a:t>
            </a:r>
            <a:endParaRPr lang="de-DE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7D9D08B6-D143-449C-90FB-AB202CF96B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1278958"/>
                  </p:ext>
                </p:extLst>
              </p:nvPr>
            </p:nvGraphicFramePr>
            <p:xfrm>
              <a:off x="3416165" y="958845"/>
              <a:ext cx="4937177" cy="2777162"/>
            </p:xfrm>
            <a:graphic>
              <a:graphicData uri="http://schemas.microsoft.com/office/powerpoint/2016/slidezoom">
                <pslz:sldZm>
                  <pslz:sldZmObj sldId="1019" cId="2232706361">
                    <pslz:zmPr id="{F947CAAF-90E2-44A1-A2CA-3C85A9B53DB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37177" cy="27771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D9D08B6-D143-449C-90FB-AB202CF96B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6165" y="958845"/>
                <a:ext cx="4937177" cy="27771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0902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769330" y="-619125"/>
            <a:ext cx="1538659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8603932" y="-647700"/>
            <a:ext cx="1538659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FB0C38-1425-440C-ADF7-CB002174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93" y="7512"/>
            <a:ext cx="7828039" cy="513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2706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769330" y="-619125"/>
            <a:ext cx="1538659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8603932" y="-647700"/>
            <a:ext cx="1538659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5939D6-8607-4CA5-A834-B56BB2C0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28" y="-9320"/>
            <a:ext cx="7857893" cy="5152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1988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769330" y="-619125"/>
            <a:ext cx="1538659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655715-A470-49E1-AC99-565062847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29" y="32848"/>
            <a:ext cx="7810156" cy="5110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4705350" y="-647700"/>
            <a:ext cx="5437241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964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89372" y="1292407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489372" y="1652990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A </a:t>
            </a:r>
            <a:r>
              <a:rPr lang="de-DE" sz="1200"/>
              <a:t>(4-6 Seiten)</a:t>
            </a:r>
            <a:endParaRPr lang="de-DE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B5858F53-814A-4C31-9726-E3A5C09E15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9321362"/>
                  </p:ext>
                </p:extLst>
              </p:nvPr>
            </p:nvGraphicFramePr>
            <p:xfrm>
              <a:off x="3286125" y="887394"/>
              <a:ext cx="4992544" cy="2808306"/>
            </p:xfrm>
            <a:graphic>
              <a:graphicData uri="http://schemas.microsoft.com/office/powerpoint/2016/slidezoom">
                <pslz:sldZm>
                  <pslz:sldZmObj sldId="1025" cId="1978325403">
                    <pslz:zmPr id="{BC0A1921-85B9-4133-8D83-0DD5EB93764D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92544" cy="28083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5858F53-814A-4C31-9726-E3A5C09E15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6125" y="887394"/>
                <a:ext cx="4992544" cy="28083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489371" y="2054022"/>
            <a:ext cx="2250465" cy="553998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/>
              <a:t>A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862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227DDC4-C8EF-40B2-BAD0-121C9BF4E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7" y="2148194"/>
            <a:ext cx="1746502" cy="2408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3F2150A-D197-4AE3-949E-7F38C359D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71" y="2148194"/>
            <a:ext cx="1746503" cy="237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D04CF74D-34AE-4968-B922-F15876FFD68E}"/>
              </a:ext>
            </a:extLst>
          </p:cNvPr>
          <p:cNvSpPr txBox="1"/>
          <p:nvPr/>
        </p:nvSpPr>
        <p:spPr>
          <a:xfrm>
            <a:off x="4427155" y="103235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/>
              <a:t>Inhalt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00F33B2-B224-49B9-96BC-34A333F9CE75}"/>
              </a:ext>
            </a:extLst>
          </p:cNvPr>
          <p:cNvSpPr txBox="1"/>
          <p:nvPr/>
        </p:nvSpPr>
        <p:spPr>
          <a:xfrm>
            <a:off x="4427155" y="1740577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/>
              <a:t>Sprache</a:t>
            </a:r>
          </a:p>
        </p:txBody>
      </p:sp>
    </p:spTree>
    <p:extLst>
      <p:ext uri="{BB962C8B-B14F-4D97-AF65-F5344CB8AC3E}">
        <p14:creationId xmlns:p14="http://schemas.microsoft.com/office/powerpoint/2010/main" val="692658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655715-A470-49E1-AC99-565062847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29" y="32848"/>
            <a:ext cx="7810156" cy="5110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8610497" y="-566071"/>
            <a:ext cx="5437241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769330" y="-619125"/>
            <a:ext cx="5437241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325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89372" y="524966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489372" y="885549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A </a:t>
            </a:r>
            <a:r>
              <a:rPr lang="de-DE" sz="1200"/>
              <a:t>(4-6 Seiten)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489371" y="1253925"/>
            <a:ext cx="2250465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A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489370" y="1969004"/>
            <a:ext cx="2250465" cy="646331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/>
              <a:t>Part B </a:t>
            </a:r>
            <a:r>
              <a:rPr lang="de-DE" sz="1200"/>
              <a:t>(4-6 Seiten)</a:t>
            </a:r>
          </a:p>
          <a:p>
            <a:r>
              <a:rPr lang="de-DE"/>
              <a:t>-&gt; </a:t>
            </a:r>
            <a:r>
              <a:rPr lang="de-DE" err="1"/>
              <a:t>target</a:t>
            </a:r>
            <a:r>
              <a:rPr lang="de-DE"/>
              <a:t> </a:t>
            </a:r>
            <a:r>
              <a:rPr lang="de-DE" err="1"/>
              <a:t>task</a:t>
            </a:r>
            <a:endParaRPr lang="de-DE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4C24AEE4-4792-4BA0-86F9-FF7199F946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8218299"/>
                  </p:ext>
                </p:extLst>
              </p:nvPr>
            </p:nvGraphicFramePr>
            <p:xfrm>
              <a:off x="3258234" y="792480"/>
              <a:ext cx="5067740" cy="2850604"/>
            </p:xfrm>
            <a:graphic>
              <a:graphicData uri="http://schemas.microsoft.com/office/powerpoint/2016/slidezoom">
                <pslz:sldZm>
                  <pslz:sldZmObj sldId="1027" cId="2496549175">
                    <pslz:zmPr id="{5C0CC85A-0E19-455A-8DAF-03456BD7558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067740" cy="28506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C24AEE4-4792-4BA0-86F9-FF7199F946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8234" y="792480"/>
                <a:ext cx="5067740" cy="285060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6986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8610497" y="-566071"/>
            <a:ext cx="5437241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769329" y="-619125"/>
            <a:ext cx="1463294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697E87E-27C6-44BC-A347-4BE83DDFE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65" y="-1288"/>
            <a:ext cx="7916532" cy="5277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65491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8610497" y="-566071"/>
            <a:ext cx="5437241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769329" y="-619125"/>
            <a:ext cx="1463294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4BDD20E-7487-4C47-8BA3-F0E8B4D82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64" y="0"/>
            <a:ext cx="7916533" cy="5258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9545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89372" y="67756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489372" y="428339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A </a:t>
            </a:r>
            <a:r>
              <a:rPr lang="de-DE" sz="1200"/>
              <a:t>(4-6 Seiten)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489371" y="796715"/>
            <a:ext cx="2250465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A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489371" y="1358191"/>
            <a:ext cx="225046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B </a:t>
            </a:r>
            <a:r>
              <a:rPr lang="de-DE" sz="1200"/>
              <a:t>(4-6 Seiten)</a:t>
            </a:r>
          </a:p>
          <a:p>
            <a:r>
              <a:rPr lang="de-DE"/>
              <a:t>-&gt; </a:t>
            </a:r>
            <a:r>
              <a:rPr lang="de-DE" err="1"/>
              <a:t>target</a:t>
            </a:r>
            <a:r>
              <a:rPr lang="de-DE"/>
              <a:t> </a:t>
            </a:r>
            <a:r>
              <a:rPr lang="de-DE" err="1"/>
              <a:t>task</a:t>
            </a:r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489371" y="2054022"/>
            <a:ext cx="2250465" cy="553998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/>
              <a:t>B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59F4C2CD-28E2-444B-AF43-34A3A7FA2B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9166775"/>
                  </p:ext>
                </p:extLst>
              </p:nvPr>
            </p:nvGraphicFramePr>
            <p:xfrm>
              <a:off x="3332746" y="936431"/>
              <a:ext cx="4944569" cy="2781320"/>
            </p:xfrm>
            <a:graphic>
              <a:graphicData uri="http://schemas.microsoft.com/office/powerpoint/2016/slidezoom">
                <pslz:sldZm>
                  <pslz:sldZmObj sldId="1031" cId="54850251">
                    <pslz:zmPr id="{ED793F19-BFCF-480A-9686-D3D218540C0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44569" cy="278132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9F4C2CD-28E2-444B-AF43-34A3A7FA2B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2746" y="936431"/>
                <a:ext cx="4944569" cy="278132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2905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8610497" y="-566071"/>
            <a:ext cx="5437241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769329" y="-619125"/>
            <a:ext cx="1463294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7419FE1-F75F-4E25-BE0B-F48C7E39B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32" y="0"/>
            <a:ext cx="7895115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850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89372" y="31660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489372" y="428339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A </a:t>
            </a:r>
            <a:r>
              <a:rPr lang="de-DE" sz="1200"/>
              <a:t>(4-6 Seiten)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489371" y="796715"/>
            <a:ext cx="2250465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A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489371" y="1382255"/>
            <a:ext cx="225046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B </a:t>
            </a:r>
            <a:r>
              <a:rPr lang="de-DE" sz="1200"/>
              <a:t>(4-6 Seiten)</a:t>
            </a:r>
          </a:p>
          <a:p>
            <a:r>
              <a:rPr lang="de-DE"/>
              <a:t>-&gt; </a:t>
            </a:r>
            <a:r>
              <a:rPr lang="de-DE" err="1"/>
              <a:t>target</a:t>
            </a:r>
            <a:r>
              <a:rPr lang="de-DE"/>
              <a:t> </a:t>
            </a:r>
            <a:r>
              <a:rPr lang="de-DE" err="1"/>
              <a:t>task</a:t>
            </a:r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489371" y="2029958"/>
            <a:ext cx="2250465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B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543E67B-02BE-4FC9-8889-5160A579ECA3}"/>
              </a:ext>
            </a:extLst>
          </p:cNvPr>
          <p:cNvSpPr txBox="1"/>
          <p:nvPr/>
        </p:nvSpPr>
        <p:spPr>
          <a:xfrm>
            <a:off x="489370" y="2778759"/>
            <a:ext cx="2250465" cy="369332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err="1"/>
              <a:t>Photo</a:t>
            </a:r>
            <a:r>
              <a:rPr lang="de-DE"/>
              <a:t>/Reading Tour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CBBCD25D-CC69-43BA-84DA-E9E1BDA377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6638638"/>
                  </p:ext>
                </p:extLst>
              </p:nvPr>
            </p:nvGraphicFramePr>
            <p:xfrm>
              <a:off x="3428885" y="1015508"/>
              <a:ext cx="4846777" cy="2726312"/>
            </p:xfrm>
            <a:graphic>
              <a:graphicData uri="http://schemas.microsoft.com/office/powerpoint/2016/slidezoom">
                <pslz:sldZm>
                  <pslz:sldZmObj sldId="1033" cId="3780831865">
                    <pslz:zmPr id="{3F778C57-0CF8-4AE8-8570-5AE8F5FAFCB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846777" cy="27263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BBCD25D-CC69-43BA-84DA-E9E1BDA377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8885" y="1015508"/>
                <a:ext cx="4846777" cy="27263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1524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8610497" y="-566071"/>
            <a:ext cx="5437241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769329" y="-619125"/>
            <a:ext cx="1463294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79A2360-9065-4343-8A29-0FD9285D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65" y="-1"/>
            <a:ext cx="7916532" cy="5334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08318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75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2646406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19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79" name="Straight Connector 23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2646407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0" name="Group 25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361628"/>
            <a:ext cx="5670087" cy="3861826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2" name="Picture 29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489372" y="31660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Intro </a:t>
            </a:r>
            <a:r>
              <a:rPr lang="de-DE" sz="1200"/>
              <a:t>(2 Seiten)</a:t>
            </a:r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489372" y="428339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A </a:t>
            </a:r>
            <a:r>
              <a:rPr lang="de-DE" sz="1200"/>
              <a:t>(4-6 Seiten)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489371" y="796715"/>
            <a:ext cx="2250465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A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489371" y="1382255"/>
            <a:ext cx="225046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Part B </a:t>
            </a:r>
            <a:r>
              <a:rPr lang="de-DE" sz="1200"/>
              <a:t>(4-6 Seiten)</a:t>
            </a:r>
          </a:p>
          <a:p>
            <a:r>
              <a:rPr lang="de-DE"/>
              <a:t>-&gt; </a:t>
            </a:r>
            <a:r>
              <a:rPr lang="de-DE" err="1"/>
              <a:t>target</a:t>
            </a:r>
            <a:r>
              <a:rPr lang="de-DE"/>
              <a:t> </a:t>
            </a:r>
            <a:r>
              <a:rPr lang="de-DE" err="1"/>
              <a:t>task</a:t>
            </a:r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489371" y="2029958"/>
            <a:ext cx="2250465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/>
              <a:t>B Target Task Tool</a:t>
            </a:r>
          </a:p>
          <a:p>
            <a:r>
              <a:rPr lang="de-DE" sz="1200"/>
              <a:t>(1-2 Seiten)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543E67B-02BE-4FC9-8889-5160A579ECA3}"/>
              </a:ext>
            </a:extLst>
          </p:cNvPr>
          <p:cNvSpPr txBox="1"/>
          <p:nvPr/>
        </p:nvSpPr>
        <p:spPr>
          <a:xfrm>
            <a:off x="489370" y="2778759"/>
            <a:ext cx="225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err="1"/>
              <a:t>Photo</a:t>
            </a:r>
            <a:r>
              <a:rPr lang="de-DE"/>
              <a:t>/Reading Tour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D40AF99-A014-4BA4-A148-A5D6DBE7D46F}"/>
              </a:ext>
            </a:extLst>
          </p:cNvPr>
          <p:cNvSpPr txBox="1"/>
          <p:nvPr/>
        </p:nvSpPr>
        <p:spPr>
          <a:xfrm>
            <a:off x="489369" y="3211914"/>
            <a:ext cx="2250465" cy="369332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/>
              <a:t>Selbsteinschätzung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05AFB1A9-C11E-43CB-A321-0464664EE1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6053239"/>
                  </p:ext>
                </p:extLst>
              </p:nvPr>
            </p:nvGraphicFramePr>
            <p:xfrm>
              <a:off x="3330735" y="813356"/>
              <a:ext cx="5006251" cy="2816016"/>
            </p:xfrm>
            <a:graphic>
              <a:graphicData uri="http://schemas.microsoft.com/office/powerpoint/2016/slidezoom">
                <pslz:sldZm>
                  <pslz:sldZmObj sldId="1035" cId="917904782">
                    <pslz:zmPr id="{3CEDF175-D1C2-4CE9-9FCC-3D1935A29758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006251" cy="28160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5AFB1A9-C11E-43CB-A321-0464664EE1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0735" y="813356"/>
                <a:ext cx="5006251" cy="28160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13912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8610497" y="-566071"/>
            <a:ext cx="5437241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769329" y="-619125"/>
            <a:ext cx="1463294" cy="643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16C10CB-6F48-4E9C-AC80-ECFBA94E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29" y="0"/>
            <a:ext cx="7922101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7904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227DDC4-C8EF-40B2-BAD0-121C9BF4E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7" y="2148194"/>
            <a:ext cx="1746502" cy="2408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3F2150A-D197-4AE3-949E-7F38C359D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71" y="2148194"/>
            <a:ext cx="1746503" cy="237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D04CF74D-34AE-4968-B922-F15876FFD68E}"/>
              </a:ext>
            </a:extLst>
          </p:cNvPr>
          <p:cNvSpPr txBox="1"/>
          <p:nvPr/>
        </p:nvSpPr>
        <p:spPr>
          <a:xfrm>
            <a:off x="4427155" y="103235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/>
              <a:t>Inhalt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00F33B2-B224-49B9-96BC-34A333F9CE75}"/>
              </a:ext>
            </a:extLst>
          </p:cNvPr>
          <p:cNvSpPr txBox="1"/>
          <p:nvPr/>
        </p:nvSpPr>
        <p:spPr>
          <a:xfrm>
            <a:off x="4427155" y="1740577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/>
              <a:t>Sprache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7F32ACB-82A5-4CC3-89A1-8E254C759DCA}"/>
              </a:ext>
            </a:extLst>
          </p:cNvPr>
          <p:cNvSpPr txBox="1"/>
          <p:nvPr/>
        </p:nvSpPr>
        <p:spPr>
          <a:xfrm>
            <a:off x="4427155" y="2522360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/>
              <a:t>Kompetenz</a:t>
            </a:r>
          </a:p>
        </p:txBody>
      </p:sp>
    </p:spTree>
    <p:extLst>
      <p:ext uri="{BB962C8B-B14F-4D97-AF65-F5344CB8AC3E}">
        <p14:creationId xmlns:p14="http://schemas.microsoft.com/office/powerpoint/2010/main" val="24204768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Medienkompetenz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FF172D3-AFF2-47DE-B675-AA55E63401C5}"/>
              </a:ext>
            </a:extLst>
          </p:cNvPr>
          <p:cNvSpPr txBox="1"/>
          <p:nvPr/>
        </p:nvSpPr>
        <p:spPr>
          <a:xfrm>
            <a:off x="3144293" y="1574140"/>
            <a:ext cx="5508433" cy="29659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ea typeface="ヒラギノ角ゴ Pro W3"/>
                <a:cs typeface="ヒラギノ角ゴ Pro W3"/>
              </a:rPr>
              <a:t>Verstärkte Einbindung von Aufgaben zur Medienkompetenz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ea typeface="ヒラギノ角ゴ Pro W3"/>
                <a:cs typeface="ヒラギノ角ゴ Pro W3"/>
              </a:rPr>
              <a:t>Kennzeichnung von Medienkompetenz-Aufgaben im Schülerband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ea typeface="ヒラギノ角ゴ Pro W3"/>
                <a:cs typeface="ヒラギノ角ゴ Pro W3"/>
              </a:rPr>
              <a:t>Zusatzangebote: per </a:t>
            </a:r>
            <a:r>
              <a:rPr lang="de-DE" altLang="de-DE" err="1">
                <a:ea typeface="ヒラギノ角ゴ Pro W3"/>
                <a:cs typeface="ヒラギノ角ゴ Pro W3"/>
              </a:rPr>
              <a:t>Webcode</a:t>
            </a:r>
            <a:r>
              <a:rPr lang="de-DE" altLang="de-DE">
                <a:ea typeface="ヒラギノ角ゴ Pro W3"/>
                <a:cs typeface="ヒラギノ角ゴ Pro W3"/>
              </a:rPr>
              <a:t>, </a:t>
            </a:r>
            <a:br>
              <a:rPr lang="de-DE" altLang="de-DE">
                <a:ea typeface="ヒラギノ角ゴ Pro W3"/>
                <a:cs typeface="ヒラギノ角ゴ Pro W3"/>
              </a:rPr>
            </a:br>
            <a:r>
              <a:rPr lang="de-DE" altLang="de-DE">
                <a:ea typeface="ヒラギノ角ゴ Pro W3"/>
                <a:cs typeface="ヒラギノ角ゴ Pro W3"/>
              </a:rPr>
              <a:t>in Lehrer-</a:t>
            </a:r>
            <a:r>
              <a:rPr lang="de-DE" altLang="de-DE" err="1">
                <a:ea typeface="ヒラギノ角ゴ Pro W3"/>
                <a:cs typeface="ヒラギノ角ゴ Pro W3"/>
              </a:rPr>
              <a:t>BiBox</a:t>
            </a:r>
            <a:r>
              <a:rPr lang="de-DE" altLang="de-DE">
                <a:ea typeface="ヒラギノ角ゴ Pro W3"/>
                <a:cs typeface="ヒラギノ角ゴ Pro W3"/>
              </a:rPr>
              <a:t>, im Workbook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>
                <a:ea typeface="ヒラギノ角ゴ Pro W3"/>
                <a:cs typeface="ヒラギノ角ゴ Pro W3"/>
              </a:rPr>
              <a:t>weiterführende methodisch-didaktische Hinweise in Materialien für Lehrkräfte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ECA79B-183F-487F-9311-4A19FD780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5" y="1712539"/>
            <a:ext cx="1078992" cy="107899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81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Differenzierungskonzept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DDD2D6-DB49-46ED-A65C-23ADDCD36DA3}"/>
              </a:ext>
            </a:extLst>
          </p:cNvPr>
          <p:cNvSpPr txBox="1"/>
          <p:nvPr/>
        </p:nvSpPr>
        <p:spPr>
          <a:xfrm>
            <a:off x="1088684" y="1431277"/>
            <a:ext cx="5655015" cy="1937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Target </a:t>
            </a: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tasks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 als Möglichkeit der Differenzierung</a:t>
            </a:r>
            <a:r>
              <a:rPr kumimoji="0" lang="de-DE" altLang="de-DE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 </a:t>
            </a:r>
          </a:p>
          <a:p>
            <a:pPr marL="285750" marR="0" lvl="0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Offene Aufgaben, die unterschiedliche Ergebnisse ermöglichen</a:t>
            </a:r>
          </a:p>
          <a:p>
            <a:pPr marL="285750" marR="0" lvl="0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Individuelle Differenzierungsmöglichkeiten durch </a:t>
            </a:r>
            <a:r>
              <a:rPr kumimoji="0" lang="de-DE" altLang="de-DE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Target </a:t>
            </a:r>
            <a:r>
              <a:rPr kumimoji="0" lang="de-DE" altLang="de-D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tasks</a:t>
            </a:r>
            <a:r>
              <a:rPr kumimoji="0" lang="de-DE" altLang="de-DE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 </a:t>
            </a:r>
            <a:r>
              <a:rPr kumimoji="0" lang="de-DE" altLang="de-D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tools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2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Differenzierungskonzept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92DB45D-8A4A-4DB9-9405-B18256FCCC54}"/>
              </a:ext>
            </a:extLst>
          </p:cNvPr>
          <p:cNvSpPr txBox="1"/>
          <p:nvPr/>
        </p:nvSpPr>
        <p:spPr>
          <a:xfrm>
            <a:off x="1204783" y="1606615"/>
            <a:ext cx="6970259" cy="2933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NEU: Umfassender Differenzierungsanhang </a:t>
            </a:r>
            <a:r>
              <a:rPr kumimoji="0" lang="de-DE" altLang="de-DE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Diff and </a:t>
            </a:r>
            <a:r>
              <a:rPr kumimoji="0" lang="de-DE" altLang="de-DE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train</a:t>
            </a:r>
            <a:r>
              <a:rPr kumimoji="0" lang="de-DE" altLang="de-DE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 </a:t>
            </a:r>
          </a:p>
          <a:p>
            <a:pPr marL="285750" marR="0" lvl="0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Differenzierende Übungen und Trainingsübungen zu den Kapiteln</a:t>
            </a:r>
          </a:p>
          <a:p>
            <a:pPr marL="285750" marR="0" lvl="0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Kategorien: </a:t>
            </a:r>
          </a:p>
          <a:p>
            <a:pPr marL="576000" marR="0" lvl="8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Support</a:t>
            </a:r>
          </a:p>
          <a:p>
            <a:pPr marL="576000" marR="0" lvl="8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Easy alternative</a:t>
            </a:r>
          </a:p>
          <a:p>
            <a:pPr marL="576000" marR="0" lvl="8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Extra</a:t>
            </a:r>
          </a:p>
          <a:p>
            <a:pPr marL="576000" marR="0" lvl="8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92243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Support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B5578F-BF97-49DC-B617-E361696168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0" b="15587"/>
          <a:stretch/>
        </p:blipFill>
        <p:spPr>
          <a:xfrm>
            <a:off x="1088685" y="3257822"/>
            <a:ext cx="5760000" cy="14722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5FCE7CE-6B82-4FFE-B056-F7F7FC6EB5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8" b="21242"/>
          <a:stretch/>
        </p:blipFill>
        <p:spPr>
          <a:xfrm>
            <a:off x="1088685" y="1487411"/>
            <a:ext cx="5760000" cy="156980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912B51-9038-4BF0-AB75-08D59816C13A}"/>
              </a:ext>
            </a:extLst>
          </p:cNvPr>
          <p:cNvSpPr txBox="1"/>
          <p:nvPr/>
        </p:nvSpPr>
        <p:spPr>
          <a:xfrm>
            <a:off x="1026557" y="1635579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41783D-B2C0-4054-8E77-0160CCF7BD33}"/>
              </a:ext>
            </a:extLst>
          </p:cNvPr>
          <p:cNvSpPr txBox="1"/>
          <p:nvPr/>
        </p:nvSpPr>
        <p:spPr>
          <a:xfrm>
            <a:off x="1683573" y="1894659"/>
            <a:ext cx="1195648" cy="181052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2C3B00C-69F1-4247-9C00-4A4FC6CC74C4}"/>
              </a:ext>
            </a:extLst>
          </p:cNvPr>
          <p:cNvSpPr txBox="1"/>
          <p:nvPr/>
        </p:nvSpPr>
        <p:spPr>
          <a:xfrm>
            <a:off x="2821165" y="3311978"/>
            <a:ext cx="738873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9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Easy alternative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5AEBC30-3DE8-4D12-8770-BFDD945A4F82}"/>
              </a:ext>
            </a:extLst>
          </p:cNvPr>
          <p:cNvSpPr txBox="1"/>
          <p:nvPr/>
        </p:nvSpPr>
        <p:spPr>
          <a:xfrm>
            <a:off x="1034418" y="1741714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264DA9E-C9C7-4999-B096-B979416BFEA8}"/>
              </a:ext>
            </a:extLst>
          </p:cNvPr>
          <p:cNvSpPr txBox="1"/>
          <p:nvPr/>
        </p:nvSpPr>
        <p:spPr>
          <a:xfrm>
            <a:off x="1186818" y="1590971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BBDB321-6029-4C96-9EAD-1756827FAEB8}"/>
              </a:ext>
            </a:extLst>
          </p:cNvPr>
          <p:cNvSpPr txBox="1"/>
          <p:nvPr/>
        </p:nvSpPr>
        <p:spPr>
          <a:xfrm>
            <a:off x="1034418" y="1137145"/>
            <a:ext cx="7764780" cy="40869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B34059-BA80-4E34-A978-3151ED6DA1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2" r="48648" b="7660"/>
          <a:stretch/>
        </p:blipFill>
        <p:spPr>
          <a:xfrm>
            <a:off x="1114292" y="1582343"/>
            <a:ext cx="2957856" cy="156375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DE05447-BD47-402F-84AB-B940687C1EFB}"/>
              </a:ext>
            </a:extLst>
          </p:cNvPr>
          <p:cNvSpPr txBox="1"/>
          <p:nvPr/>
        </p:nvSpPr>
        <p:spPr>
          <a:xfrm>
            <a:off x="1628759" y="2241698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676D92-F0E4-440C-8C48-073AA24134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9" b="20207"/>
          <a:stretch/>
        </p:blipFill>
        <p:spPr>
          <a:xfrm>
            <a:off x="1088685" y="3355254"/>
            <a:ext cx="5760000" cy="141767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012A03A-F449-4A28-B057-5849B699A3A1}"/>
              </a:ext>
            </a:extLst>
          </p:cNvPr>
          <p:cNvSpPr txBox="1"/>
          <p:nvPr/>
        </p:nvSpPr>
        <p:spPr>
          <a:xfrm>
            <a:off x="3277585" y="3529027"/>
            <a:ext cx="1135880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87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Extra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8E199D-9802-4F87-9408-05E05BE99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55317"/>
          <a:stretch/>
        </p:blipFill>
        <p:spPr>
          <a:xfrm>
            <a:off x="1088685" y="2187366"/>
            <a:ext cx="5760000" cy="282425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EA0EADD-5601-4F9E-99F7-1177958DA3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4" b="6138"/>
          <a:stretch/>
        </p:blipFill>
        <p:spPr>
          <a:xfrm>
            <a:off x="1088685" y="1541059"/>
            <a:ext cx="5760000" cy="47983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C146070-1763-45CF-A708-1E1789460DC8}"/>
              </a:ext>
            </a:extLst>
          </p:cNvPr>
          <p:cNvSpPr txBox="1"/>
          <p:nvPr/>
        </p:nvSpPr>
        <p:spPr>
          <a:xfrm>
            <a:off x="999896" y="1541059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F7E621-0A30-4D2F-A3A1-1B1A0DD218A7}"/>
              </a:ext>
            </a:extLst>
          </p:cNvPr>
          <p:cNvSpPr txBox="1"/>
          <p:nvPr/>
        </p:nvSpPr>
        <p:spPr>
          <a:xfrm>
            <a:off x="1152296" y="1390316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E865B27-3012-4E67-9E75-E358924D9455}"/>
              </a:ext>
            </a:extLst>
          </p:cNvPr>
          <p:cNvSpPr txBox="1"/>
          <p:nvPr/>
        </p:nvSpPr>
        <p:spPr>
          <a:xfrm>
            <a:off x="1641862" y="1844693"/>
            <a:ext cx="1078249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15C0B4F-B611-47C6-AD88-089D2E6A1A97}"/>
              </a:ext>
            </a:extLst>
          </p:cNvPr>
          <p:cNvSpPr txBox="1"/>
          <p:nvPr/>
        </p:nvSpPr>
        <p:spPr>
          <a:xfrm>
            <a:off x="3221722" y="2246133"/>
            <a:ext cx="824307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54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training</a:t>
            </a:r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F7E621-0A30-4D2F-A3A1-1B1A0DD218A7}"/>
              </a:ext>
            </a:extLst>
          </p:cNvPr>
          <p:cNvSpPr txBox="1"/>
          <p:nvPr/>
        </p:nvSpPr>
        <p:spPr>
          <a:xfrm>
            <a:off x="1152296" y="1390316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6E70C96-089B-49B9-AAAD-250759486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0" b="23280"/>
          <a:stretch/>
        </p:blipFill>
        <p:spPr>
          <a:xfrm>
            <a:off x="1152296" y="2926269"/>
            <a:ext cx="5760000" cy="100981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E876EE7-C3B6-4135-8886-2497D4BC28DB}"/>
              </a:ext>
            </a:extLst>
          </p:cNvPr>
          <p:cNvSpPr txBox="1"/>
          <p:nvPr/>
        </p:nvSpPr>
        <p:spPr>
          <a:xfrm>
            <a:off x="1670556" y="2406365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3A1A4E3-36D0-41EF-8010-1056756AB226}"/>
              </a:ext>
            </a:extLst>
          </p:cNvPr>
          <p:cNvSpPr txBox="1"/>
          <p:nvPr/>
        </p:nvSpPr>
        <p:spPr>
          <a:xfrm>
            <a:off x="2885888" y="2929874"/>
            <a:ext cx="824307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6269B74-E3DE-480E-A6E5-4DCAAB35A7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2" b="61737"/>
          <a:stretch/>
        </p:blipFill>
        <p:spPr>
          <a:xfrm>
            <a:off x="1152296" y="1759370"/>
            <a:ext cx="5760000" cy="82067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DCFE052-5776-49DC-9C56-1016A041AB7C}"/>
              </a:ext>
            </a:extLst>
          </p:cNvPr>
          <p:cNvSpPr txBox="1"/>
          <p:nvPr/>
        </p:nvSpPr>
        <p:spPr>
          <a:xfrm>
            <a:off x="1659921" y="2412478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59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Camden Town und </a:t>
            </a:r>
            <a:r>
              <a:rPr lang="de-DE" err="1"/>
              <a:t>LEhrertypen</a:t>
            </a:r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F7E621-0A30-4D2F-A3A1-1B1A0DD218A7}"/>
              </a:ext>
            </a:extLst>
          </p:cNvPr>
          <p:cNvSpPr txBox="1"/>
          <p:nvPr/>
        </p:nvSpPr>
        <p:spPr>
          <a:xfrm>
            <a:off x="1152296" y="1390316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CFD6BC-5B7D-4916-B948-6F8A0769E6AF}"/>
              </a:ext>
            </a:extLst>
          </p:cNvPr>
          <p:cNvSpPr txBox="1"/>
          <p:nvPr/>
        </p:nvSpPr>
        <p:spPr>
          <a:xfrm>
            <a:off x="1152295" y="1300329"/>
            <a:ext cx="5268675" cy="2092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s Thomas Sans 1"/>
              <a:ea typeface="ヒラギノ角ゴ Pro W3"/>
              <a:cs typeface="ヒラギノ角ゴ Pro W3"/>
              <a:sym typeface="Calibri"/>
            </a:endParaRPr>
          </a:p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Situation 1: „Ich habe keine Zeit!“ </a:t>
            </a:r>
          </a:p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Situation 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2: „Grammatik ist das A und O!“</a:t>
            </a:r>
          </a:p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Situation 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3: „Grammatik braucht kein Mensch!“</a:t>
            </a:r>
          </a:p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Situation 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4: „Meine Schüler sind so unterschiedlich!“</a:t>
            </a:r>
          </a:p>
        </p:txBody>
      </p:sp>
    </p:spTree>
    <p:extLst>
      <p:ext uri="{BB962C8B-B14F-4D97-AF65-F5344CB8AC3E}">
        <p14:creationId xmlns:p14="http://schemas.microsoft.com/office/powerpoint/2010/main" val="30895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1: „ich habe keine Zeit“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F7E621-0A30-4D2F-A3A1-1B1A0DD218A7}"/>
              </a:ext>
            </a:extLst>
          </p:cNvPr>
          <p:cNvSpPr txBox="1"/>
          <p:nvPr/>
        </p:nvSpPr>
        <p:spPr>
          <a:xfrm>
            <a:off x="1152296" y="1390316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A321292-A544-4005-8F3B-8F08E2A72C08}"/>
              </a:ext>
            </a:extLst>
          </p:cNvPr>
          <p:cNvSpPr txBox="1"/>
          <p:nvPr/>
        </p:nvSpPr>
        <p:spPr>
          <a:xfrm>
            <a:off x="1088685" y="1390316"/>
            <a:ext cx="6292623" cy="2092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Fokus: </a:t>
            </a:r>
            <a:r>
              <a:rPr kumimoji="0" lang="de-DE" altLang="de-DE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Target </a:t>
            </a:r>
            <a:r>
              <a:rPr kumimoji="0" lang="de-DE" altLang="de-D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tasks</a:t>
            </a:r>
            <a:endParaRPr kumimoji="0" lang="de-DE" altLang="de-DE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s Thomas Sans 1"/>
              <a:ea typeface="ヒラギノ角ゴ Pro W3"/>
              <a:cs typeface="ヒラギノ角ゴ Pro W3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Aufgaben</a:t>
            </a: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, die auf die </a:t>
            </a:r>
            <a:r>
              <a:rPr kumimoji="0" lang="en-US" altLang="de-DE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Target task </a:t>
            </a:r>
            <a:r>
              <a:rPr kumimoji="0" lang="en-US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hinarbeiten</a:t>
            </a:r>
            <a:endParaRPr kumimoji="0" lang="en-US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s Thomas Sans 1"/>
              <a:ea typeface="ヒラギノ角ゴ Pro W3"/>
              <a:cs typeface="ヒラギノ角ゴ Pro W3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Auswahl</a:t>
            </a: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 </a:t>
            </a:r>
            <a:r>
              <a:rPr kumimoji="0" lang="en-US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aus</a:t>
            </a: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 den </a:t>
            </a:r>
            <a:r>
              <a:rPr kumimoji="0" lang="en-US" altLang="de-DE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Target task tools</a:t>
            </a:r>
          </a:p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s Thomas Sans 1"/>
              <a:ea typeface="ヒラギノ角ゴ Pro W3"/>
              <a:cs typeface="ヒラギノ角ゴ Pro W3"/>
              <a:sym typeface="Calibri"/>
            </a:endParaRPr>
          </a:p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Verwendung</a:t>
            </a: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 des </a:t>
            </a:r>
            <a:r>
              <a:rPr kumimoji="0" lang="en-US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Minimalwegs</a:t>
            </a:r>
            <a:endParaRPr kumimoji="0" lang="en-US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s Thomas Sans 1"/>
              <a:ea typeface="ヒラギノ角ゴ Pro W3"/>
              <a:cs typeface="ヒラギノ角ゴ Pro W3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66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1: „ich habe keine Zeit“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C474943-103C-4B75-9B99-D7297000B5D5}"/>
              </a:ext>
            </a:extLst>
          </p:cNvPr>
          <p:cNvGrpSpPr/>
          <p:nvPr/>
        </p:nvGrpSpPr>
        <p:grpSpPr>
          <a:xfrm>
            <a:off x="1088685" y="1457895"/>
            <a:ext cx="5040000" cy="3447594"/>
            <a:chOff x="-2226696" y="543495"/>
            <a:chExt cx="5040000" cy="3447594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09990AC-F27F-4961-AC74-801A019E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rgbClr val="000000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F5EB528-CD1A-4310-9B24-8D127D2C6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rgbClr val="000000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6429DE97-E33D-410B-85F5-362659F21206}"/>
              </a:ext>
            </a:extLst>
          </p:cNvPr>
          <p:cNvSpPr txBox="1"/>
          <p:nvPr/>
        </p:nvSpPr>
        <p:spPr>
          <a:xfrm>
            <a:off x="3712947" y="2401294"/>
            <a:ext cx="2297927" cy="2274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s Thomas Sans 1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34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227DDC4-C8EF-40B2-BAD0-121C9BF4E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7" y="2148194"/>
            <a:ext cx="1746502" cy="2408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3F2150A-D197-4AE3-949E-7F38C359D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71" y="2148194"/>
            <a:ext cx="1746503" cy="237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D04CF74D-34AE-4968-B922-F15876FFD68E}"/>
              </a:ext>
            </a:extLst>
          </p:cNvPr>
          <p:cNvSpPr txBox="1"/>
          <p:nvPr/>
        </p:nvSpPr>
        <p:spPr>
          <a:xfrm>
            <a:off x="4427155" y="1032358"/>
            <a:ext cx="2937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Inhalt = </a:t>
            </a:r>
            <a:r>
              <a:rPr kumimoji="0" lang="de-DE" sz="2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meaningful</a:t>
            </a:r>
            <a:endParaRPr kumimoji="0" lang="de-DE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  <a:sym typeface="Calibri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00F33B2-B224-49B9-96BC-34A333F9CE75}"/>
              </a:ext>
            </a:extLst>
          </p:cNvPr>
          <p:cNvSpPr txBox="1"/>
          <p:nvPr/>
        </p:nvSpPr>
        <p:spPr>
          <a:xfrm>
            <a:off x="4427155" y="1740577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Sprache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7F32ACB-82A5-4CC3-89A1-8E254C759DCA}"/>
              </a:ext>
            </a:extLst>
          </p:cNvPr>
          <p:cNvSpPr txBox="1"/>
          <p:nvPr/>
        </p:nvSpPr>
        <p:spPr>
          <a:xfrm>
            <a:off x="4427155" y="2522360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Kompetenz</a:t>
            </a:r>
          </a:p>
        </p:txBody>
      </p:sp>
    </p:spTree>
    <p:extLst>
      <p:ext uri="{BB962C8B-B14F-4D97-AF65-F5344CB8AC3E}">
        <p14:creationId xmlns:p14="http://schemas.microsoft.com/office/powerpoint/2010/main" val="31040814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1: „ich habe keine Zeit“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30C5946-D1AE-4E76-8447-A6182FCD183E}"/>
              </a:ext>
            </a:extLst>
          </p:cNvPr>
          <p:cNvSpPr txBox="1"/>
          <p:nvPr/>
        </p:nvSpPr>
        <p:spPr>
          <a:xfrm>
            <a:off x="1088685" y="21336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latin typeface="bs Thomas Sans 1"/>
              <a:ea typeface="ヒラギノ角ゴ Pro W3"/>
              <a:cs typeface="ヒラギノ角ゴ Pro W3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03637F8-DF4E-4006-8950-B28189E77931}"/>
              </a:ext>
            </a:extLst>
          </p:cNvPr>
          <p:cNvSpPr txBox="1"/>
          <p:nvPr/>
        </p:nvSpPr>
        <p:spPr>
          <a:xfrm>
            <a:off x="1241085" y="22860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>
              <a:latin typeface="bs Thomas Sans 1"/>
              <a:ea typeface="ヒラギノ角ゴ Pro W3"/>
              <a:cs typeface="ヒラギノ角ゴ Pro W3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84D17F8-CA70-49EE-B4B3-31C822BFBA36}"/>
              </a:ext>
            </a:extLst>
          </p:cNvPr>
          <p:cNvSpPr txBox="1"/>
          <p:nvPr/>
        </p:nvSpPr>
        <p:spPr>
          <a:xfrm>
            <a:off x="6382810" y="1525851"/>
            <a:ext cx="663830" cy="3072038"/>
          </a:xfrm>
          <a:prstGeom prst="rect">
            <a:avLst/>
          </a:prstGeom>
          <a:solidFill>
            <a:srgbClr val="6699FF"/>
          </a:solidFill>
          <a:effectLst>
            <a:softEdge rad="0"/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>
                <a:latin typeface="bs Thomas Sans 1"/>
                <a:cs typeface="Calibri"/>
              </a:rPr>
              <a:t>A1</a:t>
            </a:r>
          </a:p>
          <a:p>
            <a:r>
              <a:rPr lang="de-DE">
                <a:latin typeface="bs Thomas Sans 1"/>
                <a:cs typeface="Calibri"/>
              </a:rPr>
              <a:t>A2</a:t>
            </a:r>
          </a:p>
          <a:p>
            <a:r>
              <a:rPr lang="de-DE">
                <a:latin typeface="bs Thomas Sans 1"/>
                <a:cs typeface="Calibri"/>
              </a:rPr>
              <a:t>A3</a:t>
            </a:r>
          </a:p>
          <a:p>
            <a:r>
              <a:rPr lang="de-DE">
                <a:latin typeface="bs Thomas Sans 1"/>
                <a:cs typeface="Calibri"/>
              </a:rPr>
              <a:t>A4</a:t>
            </a:r>
          </a:p>
          <a:p>
            <a:r>
              <a:rPr lang="de-DE">
                <a:latin typeface="bs Thomas Sans 1"/>
                <a:cs typeface="Calibri"/>
              </a:rPr>
              <a:t>A5</a:t>
            </a:r>
          </a:p>
          <a:p>
            <a:r>
              <a:rPr lang="de-DE">
                <a:latin typeface="bs Thomas Sans 1"/>
                <a:cs typeface="Calibri"/>
              </a:rPr>
              <a:t>A6</a:t>
            </a:r>
          </a:p>
          <a:p>
            <a:r>
              <a:rPr lang="de-DE">
                <a:latin typeface="bs Thomas Sans 1"/>
                <a:cs typeface="Calibri"/>
              </a:rPr>
              <a:t>A7</a:t>
            </a:r>
          </a:p>
          <a:p>
            <a:r>
              <a:rPr lang="de-DE">
                <a:latin typeface="bs Thomas Sans 1"/>
                <a:cs typeface="Calibri"/>
              </a:rPr>
              <a:t>A8</a:t>
            </a:r>
          </a:p>
          <a:p>
            <a:r>
              <a:rPr lang="de-DE">
                <a:latin typeface="bs Thomas Sans 1"/>
                <a:cs typeface="Calibri"/>
              </a:rPr>
              <a:t>A9</a:t>
            </a:r>
          </a:p>
          <a:p>
            <a:r>
              <a:rPr lang="de-DE">
                <a:latin typeface="bs Thomas Sans 1"/>
                <a:cs typeface="Calibri"/>
              </a:rPr>
              <a:t>A10</a:t>
            </a:r>
          </a:p>
          <a:p>
            <a:r>
              <a:rPr lang="de-DE">
                <a:latin typeface="bs Thomas Sans 1"/>
                <a:cs typeface="Calibri"/>
              </a:rPr>
              <a:t>A11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4A53852-76B3-4D67-BFE3-ECFB6B5DF2D0}"/>
              </a:ext>
            </a:extLst>
          </p:cNvPr>
          <p:cNvSpPr txBox="1"/>
          <p:nvPr/>
        </p:nvSpPr>
        <p:spPr>
          <a:xfrm>
            <a:off x="6382810" y="1525851"/>
            <a:ext cx="663830" cy="3072267"/>
          </a:xfrm>
          <a:prstGeom prst="rect">
            <a:avLst/>
          </a:prstGeom>
          <a:solidFill>
            <a:srgbClr val="6699FF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>
                <a:latin typeface="bs Thomas Sans 1"/>
                <a:cs typeface="Calibri"/>
              </a:rPr>
              <a:t>A1</a:t>
            </a:r>
          </a:p>
          <a:p>
            <a:r>
              <a:rPr lang="de-DE">
                <a:latin typeface="bs Thomas Sans 1"/>
                <a:cs typeface="Calibri"/>
              </a:rPr>
              <a:t>A2</a:t>
            </a:r>
          </a:p>
          <a:p>
            <a:r>
              <a:rPr lang="de-DE">
                <a:latin typeface="bs Thomas Sans 1"/>
                <a:cs typeface="Calibri"/>
              </a:rPr>
              <a:t>A3</a:t>
            </a:r>
          </a:p>
          <a:p>
            <a:endParaRPr lang="de-DE">
              <a:latin typeface="bs Thomas Sans 1"/>
              <a:cs typeface="Calibri"/>
            </a:endParaRPr>
          </a:p>
          <a:p>
            <a:endParaRPr lang="de-DE">
              <a:latin typeface="bs Thomas Sans 1"/>
              <a:cs typeface="Calibri"/>
            </a:endParaRPr>
          </a:p>
          <a:p>
            <a:r>
              <a:rPr lang="de-DE">
                <a:latin typeface="bs Thomas Sans 1"/>
                <a:cs typeface="Calibri"/>
              </a:rPr>
              <a:t>A6</a:t>
            </a:r>
          </a:p>
          <a:p>
            <a:endParaRPr lang="de-DE">
              <a:latin typeface="bs Thomas Sans 1"/>
              <a:cs typeface="Calibri"/>
            </a:endParaRPr>
          </a:p>
          <a:p>
            <a:r>
              <a:rPr lang="de-DE">
                <a:latin typeface="bs Thomas Sans 1"/>
                <a:cs typeface="Calibri"/>
              </a:rPr>
              <a:t>A8</a:t>
            </a:r>
          </a:p>
          <a:p>
            <a:endParaRPr lang="de-DE">
              <a:latin typeface="bs Thomas Sans 1"/>
              <a:cs typeface="Calibri"/>
            </a:endParaRPr>
          </a:p>
          <a:p>
            <a:r>
              <a:rPr lang="de-DE">
                <a:latin typeface="bs Thomas Sans 1"/>
                <a:cs typeface="Calibri"/>
              </a:rPr>
              <a:t>A11</a:t>
            </a:r>
          </a:p>
        </p:txBody>
      </p:sp>
      <p:sp>
        <p:nvSpPr>
          <p:cNvPr id="22" name="Pfeil nach rechts 3">
            <a:extLst>
              <a:ext uri="{FF2B5EF4-FFF2-40B4-BE49-F238E27FC236}">
                <a16:creationId xmlns:a16="http://schemas.microsoft.com/office/drawing/2014/main" id="{600FCE4F-330C-4844-ACA7-4EC55F91A862}"/>
              </a:ext>
            </a:extLst>
          </p:cNvPr>
          <p:cNvSpPr/>
          <p:nvPr/>
        </p:nvSpPr>
        <p:spPr>
          <a:xfrm>
            <a:off x="7145680" y="2419787"/>
            <a:ext cx="673395" cy="176473"/>
          </a:xfrm>
          <a:prstGeom prst="rightArrow">
            <a:avLst/>
          </a:prstGeom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bs Thomas Sans 1"/>
              <a:cs typeface="Calibri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880F483-3330-42DD-A8FA-18A7E77BF864}"/>
              </a:ext>
            </a:extLst>
          </p:cNvPr>
          <p:cNvSpPr txBox="1"/>
          <p:nvPr/>
        </p:nvSpPr>
        <p:spPr>
          <a:xfrm>
            <a:off x="7920925" y="1522087"/>
            <a:ext cx="663830" cy="1727788"/>
          </a:xfrm>
          <a:prstGeom prst="rect">
            <a:avLst/>
          </a:prstGeom>
          <a:solidFill>
            <a:srgbClr val="6699FF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>
                <a:latin typeface="bs Thomas Sans 1"/>
                <a:cs typeface="Calibri"/>
              </a:rPr>
              <a:t>A1</a:t>
            </a:r>
          </a:p>
          <a:p>
            <a:r>
              <a:rPr lang="de-DE">
                <a:latin typeface="bs Thomas Sans 1"/>
                <a:cs typeface="Calibri"/>
              </a:rPr>
              <a:t>A2</a:t>
            </a:r>
          </a:p>
          <a:p>
            <a:r>
              <a:rPr lang="de-DE">
                <a:latin typeface="bs Thomas Sans 1"/>
                <a:cs typeface="Calibri"/>
              </a:rPr>
              <a:t>A3</a:t>
            </a:r>
          </a:p>
          <a:p>
            <a:r>
              <a:rPr lang="de-DE">
                <a:latin typeface="bs Thomas Sans 1"/>
                <a:cs typeface="Calibri"/>
              </a:rPr>
              <a:t>A6</a:t>
            </a:r>
          </a:p>
          <a:p>
            <a:r>
              <a:rPr lang="de-DE">
                <a:latin typeface="bs Thomas Sans 1"/>
                <a:cs typeface="Calibri"/>
              </a:rPr>
              <a:t>A8</a:t>
            </a:r>
          </a:p>
          <a:p>
            <a:r>
              <a:rPr lang="de-DE">
                <a:latin typeface="bs Thomas Sans 1"/>
                <a:cs typeface="Calibri"/>
              </a:rPr>
              <a:t>A11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011C7EC-994A-43D8-A20E-D25D032B4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85" y="1526078"/>
            <a:ext cx="2520000" cy="3447593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BE37BD0-C1DC-43A6-B137-18840AB1A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85" y="1526078"/>
            <a:ext cx="2520000" cy="3447593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C116F7B2-8846-4DFB-B8C2-2D34BBC40765}"/>
              </a:ext>
            </a:extLst>
          </p:cNvPr>
          <p:cNvSpPr txBox="1"/>
          <p:nvPr/>
        </p:nvSpPr>
        <p:spPr>
          <a:xfrm>
            <a:off x="3689093" y="1784074"/>
            <a:ext cx="2369489" cy="50192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s Thomas Sans 1"/>
              <a:cs typeface="Calibri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C057E89-F7F4-48B3-B425-A09AFBF23C0C}"/>
              </a:ext>
            </a:extLst>
          </p:cNvPr>
          <p:cNvSpPr txBox="1"/>
          <p:nvPr/>
        </p:nvSpPr>
        <p:spPr>
          <a:xfrm>
            <a:off x="3689093" y="2909119"/>
            <a:ext cx="2369489" cy="6233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s Thomas Sans 1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5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FC217D2-D06E-44FD-98F9-08497EFB92E9}"/>
              </a:ext>
            </a:extLst>
          </p:cNvPr>
          <p:cNvSpPr txBox="1"/>
          <p:nvPr/>
        </p:nvSpPr>
        <p:spPr>
          <a:xfrm>
            <a:off x="1088685" y="1452371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Fokus: grammatikvermittelnde und -trainierende Übungen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Hauptteil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Anwendung der Grammatik in den </a:t>
            </a: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8484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FC217D2-D06E-44FD-98F9-08497EFB92E9}"/>
              </a:ext>
            </a:extLst>
          </p:cNvPr>
          <p:cNvSpPr txBox="1"/>
          <p:nvPr/>
        </p:nvSpPr>
        <p:spPr>
          <a:xfrm>
            <a:off x="1088685" y="1452371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Fokus: grammatikvermittelnde und -trainierende Übungen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Hauptteil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Anwendung der Grammatik in den </a:t>
            </a: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065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5C97040-6138-4951-944C-206B9C732CC6}"/>
              </a:ext>
            </a:extLst>
          </p:cNvPr>
          <p:cNvGrpSpPr/>
          <p:nvPr/>
        </p:nvGrpSpPr>
        <p:grpSpPr>
          <a:xfrm>
            <a:off x="441960" y="1506880"/>
            <a:ext cx="5040000" cy="3447594"/>
            <a:chOff x="-2226696" y="543495"/>
            <a:chExt cx="5040000" cy="344759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51BD787-32B5-4921-AB41-41D8871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89E9933-7AAD-4E03-983C-1F216928F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366FCF18-C03F-43A5-AF1A-34056E5846CA}"/>
              </a:ext>
            </a:extLst>
          </p:cNvPr>
          <p:cNvSpPr txBox="1"/>
          <p:nvPr/>
        </p:nvSpPr>
        <p:spPr>
          <a:xfrm>
            <a:off x="441960" y="2068285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C95703D-E56D-414E-9D26-20CD33CDD38B}"/>
              </a:ext>
            </a:extLst>
          </p:cNvPr>
          <p:cNvSpPr/>
          <p:nvPr/>
        </p:nvSpPr>
        <p:spPr>
          <a:xfrm>
            <a:off x="3153441" y="1734935"/>
            <a:ext cx="2119423" cy="67782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B564393-8A25-45EB-88C4-D9EC4F916A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1" b="72314"/>
          <a:stretch/>
        </p:blipFill>
        <p:spPr>
          <a:xfrm>
            <a:off x="3140358" y="2459151"/>
            <a:ext cx="5760000" cy="154305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3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BC5B1F3-619F-43D1-A1EB-1F4E72C558DA}"/>
              </a:ext>
            </a:extLst>
          </p:cNvPr>
          <p:cNvGrpSpPr/>
          <p:nvPr/>
        </p:nvGrpSpPr>
        <p:grpSpPr>
          <a:xfrm>
            <a:off x="515439" y="1482388"/>
            <a:ext cx="5040000" cy="3447594"/>
            <a:chOff x="-2226696" y="543495"/>
            <a:chExt cx="5040000" cy="344759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7F662A0-30DB-4F6E-9584-CE4C9A063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96A3BC6-0A3F-462B-AD32-6586B11B9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6BC1BD6D-5CC5-46F3-BC15-9C984FF961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8" b="50741"/>
          <a:stretch/>
        </p:blipFill>
        <p:spPr>
          <a:xfrm>
            <a:off x="3213837" y="3179244"/>
            <a:ext cx="5760000" cy="171774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F837A43-E568-499D-8198-942E0B82C51B}"/>
              </a:ext>
            </a:extLst>
          </p:cNvPr>
          <p:cNvSpPr/>
          <p:nvPr/>
        </p:nvSpPr>
        <p:spPr>
          <a:xfrm>
            <a:off x="3213837" y="2463318"/>
            <a:ext cx="2119423" cy="67782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>
              <a:solidFill>
                <a:srgbClr val="646464"/>
              </a:solidFill>
              <a:latin typeface="bs Thomas Sans 1"/>
            </a:endParaRPr>
          </a:p>
        </p:txBody>
      </p:sp>
    </p:spTree>
    <p:extLst>
      <p:ext uri="{BB962C8B-B14F-4D97-AF65-F5344CB8AC3E}">
        <p14:creationId xmlns:p14="http://schemas.microsoft.com/office/powerpoint/2010/main" val="16675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CD0C7E3-5A22-424B-A495-D6476763A244}"/>
              </a:ext>
            </a:extLst>
          </p:cNvPr>
          <p:cNvGrpSpPr/>
          <p:nvPr/>
        </p:nvGrpSpPr>
        <p:grpSpPr>
          <a:xfrm>
            <a:off x="458288" y="1474224"/>
            <a:ext cx="5040000" cy="3447594"/>
            <a:chOff x="-2226696" y="543495"/>
            <a:chExt cx="5040000" cy="344759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B6D438C2-E740-40A0-BBD0-4CC0E0210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16A167AA-B48F-44C3-AF60-D6C53AAC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7C0C736B-41F5-4F9D-AF0A-576565A21449}"/>
              </a:ext>
            </a:extLst>
          </p:cNvPr>
          <p:cNvSpPr txBox="1"/>
          <p:nvPr/>
        </p:nvSpPr>
        <p:spPr>
          <a:xfrm>
            <a:off x="458288" y="2035629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B0F05F9-1980-4105-8449-9443A5DCA856}"/>
              </a:ext>
            </a:extLst>
          </p:cNvPr>
          <p:cNvSpPr txBox="1"/>
          <p:nvPr/>
        </p:nvSpPr>
        <p:spPr>
          <a:xfrm>
            <a:off x="610688" y="2188029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852F02C-D9C7-402A-B889-3C9ABE90F2A0}"/>
              </a:ext>
            </a:extLst>
          </p:cNvPr>
          <p:cNvSpPr/>
          <p:nvPr/>
        </p:nvSpPr>
        <p:spPr>
          <a:xfrm>
            <a:off x="3150001" y="3122748"/>
            <a:ext cx="2231654" cy="1601048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0636E3-E860-4297-90F5-8730351D7B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5" b="5944"/>
          <a:stretch/>
        </p:blipFill>
        <p:spPr>
          <a:xfrm>
            <a:off x="3156686" y="1556471"/>
            <a:ext cx="5760000" cy="369630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1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712610-A7C1-4DBC-AA9E-A1DA4740D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755" y="1517682"/>
            <a:ext cx="2541048" cy="344880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1E7F608-8D85-40DD-A67E-548A6660E0A6}"/>
              </a:ext>
            </a:extLst>
          </p:cNvPr>
          <p:cNvGrpSpPr/>
          <p:nvPr/>
        </p:nvGrpSpPr>
        <p:grpSpPr>
          <a:xfrm>
            <a:off x="499110" y="1517684"/>
            <a:ext cx="5040000" cy="3447593"/>
            <a:chOff x="2692193" y="1"/>
            <a:chExt cx="5040000" cy="344759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2214623-09AA-4584-A246-426447031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CB3F097-2F88-49F3-9CB2-CDC7B543C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88241FAC-B614-424E-AC95-1431ABFEE624}"/>
              </a:ext>
            </a:extLst>
          </p:cNvPr>
          <p:cNvSpPr txBox="1"/>
          <p:nvPr/>
        </p:nvSpPr>
        <p:spPr>
          <a:xfrm>
            <a:off x="499110" y="2125435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5EB1352-DD98-4281-A4AE-268871A9130C}"/>
              </a:ext>
            </a:extLst>
          </p:cNvPr>
          <p:cNvSpPr/>
          <p:nvPr/>
        </p:nvSpPr>
        <p:spPr>
          <a:xfrm>
            <a:off x="3219398" y="4656624"/>
            <a:ext cx="2119423" cy="80895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C1651C9-5129-4735-9E40-834A1F4872ED}"/>
              </a:ext>
            </a:extLst>
          </p:cNvPr>
          <p:cNvSpPr/>
          <p:nvPr/>
        </p:nvSpPr>
        <p:spPr>
          <a:xfrm>
            <a:off x="6181043" y="1960675"/>
            <a:ext cx="2119423" cy="117046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A54476-D69D-4B6C-8AAD-F810D7D0810F}"/>
              </a:ext>
            </a:extLst>
          </p:cNvPr>
          <p:cNvSpPr/>
          <p:nvPr/>
        </p:nvSpPr>
        <p:spPr>
          <a:xfrm>
            <a:off x="6181042" y="3131141"/>
            <a:ext cx="2119423" cy="91439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0B0CBE4-C01C-4A86-AE74-0D4CF9278ED2}"/>
              </a:ext>
            </a:extLst>
          </p:cNvPr>
          <p:cNvSpPr/>
          <p:nvPr/>
        </p:nvSpPr>
        <p:spPr>
          <a:xfrm>
            <a:off x="6181041" y="4041997"/>
            <a:ext cx="2119423" cy="698204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>
              <a:solidFill>
                <a:srgbClr val="646464"/>
              </a:solidFill>
              <a:latin typeface="bs Thomas Sans 1"/>
            </a:endParaRPr>
          </a:p>
        </p:txBody>
      </p:sp>
    </p:spTree>
    <p:extLst>
      <p:ext uri="{BB962C8B-B14F-4D97-AF65-F5344CB8AC3E}">
        <p14:creationId xmlns:p14="http://schemas.microsoft.com/office/powerpoint/2010/main" val="91958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Situation 2: Grammatik ist das A und O</a:t>
            </a:r>
          </a:p>
        </p:txBody>
      </p:sp>
    </p:spTree>
    <p:extLst>
      <p:ext uri="{BB962C8B-B14F-4D97-AF65-F5344CB8AC3E}">
        <p14:creationId xmlns:p14="http://schemas.microsoft.com/office/powerpoint/2010/main" val="42808275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5" y="529431"/>
            <a:ext cx="8055315" cy="786926"/>
          </a:xfrm>
        </p:spPr>
        <p:txBody>
          <a:bodyPr>
            <a:normAutofit fontScale="90000"/>
          </a:bodyPr>
          <a:lstStyle/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de-DE" dirty="0"/>
            </a:br>
            <a:br>
              <a:rPr kumimoji="0" lang="de-DE" altLang="de-DE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</a:br>
            <a:endParaRPr lang="de-DE" sz="27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92AA7B9-808A-45A1-87C1-D466BEA9A9A7}"/>
              </a:ext>
            </a:extLst>
          </p:cNvPr>
          <p:cNvSpPr txBox="1"/>
          <p:nvPr/>
        </p:nvSpPr>
        <p:spPr>
          <a:xfrm>
            <a:off x="1088685" y="1569897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Fokus: </a:t>
            </a: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Auswahl „schöner“ Wortschatz- und Kompetenzübungen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Individuell: </a:t>
            </a: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Individuell: </a:t>
            </a: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Nach Bedarf: </a:t>
            </a:r>
            <a:r>
              <a:rPr lang="de-DE" altLang="de-DE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Photo</a:t>
            </a:r>
            <a:r>
              <a:rPr lang="de-DE" altLang="de-DE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tour, Reading tour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E5D6F073-EDC4-488C-BED9-305E0A8A266C}"/>
              </a:ext>
            </a:extLst>
          </p:cNvPr>
          <p:cNvSpPr txBox="1">
            <a:spLocks/>
          </p:cNvSpPr>
          <p:nvPr/>
        </p:nvSpPr>
        <p:spPr>
          <a:xfrm>
            <a:off x="1088685" y="767796"/>
            <a:ext cx="7764780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br>
              <a:rPr lang="de-DE" dirty="0">
                <a:latin typeface="Gill Sans MT (Überschriften)"/>
              </a:rPr>
            </a:br>
            <a:endParaRPr lang="de-DE" dirty="0">
              <a:latin typeface="Gill Sans MT (Überschriften)"/>
            </a:endParaRPr>
          </a:p>
          <a:p>
            <a:r>
              <a:rPr kumimoji="0" lang="de-DE" altLang="de-DE" sz="4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 (Überschriften)"/>
                <a:ea typeface="ヒラギノ角ゴ Pro W3"/>
                <a:cs typeface="ヒラギノ角ゴ Pro W3"/>
                <a:sym typeface="Calibri"/>
              </a:rPr>
              <a:t>Unterrichtssituation </a:t>
            </a:r>
            <a:r>
              <a:rPr kumimoji="0" lang="de-DE" altLang="de-DE" sz="4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 (Überschriften)"/>
                <a:ea typeface="ヒラギノ角ゴ Pro W3"/>
                <a:cs typeface="ヒラギノ角ゴ Pro W3"/>
                <a:sym typeface="Wingdings" panose="05000000000000000000" pitchFamily="2" charset="2"/>
              </a:rPr>
              <a:t>3: „Grammatik braucht kein Mensch!“</a:t>
            </a:r>
            <a:endParaRPr lang="de-DE" dirty="0">
              <a:latin typeface="Gill Sans MT (Überschriften)"/>
            </a:endParaRPr>
          </a:p>
        </p:txBody>
      </p:sp>
    </p:spTree>
    <p:extLst>
      <p:ext uri="{BB962C8B-B14F-4D97-AF65-F5344CB8AC3E}">
        <p14:creationId xmlns:p14="http://schemas.microsoft.com/office/powerpoint/2010/main" val="19813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de-DE"/>
            </a:b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Unterrichtssituation </a:t>
            </a: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4: „Meine Schüler sind so unterschiedlich!“</a:t>
            </a:r>
            <a:b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</a:br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4AF1EC9-818C-4788-A923-017FE6C143E4}"/>
              </a:ext>
            </a:extLst>
          </p:cNvPr>
          <p:cNvSpPr txBox="1"/>
          <p:nvPr/>
        </p:nvSpPr>
        <p:spPr>
          <a:xfrm>
            <a:off x="1088685" y="1830416"/>
            <a:ext cx="7345816" cy="2092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Fokus: Kapitelbearbeitung mit allen Schülern plus individuelle Angebote</a:t>
            </a:r>
          </a:p>
          <a:p>
            <a:pPr marL="285750" marR="0" lvl="0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Übungsangebote aus </a:t>
            </a:r>
            <a:r>
              <a:rPr kumimoji="0" lang="de-DE" altLang="de-DE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kumimoji="0" lang="de-DE" altLang="de-DE" sz="1800" b="0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kumimoji="0" lang="de-DE" altLang="de-DE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kumimoji="0" lang="de-DE" altLang="de-DE" sz="1800" b="0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r>
              <a:rPr kumimoji="0" lang="de-DE" altLang="de-DE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und </a:t>
            </a:r>
            <a:r>
              <a:rPr kumimoji="0" lang="de-DE" altLang="de-DE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kumimoji="0" lang="de-DE" altLang="de-DE" sz="1800" b="0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marR="0" lvl="0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Förderangebote aus </a:t>
            </a:r>
            <a:r>
              <a:rPr kumimoji="0" lang="de-DE" altLang="de-DE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kumimoji="0" lang="de-DE" altLang="de-DE" sz="1800" b="0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marR="0" lvl="0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Zusatzangebote aus </a:t>
            </a:r>
            <a:r>
              <a:rPr kumimoji="0" lang="de-DE" altLang="de-DE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kumimoji="0" lang="de-DE" altLang="de-DE" sz="1800" b="0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marR="0" lvl="0" indent="-28575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Nach Bedarf: </a:t>
            </a:r>
            <a:r>
              <a:rPr kumimoji="0" lang="de-DE" altLang="de-DE" sz="1800" b="0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Photo</a:t>
            </a:r>
            <a:r>
              <a:rPr kumimoji="0" lang="de-DE" altLang="de-DE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tour, Reading tour</a:t>
            </a:r>
          </a:p>
        </p:txBody>
      </p:sp>
    </p:spTree>
    <p:extLst>
      <p:ext uri="{BB962C8B-B14F-4D97-AF65-F5344CB8AC3E}">
        <p14:creationId xmlns:p14="http://schemas.microsoft.com/office/powerpoint/2010/main" val="213279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227DDC4-C8EF-40B2-BAD0-121C9BF4E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7" y="2148194"/>
            <a:ext cx="1746502" cy="2408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3F2150A-D197-4AE3-949E-7F38C359D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71" y="2148194"/>
            <a:ext cx="1746503" cy="237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D04CF74D-34AE-4968-B922-F15876FFD68E}"/>
              </a:ext>
            </a:extLst>
          </p:cNvPr>
          <p:cNvSpPr txBox="1"/>
          <p:nvPr/>
        </p:nvSpPr>
        <p:spPr>
          <a:xfrm>
            <a:off x="4427155" y="1032358"/>
            <a:ext cx="2937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Inhalt = </a:t>
            </a:r>
            <a:r>
              <a:rPr kumimoji="0" lang="de-DE" sz="2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meaningful</a:t>
            </a:r>
            <a:endParaRPr kumimoji="0" lang="de-DE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  <a:sym typeface="Calibri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00F33B2-B224-49B9-96BC-34A333F9CE75}"/>
              </a:ext>
            </a:extLst>
          </p:cNvPr>
          <p:cNvSpPr txBox="1"/>
          <p:nvPr/>
        </p:nvSpPr>
        <p:spPr>
          <a:xfrm>
            <a:off x="4427155" y="1740577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Sprache = </a:t>
            </a:r>
            <a:r>
              <a:rPr kumimoji="0" lang="de-DE" sz="2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authentic</a:t>
            </a:r>
            <a:endParaRPr kumimoji="0" lang="de-DE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  <a:sym typeface="Calibri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7F32ACB-82A5-4CC3-89A1-8E254C759DCA}"/>
              </a:ext>
            </a:extLst>
          </p:cNvPr>
          <p:cNvSpPr txBox="1"/>
          <p:nvPr/>
        </p:nvSpPr>
        <p:spPr>
          <a:xfrm>
            <a:off x="4427155" y="2522360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Kompetenz</a:t>
            </a:r>
          </a:p>
        </p:txBody>
      </p:sp>
    </p:spTree>
    <p:extLst>
      <p:ext uri="{BB962C8B-B14F-4D97-AF65-F5344CB8AC3E}">
        <p14:creationId xmlns:p14="http://schemas.microsoft.com/office/powerpoint/2010/main" val="32544646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l" defTabSz="4572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de-DE" dirty="0"/>
            </a:b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s Thomas Sans 1"/>
                <a:ea typeface="ヒラギノ角ゴ Pro W3"/>
                <a:cs typeface="ヒラギノ角ゴ Pro W3"/>
                <a:sym typeface="Calibri"/>
              </a:rPr>
              <a:t>BIBOX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E9802C-1EF2-4E1A-B120-EE26A5702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413" y="1485411"/>
            <a:ext cx="5839688" cy="3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833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72D95-11FD-40F2-B84E-E59024FE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498" y="583496"/>
            <a:ext cx="7204226" cy="794479"/>
          </a:xfrm>
        </p:spPr>
        <p:txBody>
          <a:bodyPr>
            <a:normAutofit fontScale="90000"/>
          </a:bodyPr>
          <a:lstStyle/>
          <a:p>
            <a:pPr marL="0" marR="0" lvl="0" indent="0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  <a:hlinkClick r:id="rId2"/>
              </a:rPr>
            </a:br>
            <a:b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  <a:hlinkClick r:id="rId2"/>
              </a:rPr>
            </a:br>
            <a:b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4B0788-A895-4594-9D1A-65FC772F37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A4CC8C-769A-4374-84B9-308E67B554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10D967-214B-4EDD-B78A-DC4ABE61C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915" y="1537959"/>
            <a:ext cx="4198350" cy="25268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1DA71D3-1925-4099-88BA-BC2398869C54}"/>
              </a:ext>
            </a:extLst>
          </p:cNvPr>
          <p:cNvSpPr txBox="1"/>
          <p:nvPr/>
        </p:nvSpPr>
        <p:spPr>
          <a:xfrm>
            <a:off x="1976897" y="4064804"/>
            <a:ext cx="5318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  <a:hlinkClick r:id="rId2"/>
              </a:rPr>
              <a:t>https://www.youtube.com/watch?v=IW4r36tvJiM</a:t>
            </a:r>
            <a:endParaRPr lang="de-DE" dirty="0"/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3E087B91-2BF2-49FA-B275-B5EB9D4FD3A7}"/>
              </a:ext>
            </a:extLst>
          </p:cNvPr>
          <p:cNvSpPr txBox="1">
            <a:spLocks/>
          </p:cNvSpPr>
          <p:nvPr/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457200" hangingPunct="0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defRPr/>
            </a:pPr>
            <a:br>
              <a:rPr lang="de-DE" dirty="0"/>
            </a:br>
            <a:r>
              <a:rPr lang="de-DE" altLang="de-DE" sz="1800" b="1" kern="0" cap="none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ZEIT für Lehrer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37529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EF070A48-9464-4119-9392-F2A2BFD56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" y="699655"/>
            <a:ext cx="2894665" cy="3927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38D7665-A17C-4B91-9F0C-E1E04B417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804" y="699654"/>
            <a:ext cx="2894392" cy="3927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55EA90D-AFD1-4903-B100-E672466D35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77" y="699654"/>
            <a:ext cx="2894734" cy="3927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37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2DD003A0-90C7-4E9D-8845-E81833914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78" y="643469"/>
            <a:ext cx="2631890" cy="357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09B0964-E8A3-4679-8D96-038830E189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13" y="643469"/>
            <a:ext cx="2630696" cy="357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0B52A61-2E44-4175-BC8D-3E305D4D2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81" y="643469"/>
            <a:ext cx="2597541" cy="3524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1990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4" y="4749508"/>
            <a:ext cx="4980391" cy="274637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05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bs Thomas Sans 1"/>
                <a:cs typeface="Calibri"/>
              </a:rPr>
              <a:t>Camden</a:t>
            </a:r>
            <a:r>
              <a:rPr lang="de-DE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bs Thomas Sans 1"/>
                <a:cs typeface="Calibri"/>
              </a:rPr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defTabSz="457189"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latin typeface="bs Thomas Sans 1"/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88083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defTabSz="457189"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Förderangebote aus </a:t>
            </a:r>
            <a:r>
              <a:rPr lang="de-DE" altLang="de-DE" i="1" dirty="0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66"/>
          <a:stretch/>
        </p:blipFill>
        <p:spPr>
          <a:xfrm>
            <a:off x="556260" y="1079759"/>
            <a:ext cx="5760000" cy="1949751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3DC21A4-9087-4D46-A2D9-796DEA23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14" y="206055"/>
            <a:ext cx="8091578" cy="42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67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5AEB6-1A41-4553-81D1-B2A698C7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2E86AE-32C3-4866-B799-0A02370B5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hlinkClick r:id="rId2"/>
            <a:extLst>
              <a:ext uri="{FF2B5EF4-FFF2-40B4-BE49-F238E27FC236}">
                <a16:creationId xmlns:a16="http://schemas.microsoft.com/office/drawing/2014/main" id="{1E7FB98E-E35F-4A6F-BBFA-CDE4EC151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613"/>
            <a:ext cx="9144000" cy="451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739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Kontaktinformationen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16287A-08B8-4C98-88A1-278358261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sz="1600" b="1"/>
          </a:p>
          <a:p>
            <a:r>
              <a:rPr lang="de-DE" sz="16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www.medienwelten.schule</a:t>
            </a:r>
            <a:endParaRPr lang="de-DE" sz="1600"/>
          </a:p>
          <a:p>
            <a:endParaRPr lang="de-DE" sz="1600"/>
          </a:p>
          <a:p>
            <a:r>
              <a:rPr lang="de-DE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https://news4teachers.buzzsprout.com/1799023/</a:t>
            </a:r>
            <a:endParaRPr lang="de-DE" sz="1600"/>
          </a:p>
          <a:p>
            <a:endParaRPr lang="de-DE" sz="1600"/>
          </a:p>
          <a:p>
            <a:r>
              <a:rPr lang="de-DE" sz="1600"/>
              <a:t>Twitter:</a:t>
            </a:r>
            <a:r>
              <a:rPr lang="de-DE" sz="1600">
                <a:latin typeface="TwitterChirp"/>
              </a:rPr>
              <a:t>@</a:t>
            </a:r>
            <a:r>
              <a:rPr lang="de-DE" sz="1600" err="1">
                <a:latin typeface="TwitterChirp"/>
              </a:rPr>
              <a:t>Herr_Nuxoll</a:t>
            </a:r>
            <a:endParaRPr lang="de-DE" sz="1600"/>
          </a:p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89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385316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22439"/>
            <a:ext cx="4094870" cy="7869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err="1"/>
              <a:t>Englischunterricht</a:t>
            </a:r>
            <a:r>
              <a:rPr lang="en-US"/>
              <a:t>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361628"/>
            <a:ext cx="4568843" cy="3861826"/>
            <a:chOff x="5446003" y="583365"/>
            <a:chExt cx="6091790" cy="51819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3" y="732824"/>
            <a:ext cx="3842456" cy="31037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Calibri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227DDC4-C8EF-40B2-BAD0-121C9BF4E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7" y="2148194"/>
            <a:ext cx="1746502" cy="2408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3F2150A-D197-4AE3-949E-7F38C359D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71" y="2148194"/>
            <a:ext cx="1746503" cy="237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D04CF74D-34AE-4968-B922-F15876FFD68E}"/>
              </a:ext>
            </a:extLst>
          </p:cNvPr>
          <p:cNvSpPr txBox="1"/>
          <p:nvPr/>
        </p:nvSpPr>
        <p:spPr>
          <a:xfrm>
            <a:off x="4427155" y="1032358"/>
            <a:ext cx="2937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Inhalt = </a:t>
            </a:r>
            <a:r>
              <a:rPr kumimoji="0" lang="de-DE" sz="2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meaningful</a:t>
            </a:r>
            <a:endParaRPr kumimoji="0" lang="de-DE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  <a:sym typeface="Calibri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00F33B2-B224-49B9-96BC-34A333F9CE75}"/>
              </a:ext>
            </a:extLst>
          </p:cNvPr>
          <p:cNvSpPr txBox="1"/>
          <p:nvPr/>
        </p:nvSpPr>
        <p:spPr>
          <a:xfrm>
            <a:off x="4427155" y="1740577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Sprache = </a:t>
            </a:r>
            <a:r>
              <a:rPr kumimoji="0" lang="de-DE" sz="2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authentic</a:t>
            </a:r>
            <a:endParaRPr kumimoji="0" lang="de-DE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  <a:sym typeface="Calibri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7F32ACB-82A5-4CC3-89A1-8E254C759DCA}"/>
              </a:ext>
            </a:extLst>
          </p:cNvPr>
          <p:cNvSpPr txBox="1"/>
          <p:nvPr/>
        </p:nvSpPr>
        <p:spPr>
          <a:xfrm>
            <a:off x="4427155" y="2522360"/>
            <a:ext cx="3940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Kompetenz = </a:t>
            </a:r>
            <a:r>
              <a:rPr kumimoji="0" lang="de-DE" sz="2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challenging</a:t>
            </a:r>
            <a:r>
              <a: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7495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Inhalt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2A2311-80DA-4D8A-88E1-24EC94552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513" y="1592283"/>
            <a:ext cx="2548973" cy="195893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2D248FA-D550-4D56-9572-56557A58FCB8}"/>
              </a:ext>
            </a:extLst>
          </p:cNvPr>
          <p:cNvSpPr/>
          <p:nvPr/>
        </p:nvSpPr>
        <p:spPr>
          <a:xfrm>
            <a:off x="2186228" y="3618063"/>
            <a:ext cx="5007369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hangingPunct="1">
              <a:lnSpc>
                <a:spcPct val="124000"/>
              </a:lnSpc>
              <a:spcAft>
                <a:spcPts val="450"/>
              </a:spcAft>
            </a:pPr>
            <a:r>
              <a:rPr lang="de-DE" altLang="de-DE" sz="2100" kern="1200">
                <a:latin typeface="Gill Sans MT" panose="020B0502020104020203"/>
                <a:ea typeface="ヒラギノ角ゴ Pro W3"/>
                <a:cs typeface="ヒラギノ角ゴ Pro W3"/>
              </a:rPr>
              <a:t>- Bewährtes Storyline-Personal</a:t>
            </a:r>
          </a:p>
          <a:p>
            <a:pPr defTabSz="342900" hangingPunct="1">
              <a:lnSpc>
                <a:spcPct val="124000"/>
              </a:lnSpc>
              <a:spcAft>
                <a:spcPts val="450"/>
              </a:spcAft>
            </a:pPr>
            <a:r>
              <a:rPr lang="de-DE" altLang="de-DE" sz="2100" kern="1200">
                <a:latin typeface="Gill Sans MT" panose="020B0502020104020203"/>
                <a:ea typeface="ヒラギノ角ゴ Pro W3"/>
                <a:cs typeface="ヒラギノ角ゴ Pro W3"/>
              </a:rPr>
              <a:t>- Mischung aus bekannten und neuen Plots</a:t>
            </a:r>
          </a:p>
        </p:txBody>
      </p:sp>
    </p:spTree>
    <p:extLst>
      <p:ext uri="{BB962C8B-B14F-4D97-AF65-F5344CB8AC3E}">
        <p14:creationId xmlns:p14="http://schemas.microsoft.com/office/powerpoint/2010/main" val="291618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-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WGR_PPT_Corporate</Template>
  <TotalTime>0</TotalTime>
  <Words>1177</Words>
  <Application>Microsoft Office PowerPoint</Application>
  <PresentationFormat>Bildschirmpräsentation (16:9)</PresentationFormat>
  <Paragraphs>297</Paragraphs>
  <Slides>76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76</vt:i4>
      </vt:variant>
    </vt:vector>
  </HeadingPairs>
  <TitlesOfParts>
    <vt:vector size="86" baseType="lpstr">
      <vt:lpstr>Arial</vt:lpstr>
      <vt:lpstr>bs Thomas Sans 1</vt:lpstr>
      <vt:lpstr>Calibri</vt:lpstr>
      <vt:lpstr>Gill Sans MT</vt:lpstr>
      <vt:lpstr>Gill Sans MT (Überschriften)</vt:lpstr>
      <vt:lpstr>Open Sans</vt:lpstr>
      <vt:lpstr>Trebuchet MS</vt:lpstr>
      <vt:lpstr>TwitterChirp</vt:lpstr>
      <vt:lpstr>Wingdings</vt:lpstr>
      <vt:lpstr>Galerie</vt:lpstr>
      <vt:lpstr>PowerPoint-Präsentation</vt:lpstr>
      <vt:lpstr>PowerPoint-Präsentation</vt:lpstr>
      <vt:lpstr>Englischunterricht 2022</vt:lpstr>
      <vt:lpstr>Englischunterricht 2022</vt:lpstr>
      <vt:lpstr>Englischunterricht 2022</vt:lpstr>
      <vt:lpstr>Englischunterricht 2022</vt:lpstr>
      <vt:lpstr>Englischunterricht 2022</vt:lpstr>
      <vt:lpstr>Englischunterricht 2022</vt:lpstr>
      <vt:lpstr> Inhalt</vt:lpstr>
      <vt:lpstr> Inhalt</vt:lpstr>
      <vt:lpstr> Sprache</vt:lpstr>
      <vt:lpstr>Englischunterricht 2022</vt:lpstr>
      <vt:lpstr>Englischunterricht 2022</vt:lpstr>
      <vt:lpstr>Englischunterricht 2022</vt:lpstr>
      <vt:lpstr>Englischunterricht 2022</vt:lpstr>
      <vt:lpstr>Englischunterricht 2022</vt:lpstr>
      <vt:lpstr>Englischunterricht 2022</vt:lpstr>
      <vt:lpstr> Aufgabe</vt:lpstr>
      <vt:lpstr> Entwicklung</vt:lpstr>
      <vt:lpstr> Positiv bewertete Aspekte </vt:lpstr>
      <vt:lpstr> Wünsche an Camden Town </vt:lpstr>
      <vt:lpstr> 1.  Autorentreffen</vt:lpstr>
      <vt:lpstr> 2. Das neue Camden Town </vt:lpstr>
      <vt:lpstr> 2. Das neue Camden Town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Medienkompetenz</vt:lpstr>
      <vt:lpstr> Differenzierungskonzept</vt:lpstr>
      <vt:lpstr> Differenzierungskonzept</vt:lpstr>
      <vt:lpstr> Support</vt:lpstr>
      <vt:lpstr> Easy alternative</vt:lpstr>
      <vt:lpstr> Extra</vt:lpstr>
      <vt:lpstr> training</vt:lpstr>
      <vt:lpstr> Camden Town und LEhrertypen</vt:lpstr>
      <vt:lpstr> Situation 1: „ich habe keine Zeit“</vt:lpstr>
      <vt:lpstr> Situation 1: „ich habe keine Zeit“</vt:lpstr>
      <vt:lpstr> Situation 1: „ich habe keine Zeit“</vt:lpstr>
      <vt:lpstr> Situation 2: Grammatik ist das A und O</vt:lpstr>
      <vt:lpstr> Situation 2: Grammatik ist das A und O</vt:lpstr>
      <vt:lpstr> Situation 2: Grammatik ist das A und O</vt:lpstr>
      <vt:lpstr> Situation 2: Grammatik ist das A und O</vt:lpstr>
      <vt:lpstr> Situation 2: Grammatik ist das A und O</vt:lpstr>
      <vt:lpstr> Situation 2: Grammatik ist das A und O</vt:lpstr>
      <vt:lpstr> Situation 2: Grammatik ist das A und O</vt:lpstr>
      <vt:lpstr>  </vt:lpstr>
      <vt:lpstr> Unterrichtssituation 4: „Meine Schüler sind so unterschiedlich!“ </vt:lpstr>
      <vt:lpstr> BIBOX</vt:lpstr>
      <vt:lpstr>   </vt:lpstr>
      <vt:lpstr>PowerPoint-Präsentation</vt:lpstr>
      <vt:lpstr>PowerPoint-Präsentation</vt:lpstr>
      <vt:lpstr>PowerPoint-Präsentation</vt:lpstr>
      <vt:lpstr>PowerPoint-Präsentation</vt:lpstr>
      <vt:lpstr>Kontaktinformationen</vt:lpstr>
    </vt:vector>
  </TitlesOfParts>
  <Company>Georg Westermann Verlag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Arnold, Martin</dc:creator>
  <cp:lastModifiedBy>Florian Nuxoll</cp:lastModifiedBy>
  <cp:revision>5</cp:revision>
  <cp:lastPrinted>2018-11-27T06:14:46Z</cp:lastPrinted>
  <dcterms:created xsi:type="dcterms:W3CDTF">2016-11-04T07:30:04Z</dcterms:created>
  <dcterms:modified xsi:type="dcterms:W3CDTF">2022-03-28T18:47:10Z</dcterms:modified>
</cp:coreProperties>
</file>