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webextensions/webextension1.xml" ContentType="application/vnd.ms-office.webextension+xml"/>
  <Override PartName="/ppt/notesSlides/notesSlide1.xml" ContentType="application/vnd.openxmlformats-officedocument.presentationml.notesSlide+xml"/>
  <Override PartName="/ppt/webextensions/webextension2.xml" ContentType="application/vnd.ms-office.webextension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9"/>
  </p:notesMasterIdLst>
  <p:sldIdLst>
    <p:sldId id="339" r:id="rId2"/>
    <p:sldId id="359" r:id="rId3"/>
    <p:sldId id="358" r:id="rId4"/>
    <p:sldId id="288" r:id="rId5"/>
    <p:sldId id="289" r:id="rId6"/>
    <p:sldId id="290" r:id="rId7"/>
    <p:sldId id="296" r:id="rId8"/>
    <p:sldId id="280" r:id="rId9"/>
    <p:sldId id="281" r:id="rId10"/>
    <p:sldId id="283" r:id="rId11"/>
    <p:sldId id="284" r:id="rId12"/>
    <p:sldId id="285" r:id="rId13"/>
    <p:sldId id="286" r:id="rId14"/>
    <p:sldId id="340" r:id="rId15"/>
    <p:sldId id="256" r:id="rId16"/>
    <p:sldId id="258" r:id="rId17"/>
    <p:sldId id="351" r:id="rId18"/>
    <p:sldId id="352" r:id="rId19"/>
    <p:sldId id="343" r:id="rId20"/>
    <p:sldId id="342" r:id="rId21"/>
    <p:sldId id="344" r:id="rId22"/>
    <p:sldId id="345" r:id="rId23"/>
    <p:sldId id="353" r:id="rId24"/>
    <p:sldId id="297" r:id="rId25"/>
    <p:sldId id="298" r:id="rId26"/>
    <p:sldId id="327" r:id="rId27"/>
    <p:sldId id="300" r:id="rId28"/>
    <p:sldId id="360" r:id="rId29"/>
    <p:sldId id="311" r:id="rId30"/>
    <p:sldId id="361" r:id="rId31"/>
    <p:sldId id="301" r:id="rId32"/>
    <p:sldId id="362" r:id="rId33"/>
    <p:sldId id="328" r:id="rId34"/>
    <p:sldId id="305" r:id="rId35"/>
    <p:sldId id="306" r:id="rId36"/>
    <p:sldId id="307" r:id="rId37"/>
    <p:sldId id="308" r:id="rId38"/>
    <p:sldId id="309" r:id="rId39"/>
    <p:sldId id="312" r:id="rId40"/>
    <p:sldId id="313" r:id="rId41"/>
    <p:sldId id="315" r:id="rId42"/>
    <p:sldId id="314" r:id="rId43"/>
    <p:sldId id="316" r:id="rId44"/>
    <p:sldId id="329" r:id="rId45"/>
    <p:sldId id="317" r:id="rId46"/>
    <p:sldId id="318" r:id="rId47"/>
    <p:sldId id="319" r:id="rId48"/>
    <p:sldId id="302" r:id="rId49"/>
    <p:sldId id="303" r:id="rId50"/>
    <p:sldId id="304" r:id="rId51"/>
    <p:sldId id="330" r:id="rId52"/>
    <p:sldId id="331" r:id="rId53"/>
    <p:sldId id="332" r:id="rId54"/>
    <p:sldId id="333" r:id="rId55"/>
    <p:sldId id="334" r:id="rId56"/>
    <p:sldId id="335" r:id="rId57"/>
    <p:sldId id="336" r:id="rId58"/>
    <p:sldId id="337" r:id="rId59"/>
    <p:sldId id="338" r:id="rId60"/>
    <p:sldId id="355" r:id="rId61"/>
    <p:sldId id="357" r:id="rId62"/>
    <p:sldId id="356" r:id="rId63"/>
    <p:sldId id="347" r:id="rId64"/>
    <p:sldId id="348" r:id="rId65"/>
    <p:sldId id="349" r:id="rId66"/>
    <p:sldId id="354" r:id="rId67"/>
    <p:sldId id="269" r:id="rId68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E7440E89-8D6C-4F14-9195-BAA8D18F28DE}">
          <p14:sldIdLst>
            <p14:sldId id="339"/>
          </p14:sldIdLst>
        </p14:section>
        <p14:section name="Zusammenfassungsabschnitt" id="{869E4DD1-A42C-4F1B-AB48-37EB6E2EF005}">
          <p14:sldIdLst>
            <p14:sldId id="359"/>
            <p14:sldId id="358"/>
          </p14:sldIdLst>
        </p14:section>
        <p14:section name="einf" id="{271ADE66-03E8-4119-A78C-D5BD1E656F4E}">
          <p14:sldIdLst>
            <p14:sldId id="288"/>
            <p14:sldId id="289"/>
            <p14:sldId id="290"/>
            <p14:sldId id="296"/>
            <p14:sldId id="280"/>
            <p14:sldId id="281"/>
            <p14:sldId id="283"/>
            <p14:sldId id="284"/>
            <p14:sldId id="285"/>
            <p14:sldId id="286"/>
          </p14:sldIdLst>
        </p14:section>
        <p14:section name="kc" id="{E82AD492-771E-4899-8BB6-F414456AAEDA}">
          <p14:sldIdLst>
            <p14:sldId id="340"/>
            <p14:sldId id="256"/>
            <p14:sldId id="258"/>
            <p14:sldId id="351"/>
            <p14:sldId id="352"/>
          </p14:sldIdLst>
        </p14:section>
        <p14:section name="abiauf" id="{9608625F-5FBE-48E1-ABF1-5D26DDCCE1EA}">
          <p14:sldIdLst>
            <p14:sldId id="343"/>
            <p14:sldId id="342"/>
            <p14:sldId id="344"/>
            <p14:sldId id="345"/>
            <p14:sldId id="353"/>
            <p14:sldId id="297"/>
          </p14:sldIdLst>
        </p14:section>
        <p14:section name="buch" id="{C76D802A-410A-40C4-8BF4-9C0100ADB226}">
          <p14:sldIdLst>
            <p14:sldId id="298"/>
            <p14:sldId id="327"/>
            <p14:sldId id="300"/>
            <p14:sldId id="360"/>
            <p14:sldId id="311"/>
            <p14:sldId id="361"/>
            <p14:sldId id="301"/>
            <p14:sldId id="362"/>
            <p14:sldId id="328"/>
            <p14:sldId id="305"/>
            <p14:sldId id="306"/>
            <p14:sldId id="307"/>
            <p14:sldId id="308"/>
            <p14:sldId id="309"/>
            <p14:sldId id="312"/>
            <p14:sldId id="313"/>
            <p14:sldId id="315"/>
            <p14:sldId id="314"/>
            <p14:sldId id="316"/>
            <p14:sldId id="329"/>
            <p14:sldId id="317"/>
            <p14:sldId id="318"/>
            <p14:sldId id="319"/>
            <p14:sldId id="302"/>
            <p14:sldId id="303"/>
            <p14:sldId id="304"/>
            <p14:sldId id="330"/>
            <p14:sldId id="331"/>
            <p14:sldId id="332"/>
            <p14:sldId id="333"/>
            <p14:sldId id="334"/>
            <p14:sldId id="335"/>
            <p14:sldId id="336"/>
            <p14:sldId id="337"/>
            <p14:sldId id="338"/>
            <p14:sldId id="355"/>
            <p14:sldId id="357"/>
          </p14:sldIdLst>
        </p14:section>
        <p14:section name="homework" id="{4EC83C21-FB61-4859-BAA1-65DD2FFEF043}">
          <p14:sldIdLst>
            <p14:sldId id="356"/>
            <p14:sldId id="347"/>
            <p14:sldId id="348"/>
            <p14:sldId id="349"/>
          </p14:sldIdLst>
        </p14:section>
        <p14:section name="Edpuzzle" id="{8ED9CC0D-12DF-40F1-AB0A-22BC95B77482}">
          <p14:sldIdLst>
            <p14:sldId id="354"/>
            <p14:sldId id="26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79CB001-6495-4A82-AEA4-E24AA145E13C}" v="1" dt="2018-10-30T10:25:38.26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05" autoAdjust="0"/>
    <p:restoredTop sz="94660"/>
  </p:normalViewPr>
  <p:slideViewPr>
    <p:cSldViewPr snapToGrid="0">
      <p:cViewPr varScale="1">
        <p:scale>
          <a:sx n="92" d="100"/>
          <a:sy n="92" d="100"/>
        </p:scale>
        <p:origin x="33" y="23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75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lorian Nuxoll" userId="c112223b0a12bea3" providerId="LiveId" clId="{FA5D8850-6770-415C-BE9F-BF6401523925}"/>
    <pc:docChg chg="addSld modSld">
      <pc:chgData name="Florian Nuxoll" userId="c112223b0a12bea3" providerId="LiveId" clId="{FA5D8850-6770-415C-BE9F-BF6401523925}" dt="2018-10-30T10:25:38.225" v="0"/>
      <pc:docMkLst>
        <pc:docMk/>
      </pc:docMkLst>
      <pc:sldChg chg="add">
        <pc:chgData name="Florian Nuxoll" userId="c112223b0a12bea3" providerId="LiveId" clId="{FA5D8850-6770-415C-BE9F-BF6401523925}" dt="2018-10-30T10:25:38.225" v="0"/>
        <pc:sldMkLst>
          <pc:docMk/>
          <pc:sldMk cId="2426358241" sldId="301"/>
        </pc:sldMkLst>
      </pc:sldChg>
      <pc:sldChg chg="add">
        <pc:chgData name="Florian Nuxoll" userId="c112223b0a12bea3" providerId="LiveId" clId="{FA5D8850-6770-415C-BE9F-BF6401523925}" dt="2018-10-30T10:25:38.225" v="0"/>
        <pc:sldMkLst>
          <pc:docMk/>
          <pc:sldMk cId="1435316438" sldId="305"/>
        </pc:sldMkLst>
      </pc:sldChg>
      <pc:sldChg chg="add">
        <pc:chgData name="Florian Nuxoll" userId="c112223b0a12bea3" providerId="LiveId" clId="{FA5D8850-6770-415C-BE9F-BF6401523925}" dt="2018-10-30T10:25:38.225" v="0"/>
        <pc:sldMkLst>
          <pc:docMk/>
          <pc:sldMk cId="2054587256" sldId="306"/>
        </pc:sldMkLst>
      </pc:sldChg>
      <pc:sldChg chg="add">
        <pc:chgData name="Florian Nuxoll" userId="c112223b0a12bea3" providerId="LiveId" clId="{FA5D8850-6770-415C-BE9F-BF6401523925}" dt="2018-10-30T10:25:38.225" v="0"/>
        <pc:sldMkLst>
          <pc:docMk/>
          <pc:sldMk cId="2839874515" sldId="307"/>
        </pc:sldMkLst>
      </pc:sldChg>
      <pc:sldChg chg="add">
        <pc:chgData name="Florian Nuxoll" userId="c112223b0a12bea3" providerId="LiveId" clId="{FA5D8850-6770-415C-BE9F-BF6401523925}" dt="2018-10-30T10:25:38.225" v="0"/>
        <pc:sldMkLst>
          <pc:docMk/>
          <pc:sldMk cId="134620162" sldId="308"/>
        </pc:sldMkLst>
      </pc:sldChg>
      <pc:sldChg chg="add">
        <pc:chgData name="Florian Nuxoll" userId="c112223b0a12bea3" providerId="LiveId" clId="{FA5D8850-6770-415C-BE9F-BF6401523925}" dt="2018-10-30T10:25:38.225" v="0"/>
        <pc:sldMkLst>
          <pc:docMk/>
          <pc:sldMk cId="3582915118" sldId="309"/>
        </pc:sldMkLst>
      </pc:sldChg>
      <pc:sldChg chg="add">
        <pc:chgData name="Florian Nuxoll" userId="c112223b0a12bea3" providerId="LiveId" clId="{FA5D8850-6770-415C-BE9F-BF6401523925}" dt="2018-10-30T10:25:38.225" v="0"/>
        <pc:sldMkLst>
          <pc:docMk/>
          <pc:sldMk cId="1788075553" sldId="311"/>
        </pc:sldMkLst>
      </pc:sldChg>
      <pc:sldChg chg="add">
        <pc:chgData name="Florian Nuxoll" userId="c112223b0a12bea3" providerId="LiveId" clId="{FA5D8850-6770-415C-BE9F-BF6401523925}" dt="2018-10-30T10:25:38.225" v="0"/>
        <pc:sldMkLst>
          <pc:docMk/>
          <pc:sldMk cId="1383178267" sldId="312"/>
        </pc:sldMkLst>
      </pc:sldChg>
      <pc:sldChg chg="add">
        <pc:chgData name="Florian Nuxoll" userId="c112223b0a12bea3" providerId="LiveId" clId="{FA5D8850-6770-415C-BE9F-BF6401523925}" dt="2018-10-30T10:25:38.225" v="0"/>
        <pc:sldMkLst>
          <pc:docMk/>
          <pc:sldMk cId="3838012212" sldId="313"/>
        </pc:sldMkLst>
      </pc:sldChg>
      <pc:sldChg chg="add">
        <pc:chgData name="Florian Nuxoll" userId="c112223b0a12bea3" providerId="LiveId" clId="{FA5D8850-6770-415C-BE9F-BF6401523925}" dt="2018-10-30T10:25:38.225" v="0"/>
        <pc:sldMkLst>
          <pc:docMk/>
          <pc:sldMk cId="425392068" sldId="314"/>
        </pc:sldMkLst>
      </pc:sldChg>
      <pc:sldChg chg="add">
        <pc:chgData name="Florian Nuxoll" userId="c112223b0a12bea3" providerId="LiveId" clId="{FA5D8850-6770-415C-BE9F-BF6401523925}" dt="2018-10-30T10:25:38.225" v="0"/>
        <pc:sldMkLst>
          <pc:docMk/>
          <pc:sldMk cId="3036962886" sldId="315"/>
        </pc:sldMkLst>
      </pc:sldChg>
      <pc:sldChg chg="add">
        <pc:chgData name="Florian Nuxoll" userId="c112223b0a12bea3" providerId="LiveId" clId="{FA5D8850-6770-415C-BE9F-BF6401523925}" dt="2018-10-30T10:25:38.225" v="0"/>
        <pc:sldMkLst>
          <pc:docMk/>
          <pc:sldMk cId="694003394" sldId="316"/>
        </pc:sldMkLst>
      </pc:sldChg>
      <pc:sldChg chg="add">
        <pc:chgData name="Florian Nuxoll" userId="c112223b0a12bea3" providerId="LiveId" clId="{FA5D8850-6770-415C-BE9F-BF6401523925}" dt="2018-10-30T10:25:38.225" v="0"/>
        <pc:sldMkLst>
          <pc:docMk/>
          <pc:sldMk cId="4087170691" sldId="317"/>
        </pc:sldMkLst>
      </pc:sldChg>
      <pc:sldChg chg="add">
        <pc:chgData name="Florian Nuxoll" userId="c112223b0a12bea3" providerId="LiveId" clId="{FA5D8850-6770-415C-BE9F-BF6401523925}" dt="2018-10-30T10:25:38.225" v="0"/>
        <pc:sldMkLst>
          <pc:docMk/>
          <pc:sldMk cId="3254712876" sldId="318"/>
        </pc:sldMkLst>
      </pc:sldChg>
      <pc:sldChg chg="add">
        <pc:chgData name="Florian Nuxoll" userId="c112223b0a12bea3" providerId="LiveId" clId="{FA5D8850-6770-415C-BE9F-BF6401523925}" dt="2018-10-30T10:25:38.225" v="0"/>
        <pc:sldMkLst>
          <pc:docMk/>
          <pc:sldMk cId="3210571207" sldId="319"/>
        </pc:sldMkLst>
      </pc:sldChg>
      <pc:sldChg chg="add">
        <pc:chgData name="Florian Nuxoll" userId="c112223b0a12bea3" providerId="LiveId" clId="{FA5D8850-6770-415C-BE9F-BF6401523925}" dt="2018-10-30T10:25:38.225" v="0"/>
        <pc:sldMkLst>
          <pc:docMk/>
          <pc:sldMk cId="58945321" sldId="328"/>
        </pc:sldMkLst>
      </pc:sldChg>
      <pc:sldChg chg="add">
        <pc:chgData name="Florian Nuxoll" userId="c112223b0a12bea3" providerId="LiveId" clId="{FA5D8850-6770-415C-BE9F-BF6401523925}" dt="2018-10-30T10:25:38.225" v="0"/>
        <pc:sldMkLst>
          <pc:docMk/>
          <pc:sldMk cId="1947797151" sldId="329"/>
        </pc:sldMkLst>
      </pc:sldChg>
      <pc:sldChg chg="add">
        <pc:chgData name="Florian Nuxoll" userId="c112223b0a12bea3" providerId="LiveId" clId="{FA5D8850-6770-415C-BE9F-BF6401523925}" dt="2018-10-30T10:25:38.225" v="0"/>
        <pc:sldMkLst>
          <pc:docMk/>
          <pc:sldMk cId="1241911587" sldId="360"/>
        </pc:sldMkLst>
      </pc:sldChg>
      <pc:sldChg chg="add">
        <pc:chgData name="Florian Nuxoll" userId="c112223b0a12bea3" providerId="LiveId" clId="{FA5D8850-6770-415C-BE9F-BF6401523925}" dt="2018-10-30T10:25:38.225" v="0"/>
        <pc:sldMkLst>
          <pc:docMk/>
          <pc:sldMk cId="402426902" sldId="361"/>
        </pc:sldMkLst>
      </pc:sldChg>
      <pc:sldChg chg="add">
        <pc:chgData name="Florian Nuxoll" userId="c112223b0a12bea3" providerId="LiveId" clId="{FA5D8850-6770-415C-BE9F-BF6401523925}" dt="2018-10-30T10:25:38.225" v="0"/>
        <pc:sldMkLst>
          <pc:docMk/>
          <pc:sldMk cId="447316731" sldId="362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532D22-B9B0-4960-8F80-0D7421C42F1A}" type="datetimeFigureOut">
              <a:rPr lang="de-DE" smtClean="0"/>
              <a:t>29.10.2018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6B05B1-019A-4CA9-8D72-99FFFC29E74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35739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Kommun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91F3C5-6D60-4467-B1B7-FA3AFA71064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20439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Kommun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91F3C5-6D60-4467-B1B7-FA3AFA71064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75705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Kommun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91F3C5-6D60-4467-B1B7-FA3AFA71064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5579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Kommun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91F3C5-6D60-4467-B1B7-FA3AFA71064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88132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Kommun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91F3C5-6D60-4467-B1B7-FA3AFA71064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52130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EA62FE5-3641-4093-A3DD-BD3DD2E2AC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033D5C86-4DAD-4E67-896C-36E917FE5E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99E5F51-E037-4227-B37A-759E778FB2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A9784-4940-46AF-BD14-98AE295556E2}" type="datetimeFigureOut">
              <a:rPr lang="de-DE" smtClean="0"/>
              <a:t>29.10.2018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53BEA14-F340-42B1-A3DD-5C84BBFC0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099B71C-B3C5-4396-9A13-325842D8E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75C2E-4843-4E3A-A34E-8BD0BA51BCD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657876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38B905-C80D-456F-802E-BCB2D43BE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9ED62B23-A50E-4C05-B332-D9CF124FAE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9F2C8D5-F40A-457C-A1ED-A1382BC24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A9784-4940-46AF-BD14-98AE295556E2}" type="datetimeFigureOut">
              <a:rPr lang="de-DE" smtClean="0"/>
              <a:t>29.10.2018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14192C3-B903-4F0A-BC97-31AC04EA65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18A3F5E-BC94-4924-99C7-1F1C3753A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75C2E-4843-4E3A-A34E-8BD0BA51BCD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702892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29BA1498-CB8A-4ADE-9B9A-D0D47DAA52E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574F0121-9720-4737-BC0C-F83E9DE280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A0B213C-53A9-4AB1-9755-C4836A54D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A9784-4940-46AF-BD14-98AE295556E2}" type="datetimeFigureOut">
              <a:rPr lang="de-DE" smtClean="0"/>
              <a:t>29.10.2018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9B89A99-E67C-4A44-A5CF-2220E591D8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AF32F51-6949-4192-9595-1B31527A2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75C2E-4843-4E3A-A34E-8BD0BA51BCD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344548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29.10.2018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301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722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7FA53C-0EF3-4279-8CB5-9530D08D2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DF63CC8-739E-4584-8230-668E14A954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C045716-8955-40E5-A7B6-29433B7C4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A9784-4940-46AF-BD14-98AE295556E2}" type="datetimeFigureOut">
              <a:rPr lang="de-DE" smtClean="0"/>
              <a:t>29.10.2018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D18140E-0DC7-4AAA-A360-C053CA4B1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1CE4C17-2FDC-45E4-9879-9612ABFBE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75C2E-4843-4E3A-A34E-8BD0BA51BCD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097824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1D8A17-0D9B-4C73-AA16-3504CF9865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95144C0-FBFD-494F-9894-15D7DBA2A9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8BCFDF3-3CEA-4D81-8644-E57EF51FE9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A9784-4940-46AF-BD14-98AE295556E2}" type="datetimeFigureOut">
              <a:rPr lang="de-DE" smtClean="0"/>
              <a:t>29.10.2018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ECCDD25-9211-4872-BB09-E7212564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FA788C3-66E2-492E-B562-0AED394B7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75C2E-4843-4E3A-A34E-8BD0BA51BCD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64670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7C8308-CAD2-4699-979A-27781F658F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3192013-A979-48E6-A61D-70FAA068DD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13C0340B-C08F-401B-83C8-43EFF18257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E522405-10EF-4F61-AB41-85B397822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A9784-4940-46AF-BD14-98AE295556E2}" type="datetimeFigureOut">
              <a:rPr lang="de-DE" smtClean="0"/>
              <a:t>29.10.2018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3582772-8F42-47C3-BF6B-857EBFA96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CE9F936-99DF-4C15-B0C2-1F72656BC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75C2E-4843-4E3A-A34E-8BD0BA51BCD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420252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F24E6D-0F49-4E31-A86F-0C4FD824E6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BD7D7D8-BAE8-4EF7-9D38-2A6CB318A4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9558EE2D-CD8F-49D6-A9A7-FE786A98C3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81BA255-6358-4E73-9BDE-471E2C5CE5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15CB3564-8A95-4C8A-B33D-178EC1F39B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2CF5447A-ABED-48CF-9210-461FBEC626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A9784-4940-46AF-BD14-98AE295556E2}" type="datetimeFigureOut">
              <a:rPr lang="de-DE" smtClean="0"/>
              <a:t>29.10.2018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83FED397-8DE6-49BB-A19C-9DA9D69FC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784D7BC7-343B-4772-8E99-EF100042A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75C2E-4843-4E3A-A34E-8BD0BA51BCD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392893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3012DD9-AF06-4BF5-A8EF-EEB9132B5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43E5F47-D19C-4B5E-A918-8E6C0A0B41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A9784-4940-46AF-BD14-98AE295556E2}" type="datetimeFigureOut">
              <a:rPr lang="de-DE" smtClean="0"/>
              <a:t>29.10.2018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600D88C-C427-4C0A-9831-1CDF7FCE7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A951718-7DA1-4C16-AC68-2930C03DD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75C2E-4843-4E3A-A34E-8BD0BA51BCD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73398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B0F0761C-B347-4A29-932F-39EAC4D605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A9784-4940-46AF-BD14-98AE295556E2}" type="datetimeFigureOut">
              <a:rPr lang="de-DE" smtClean="0"/>
              <a:t>29.10.2018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33CBC70-5525-492A-BC4E-6FE0870F30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C39D6F6-91E3-4DB0-81A8-8DCE57006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75C2E-4843-4E3A-A34E-8BD0BA51BCD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004034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AD4F59-A849-4CAC-8FEA-FC53A1478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E57978F-2333-464F-87ED-7375118FAA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7B40598-C013-430C-BF17-669D925E25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3A97CC1-3E09-4EA3-B698-D13AE600B4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A9784-4940-46AF-BD14-98AE295556E2}" type="datetimeFigureOut">
              <a:rPr lang="de-DE" smtClean="0"/>
              <a:t>29.10.2018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2904FBC-97FF-491E-BE7F-F51160459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D5DF597-D394-431F-8429-CAB8F6800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75C2E-4843-4E3A-A34E-8BD0BA51BCD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435175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C2D405-4AA0-4916-83E2-F770FBEFDB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A044C5DA-17C0-4F25-AFF3-2FB1FD91EB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754B675-0406-4DAA-9961-E113621D24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EC046CC-3494-427A-9E64-E9E6F485AC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A9784-4940-46AF-BD14-98AE295556E2}" type="datetimeFigureOut">
              <a:rPr lang="de-DE" smtClean="0"/>
              <a:t>29.10.2018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7DFBA4E-079F-402E-AD28-E960D3868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7298051-94F4-457D-B9CD-E96F35563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75C2E-4843-4E3A-A34E-8BD0BA51BCD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8162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92374CAD-8874-4DF3-A37A-97E2E3D796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F9F84A0-57F4-4BC7-8CCD-66395C9170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8B4ED5D-0186-4127-8E7D-8296118108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CA9784-4940-46AF-BD14-98AE295556E2}" type="datetimeFigureOut">
              <a:rPr lang="de-DE" smtClean="0"/>
              <a:t>29.10.2018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E45FD7E-5806-48D2-B13E-CA1123AC15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E1430E2-051C-4F6C-8851-0F8C23DB77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B75C2E-4843-4E3A-A34E-8BD0BA51BCD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78680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slide" Target="slide66.xml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slide" Target="slide62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slide" Target="slide25.xml"/><Relationship Id="rId5" Type="http://schemas.openxmlformats.org/officeDocument/2006/relationships/image" Target="../media/image7.png"/><Relationship Id="rId10" Type="http://schemas.openxmlformats.org/officeDocument/2006/relationships/slide" Target="slide19.xml"/><Relationship Id="rId4" Type="http://schemas.openxmlformats.org/officeDocument/2006/relationships/image" Target="../media/image6.png"/><Relationship Id="rId9" Type="http://schemas.openxmlformats.org/officeDocument/2006/relationships/slide" Target="slide14.xml"/><Relationship Id="rId1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microsoft.com/office/2011/relationships/webextension" Target="../webextensions/webextension1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3" Type="http://schemas.microsoft.com/office/2011/relationships/webextension" Target="../webextensions/webextension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hQigUH0vZSE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6CFB56ED-5169-410D-BEF1-4294B7AF99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9930" y="1414383"/>
            <a:ext cx="3776158" cy="52084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Textfeld 15"/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6C3C414A-A53D-4495-9A2B-A17FB8D186A2}"/>
              </a:ext>
            </a:extLst>
          </p:cNvPr>
          <p:cNvSpPr txBox="1"/>
          <p:nvPr/>
        </p:nvSpPr>
        <p:spPr>
          <a:xfrm>
            <a:off x="0" y="112388"/>
            <a:ext cx="116738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solidFill>
                  <a:schemeClr val="bg1"/>
                </a:solidFill>
              </a:rPr>
              <a:t>Englisch in der Qualifikationsphase - Themen und Lektürevorgaben sinnvoll verknüpfen </a:t>
            </a:r>
            <a:endParaRPr lang="de-DE" sz="32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DD2A8CF-EFEB-4B70-B9BB-4FD6C5F286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9809" y="1432329"/>
            <a:ext cx="3776157" cy="51905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459700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4294967295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“America and its European allies – a difficult relationship”.</a:t>
            </a:r>
            <a:r>
              <a:rPr lang="de-DE" dirty="0"/>
              <a:t> </a:t>
            </a:r>
            <a:r>
              <a:rPr lang="en-US" dirty="0"/>
              <a:t>Discuss this statement and give your own opinion. 		</a:t>
            </a:r>
            <a:r>
              <a:rPr lang="en-US" sz="1400" dirty="0"/>
              <a:t>Abitur 2005 (BW)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4" name="Textfeld 3"/>
          <p:cNvSpPr txBox="1"/>
          <p:nvPr/>
        </p:nvSpPr>
        <p:spPr>
          <a:xfrm>
            <a:off x="6096000" y="5464767"/>
            <a:ext cx="3074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Kompetenzen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3497982" y="5464767"/>
            <a:ext cx="3074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Inhalte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856539">
            <a:off x="3925253" y="2964179"/>
            <a:ext cx="2073178" cy="2326005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D22A9462-F4E6-46E0-BF8C-B7D0CBC3E3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25528" cy="130199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452DDBBC-CBF0-4089-82D9-2F5F78910C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301995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C9EFD1FF-260E-44C9-B5B6-FA86458C9AF4}"/>
              </a:ext>
            </a:extLst>
          </p:cNvPr>
          <p:cNvSpPr txBox="1"/>
          <p:nvPr/>
        </p:nvSpPr>
        <p:spPr>
          <a:xfrm>
            <a:off x="0" y="112388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solidFill>
                  <a:schemeClr val="bg1"/>
                </a:solidFill>
                <a:latin typeface="+mn-lt"/>
              </a:rPr>
              <a:t>Inhalte vs. Kompetenzen</a:t>
            </a:r>
            <a:endParaRPr lang="de-DE" sz="32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0364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7949590">
            <a:off x="4138612" y="3073763"/>
            <a:ext cx="2073178" cy="2326005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6096000" y="5464767"/>
            <a:ext cx="3074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Kompetenzen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3497982" y="5464767"/>
            <a:ext cx="3074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Inhalte</a:t>
            </a:r>
          </a:p>
        </p:txBody>
      </p:sp>
      <p:sp>
        <p:nvSpPr>
          <p:cNvPr id="6" name="Rechteck 5"/>
          <p:cNvSpPr/>
          <p:nvPr/>
        </p:nvSpPr>
        <p:spPr>
          <a:xfrm>
            <a:off x="9327883" y="2413754"/>
            <a:ext cx="28641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Abitur 2017 </a:t>
            </a:r>
            <a:r>
              <a:rPr lang="en-US" dirty="0"/>
              <a:t>(Niedersachsen)</a:t>
            </a:r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95AB0BD-CC4F-43B8-9977-F826AD3785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9382" y="1343905"/>
            <a:ext cx="8424154" cy="1069849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11604467-90CD-4DCA-B642-8B5328BF9B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25528" cy="1301995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EAB70B20-7D09-4CFC-A57F-1D1CAA75D2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1301995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BCA0AA95-1850-4EF2-BC19-FA242AD8BC8D}"/>
              </a:ext>
            </a:extLst>
          </p:cNvPr>
          <p:cNvSpPr txBox="1"/>
          <p:nvPr/>
        </p:nvSpPr>
        <p:spPr>
          <a:xfrm>
            <a:off x="0" y="112388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solidFill>
                  <a:schemeClr val="bg1"/>
                </a:solidFill>
                <a:latin typeface="+mn-lt"/>
              </a:rPr>
              <a:t>Inhalte vs. Kompetenzen</a:t>
            </a:r>
            <a:endParaRPr lang="de-DE" sz="32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12637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7559266">
            <a:off x="4481511" y="3081864"/>
            <a:ext cx="2073178" cy="2326005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4294967295"/>
          </p:nvPr>
        </p:nvSpPr>
        <p:spPr>
          <a:xfrm>
            <a:off x="838200" y="1406525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3200" dirty="0"/>
              <a:t>Mother's Day should be abolished. Do you agree?   </a:t>
            </a:r>
            <a:r>
              <a:rPr lang="en-GB" sz="1600" dirty="0"/>
              <a:t>Abitur Bayern 2014</a:t>
            </a:r>
            <a:endParaRPr lang="en-GB" sz="3200" dirty="0"/>
          </a:p>
          <a:p>
            <a:pPr marL="0" indent="0">
              <a:buNone/>
            </a:pPr>
            <a:r>
              <a:rPr lang="en-GB" sz="3200" dirty="0"/>
              <a:t>Comment.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4" name="Textfeld 3"/>
          <p:cNvSpPr txBox="1"/>
          <p:nvPr/>
        </p:nvSpPr>
        <p:spPr>
          <a:xfrm>
            <a:off x="6096000" y="5464767"/>
            <a:ext cx="3074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Kompetenzen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3497982" y="5464767"/>
            <a:ext cx="3074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Inhalte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88E1C79-2A30-4E6E-B941-57B1129648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25528" cy="130199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1FEE88DF-A088-4701-83D5-8E79AB7183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301995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E87DC890-2318-41BF-A210-94DF43282A47}"/>
              </a:ext>
            </a:extLst>
          </p:cNvPr>
          <p:cNvSpPr txBox="1"/>
          <p:nvPr/>
        </p:nvSpPr>
        <p:spPr>
          <a:xfrm>
            <a:off x="0" y="112388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solidFill>
                  <a:schemeClr val="bg1"/>
                </a:solidFill>
                <a:latin typeface="+mn-lt"/>
              </a:rPr>
              <a:t>Inhalte vs. Kompetenzen</a:t>
            </a:r>
            <a:endParaRPr lang="de-DE" sz="32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38811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0"/>
          <p:cNvSpPr>
            <a:spLocks noChangeArrowheads="1"/>
          </p:cNvSpPr>
          <p:nvPr/>
        </p:nvSpPr>
        <p:spPr bwMode="auto">
          <a:xfrm>
            <a:off x="1093107" y="2097510"/>
            <a:ext cx="1065881" cy="1059051"/>
          </a:xfrm>
          <a:custGeom>
            <a:avLst/>
            <a:gdLst>
              <a:gd name="T0" fmla="*/ 2045 w 2363"/>
              <a:gd name="T1" fmla="*/ 2362 h 2363"/>
              <a:gd name="T2" fmla="*/ 2045 w 2363"/>
              <a:gd name="T3" fmla="*/ 2362 h 2363"/>
              <a:gd name="T4" fmla="*/ 317 w 2363"/>
              <a:gd name="T5" fmla="*/ 2362 h 2363"/>
              <a:gd name="T6" fmla="*/ 0 w 2363"/>
              <a:gd name="T7" fmla="*/ 2045 h 2363"/>
              <a:gd name="T8" fmla="*/ 0 w 2363"/>
              <a:gd name="T9" fmla="*/ 316 h 2363"/>
              <a:gd name="T10" fmla="*/ 317 w 2363"/>
              <a:gd name="T11" fmla="*/ 0 h 2363"/>
              <a:gd name="T12" fmla="*/ 2045 w 2363"/>
              <a:gd name="T13" fmla="*/ 0 h 2363"/>
              <a:gd name="T14" fmla="*/ 2362 w 2363"/>
              <a:gd name="T15" fmla="*/ 316 h 2363"/>
              <a:gd name="T16" fmla="*/ 2362 w 2363"/>
              <a:gd name="T17" fmla="*/ 2045 h 2363"/>
              <a:gd name="T18" fmla="*/ 2045 w 2363"/>
              <a:gd name="T19" fmla="*/ 2362 h 2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363" h="2363">
                <a:moveTo>
                  <a:pt x="2045" y="2362"/>
                </a:moveTo>
                <a:lnTo>
                  <a:pt x="2045" y="2362"/>
                </a:lnTo>
                <a:cubicBezTo>
                  <a:pt x="317" y="2362"/>
                  <a:pt x="317" y="2362"/>
                  <a:pt x="317" y="2362"/>
                </a:cubicBezTo>
                <a:cubicBezTo>
                  <a:pt x="142" y="2362"/>
                  <a:pt x="0" y="2219"/>
                  <a:pt x="0" y="2045"/>
                </a:cubicBezTo>
                <a:cubicBezTo>
                  <a:pt x="0" y="316"/>
                  <a:pt x="0" y="316"/>
                  <a:pt x="0" y="316"/>
                </a:cubicBezTo>
                <a:cubicBezTo>
                  <a:pt x="0" y="142"/>
                  <a:pt x="142" y="0"/>
                  <a:pt x="317" y="0"/>
                </a:cubicBezTo>
                <a:cubicBezTo>
                  <a:pt x="2045" y="0"/>
                  <a:pt x="2045" y="0"/>
                  <a:pt x="2045" y="0"/>
                </a:cubicBezTo>
                <a:cubicBezTo>
                  <a:pt x="2219" y="0"/>
                  <a:pt x="2362" y="142"/>
                  <a:pt x="2362" y="316"/>
                </a:cubicBezTo>
                <a:cubicBezTo>
                  <a:pt x="2362" y="2045"/>
                  <a:pt x="2362" y="2045"/>
                  <a:pt x="2362" y="2045"/>
                </a:cubicBezTo>
                <a:cubicBezTo>
                  <a:pt x="2362" y="2219"/>
                  <a:pt x="2219" y="2362"/>
                  <a:pt x="2045" y="2362"/>
                </a:cubicBezTo>
              </a:path>
            </a:pathLst>
          </a:custGeom>
          <a:solidFill>
            <a:srgbClr val="1EA185"/>
          </a:solidFill>
          <a:ln>
            <a:noFill/>
          </a:ln>
          <a:effectLst/>
        </p:spPr>
        <p:txBody>
          <a:bodyPr wrap="none" anchor="ctr"/>
          <a:lstStyle/>
          <a:p>
            <a:r>
              <a:rPr lang="en-US" sz="7197" dirty="0">
                <a:solidFill>
                  <a:schemeClr val="bg1"/>
                </a:solidFill>
              </a:rPr>
              <a:t> I.</a:t>
            </a:r>
          </a:p>
        </p:txBody>
      </p:sp>
      <p:sp>
        <p:nvSpPr>
          <p:cNvPr id="6" name="Freeform 10"/>
          <p:cNvSpPr>
            <a:spLocks noChangeArrowheads="1"/>
          </p:cNvSpPr>
          <p:nvPr/>
        </p:nvSpPr>
        <p:spPr bwMode="auto">
          <a:xfrm>
            <a:off x="1093107" y="3912221"/>
            <a:ext cx="1065881" cy="1059051"/>
          </a:xfrm>
          <a:custGeom>
            <a:avLst/>
            <a:gdLst>
              <a:gd name="T0" fmla="*/ 2045 w 2363"/>
              <a:gd name="T1" fmla="*/ 2362 h 2363"/>
              <a:gd name="T2" fmla="*/ 2045 w 2363"/>
              <a:gd name="T3" fmla="*/ 2362 h 2363"/>
              <a:gd name="T4" fmla="*/ 317 w 2363"/>
              <a:gd name="T5" fmla="*/ 2362 h 2363"/>
              <a:gd name="T6" fmla="*/ 0 w 2363"/>
              <a:gd name="T7" fmla="*/ 2045 h 2363"/>
              <a:gd name="T8" fmla="*/ 0 w 2363"/>
              <a:gd name="T9" fmla="*/ 316 h 2363"/>
              <a:gd name="T10" fmla="*/ 317 w 2363"/>
              <a:gd name="T11" fmla="*/ 0 h 2363"/>
              <a:gd name="T12" fmla="*/ 2045 w 2363"/>
              <a:gd name="T13" fmla="*/ 0 h 2363"/>
              <a:gd name="T14" fmla="*/ 2362 w 2363"/>
              <a:gd name="T15" fmla="*/ 316 h 2363"/>
              <a:gd name="T16" fmla="*/ 2362 w 2363"/>
              <a:gd name="T17" fmla="*/ 2045 h 2363"/>
              <a:gd name="T18" fmla="*/ 2045 w 2363"/>
              <a:gd name="T19" fmla="*/ 2362 h 2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363" h="2363">
                <a:moveTo>
                  <a:pt x="2045" y="2362"/>
                </a:moveTo>
                <a:lnTo>
                  <a:pt x="2045" y="2362"/>
                </a:lnTo>
                <a:cubicBezTo>
                  <a:pt x="317" y="2362"/>
                  <a:pt x="317" y="2362"/>
                  <a:pt x="317" y="2362"/>
                </a:cubicBezTo>
                <a:cubicBezTo>
                  <a:pt x="142" y="2362"/>
                  <a:pt x="0" y="2219"/>
                  <a:pt x="0" y="2045"/>
                </a:cubicBezTo>
                <a:cubicBezTo>
                  <a:pt x="0" y="316"/>
                  <a:pt x="0" y="316"/>
                  <a:pt x="0" y="316"/>
                </a:cubicBezTo>
                <a:cubicBezTo>
                  <a:pt x="0" y="142"/>
                  <a:pt x="142" y="0"/>
                  <a:pt x="317" y="0"/>
                </a:cubicBezTo>
                <a:cubicBezTo>
                  <a:pt x="2045" y="0"/>
                  <a:pt x="2045" y="0"/>
                  <a:pt x="2045" y="0"/>
                </a:cubicBezTo>
                <a:cubicBezTo>
                  <a:pt x="2219" y="0"/>
                  <a:pt x="2362" y="142"/>
                  <a:pt x="2362" y="316"/>
                </a:cubicBezTo>
                <a:cubicBezTo>
                  <a:pt x="2362" y="2045"/>
                  <a:pt x="2362" y="2045"/>
                  <a:pt x="2362" y="2045"/>
                </a:cubicBezTo>
                <a:cubicBezTo>
                  <a:pt x="2362" y="2219"/>
                  <a:pt x="2219" y="2362"/>
                  <a:pt x="2045" y="2362"/>
                </a:cubicBezTo>
              </a:path>
            </a:pathLst>
          </a:custGeom>
          <a:solidFill>
            <a:srgbClr val="9BBB5C"/>
          </a:solidFill>
          <a:ln>
            <a:noFill/>
          </a:ln>
          <a:effectLst/>
        </p:spPr>
        <p:txBody>
          <a:bodyPr wrap="none" anchor="ctr"/>
          <a:lstStyle/>
          <a:p>
            <a:r>
              <a:rPr lang="en-US" sz="7197" dirty="0">
                <a:solidFill>
                  <a:schemeClr val="bg1"/>
                </a:solidFill>
              </a:rPr>
              <a:t> II.</a:t>
            </a:r>
          </a:p>
        </p:txBody>
      </p:sp>
      <p:sp>
        <p:nvSpPr>
          <p:cNvPr id="7" name="Rechteck 6"/>
          <p:cNvSpPr/>
          <p:nvPr/>
        </p:nvSpPr>
        <p:spPr>
          <a:xfrm>
            <a:off x="2427490" y="3975516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de-DE" sz="3200" dirty="0"/>
          </a:p>
        </p:txBody>
      </p:sp>
      <p:sp>
        <p:nvSpPr>
          <p:cNvPr id="8" name="Rechteck 7"/>
          <p:cNvSpPr/>
          <p:nvPr/>
        </p:nvSpPr>
        <p:spPr>
          <a:xfrm>
            <a:off x="2427489" y="4149358"/>
            <a:ext cx="470981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3200" dirty="0"/>
              <a:t>Unterricht in der Oberstufe</a:t>
            </a:r>
          </a:p>
        </p:txBody>
      </p:sp>
      <p:sp>
        <p:nvSpPr>
          <p:cNvPr id="9" name="Rechteck 8"/>
          <p:cNvSpPr/>
          <p:nvPr/>
        </p:nvSpPr>
        <p:spPr>
          <a:xfrm>
            <a:off x="2427489" y="2334647"/>
            <a:ext cx="122982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3200" dirty="0"/>
              <a:t>Abitur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8DDD9B72-7343-4AC0-9DAF-7275DE123F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25528" cy="1301995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0EB37E74-40EA-49A7-803B-205C5F9A17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301995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6D3CBE04-13FC-449C-BCB6-96BFCD067A29}"/>
              </a:ext>
            </a:extLst>
          </p:cNvPr>
          <p:cNvSpPr txBox="1"/>
          <p:nvPr/>
        </p:nvSpPr>
        <p:spPr>
          <a:xfrm>
            <a:off x="0" y="112388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solidFill>
                  <a:schemeClr val="bg1"/>
                </a:solidFill>
                <a:latin typeface="+mn-lt"/>
              </a:rPr>
              <a:t>Inhalte vs. Kompetenzen</a:t>
            </a:r>
            <a:endParaRPr lang="de-DE" sz="3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4B10F2D1-093F-4B46-BF39-02AC6D15ADFC}"/>
              </a:ext>
            </a:extLst>
          </p:cNvPr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579ADF4C-1AA2-4B76-A811-3A1214925E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301995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49CC6F84-0A77-4412-9E09-724106E6F54B}"/>
              </a:ext>
            </a:extLst>
          </p:cNvPr>
          <p:cNvSpPr txBox="1"/>
          <p:nvPr/>
        </p:nvSpPr>
        <p:spPr>
          <a:xfrm>
            <a:off x="0" y="112388"/>
            <a:ext cx="116738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solidFill>
                  <a:schemeClr val="bg1"/>
                </a:solidFill>
                <a:latin typeface="+mn-lt"/>
              </a:rPr>
              <a:t>Vorbereitung auf das Englisch-Abitur - relevante Kompetenzen und Skills gezielt und intensiv aufbauen</a:t>
            </a:r>
            <a:endParaRPr lang="de-DE" sz="32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42307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/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3550FF32-48A4-4449-B9D3-24F77C3315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2507" y="1343351"/>
            <a:ext cx="5346986" cy="5552749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973C8F0F-6267-4EEE-B611-2579ACB6497B}"/>
              </a:ext>
            </a:extLst>
          </p:cNvPr>
          <p:cNvSpPr txBox="1"/>
          <p:nvPr/>
        </p:nvSpPr>
        <p:spPr>
          <a:xfrm>
            <a:off x="5048565" y="2170481"/>
            <a:ext cx="20948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b="1" dirty="0"/>
              <a:t>KC Themen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2A634356-78DA-4C8C-8520-C1EBF0FA3717}"/>
              </a:ext>
            </a:extLst>
          </p:cNvPr>
          <p:cNvSpPr txBox="1"/>
          <p:nvPr/>
        </p:nvSpPr>
        <p:spPr>
          <a:xfrm>
            <a:off x="6909238" y="4437431"/>
            <a:ext cx="166026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b="1" dirty="0"/>
              <a:t>Materia-</a:t>
            </a:r>
          </a:p>
          <a:p>
            <a:r>
              <a:rPr lang="de-DE" sz="3200" b="1" dirty="0" err="1"/>
              <a:t>lien</a:t>
            </a:r>
            <a:endParaRPr lang="de-DE" sz="3200" b="1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2D5880D7-1047-46BC-8EC9-581AEBD46CEC}"/>
              </a:ext>
            </a:extLst>
          </p:cNvPr>
          <p:cNvSpPr txBox="1"/>
          <p:nvPr/>
        </p:nvSpPr>
        <p:spPr>
          <a:xfrm>
            <a:off x="4105275" y="4629150"/>
            <a:ext cx="10422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b="1" dirty="0"/>
              <a:t>Skills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269DBF7E-393B-4B09-BB81-92CC5631375B}"/>
              </a:ext>
            </a:extLst>
          </p:cNvPr>
          <p:cNvSpPr txBox="1"/>
          <p:nvPr/>
        </p:nvSpPr>
        <p:spPr>
          <a:xfrm>
            <a:off x="5393490" y="3827337"/>
            <a:ext cx="12618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b="1" dirty="0">
                <a:solidFill>
                  <a:schemeClr val="bg1"/>
                </a:solidFill>
              </a:rPr>
              <a:t>Abitur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A854AE66-03AA-45A2-B812-73FACE2029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301995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9CDD93FA-3CA6-4C4C-982E-CCADF5ED7997}"/>
              </a:ext>
            </a:extLst>
          </p:cNvPr>
          <p:cNvSpPr txBox="1"/>
          <p:nvPr/>
        </p:nvSpPr>
        <p:spPr>
          <a:xfrm>
            <a:off x="0" y="112388"/>
            <a:ext cx="116738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solidFill>
                  <a:schemeClr val="bg1"/>
                </a:solidFill>
              </a:rPr>
              <a:t>Englisch in der Qualifikationsphase - Themen und Lektürevorgaben sinnvoll verknüpfen </a:t>
            </a:r>
            <a:endParaRPr lang="de-DE" sz="32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720241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ACD7A29C-1A3C-4A6A-A728-DA2A4DFD1647}"/>
              </a:ext>
            </a:extLst>
          </p:cNvPr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30607F18-F01B-4540-9F9B-CC20916DD6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301995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039F93A2-DCCE-46AF-86BD-424C433FF8B6}"/>
              </a:ext>
            </a:extLst>
          </p:cNvPr>
          <p:cNvSpPr txBox="1"/>
          <p:nvPr/>
        </p:nvSpPr>
        <p:spPr>
          <a:xfrm>
            <a:off x="0" y="112388"/>
            <a:ext cx="116738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solidFill>
                  <a:schemeClr val="bg1"/>
                </a:solidFill>
                <a:latin typeface="+mn-lt"/>
              </a:rPr>
              <a:t>Vorbereitung auf das Englisch-Abitur - relevante Kompetenzen und Skills gezielt und intensiv aufbauen</a:t>
            </a:r>
            <a:endParaRPr lang="de-DE" sz="32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500729BF-08AE-43E0-A4EA-4F9328354D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0732" y="1368200"/>
            <a:ext cx="7942003" cy="548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0430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1D10A36C-E1C2-432B-B94D-8FAD87A8959E}"/>
              </a:ext>
            </a:extLst>
          </p:cNvPr>
          <p:cNvSpPr/>
          <p:nvPr/>
        </p:nvSpPr>
        <p:spPr>
          <a:xfrm>
            <a:off x="3279819" y="1414383"/>
            <a:ext cx="6096000" cy="535531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b="1" dirty="0">
                <a:latin typeface="Arial" panose="020B0604020202020204" pitchFamily="34" charset="0"/>
              </a:rPr>
              <a:t>B. Materialien</a:t>
            </a:r>
          </a:p>
          <a:p>
            <a:r>
              <a:rPr lang="de-DE" dirty="0">
                <a:latin typeface="Arial" panose="020B0604020202020204" pitchFamily="34" charset="0"/>
              </a:rPr>
              <a:t>Verbindliche Materialien</a:t>
            </a:r>
          </a:p>
          <a:p>
            <a:endParaRPr lang="de-DE" dirty="0">
              <a:latin typeface="Arial" panose="020B0604020202020204" pitchFamily="34" charset="0"/>
            </a:endParaRPr>
          </a:p>
          <a:p>
            <a:pPr marL="342900" indent="-342900">
              <a:buAutoNum type="arabicPeriod"/>
            </a:pPr>
            <a:r>
              <a:rPr lang="de-DE" b="1" dirty="0">
                <a:latin typeface="Arial" panose="020B0604020202020204" pitchFamily="34" charset="0"/>
              </a:rPr>
              <a:t>Grundlegendes und erhöhtes Anforderungsniveau:</a:t>
            </a:r>
          </a:p>
          <a:p>
            <a:endParaRPr lang="de-DE" b="1" dirty="0">
              <a:latin typeface="Arial" panose="020B0604020202020204" pitchFamily="34" charset="0"/>
            </a:endParaRPr>
          </a:p>
          <a:p>
            <a:r>
              <a:rPr lang="en-US" b="1" dirty="0">
                <a:latin typeface="Arial" panose="020B0604020202020204" pitchFamily="34" charset="0"/>
              </a:rPr>
              <a:t>Roman: </a:t>
            </a:r>
            <a:r>
              <a:rPr lang="en-US" dirty="0">
                <a:latin typeface="Arial" panose="020B0604020202020204" pitchFamily="34" charset="0"/>
              </a:rPr>
              <a:t>Kazuo Ishiguro, </a:t>
            </a:r>
            <a:r>
              <a:rPr lang="en-US" i="1" dirty="0">
                <a:latin typeface="Arial" panose="020B0604020202020204" pitchFamily="34" charset="0"/>
              </a:rPr>
              <a:t>Never Let Me Go</a:t>
            </a:r>
          </a:p>
          <a:p>
            <a:r>
              <a:rPr lang="en-US" b="1" dirty="0">
                <a:latin typeface="Arial" panose="020B0604020202020204" pitchFamily="34" charset="0"/>
              </a:rPr>
              <a:t>Short Story: </a:t>
            </a:r>
            <a:r>
              <a:rPr lang="en-US" dirty="0">
                <a:latin typeface="ArialMT"/>
              </a:rPr>
              <a:t>Edgar Allan Poe, “The Tell</a:t>
            </a:r>
            <a:r>
              <a:rPr lang="en-US" dirty="0">
                <a:latin typeface="Arial" panose="020B0604020202020204" pitchFamily="34" charset="0"/>
              </a:rPr>
              <a:t>-</a:t>
            </a:r>
            <a:r>
              <a:rPr lang="en-US" dirty="0">
                <a:latin typeface="ArialMT"/>
              </a:rPr>
              <a:t>Tale Heart”</a:t>
            </a:r>
          </a:p>
          <a:p>
            <a:r>
              <a:rPr lang="it-IT" dirty="0">
                <a:latin typeface="ArialMT"/>
              </a:rPr>
              <a:t>Arthur Conan </a:t>
            </a:r>
            <a:r>
              <a:rPr lang="it-IT" dirty="0" err="1">
                <a:latin typeface="ArialMT"/>
              </a:rPr>
              <a:t>Doyle</a:t>
            </a:r>
            <a:r>
              <a:rPr lang="it-IT" dirty="0">
                <a:latin typeface="ArialMT"/>
              </a:rPr>
              <a:t>, “A </a:t>
            </a:r>
            <a:r>
              <a:rPr lang="it-IT" dirty="0" err="1">
                <a:latin typeface="ArialMT"/>
              </a:rPr>
              <a:t>Scandal</a:t>
            </a:r>
            <a:r>
              <a:rPr lang="it-IT" dirty="0">
                <a:latin typeface="ArialMT"/>
              </a:rPr>
              <a:t> in </a:t>
            </a:r>
            <a:r>
              <a:rPr lang="it-IT" dirty="0" err="1">
                <a:latin typeface="ArialMT"/>
              </a:rPr>
              <a:t>Bohemia</a:t>
            </a:r>
            <a:r>
              <a:rPr lang="it-IT" dirty="0">
                <a:latin typeface="ArialMT"/>
              </a:rPr>
              <a:t>”, </a:t>
            </a:r>
            <a:r>
              <a:rPr lang="it-IT" dirty="0" err="1">
                <a:latin typeface="ArialMT"/>
              </a:rPr>
              <a:t>dazu</a:t>
            </a:r>
            <a:r>
              <a:rPr lang="it-IT" dirty="0">
                <a:latin typeface="ArialMT"/>
              </a:rPr>
              <a:t>:</a:t>
            </a:r>
          </a:p>
          <a:p>
            <a:r>
              <a:rPr lang="it-IT" i="1" dirty="0">
                <a:latin typeface="Arial" panose="020B0604020202020204" pitchFamily="34" charset="0"/>
              </a:rPr>
              <a:t>Sherlock: A </a:t>
            </a:r>
            <a:r>
              <a:rPr lang="it-IT" i="1" dirty="0" err="1">
                <a:latin typeface="Arial" panose="020B0604020202020204" pitchFamily="34" charset="0"/>
              </a:rPr>
              <a:t>Scandal</a:t>
            </a:r>
            <a:r>
              <a:rPr lang="it-IT" i="1" dirty="0">
                <a:latin typeface="Arial" panose="020B0604020202020204" pitchFamily="34" charset="0"/>
              </a:rPr>
              <a:t> in Belgravia </a:t>
            </a:r>
            <a:r>
              <a:rPr lang="it-IT" dirty="0">
                <a:latin typeface="Arial" panose="020B0604020202020204" pitchFamily="34" charset="0"/>
              </a:rPr>
              <a:t>(BBC 2012)</a:t>
            </a:r>
          </a:p>
          <a:p>
            <a:r>
              <a:rPr lang="en-US" b="1" dirty="0">
                <a:latin typeface="Arial" panose="020B0604020202020204" pitchFamily="34" charset="0"/>
              </a:rPr>
              <a:t>Short Story: </a:t>
            </a:r>
            <a:r>
              <a:rPr lang="en-US" dirty="0">
                <a:latin typeface="ArialMT"/>
              </a:rPr>
              <a:t>Amy Tan, “Two Kinds“</a:t>
            </a:r>
          </a:p>
          <a:p>
            <a:r>
              <a:rPr lang="de-DE" b="1" dirty="0">
                <a:latin typeface="Arial" panose="020B0604020202020204" pitchFamily="34" charset="0"/>
              </a:rPr>
              <a:t>Film: </a:t>
            </a:r>
            <a:r>
              <a:rPr lang="de-DE" i="1" dirty="0">
                <a:latin typeface="Arial" panose="020B0604020202020204" pitchFamily="34" charset="0"/>
              </a:rPr>
              <a:t>East </a:t>
            </a:r>
            <a:r>
              <a:rPr lang="de-DE" i="1" dirty="0" err="1">
                <a:latin typeface="Arial" panose="020B0604020202020204" pitchFamily="34" charset="0"/>
              </a:rPr>
              <a:t>Is</a:t>
            </a:r>
            <a:r>
              <a:rPr lang="de-DE" i="1" dirty="0">
                <a:latin typeface="Arial" panose="020B0604020202020204" pitchFamily="34" charset="0"/>
              </a:rPr>
              <a:t> East </a:t>
            </a:r>
            <a:r>
              <a:rPr lang="de-DE" dirty="0">
                <a:latin typeface="Arial" panose="020B0604020202020204" pitchFamily="34" charset="0"/>
              </a:rPr>
              <a:t>(für allgemein bildende Schulen)</a:t>
            </a:r>
          </a:p>
          <a:p>
            <a:r>
              <a:rPr lang="en-US" i="1" dirty="0">
                <a:latin typeface="Arial" panose="020B0604020202020204" pitchFamily="34" charset="0"/>
              </a:rPr>
              <a:t>The Pursuit of </a:t>
            </a:r>
            <a:r>
              <a:rPr lang="en-US" i="1" dirty="0" err="1">
                <a:latin typeface="Arial" panose="020B0604020202020204" pitchFamily="34" charset="0"/>
              </a:rPr>
              <a:t>Happyness</a:t>
            </a:r>
            <a:r>
              <a:rPr lang="en-US" i="1" dirty="0">
                <a:latin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</a:rPr>
              <a:t>(</a:t>
            </a:r>
            <a:r>
              <a:rPr lang="en-US" dirty="0" err="1">
                <a:latin typeface="Arial" panose="020B0604020202020204" pitchFamily="34" charset="0"/>
              </a:rPr>
              <a:t>für</a:t>
            </a:r>
            <a:r>
              <a:rPr lang="en-US" dirty="0">
                <a:latin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</a:rPr>
              <a:t>Berufliche</a:t>
            </a:r>
            <a:r>
              <a:rPr lang="en-US" dirty="0">
                <a:latin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</a:rPr>
              <a:t>Gymnasien</a:t>
            </a:r>
            <a:r>
              <a:rPr lang="en-US" dirty="0">
                <a:latin typeface="Arial" panose="020B0604020202020204" pitchFamily="34" charset="0"/>
              </a:rPr>
              <a:t>)</a:t>
            </a:r>
          </a:p>
          <a:p>
            <a:endParaRPr lang="de-DE" b="1" dirty="0">
              <a:latin typeface="Arial" panose="020B0604020202020204" pitchFamily="34" charset="0"/>
            </a:endParaRPr>
          </a:p>
          <a:p>
            <a:r>
              <a:rPr lang="de-DE" b="1" dirty="0">
                <a:latin typeface="Arial" panose="020B0604020202020204" pitchFamily="34" charset="0"/>
              </a:rPr>
              <a:t>2. Zusätzliche Materialien für das erhöhte Anforderungsniveau:</a:t>
            </a:r>
          </a:p>
          <a:p>
            <a:r>
              <a:rPr lang="en-US" b="1" dirty="0">
                <a:latin typeface="Arial" panose="020B0604020202020204" pitchFamily="34" charset="0"/>
              </a:rPr>
              <a:t>Drama: </a:t>
            </a:r>
            <a:r>
              <a:rPr lang="en-US" dirty="0">
                <a:latin typeface="Arial" panose="020B0604020202020204" pitchFamily="34" charset="0"/>
              </a:rPr>
              <a:t>William Shakespeare, </a:t>
            </a:r>
            <a:r>
              <a:rPr lang="en-US" i="1" dirty="0">
                <a:latin typeface="Arial" panose="020B0604020202020204" pitchFamily="34" charset="0"/>
              </a:rPr>
              <a:t>The Merchant of Venice</a:t>
            </a:r>
          </a:p>
          <a:p>
            <a:r>
              <a:rPr lang="de-DE" b="1" dirty="0">
                <a:latin typeface="Arial" panose="020B0604020202020204" pitchFamily="34" charset="0"/>
              </a:rPr>
              <a:t>Lyrik: </a:t>
            </a:r>
            <a:r>
              <a:rPr lang="de-DE" dirty="0">
                <a:latin typeface="Arial" panose="020B0604020202020204" pitchFamily="34" charset="0"/>
              </a:rPr>
              <a:t>Langston Hughes, </a:t>
            </a:r>
            <a:r>
              <a:rPr lang="de-DE" dirty="0">
                <a:latin typeface="ArialMT"/>
              </a:rPr>
              <a:t>“Harlem“</a:t>
            </a:r>
            <a:r>
              <a:rPr lang="de-DE" dirty="0">
                <a:latin typeface="Arial" panose="020B0604020202020204" pitchFamily="34" charset="0"/>
              </a:rPr>
              <a:t>, Carol Ann </a:t>
            </a:r>
            <a:r>
              <a:rPr lang="de-DE" dirty="0">
                <a:latin typeface="ArialMT"/>
              </a:rPr>
              <a:t>Duffy, “</a:t>
            </a:r>
            <a:r>
              <a:rPr lang="de-DE" dirty="0" err="1">
                <a:latin typeface="ArialMT"/>
              </a:rPr>
              <a:t>Originally</a:t>
            </a:r>
            <a:r>
              <a:rPr lang="de-DE" dirty="0">
                <a:latin typeface="ArialMT"/>
              </a:rPr>
              <a:t>”</a:t>
            </a:r>
          </a:p>
          <a:p>
            <a:r>
              <a:rPr lang="de-DE" b="1" dirty="0">
                <a:latin typeface="Arial" panose="020B0604020202020204" pitchFamily="34" charset="0"/>
              </a:rPr>
              <a:t>Film: </a:t>
            </a:r>
            <a:r>
              <a:rPr lang="de-DE" i="1" dirty="0">
                <a:latin typeface="Arial" panose="020B0604020202020204" pitchFamily="34" charset="0"/>
              </a:rPr>
              <a:t>Crash </a:t>
            </a:r>
            <a:r>
              <a:rPr lang="de-DE" dirty="0">
                <a:latin typeface="Arial" panose="020B0604020202020204" pitchFamily="34" charset="0"/>
              </a:rPr>
              <a:t>(Paul Haggis, 2004)</a:t>
            </a:r>
            <a:endParaRPr lang="de-DE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D687C75A-7D28-47E1-84D7-A35A4A54F0CA}"/>
              </a:ext>
            </a:extLst>
          </p:cNvPr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3C58890-23E3-4086-A122-3FD8F74A15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301995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57CFD495-611D-4BB5-83A4-E9D01C3E6FD5}"/>
              </a:ext>
            </a:extLst>
          </p:cNvPr>
          <p:cNvSpPr txBox="1"/>
          <p:nvPr/>
        </p:nvSpPr>
        <p:spPr>
          <a:xfrm>
            <a:off x="0" y="112388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solidFill>
                  <a:schemeClr val="bg1"/>
                </a:solidFill>
                <a:latin typeface="+mn-lt"/>
              </a:rPr>
              <a:t>Materialien für das Abitur 2020</a:t>
            </a:r>
            <a:endParaRPr lang="de-DE" sz="32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78079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1D10A36C-E1C2-432B-B94D-8FAD87A8959E}"/>
              </a:ext>
            </a:extLst>
          </p:cNvPr>
          <p:cNvSpPr/>
          <p:nvPr/>
        </p:nvSpPr>
        <p:spPr>
          <a:xfrm>
            <a:off x="3279819" y="1414383"/>
            <a:ext cx="6096000" cy="480131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b="1" dirty="0">
                <a:latin typeface="Arial" panose="020B0604020202020204" pitchFamily="34" charset="0"/>
              </a:rPr>
              <a:t>B. Materialien</a:t>
            </a:r>
          </a:p>
          <a:p>
            <a:r>
              <a:rPr lang="de-DE" dirty="0">
                <a:latin typeface="Arial" panose="020B0604020202020204" pitchFamily="34" charset="0"/>
              </a:rPr>
              <a:t>Verbindliche Materialien</a:t>
            </a:r>
          </a:p>
          <a:p>
            <a:endParaRPr lang="de-DE" dirty="0">
              <a:latin typeface="Arial" panose="020B0604020202020204" pitchFamily="34" charset="0"/>
            </a:endParaRPr>
          </a:p>
          <a:p>
            <a:pPr marL="342900" indent="-342900">
              <a:buAutoNum type="arabicPeriod"/>
            </a:pPr>
            <a:r>
              <a:rPr lang="de-DE" b="1" dirty="0">
                <a:latin typeface="Arial" panose="020B0604020202020204" pitchFamily="34" charset="0"/>
              </a:rPr>
              <a:t>Grundlegendes und erhöhtes Anforderungsniveau:</a:t>
            </a:r>
          </a:p>
          <a:p>
            <a:endParaRPr lang="de-DE" b="1" dirty="0">
              <a:latin typeface="Arial" panose="020B0604020202020204" pitchFamily="34" charset="0"/>
            </a:endParaRPr>
          </a:p>
          <a:p>
            <a:r>
              <a:rPr lang="en-US" b="1" dirty="0">
                <a:latin typeface="Arial" panose="020B0604020202020204" pitchFamily="34" charset="0"/>
              </a:rPr>
              <a:t>Roman: </a:t>
            </a:r>
            <a:r>
              <a:rPr lang="en-US" dirty="0">
                <a:latin typeface="Arial" panose="020B0604020202020204" pitchFamily="34" charset="0"/>
              </a:rPr>
              <a:t>Kazuo Ishiguro, </a:t>
            </a:r>
            <a:r>
              <a:rPr lang="en-US" i="1" dirty="0">
                <a:latin typeface="Arial" panose="020B0604020202020204" pitchFamily="34" charset="0"/>
              </a:rPr>
              <a:t>Never Let Me Go</a:t>
            </a:r>
          </a:p>
          <a:p>
            <a:endParaRPr lang="en-US" i="1" dirty="0">
              <a:latin typeface="Arial" panose="020B0604020202020204" pitchFamily="34" charset="0"/>
            </a:endParaRPr>
          </a:p>
          <a:p>
            <a:r>
              <a:rPr lang="en-US" b="1" dirty="0">
                <a:latin typeface="Arial" panose="020B0604020202020204" pitchFamily="34" charset="0"/>
              </a:rPr>
              <a:t>Short Story: </a:t>
            </a:r>
            <a:r>
              <a:rPr lang="en-US" dirty="0">
                <a:latin typeface="ArialMT"/>
              </a:rPr>
              <a:t>Amy Tan, “Two Kinds“</a:t>
            </a:r>
          </a:p>
          <a:p>
            <a:r>
              <a:rPr lang="en-US" dirty="0">
                <a:latin typeface="ArialMT"/>
              </a:rPr>
              <a:t>Julius Lester, “The Child” </a:t>
            </a:r>
          </a:p>
          <a:p>
            <a:endParaRPr lang="en-US" dirty="0">
              <a:latin typeface="ArialMT"/>
            </a:endParaRPr>
          </a:p>
          <a:p>
            <a:r>
              <a:rPr lang="de-DE" b="1" dirty="0">
                <a:latin typeface="Arial" panose="020B0604020202020204" pitchFamily="34" charset="0"/>
              </a:rPr>
              <a:t>Film: </a:t>
            </a:r>
            <a:r>
              <a:rPr lang="de-DE" i="1" dirty="0">
                <a:latin typeface="Arial" panose="020B0604020202020204" pitchFamily="34" charset="0"/>
              </a:rPr>
              <a:t>Crash </a:t>
            </a:r>
            <a:r>
              <a:rPr lang="de-DE" dirty="0">
                <a:latin typeface="Arial" panose="020B0604020202020204" pitchFamily="34" charset="0"/>
              </a:rPr>
              <a:t>(für allgemein bildende Schulen)</a:t>
            </a:r>
          </a:p>
          <a:p>
            <a:r>
              <a:rPr lang="de-DE" i="1" dirty="0">
                <a:latin typeface="Arial" panose="020B0604020202020204" pitchFamily="34" charset="0"/>
              </a:rPr>
              <a:t>Hidden </a:t>
            </a:r>
            <a:r>
              <a:rPr lang="de-DE" i="1" dirty="0" err="1">
                <a:latin typeface="Arial" panose="020B0604020202020204" pitchFamily="34" charset="0"/>
              </a:rPr>
              <a:t>Figures</a:t>
            </a:r>
            <a:r>
              <a:rPr lang="de-DE" i="1" dirty="0">
                <a:latin typeface="Arial" panose="020B0604020202020204" pitchFamily="34" charset="0"/>
              </a:rPr>
              <a:t> (zusätzlich für Berufliche Gymnasien)</a:t>
            </a:r>
          </a:p>
          <a:p>
            <a:endParaRPr lang="de-DE" b="1" dirty="0">
              <a:latin typeface="Arial" panose="020B0604020202020204" pitchFamily="34" charset="0"/>
            </a:endParaRPr>
          </a:p>
          <a:p>
            <a:r>
              <a:rPr lang="de-DE" b="1" dirty="0">
                <a:latin typeface="Arial" panose="020B0604020202020204" pitchFamily="34" charset="0"/>
              </a:rPr>
              <a:t>2. Zusätzliche Materialien für das erhöhte Anforderungsniveau:</a:t>
            </a:r>
          </a:p>
          <a:p>
            <a:r>
              <a:rPr lang="en-US" b="1" dirty="0">
                <a:latin typeface="Arial" panose="020B0604020202020204" pitchFamily="34" charset="0"/>
              </a:rPr>
              <a:t>Drama: </a:t>
            </a:r>
            <a:r>
              <a:rPr lang="en-US" dirty="0">
                <a:latin typeface="Arial" panose="020B0604020202020204" pitchFamily="34" charset="0"/>
              </a:rPr>
              <a:t>William Shakespeare, </a:t>
            </a:r>
            <a:r>
              <a:rPr lang="en-US" i="1" dirty="0">
                <a:latin typeface="Arial" panose="020B0604020202020204" pitchFamily="34" charset="0"/>
              </a:rPr>
              <a:t>Richard III </a:t>
            </a:r>
          </a:p>
          <a:p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Film: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 Richard III (Richard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Loncraine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, 1995) </a:t>
            </a:r>
            <a:endParaRPr lang="en-US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D687C75A-7D28-47E1-84D7-A35A4A54F0CA}"/>
              </a:ext>
            </a:extLst>
          </p:cNvPr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3C58890-23E3-4086-A122-3FD8F74A15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301995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57CFD495-611D-4BB5-83A4-E9D01C3E6FD5}"/>
              </a:ext>
            </a:extLst>
          </p:cNvPr>
          <p:cNvSpPr txBox="1"/>
          <p:nvPr/>
        </p:nvSpPr>
        <p:spPr>
          <a:xfrm>
            <a:off x="0" y="112388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solidFill>
                  <a:schemeClr val="bg1"/>
                </a:solidFill>
                <a:latin typeface="+mn-lt"/>
              </a:rPr>
              <a:t>Materialien für das Abitur 2021</a:t>
            </a:r>
            <a:endParaRPr lang="de-DE" sz="32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152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1D10A36C-E1C2-432B-B94D-8FAD87A8959E}"/>
              </a:ext>
            </a:extLst>
          </p:cNvPr>
          <p:cNvSpPr/>
          <p:nvPr/>
        </p:nvSpPr>
        <p:spPr>
          <a:xfrm>
            <a:off x="3342881" y="1414383"/>
            <a:ext cx="6096000" cy="507831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b="1" dirty="0">
                <a:latin typeface="Arial" panose="020B0604020202020204" pitchFamily="34" charset="0"/>
              </a:rPr>
              <a:t>B. Materialien</a:t>
            </a:r>
          </a:p>
          <a:p>
            <a:r>
              <a:rPr lang="de-DE" dirty="0">
                <a:latin typeface="Arial" panose="020B0604020202020204" pitchFamily="34" charset="0"/>
              </a:rPr>
              <a:t>Verbindliche Materialien</a:t>
            </a:r>
          </a:p>
          <a:p>
            <a:endParaRPr lang="de-DE" dirty="0">
              <a:latin typeface="Arial" panose="020B0604020202020204" pitchFamily="34" charset="0"/>
            </a:endParaRPr>
          </a:p>
          <a:p>
            <a:pPr marL="342900" indent="-342900">
              <a:buAutoNum type="arabicPeriod"/>
            </a:pPr>
            <a:r>
              <a:rPr lang="de-DE" b="1" dirty="0">
                <a:latin typeface="Arial" panose="020B0604020202020204" pitchFamily="34" charset="0"/>
              </a:rPr>
              <a:t>Grundlegendes und erhöhtes Anforderungsniveau:</a:t>
            </a:r>
          </a:p>
          <a:p>
            <a:endParaRPr lang="de-DE" b="1" dirty="0">
              <a:latin typeface="Arial" panose="020B0604020202020204" pitchFamily="34" charset="0"/>
            </a:endParaRPr>
          </a:p>
          <a:p>
            <a:r>
              <a:rPr lang="en-US" b="1" dirty="0">
                <a:latin typeface="Arial" panose="020B0604020202020204" pitchFamily="34" charset="0"/>
              </a:rPr>
              <a:t>Roman: </a:t>
            </a:r>
            <a:r>
              <a:rPr lang="en-US" dirty="0">
                <a:latin typeface="Arial" panose="020B0604020202020204" pitchFamily="34" charset="0"/>
              </a:rPr>
              <a:t>Kazuo Ishiguro, </a:t>
            </a:r>
            <a:r>
              <a:rPr lang="en-US" i="1" dirty="0">
                <a:latin typeface="Arial" panose="020B0604020202020204" pitchFamily="34" charset="0"/>
              </a:rPr>
              <a:t>Never Let Me Go</a:t>
            </a:r>
          </a:p>
          <a:p>
            <a:endParaRPr lang="en-US" i="1" dirty="0">
              <a:latin typeface="Arial" panose="020B0604020202020204" pitchFamily="34" charset="0"/>
            </a:endParaRPr>
          </a:p>
          <a:p>
            <a:r>
              <a:rPr lang="de-DE" dirty="0">
                <a:highlight>
                  <a:srgbClr val="FFFF00"/>
                </a:highlight>
              </a:rPr>
              <a:t>o </a:t>
            </a:r>
            <a:r>
              <a:rPr lang="de-DE" dirty="0" err="1">
                <a:highlight>
                  <a:srgbClr val="FFFF00"/>
                </a:highlight>
              </a:rPr>
              <a:t>dystopian</a:t>
            </a:r>
            <a:r>
              <a:rPr lang="de-DE" dirty="0">
                <a:highlight>
                  <a:srgbClr val="FFFF00"/>
                </a:highlight>
              </a:rPr>
              <a:t> </a:t>
            </a:r>
            <a:r>
              <a:rPr lang="de-DE" dirty="0" err="1">
                <a:highlight>
                  <a:srgbClr val="FFFF00"/>
                </a:highlight>
              </a:rPr>
              <a:t>literature</a:t>
            </a:r>
            <a:r>
              <a:rPr lang="de-DE" dirty="0">
                <a:highlight>
                  <a:srgbClr val="FFFF00"/>
                </a:highlight>
              </a:rPr>
              <a:t> </a:t>
            </a:r>
          </a:p>
          <a:p>
            <a:r>
              <a:rPr lang="de-DE" dirty="0">
                <a:highlight>
                  <a:srgbClr val="FFFF00"/>
                </a:highlight>
              </a:rPr>
              <a:t>o </a:t>
            </a:r>
            <a:r>
              <a:rPr lang="de-DE" dirty="0" err="1">
                <a:highlight>
                  <a:srgbClr val="FFFF00"/>
                </a:highlight>
              </a:rPr>
              <a:t>visions</a:t>
            </a:r>
            <a:r>
              <a:rPr lang="de-DE" dirty="0">
                <a:highlight>
                  <a:srgbClr val="FFFF00"/>
                </a:highlight>
              </a:rPr>
              <a:t> </a:t>
            </a:r>
            <a:r>
              <a:rPr lang="de-DE" dirty="0" err="1">
                <a:highlight>
                  <a:srgbClr val="FFFF00"/>
                </a:highlight>
              </a:rPr>
              <a:t>of</a:t>
            </a:r>
            <a:r>
              <a:rPr lang="de-DE" dirty="0">
                <a:highlight>
                  <a:srgbClr val="FFFF00"/>
                </a:highlight>
              </a:rPr>
              <a:t> </a:t>
            </a:r>
            <a:r>
              <a:rPr lang="de-DE" dirty="0" err="1">
                <a:highlight>
                  <a:srgbClr val="FFFF00"/>
                </a:highlight>
              </a:rPr>
              <a:t>the</a:t>
            </a:r>
            <a:r>
              <a:rPr lang="de-DE" dirty="0">
                <a:highlight>
                  <a:srgbClr val="FFFF00"/>
                </a:highlight>
              </a:rPr>
              <a:t> </a:t>
            </a:r>
            <a:r>
              <a:rPr lang="de-DE" dirty="0" err="1">
                <a:highlight>
                  <a:srgbClr val="FFFF00"/>
                </a:highlight>
              </a:rPr>
              <a:t>future</a:t>
            </a:r>
            <a:r>
              <a:rPr lang="de-DE" dirty="0">
                <a:highlight>
                  <a:srgbClr val="FFFF00"/>
                </a:highlight>
              </a:rPr>
              <a:t> </a:t>
            </a:r>
          </a:p>
          <a:p>
            <a:r>
              <a:rPr lang="de-DE" dirty="0">
                <a:highlight>
                  <a:srgbClr val="FFFF00"/>
                </a:highlight>
              </a:rPr>
              <a:t>o </a:t>
            </a:r>
            <a:r>
              <a:rPr lang="de-DE" dirty="0" err="1">
                <a:highlight>
                  <a:srgbClr val="FFFF00"/>
                </a:highlight>
              </a:rPr>
              <a:t>ethics</a:t>
            </a:r>
            <a:r>
              <a:rPr lang="de-DE" dirty="0">
                <a:highlight>
                  <a:srgbClr val="FFFF00"/>
                </a:highlight>
              </a:rPr>
              <a:t> </a:t>
            </a:r>
            <a:r>
              <a:rPr lang="de-DE" dirty="0" err="1">
                <a:highlight>
                  <a:srgbClr val="FFFF00"/>
                </a:highlight>
              </a:rPr>
              <a:t>of</a:t>
            </a:r>
            <a:r>
              <a:rPr lang="de-DE" dirty="0">
                <a:highlight>
                  <a:srgbClr val="FFFF00"/>
                </a:highlight>
              </a:rPr>
              <a:t> </a:t>
            </a:r>
            <a:r>
              <a:rPr lang="de-DE" dirty="0" err="1">
                <a:highlight>
                  <a:srgbClr val="FFFF00"/>
                </a:highlight>
              </a:rPr>
              <a:t>science</a:t>
            </a:r>
            <a:r>
              <a:rPr lang="de-DE" dirty="0">
                <a:highlight>
                  <a:srgbClr val="FFFF00"/>
                </a:highlight>
              </a:rPr>
              <a:t> </a:t>
            </a:r>
          </a:p>
          <a:p>
            <a:endParaRPr lang="en-US" i="1" dirty="0">
              <a:latin typeface="Arial" panose="020B0604020202020204" pitchFamily="34" charset="0"/>
            </a:endParaRPr>
          </a:p>
          <a:p>
            <a:r>
              <a:rPr lang="en-US" b="1" dirty="0">
                <a:latin typeface="Arial" panose="020B0604020202020204" pitchFamily="34" charset="0"/>
              </a:rPr>
              <a:t>Short Story: </a:t>
            </a:r>
            <a:r>
              <a:rPr lang="en-US" dirty="0">
                <a:latin typeface="ArialMT"/>
              </a:rPr>
              <a:t>Amy Tan, “Two Kinds“</a:t>
            </a:r>
          </a:p>
          <a:p>
            <a:r>
              <a:rPr lang="en-US" dirty="0">
                <a:latin typeface="ArialMT"/>
              </a:rPr>
              <a:t>Julius Lester, “The Child” </a:t>
            </a:r>
          </a:p>
          <a:p>
            <a:endParaRPr lang="de-DE" dirty="0"/>
          </a:p>
          <a:p>
            <a:r>
              <a:rPr lang="de-DE" dirty="0">
                <a:highlight>
                  <a:srgbClr val="FFFF00"/>
                </a:highlight>
              </a:rPr>
              <a:t>o (</a:t>
            </a:r>
            <a:r>
              <a:rPr lang="de-DE" dirty="0" err="1">
                <a:highlight>
                  <a:srgbClr val="FFFF00"/>
                </a:highlight>
              </a:rPr>
              <a:t>ethnic</a:t>
            </a:r>
            <a:r>
              <a:rPr lang="de-DE" dirty="0">
                <a:highlight>
                  <a:srgbClr val="FFFF00"/>
                </a:highlight>
              </a:rPr>
              <a:t>) </a:t>
            </a:r>
            <a:r>
              <a:rPr lang="de-DE" dirty="0" err="1">
                <a:highlight>
                  <a:srgbClr val="FFFF00"/>
                </a:highlight>
              </a:rPr>
              <a:t>identity</a:t>
            </a:r>
            <a:r>
              <a:rPr lang="de-DE" dirty="0">
                <a:highlight>
                  <a:srgbClr val="FFFF00"/>
                </a:highlight>
              </a:rPr>
              <a:t> o </a:t>
            </a:r>
            <a:r>
              <a:rPr lang="de-DE" dirty="0" err="1">
                <a:highlight>
                  <a:srgbClr val="FFFF00"/>
                </a:highlight>
              </a:rPr>
              <a:t>growing</a:t>
            </a:r>
            <a:r>
              <a:rPr lang="de-DE" dirty="0">
                <a:highlight>
                  <a:srgbClr val="FFFF00"/>
                </a:highlight>
              </a:rPr>
              <a:t> </a:t>
            </a:r>
            <a:r>
              <a:rPr lang="de-DE" dirty="0" err="1">
                <a:highlight>
                  <a:srgbClr val="FFFF00"/>
                </a:highlight>
              </a:rPr>
              <a:t>up</a:t>
            </a:r>
            <a:r>
              <a:rPr lang="de-DE" dirty="0">
                <a:highlight>
                  <a:srgbClr val="FFFF00"/>
                </a:highlight>
              </a:rPr>
              <a:t> </a:t>
            </a:r>
          </a:p>
          <a:p>
            <a:r>
              <a:rPr lang="de-DE" dirty="0">
                <a:highlight>
                  <a:srgbClr val="FFFF00"/>
                </a:highlight>
              </a:rPr>
              <a:t>o The American Dream </a:t>
            </a:r>
          </a:p>
          <a:p>
            <a:endParaRPr lang="en-US" dirty="0">
              <a:latin typeface="ArialMT"/>
            </a:endParaRPr>
          </a:p>
          <a:p>
            <a:endParaRPr lang="en-US" dirty="0">
              <a:latin typeface="ArialMT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D687C75A-7D28-47E1-84D7-A35A4A54F0CA}"/>
              </a:ext>
            </a:extLst>
          </p:cNvPr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3C58890-23E3-4086-A122-3FD8F74A15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301995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57CFD495-611D-4BB5-83A4-E9D01C3E6FD5}"/>
              </a:ext>
            </a:extLst>
          </p:cNvPr>
          <p:cNvSpPr txBox="1"/>
          <p:nvPr/>
        </p:nvSpPr>
        <p:spPr>
          <a:xfrm>
            <a:off x="0" y="112388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solidFill>
                  <a:schemeClr val="bg1"/>
                </a:solidFill>
                <a:latin typeface="+mn-lt"/>
              </a:rPr>
              <a:t>Verbindliche Unterrichtsaspekte</a:t>
            </a:r>
            <a:endParaRPr lang="de-DE" sz="32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432562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elle 8">
            <a:extLst>
              <a:ext uri="{FF2B5EF4-FFF2-40B4-BE49-F238E27FC236}">
                <a16:creationId xmlns:a16="http://schemas.microsoft.com/office/drawing/2014/main" id="{888EC0FF-83C9-4BB2-B570-5DE97809D2B5}"/>
              </a:ext>
            </a:extLst>
          </p:cNvPr>
          <p:cNvGraphicFramePr>
            <a:graphicFrameLocks noGrp="1"/>
          </p:cNvGraphicFramePr>
          <p:nvPr/>
        </p:nvGraphicFramePr>
        <p:xfrm>
          <a:off x="457200" y="1709137"/>
          <a:ext cx="11449050" cy="3261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5800">
                  <a:extLst>
                    <a:ext uri="{9D8B030D-6E8A-4147-A177-3AD203B41FA5}">
                      <a16:colId xmlns:a16="http://schemas.microsoft.com/office/drawing/2014/main" val="2849529479"/>
                    </a:ext>
                  </a:extLst>
                </a:gridCol>
                <a:gridCol w="5276850">
                  <a:extLst>
                    <a:ext uri="{9D8B030D-6E8A-4147-A177-3AD203B41FA5}">
                      <a16:colId xmlns:a16="http://schemas.microsoft.com/office/drawing/2014/main" val="2212849204"/>
                    </a:ext>
                  </a:extLst>
                </a:gridCol>
                <a:gridCol w="5486400">
                  <a:extLst>
                    <a:ext uri="{9D8B030D-6E8A-4147-A177-3AD203B41FA5}">
                      <a16:colId xmlns:a16="http://schemas.microsoft.com/office/drawing/2014/main" val="373849594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de-DE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800" b="1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800" b="1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1364505"/>
                  </a:ext>
                </a:extLst>
              </a:tr>
              <a:tr h="1106312">
                <a:tc>
                  <a:txBody>
                    <a:bodyPr/>
                    <a:lstStyle/>
                    <a:p>
                      <a:r>
                        <a:rPr lang="de-DE" sz="2800" b="1" dirty="0" err="1"/>
                        <a:t>eA</a:t>
                      </a:r>
                      <a:endParaRPr lang="de-DE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/>
                        <a:t>Outline what DeGrazia says about Detroit and the American Dream.</a:t>
                      </a:r>
                      <a:endParaRPr lang="de-DE" sz="2800" b="1" dirty="0"/>
                    </a:p>
                    <a:p>
                      <a:endParaRPr lang="de-DE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800" b="1" dirty="0"/>
                        <a:t>Outline </a:t>
                      </a:r>
                      <a:r>
                        <a:rPr lang="de-DE" sz="2800" b="1" dirty="0" err="1"/>
                        <a:t>the</a:t>
                      </a:r>
                      <a:r>
                        <a:rPr lang="de-DE" sz="2800" b="1" dirty="0"/>
                        <a:t> </a:t>
                      </a:r>
                      <a:r>
                        <a:rPr lang="de-DE" sz="2800" b="1" dirty="0" err="1"/>
                        <a:t>conflict</a:t>
                      </a:r>
                      <a:r>
                        <a:rPr lang="de-DE" sz="2800" b="1" dirty="0"/>
                        <a:t> in </a:t>
                      </a:r>
                      <a:r>
                        <a:rPr lang="de-DE" sz="2800" b="1" dirty="0" err="1"/>
                        <a:t>the</a:t>
                      </a:r>
                      <a:r>
                        <a:rPr lang="de-DE" sz="2800" b="1" dirty="0"/>
                        <a:t> Petersen </a:t>
                      </a:r>
                      <a:r>
                        <a:rPr lang="de-DE" sz="2800" b="1" dirty="0" err="1"/>
                        <a:t>family</a:t>
                      </a:r>
                      <a:r>
                        <a:rPr lang="de-DE" sz="2800" b="1" dirty="0"/>
                        <a:t>.</a:t>
                      </a:r>
                    </a:p>
                    <a:p>
                      <a:endParaRPr lang="de-DE" sz="2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0944131"/>
                  </a:ext>
                </a:extLst>
              </a:tr>
              <a:tr h="1106312">
                <a:tc>
                  <a:txBody>
                    <a:bodyPr/>
                    <a:lstStyle/>
                    <a:p>
                      <a:r>
                        <a:rPr lang="de-DE" sz="2800" b="1" dirty="0" err="1"/>
                        <a:t>gA</a:t>
                      </a:r>
                      <a:endParaRPr lang="de-DE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800" b="1" dirty="0"/>
                        <a:t>Outline </a:t>
                      </a:r>
                      <a:r>
                        <a:rPr lang="de-DE" sz="2800" b="1" dirty="0" err="1"/>
                        <a:t>the</a:t>
                      </a:r>
                      <a:r>
                        <a:rPr lang="de-DE" sz="2800" b="1" dirty="0"/>
                        <a:t> </a:t>
                      </a:r>
                      <a:r>
                        <a:rPr lang="de-DE" sz="2800" b="1" dirty="0" err="1"/>
                        <a:t>situation</a:t>
                      </a:r>
                      <a:r>
                        <a:rPr lang="de-DE" sz="2800" b="1" dirty="0"/>
                        <a:t> at </a:t>
                      </a:r>
                      <a:r>
                        <a:rPr lang="de-DE" sz="2800" b="1" dirty="0" err="1"/>
                        <a:t>home</a:t>
                      </a:r>
                      <a:r>
                        <a:rPr lang="de-DE" sz="2800" b="1" dirty="0"/>
                        <a:t> and at </a:t>
                      </a:r>
                      <a:r>
                        <a:rPr lang="de-DE" sz="2800" b="1" dirty="0" err="1"/>
                        <a:t>school</a:t>
                      </a:r>
                      <a:r>
                        <a:rPr lang="de-DE" sz="2800" b="1" dirty="0"/>
                        <a:t>.</a:t>
                      </a:r>
                    </a:p>
                    <a:p>
                      <a:endParaRPr lang="de-DE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/>
                        <a:t>Sum up the information given on Zayn Malik.</a:t>
                      </a:r>
                      <a:endParaRPr lang="de-DE" sz="2800" b="1" dirty="0"/>
                    </a:p>
                    <a:p>
                      <a:endParaRPr lang="de-DE" sz="2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7407117"/>
                  </a:ext>
                </a:extLst>
              </a:tr>
            </a:tbl>
          </a:graphicData>
        </a:graphic>
      </p:graphicFrame>
      <p:sp>
        <p:nvSpPr>
          <p:cNvPr id="11" name="Textfeld 10">
            <a:extLst>
              <a:ext uri="{FF2B5EF4-FFF2-40B4-BE49-F238E27FC236}">
                <a16:creationId xmlns:a16="http://schemas.microsoft.com/office/drawing/2014/main" id="{BE06ED60-AF86-4D2D-A3E3-E1EA6F9A79C5}"/>
              </a:ext>
            </a:extLst>
          </p:cNvPr>
          <p:cNvSpPr txBox="1"/>
          <p:nvPr/>
        </p:nvSpPr>
        <p:spPr>
          <a:xfrm>
            <a:off x="0" y="112388"/>
            <a:ext cx="116738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solidFill>
                  <a:schemeClr val="bg1"/>
                </a:solidFill>
              </a:rPr>
              <a:t>Aufgabe 1</a:t>
            </a:r>
            <a:endParaRPr lang="de-DE" sz="3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2D806AA4-A2D0-4A5A-B0D0-5C9A5ADBE8F0}"/>
              </a:ext>
            </a:extLst>
          </p:cNvPr>
          <p:cNvSpPr txBox="1"/>
          <p:nvPr/>
        </p:nvSpPr>
        <p:spPr>
          <a:xfrm>
            <a:off x="331224" y="3595683"/>
            <a:ext cx="11673840" cy="14545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91478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E23B6B-C90A-459C-8DD3-CF2627676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mc:AlternateContent xmlns:mc="http://schemas.openxmlformats.org/markup-compatibility/2006">
        <mc:Choice xmlns:psuz="http://schemas.microsoft.com/office/powerpoint/2016/summaryzoom" Requires="psuz">
          <p:graphicFrame>
            <p:nvGraphicFramePr>
              <p:cNvPr id="5" name="Zusammenfassungszoom 4">
                <a:extLst>
                  <a:ext uri="{FF2B5EF4-FFF2-40B4-BE49-F238E27FC236}">
                    <a16:creationId xmlns:a16="http://schemas.microsoft.com/office/drawing/2014/main" id="{E52BAED1-AB09-4B8F-86D9-78710C9E4FF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376152930"/>
                  </p:ext>
                </p:extLst>
              </p:nvPr>
            </p:nvGraphicFramePr>
            <p:xfrm>
              <a:off x="838200" y="1825625"/>
              <a:ext cx="10515600" cy="4351338"/>
            </p:xfrm>
            <a:graphic>
              <a:graphicData uri="http://schemas.microsoft.com/office/powerpoint/2016/summaryzoom">
                <psuz:summaryZm>
                  <psuz:summaryZmObj sectionId="{271ADE66-03E8-4119-A78C-D5BD1E656F4E}">
                    <psuz:zmPr id="{4F5C385B-B289-4905-AEC2-66B9A688C488}" transitionDur="1000">
                      <p166:blipFill xmlns:p166="http://schemas.microsoft.com/office/powerpoint/2016/6/main">
                        <a:blip r:embed="rId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407479" y="342010"/>
                          <a:ext cx="3154680" cy="1774508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E82AD492-771E-4899-8BB6-F414456AAEDA}">
                    <psuz:zmPr id="{A9179E58-3FC8-485B-B429-2C1D53DC355E}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3680460" y="342010"/>
                          <a:ext cx="3154680" cy="1774508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9608625F-5FBE-48E1-ABF1-5D26DDCCE1EA}">
                    <psuz:zmPr id="{73C7E061-FA3D-4211-B2A5-DF8A23F7D9D1}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6953441" y="342010"/>
                          <a:ext cx="3154680" cy="1774508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C76D802A-410A-40C4-8BF4-9C0100ADB226}">
                    <psuz:zmPr id="{49DB09A8-D917-4E8A-B225-DAC0FE79AB7A}" transitionDur="100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407479" y="2234819"/>
                          <a:ext cx="3154680" cy="1774508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4EC83C21-FB61-4859-BAA1-65DD2FFEF043}">
                    <psuz:zmPr id="{9E55D084-DD72-4F10-B802-8344DE419C83}" transitionDur="1000">
                      <p166:blipFill xmlns:p166="http://schemas.microsoft.com/office/powerpoint/2016/6/main">
                        <a:blip r:embed="rId6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3680460" y="2234819"/>
                          <a:ext cx="3154680" cy="1774508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8ED9CC0D-12DF-40F1-AB0A-22BC95B77482}">
                    <psuz:zmPr id="{63696879-F446-4799-B81B-D7657F4C6D33}" transitionDur="1000">
                      <p166:blipFill xmlns:p166="http://schemas.microsoft.com/office/powerpoint/2016/6/main">
                        <a:blip r:embed="rId7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6953441" y="2234819"/>
                          <a:ext cx="3154680" cy="1774508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gridLayout/>
                </psuz:summaryZm>
              </a:graphicData>
            </a:graphic>
          </p:graphicFrame>
        </mc:Choice>
        <mc:Fallback>
          <p:grpSp>
            <p:nvGrpSpPr>
              <p:cNvPr id="5" name="Zusammenfassungszoom 4">
                <a:extLst>
                  <a:ext uri="{FF2B5EF4-FFF2-40B4-BE49-F238E27FC236}">
                    <a16:creationId xmlns:a16="http://schemas.microsoft.com/office/drawing/2014/main" id="{E52BAED1-AB09-4B8F-86D9-78710C9E4FFD}"/>
                  </a:ext>
                </a:extLst>
              </p:cNvPr>
              <p:cNvGrpSpPr>
                <a:grpSpLocks noGrp="1" noUngrp="1" noRot="1" noChangeAspect="1" noMove="1" noResize="1"/>
              </p:cNvGrpSpPr>
              <p:nvPr/>
            </p:nvGrpSpPr>
            <p:grpSpPr>
              <a:xfrm>
                <a:off x="838200" y="1825625"/>
                <a:ext cx="10515600" cy="4351338"/>
                <a:chOff x="838200" y="1825625"/>
                <a:chExt cx="10515600" cy="4351338"/>
              </a:xfrm>
            </p:grpSpPr>
            <p:pic>
              <p:nvPicPr>
                <p:cNvPr id="3" name="Grafik 3">
                  <a:hlinkClick r:id="rId8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1245679" y="2167635"/>
                  <a:ext cx="3154680" cy="1774508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4" name="Grafik 4">
                  <a:hlinkClick r:id="rId9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4518660" y="2167635"/>
                  <a:ext cx="3154680" cy="1774508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6" name="Grafik 6">
                  <a:hlinkClick r:id="rId10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7791641" y="2167635"/>
                  <a:ext cx="3154680" cy="1774508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7" name="Grafik 7">
                  <a:hlinkClick r:id="rId11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245679" y="4060444"/>
                  <a:ext cx="3154680" cy="1774508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11" name="Grafik 11">
                  <a:hlinkClick r:id="rId12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518660" y="4060444"/>
                  <a:ext cx="3154680" cy="1774508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12" name="Grafik 12">
                  <a:hlinkClick r:id="rId13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7791641" y="4060444"/>
                  <a:ext cx="3154680" cy="1774508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</p:grpSp>
        </mc:Fallback>
      </mc:AlternateContent>
      <p:sp>
        <p:nvSpPr>
          <p:cNvPr id="8" name="Textfeld 7">
            <a:extLst>
              <a:ext uri="{FF2B5EF4-FFF2-40B4-BE49-F238E27FC236}">
                <a16:creationId xmlns:a16="http://schemas.microsoft.com/office/drawing/2014/main" id="{B975F635-D39B-4EBB-87D2-FA64743B8238}"/>
              </a:ext>
            </a:extLst>
          </p:cNvPr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858A264E-170A-44A0-8B7E-27564AB39A3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0"/>
            <a:ext cx="12192000" cy="1301995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DE1CC153-14D6-40CD-AF11-EC1F8B7A3312}"/>
              </a:ext>
            </a:extLst>
          </p:cNvPr>
          <p:cNvSpPr txBox="1"/>
          <p:nvPr/>
        </p:nvSpPr>
        <p:spPr>
          <a:xfrm>
            <a:off x="0" y="112388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solidFill>
                  <a:schemeClr val="bg1"/>
                </a:solidFill>
                <a:latin typeface="+mn-lt"/>
              </a:rPr>
              <a:t>Verbindliche Unterrichtsaspekte</a:t>
            </a:r>
            <a:endParaRPr lang="de-DE" sz="32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585201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le 1">
            <a:extLst>
              <a:ext uri="{FF2B5EF4-FFF2-40B4-BE49-F238E27FC236}">
                <a16:creationId xmlns:a16="http://schemas.microsoft.com/office/drawing/2014/main" id="{01767D58-C132-4BB8-9B2F-CB2F72408303}"/>
              </a:ext>
            </a:extLst>
          </p:cNvPr>
          <p:cNvGraphicFramePr>
            <a:graphicFrameLocks noGrp="1"/>
          </p:cNvGraphicFramePr>
          <p:nvPr/>
        </p:nvGraphicFramePr>
        <p:xfrm>
          <a:off x="457200" y="1709137"/>
          <a:ext cx="11449050" cy="3688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5800">
                  <a:extLst>
                    <a:ext uri="{9D8B030D-6E8A-4147-A177-3AD203B41FA5}">
                      <a16:colId xmlns:a16="http://schemas.microsoft.com/office/drawing/2014/main" val="2849529479"/>
                    </a:ext>
                  </a:extLst>
                </a:gridCol>
                <a:gridCol w="5276850">
                  <a:extLst>
                    <a:ext uri="{9D8B030D-6E8A-4147-A177-3AD203B41FA5}">
                      <a16:colId xmlns:a16="http://schemas.microsoft.com/office/drawing/2014/main" val="2212849204"/>
                    </a:ext>
                  </a:extLst>
                </a:gridCol>
                <a:gridCol w="5486400">
                  <a:extLst>
                    <a:ext uri="{9D8B030D-6E8A-4147-A177-3AD203B41FA5}">
                      <a16:colId xmlns:a16="http://schemas.microsoft.com/office/drawing/2014/main" val="373849594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de-DE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800" b="1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800" b="1"/>
                        <a:t>2</a:t>
                      </a:r>
                      <a:endParaRPr lang="de-DE" sz="2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1364505"/>
                  </a:ext>
                </a:extLst>
              </a:tr>
              <a:tr h="1106312">
                <a:tc>
                  <a:txBody>
                    <a:bodyPr/>
                    <a:lstStyle/>
                    <a:p>
                      <a:r>
                        <a:rPr lang="de-DE" sz="2800" b="1" dirty="0" err="1"/>
                        <a:t>eA</a:t>
                      </a:r>
                      <a:endParaRPr lang="de-DE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0" dirty="0"/>
                        <a:t>Analyze the means the author uses to convince the reader of his position.</a:t>
                      </a:r>
                      <a:endParaRPr lang="de-DE" sz="2800" b="0" dirty="0"/>
                    </a:p>
                    <a:p>
                      <a:endParaRPr lang="de-DE" sz="28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dirty="0"/>
                        <a:t>Compare this conflict with the conflicts depicted in Billy Elliot and "My Son the Fanatic."</a:t>
                      </a:r>
                      <a:endParaRPr lang="de-DE" sz="28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0944131"/>
                  </a:ext>
                </a:extLst>
              </a:tr>
              <a:tr h="1106312">
                <a:tc>
                  <a:txBody>
                    <a:bodyPr/>
                    <a:lstStyle/>
                    <a:p>
                      <a:r>
                        <a:rPr lang="de-DE" sz="2800" b="1" dirty="0" err="1"/>
                        <a:t>gA</a:t>
                      </a:r>
                      <a:endParaRPr lang="de-DE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dirty="0"/>
                        <a:t>Examine how Senator Joe McCarthy is seen by the narrator, her father and Miss </a:t>
                      </a:r>
                      <a:r>
                        <a:rPr lang="en-US" sz="2800" b="0" dirty="0" err="1"/>
                        <a:t>Stanforth</a:t>
                      </a:r>
                      <a:r>
                        <a:rPr lang="en-US" sz="2800" b="0" dirty="0"/>
                        <a:t>.</a:t>
                      </a:r>
                      <a:endParaRPr lang="de-DE" sz="28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dirty="0" err="1"/>
                        <a:t>Analyse</a:t>
                      </a:r>
                      <a:r>
                        <a:rPr lang="en-US" sz="2800" b="0" dirty="0"/>
                        <a:t> the means the author uses to express his attitude towards Malik.</a:t>
                      </a:r>
                      <a:endParaRPr lang="de-DE" sz="28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7407117"/>
                  </a:ext>
                </a:extLst>
              </a:tr>
            </a:tbl>
          </a:graphicData>
        </a:graphic>
      </p:graphicFrame>
      <p:sp>
        <p:nvSpPr>
          <p:cNvPr id="3" name="Textfeld 2">
            <a:extLst>
              <a:ext uri="{FF2B5EF4-FFF2-40B4-BE49-F238E27FC236}">
                <a16:creationId xmlns:a16="http://schemas.microsoft.com/office/drawing/2014/main" id="{710ED16A-B159-43AE-8297-BF180DDF3DD6}"/>
              </a:ext>
            </a:extLst>
          </p:cNvPr>
          <p:cNvSpPr txBox="1"/>
          <p:nvPr/>
        </p:nvSpPr>
        <p:spPr>
          <a:xfrm>
            <a:off x="0" y="112388"/>
            <a:ext cx="116738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solidFill>
                  <a:schemeClr val="bg1"/>
                </a:solidFill>
              </a:rPr>
              <a:t>Aufgabe 2</a:t>
            </a:r>
            <a:endParaRPr lang="de-DE" sz="3200" dirty="0">
              <a:solidFill>
                <a:schemeClr val="bg1"/>
              </a:solidFill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9A449283-AF2F-4F9F-90F6-3AE7E55D5A39}"/>
              </a:ext>
            </a:extLst>
          </p:cNvPr>
          <p:cNvSpPr txBox="1"/>
          <p:nvPr/>
        </p:nvSpPr>
        <p:spPr>
          <a:xfrm>
            <a:off x="344805" y="4047628"/>
            <a:ext cx="11673840" cy="14545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50077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le 1">
            <a:extLst>
              <a:ext uri="{FF2B5EF4-FFF2-40B4-BE49-F238E27FC236}">
                <a16:creationId xmlns:a16="http://schemas.microsoft.com/office/drawing/2014/main" id="{01767D58-C132-4BB8-9B2F-CB2F72408303}"/>
              </a:ext>
            </a:extLst>
          </p:cNvPr>
          <p:cNvGraphicFramePr>
            <a:graphicFrameLocks noGrp="1"/>
          </p:cNvGraphicFramePr>
          <p:nvPr/>
        </p:nvGraphicFramePr>
        <p:xfrm>
          <a:off x="457200" y="1709137"/>
          <a:ext cx="11449050" cy="445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5800">
                  <a:extLst>
                    <a:ext uri="{9D8B030D-6E8A-4147-A177-3AD203B41FA5}">
                      <a16:colId xmlns:a16="http://schemas.microsoft.com/office/drawing/2014/main" val="2849529479"/>
                    </a:ext>
                  </a:extLst>
                </a:gridCol>
                <a:gridCol w="5276850">
                  <a:extLst>
                    <a:ext uri="{9D8B030D-6E8A-4147-A177-3AD203B41FA5}">
                      <a16:colId xmlns:a16="http://schemas.microsoft.com/office/drawing/2014/main" val="2212849204"/>
                    </a:ext>
                  </a:extLst>
                </a:gridCol>
                <a:gridCol w="5486400">
                  <a:extLst>
                    <a:ext uri="{9D8B030D-6E8A-4147-A177-3AD203B41FA5}">
                      <a16:colId xmlns:a16="http://schemas.microsoft.com/office/drawing/2014/main" val="373849594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de-DE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800" b="1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800" b="1"/>
                        <a:t>2</a:t>
                      </a:r>
                      <a:endParaRPr lang="de-DE" sz="2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1364505"/>
                  </a:ext>
                </a:extLst>
              </a:tr>
              <a:tr h="961180">
                <a:tc>
                  <a:txBody>
                    <a:bodyPr/>
                    <a:lstStyle/>
                    <a:p>
                      <a:r>
                        <a:rPr lang="de-DE" sz="2800" b="1" dirty="0" err="1"/>
                        <a:t>eA</a:t>
                      </a:r>
                      <a:endParaRPr lang="de-DE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/>
                        <a:t>You are taking part in the international youth project "Aspects of Life and Culture in the </a:t>
                      </a:r>
                      <a:r>
                        <a:rPr lang="en-US" sz="2800" dirty="0" err="1"/>
                        <a:t>US."For</a:t>
                      </a:r>
                      <a:r>
                        <a:rPr lang="en-US" sz="2800" dirty="0"/>
                        <a:t> the project website, write an </a:t>
                      </a:r>
                      <a:r>
                        <a:rPr lang="en-US" sz="2800" dirty="0" err="1"/>
                        <a:t>articie</a:t>
                      </a:r>
                      <a:r>
                        <a:rPr lang="en-US" sz="2800" dirty="0"/>
                        <a:t> in which you discuss whether the concept of the American Dream is a recipe for success. Refer to DeGrazia's article and to materials dealt with in class.</a:t>
                      </a:r>
                      <a:endParaRPr lang="de-DE" sz="28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dirty="0"/>
                        <a:t>For the project website, write an </a:t>
                      </a:r>
                      <a:r>
                        <a:rPr lang="en-US" sz="2800" b="0" dirty="0" err="1"/>
                        <a:t>articie</a:t>
                      </a:r>
                      <a:r>
                        <a:rPr lang="en-US" sz="2800" b="0" dirty="0"/>
                        <a:t> in which you discuss whether the concept of the American Dream is a recipe for success. Refer to DeGrazia's article and to materials dealt with in class.</a:t>
                      </a:r>
                      <a:endParaRPr lang="de-DE" sz="28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0944131"/>
                  </a:ext>
                </a:extLst>
              </a:tr>
            </a:tbl>
          </a:graphicData>
        </a:graphic>
      </p:graphicFrame>
      <p:sp>
        <p:nvSpPr>
          <p:cNvPr id="3" name="Textfeld 2">
            <a:extLst>
              <a:ext uri="{FF2B5EF4-FFF2-40B4-BE49-F238E27FC236}">
                <a16:creationId xmlns:a16="http://schemas.microsoft.com/office/drawing/2014/main" id="{91AE6CD7-E869-42D9-AF68-205CB410100B}"/>
              </a:ext>
            </a:extLst>
          </p:cNvPr>
          <p:cNvSpPr txBox="1"/>
          <p:nvPr/>
        </p:nvSpPr>
        <p:spPr>
          <a:xfrm>
            <a:off x="0" y="112388"/>
            <a:ext cx="116738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solidFill>
                  <a:schemeClr val="bg1"/>
                </a:solidFill>
              </a:rPr>
              <a:t>Aufgabe 3</a:t>
            </a:r>
            <a:endParaRPr lang="de-DE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01627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le 1">
            <a:extLst>
              <a:ext uri="{FF2B5EF4-FFF2-40B4-BE49-F238E27FC236}">
                <a16:creationId xmlns:a16="http://schemas.microsoft.com/office/drawing/2014/main" id="{01767D58-C132-4BB8-9B2F-CB2F72408303}"/>
              </a:ext>
            </a:extLst>
          </p:cNvPr>
          <p:cNvGraphicFramePr>
            <a:graphicFrameLocks noGrp="1"/>
          </p:cNvGraphicFramePr>
          <p:nvPr/>
        </p:nvGraphicFramePr>
        <p:xfrm>
          <a:off x="485775" y="1709137"/>
          <a:ext cx="11420475" cy="487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7225">
                  <a:extLst>
                    <a:ext uri="{9D8B030D-6E8A-4147-A177-3AD203B41FA5}">
                      <a16:colId xmlns:a16="http://schemas.microsoft.com/office/drawing/2014/main" val="2849529479"/>
                    </a:ext>
                  </a:extLst>
                </a:gridCol>
                <a:gridCol w="5276850">
                  <a:extLst>
                    <a:ext uri="{9D8B030D-6E8A-4147-A177-3AD203B41FA5}">
                      <a16:colId xmlns:a16="http://schemas.microsoft.com/office/drawing/2014/main" val="2212849204"/>
                    </a:ext>
                  </a:extLst>
                </a:gridCol>
                <a:gridCol w="5486400">
                  <a:extLst>
                    <a:ext uri="{9D8B030D-6E8A-4147-A177-3AD203B41FA5}">
                      <a16:colId xmlns:a16="http://schemas.microsoft.com/office/drawing/2014/main" val="373849594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de-DE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800" b="1"/>
                        <a:t>1</a:t>
                      </a:r>
                      <a:endParaRPr lang="de-DE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800" b="1"/>
                        <a:t>2</a:t>
                      </a:r>
                      <a:endParaRPr lang="de-DE" sz="2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1364505"/>
                  </a:ext>
                </a:extLst>
              </a:tr>
              <a:tr h="961180">
                <a:tc>
                  <a:txBody>
                    <a:bodyPr/>
                    <a:lstStyle/>
                    <a:p>
                      <a:r>
                        <a:rPr lang="de-DE" sz="2800" b="1" dirty="0" err="1"/>
                        <a:t>gA</a:t>
                      </a:r>
                      <a:endParaRPr lang="de-DE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/>
                        <a:t>Teenlnk is an online literary magazine for young people. This month's topic is Arthur Miller’s The Crucible - one of America's most frequently performed plays. The magazine has asked its readers to submit articles discussing whether Nocerino's text should be read alongside Miller's play. Write this article.</a:t>
                      </a:r>
                      <a:endParaRPr lang="de-DE" sz="28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dirty="0"/>
                        <a:t>You are taking part in an international project with the title "Finding your Way in Life." As your contribution to the project, you write an article commenting on the statement: Young people need role models such as Zayn Malik or Billy Elliot.</a:t>
                      </a:r>
                      <a:endParaRPr lang="de-DE" sz="28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0944131"/>
                  </a:ext>
                </a:extLst>
              </a:tr>
            </a:tbl>
          </a:graphicData>
        </a:graphic>
      </p:graphicFrame>
      <p:sp>
        <p:nvSpPr>
          <p:cNvPr id="3" name="Textfeld 2">
            <a:extLst>
              <a:ext uri="{FF2B5EF4-FFF2-40B4-BE49-F238E27FC236}">
                <a16:creationId xmlns:a16="http://schemas.microsoft.com/office/drawing/2014/main" id="{CB583BFC-95A8-4B55-B279-A09E34135725}"/>
              </a:ext>
            </a:extLst>
          </p:cNvPr>
          <p:cNvSpPr txBox="1"/>
          <p:nvPr/>
        </p:nvSpPr>
        <p:spPr>
          <a:xfrm>
            <a:off x="0" y="112388"/>
            <a:ext cx="116738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solidFill>
                  <a:schemeClr val="bg1"/>
                </a:solidFill>
              </a:rPr>
              <a:t>Aufgabe 3</a:t>
            </a:r>
            <a:endParaRPr lang="de-DE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41214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3550FF32-48A4-4449-B9D3-24F77C3315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2507" y="1343351"/>
            <a:ext cx="5346986" cy="5552749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973C8F0F-6267-4EEE-B611-2579ACB6497B}"/>
              </a:ext>
            </a:extLst>
          </p:cNvPr>
          <p:cNvSpPr txBox="1"/>
          <p:nvPr/>
        </p:nvSpPr>
        <p:spPr>
          <a:xfrm>
            <a:off x="5048565" y="2170481"/>
            <a:ext cx="20948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b="1" dirty="0"/>
              <a:t>KC Themen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2A634356-78DA-4C8C-8520-C1EBF0FA3717}"/>
              </a:ext>
            </a:extLst>
          </p:cNvPr>
          <p:cNvSpPr txBox="1"/>
          <p:nvPr/>
        </p:nvSpPr>
        <p:spPr>
          <a:xfrm>
            <a:off x="6909238" y="4437431"/>
            <a:ext cx="166026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b="1" dirty="0"/>
              <a:t>Materia-</a:t>
            </a:r>
          </a:p>
          <a:p>
            <a:r>
              <a:rPr lang="de-DE" sz="3200" b="1" dirty="0" err="1"/>
              <a:t>lien</a:t>
            </a:r>
            <a:endParaRPr lang="de-DE" sz="3200" b="1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2D5880D7-1047-46BC-8EC9-581AEBD46CEC}"/>
              </a:ext>
            </a:extLst>
          </p:cNvPr>
          <p:cNvSpPr txBox="1"/>
          <p:nvPr/>
        </p:nvSpPr>
        <p:spPr>
          <a:xfrm>
            <a:off x="4105275" y="4629150"/>
            <a:ext cx="10422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b="1" dirty="0"/>
              <a:t>Skills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269DBF7E-393B-4B09-BB81-92CC5631375B}"/>
              </a:ext>
            </a:extLst>
          </p:cNvPr>
          <p:cNvSpPr txBox="1"/>
          <p:nvPr/>
        </p:nvSpPr>
        <p:spPr>
          <a:xfrm>
            <a:off x="5393490" y="3827337"/>
            <a:ext cx="12618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b="1" dirty="0">
                <a:solidFill>
                  <a:schemeClr val="bg1"/>
                </a:solidFill>
              </a:rPr>
              <a:t>Abitur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A854AE66-03AA-45A2-B812-73FACE2029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301995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9CDD93FA-3CA6-4C4C-982E-CCADF5ED7997}"/>
              </a:ext>
            </a:extLst>
          </p:cNvPr>
          <p:cNvSpPr txBox="1"/>
          <p:nvPr/>
        </p:nvSpPr>
        <p:spPr>
          <a:xfrm>
            <a:off x="0" y="112388"/>
            <a:ext cx="116738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solidFill>
                  <a:schemeClr val="bg1"/>
                </a:solidFill>
              </a:rPr>
              <a:t>Englisch in der Qualifikationsphase - Themen und Lektürevorgaben sinnvoll verknüpfen </a:t>
            </a:r>
            <a:endParaRPr lang="de-DE" sz="32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612975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FEC5B38E-BE75-46A3-9927-51C3A868D3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1575" y="1748730"/>
            <a:ext cx="3064965" cy="4284951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BC1542CB-A010-4795-8D63-9B0BA2166D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391" y="1748730"/>
            <a:ext cx="3247343" cy="4599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205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6CFB56ED-5169-410D-BEF1-4294B7AF99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1863" y="1414008"/>
            <a:ext cx="3776158" cy="52084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Textfeld 15"/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77112063-8A83-43A5-9B20-527AF552BC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301995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6C3C414A-A53D-4495-9A2B-A17FB8D186A2}"/>
              </a:ext>
            </a:extLst>
          </p:cNvPr>
          <p:cNvSpPr txBox="1"/>
          <p:nvPr/>
        </p:nvSpPr>
        <p:spPr>
          <a:xfrm>
            <a:off x="0" y="112388"/>
            <a:ext cx="116738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solidFill>
                  <a:schemeClr val="bg1"/>
                </a:solidFill>
                <a:latin typeface="+mn-lt"/>
              </a:rPr>
              <a:t>Vorbereitung auf das Englisch-Abitur - relevante Kompetenzen und Skills gezielt und intensiv aufbauen</a:t>
            </a:r>
            <a:endParaRPr lang="de-DE" sz="32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E0C679AA-D2ED-4F67-9CCC-5538C1D909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3980" y="1432329"/>
            <a:ext cx="3776157" cy="51905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67595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77112063-8A83-43A5-9B20-527AF552BC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301995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6C3C414A-A53D-4495-9A2B-A17FB8D186A2}"/>
              </a:ext>
            </a:extLst>
          </p:cNvPr>
          <p:cNvSpPr txBox="1"/>
          <p:nvPr/>
        </p:nvSpPr>
        <p:spPr>
          <a:xfrm>
            <a:off x="0" y="112388"/>
            <a:ext cx="116738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solidFill>
                  <a:schemeClr val="bg1"/>
                </a:solidFill>
                <a:latin typeface="+mn-lt"/>
              </a:rPr>
              <a:t>Vorbereitung auf das Englisch-Abitur - relevante Kompetenzen und Skills gezielt und intensiv aufbauen</a:t>
            </a:r>
            <a:endParaRPr lang="de-DE" sz="32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1EE0F9F2-333A-4BAC-B147-50858604C7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14383"/>
            <a:ext cx="3960600" cy="5411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4992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77112063-8A83-43A5-9B20-527AF552BC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301995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6C3C414A-A53D-4495-9A2B-A17FB8D186A2}"/>
              </a:ext>
            </a:extLst>
          </p:cNvPr>
          <p:cNvSpPr txBox="1"/>
          <p:nvPr/>
        </p:nvSpPr>
        <p:spPr>
          <a:xfrm>
            <a:off x="0" y="112388"/>
            <a:ext cx="116738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solidFill>
                  <a:schemeClr val="bg1"/>
                </a:solidFill>
                <a:latin typeface="+mn-lt"/>
              </a:rPr>
              <a:t>Vorbereitung auf das Englisch-Abitur - relevante Kompetenzen und Skills gezielt und intensiv aufbauen</a:t>
            </a:r>
            <a:endParaRPr lang="de-DE" sz="32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1EE0F9F2-333A-4BAC-B147-50858604C7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14383"/>
            <a:ext cx="3960600" cy="5411619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CCAC78F7-E552-45B4-A9D5-2DCF64913F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1724" y="2829958"/>
            <a:ext cx="7360276" cy="2684244"/>
          </a:xfrm>
          <a:prstGeom prst="rect">
            <a:avLst/>
          </a:prstGeom>
        </p:spPr>
      </p:pic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00BD1331-1C66-41B4-9BAB-4D468B3821BE}"/>
              </a:ext>
            </a:extLst>
          </p:cNvPr>
          <p:cNvCxnSpPr>
            <a:cxnSpLocks/>
          </p:cNvCxnSpPr>
          <p:nvPr/>
        </p:nvCxnSpPr>
        <p:spPr>
          <a:xfrm flipV="1">
            <a:off x="3969714" y="2829958"/>
            <a:ext cx="861020" cy="12590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25A3FAE5-6F2D-4FED-8203-5E6F1C056336}"/>
              </a:ext>
            </a:extLst>
          </p:cNvPr>
          <p:cNvCxnSpPr>
            <a:cxnSpLocks/>
          </p:cNvCxnSpPr>
          <p:nvPr/>
        </p:nvCxnSpPr>
        <p:spPr>
          <a:xfrm>
            <a:off x="3946995" y="5470511"/>
            <a:ext cx="872952" cy="436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hteck 11">
            <a:extLst>
              <a:ext uri="{FF2B5EF4-FFF2-40B4-BE49-F238E27FC236}">
                <a16:creationId xmlns:a16="http://schemas.microsoft.com/office/drawing/2014/main" id="{3D87ED1E-FA54-4087-B94E-41AC8E64AE07}"/>
              </a:ext>
            </a:extLst>
          </p:cNvPr>
          <p:cNvSpPr/>
          <p:nvPr/>
        </p:nvSpPr>
        <p:spPr>
          <a:xfrm flipV="1">
            <a:off x="990" y="1425105"/>
            <a:ext cx="3960600" cy="2663938"/>
          </a:xfrm>
          <a:prstGeom prst="rect">
            <a:avLst/>
          </a:prstGeom>
          <a:solidFill>
            <a:schemeClr val="accent3">
              <a:alpha val="63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06978AE9-AC8E-45B3-88C5-1F20099FDF55}"/>
              </a:ext>
            </a:extLst>
          </p:cNvPr>
          <p:cNvSpPr/>
          <p:nvPr/>
        </p:nvSpPr>
        <p:spPr>
          <a:xfrm flipV="1">
            <a:off x="-990" y="5470512"/>
            <a:ext cx="3950803" cy="1355489"/>
          </a:xfrm>
          <a:prstGeom prst="rect">
            <a:avLst/>
          </a:prstGeom>
          <a:solidFill>
            <a:schemeClr val="accent3">
              <a:alpha val="63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0F744824-AEA3-4836-B105-36337046B856}"/>
              </a:ext>
            </a:extLst>
          </p:cNvPr>
          <p:cNvSpPr/>
          <p:nvPr/>
        </p:nvSpPr>
        <p:spPr>
          <a:xfrm>
            <a:off x="4564743" y="3331030"/>
            <a:ext cx="3788228" cy="827681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98724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4A409FB7-EE42-4F73-954E-832DA5B919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4950" y="1301995"/>
            <a:ext cx="7956526" cy="5437017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2D45C1E5-44EE-4C27-87C9-71359AC54D1F}"/>
              </a:ext>
            </a:extLst>
          </p:cNvPr>
          <p:cNvSpPr txBox="1"/>
          <p:nvPr/>
        </p:nvSpPr>
        <p:spPr>
          <a:xfrm>
            <a:off x="2509520" y="235498"/>
            <a:ext cx="1937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51BD46E-B4A2-41B4-9B6B-E91BDE1E67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790004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00DC5142-2CB5-408B-8531-F2DE7F1DD095}"/>
              </a:ext>
            </a:extLst>
          </p:cNvPr>
          <p:cNvSpPr txBox="1"/>
          <p:nvPr/>
        </p:nvSpPr>
        <p:spPr>
          <a:xfrm>
            <a:off x="-1" y="112388"/>
            <a:ext cx="1224642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>
                <a:solidFill>
                  <a:schemeClr val="bg1"/>
                </a:solidFill>
                <a:latin typeface="+mn-lt"/>
              </a:rPr>
              <a:t>Intro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419115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2BDEAF21-A260-4322-929D-2D7B7A5F91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8" y="1442434"/>
            <a:ext cx="3652993" cy="5035639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5E0A7CBA-7A68-4E8D-BA8F-E7CFAAD52F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0169" y="2080378"/>
            <a:ext cx="6211977" cy="3390133"/>
          </a:xfrm>
          <a:prstGeom prst="rect">
            <a:avLst/>
          </a:prstGeom>
          <a:ln>
            <a:solidFill>
              <a:schemeClr val="accent1"/>
            </a:solidFill>
          </a:ln>
          <a:effectLst/>
        </p:spPr>
      </p:pic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1287D737-BF10-4BB7-826D-1C5A15ED0675}"/>
              </a:ext>
            </a:extLst>
          </p:cNvPr>
          <p:cNvCxnSpPr>
            <a:cxnSpLocks/>
          </p:cNvCxnSpPr>
          <p:nvPr/>
        </p:nvCxnSpPr>
        <p:spPr>
          <a:xfrm flipV="1">
            <a:off x="3938751" y="2080378"/>
            <a:ext cx="1214257" cy="23479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262E56C4-5CE8-4700-BD8C-B5FD7C39ECDB}"/>
              </a:ext>
            </a:extLst>
          </p:cNvPr>
          <p:cNvCxnSpPr>
            <a:cxnSpLocks/>
          </p:cNvCxnSpPr>
          <p:nvPr/>
        </p:nvCxnSpPr>
        <p:spPr>
          <a:xfrm flipV="1">
            <a:off x="3938751" y="5470511"/>
            <a:ext cx="1168579" cy="55049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hteck 7">
            <a:extLst>
              <a:ext uri="{FF2B5EF4-FFF2-40B4-BE49-F238E27FC236}">
                <a16:creationId xmlns:a16="http://schemas.microsoft.com/office/drawing/2014/main" id="{5DBDD18E-9FDE-49E7-AEC4-98F11F17E350}"/>
              </a:ext>
            </a:extLst>
          </p:cNvPr>
          <p:cNvSpPr/>
          <p:nvPr/>
        </p:nvSpPr>
        <p:spPr>
          <a:xfrm flipV="1">
            <a:off x="990" y="1425105"/>
            <a:ext cx="3960600" cy="3003204"/>
          </a:xfrm>
          <a:prstGeom prst="rect">
            <a:avLst/>
          </a:prstGeom>
          <a:solidFill>
            <a:schemeClr val="accent3">
              <a:alpha val="63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1AE61516-0864-4DCA-BC3C-F76D94294635}"/>
              </a:ext>
            </a:extLst>
          </p:cNvPr>
          <p:cNvSpPr/>
          <p:nvPr/>
        </p:nvSpPr>
        <p:spPr>
          <a:xfrm flipV="1">
            <a:off x="-12052" y="6019151"/>
            <a:ext cx="3950803" cy="458921"/>
          </a:xfrm>
          <a:prstGeom prst="rect">
            <a:avLst/>
          </a:prstGeom>
          <a:solidFill>
            <a:schemeClr val="accent3">
              <a:alpha val="63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A24DA6B5-1F2A-4374-AF47-07E9C8F6740C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ECFF2A99-D836-44C7-9328-4C7E91C79F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0F83C742-2EF1-4AB9-B7C9-615DC6340652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>
                <a:solidFill>
                  <a:schemeClr val="bg1"/>
                </a:solidFill>
                <a:latin typeface="+mn-lt"/>
              </a:rPr>
              <a:t>Intro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88075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6C3C414A-A53D-4495-9A2B-A17FB8D186A2}"/>
              </a:ext>
            </a:extLst>
          </p:cNvPr>
          <p:cNvSpPr txBox="1"/>
          <p:nvPr/>
        </p:nvSpPr>
        <p:spPr>
          <a:xfrm>
            <a:off x="0" y="112388"/>
            <a:ext cx="116738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solidFill>
                  <a:schemeClr val="bg1"/>
                </a:solidFill>
              </a:rPr>
              <a:t>Englisch in der Qualifikationsphase - Themen und Lektürevorgaben sinnvoll verknüpfen </a:t>
            </a:r>
            <a:endParaRPr lang="de-DE" sz="3200" dirty="0">
              <a:solidFill>
                <a:schemeClr val="bg1"/>
              </a:solidFill>
              <a:latin typeface="+mn-lt"/>
            </a:endParaRPr>
          </a:p>
        </p:txBody>
      </p:sp>
      <mc:AlternateContent xmlns:mc="http://schemas.openxmlformats.org/markup-compatibility/2006">
        <mc:Choice xmlns:we="http://schemas.microsoft.com/office/webextensions/webextension/2010/11" xmlns:pca="http://schemas.microsoft.com/office/powerpoint/2013/contentapp" Requires="we pca">
          <p:graphicFrame>
            <p:nvGraphicFramePr>
              <p:cNvPr id="3" name="Add-In 2" title="Mentimeter">
                <a:extLst>
                  <a:ext uri="{FF2B5EF4-FFF2-40B4-BE49-F238E27FC236}">
                    <a16:creationId xmlns:a16="http://schemas.microsoft.com/office/drawing/2014/main" id="{66F79FE7-731E-4DCE-AA68-4C1F52B4020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01387772"/>
                  </p:ext>
                </p:extLst>
              </p:nvPr>
            </p:nvGraphicFramePr>
            <p:xfrm>
              <a:off x="3033486" y="1494971"/>
              <a:ext cx="6618514" cy="5043714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2"/>
              </a:graphicData>
            </a:graphic>
          </p:graphicFrame>
        </mc:Choice>
        <mc:Fallback>
          <p:pic>
            <p:nvPicPr>
              <p:cNvPr id="3" name="Add-In 2" title="Mentimeter">
                <a:extLst>
                  <a:ext uri="{FF2B5EF4-FFF2-40B4-BE49-F238E27FC236}">
                    <a16:creationId xmlns:a16="http://schemas.microsoft.com/office/drawing/2014/main" id="{66F79FE7-731E-4DCE-AA68-4C1F52B4020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033486" y="1494971"/>
                <a:ext cx="6618514" cy="5043714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477385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1403FAAE-5BAB-4B56-8580-39F879FC3A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7626" y="1340133"/>
            <a:ext cx="7476757" cy="5092863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227CFE5F-2EF1-46C0-AD90-0E09714BCFB3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09E706E-4772-4BC1-A8AA-806AAF7A9A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20A5C976-04BD-4DEA-ADBC-F91C649C2BD0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 err="1">
                <a:solidFill>
                  <a:schemeClr val="bg1"/>
                </a:solidFill>
                <a:latin typeface="+mn-lt"/>
              </a:rPr>
              <a:t>Wordpool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24269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9E0804EA-C487-4506-A018-F7A25AAFCA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530" y="1439392"/>
            <a:ext cx="3780465" cy="5190186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912705AE-D46F-4E8D-831C-595EBF9285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6819" y="1678097"/>
            <a:ext cx="6222826" cy="458459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805F9F1E-A496-40D3-B5D8-F9514A880996}"/>
              </a:ext>
            </a:extLst>
          </p:cNvPr>
          <p:cNvCxnSpPr>
            <a:cxnSpLocks/>
          </p:cNvCxnSpPr>
          <p:nvPr/>
        </p:nvCxnSpPr>
        <p:spPr>
          <a:xfrm flipV="1">
            <a:off x="3772244" y="1678097"/>
            <a:ext cx="704575" cy="205924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BA0C9B59-1996-43D6-84D2-F9D9E9D06805}"/>
              </a:ext>
            </a:extLst>
          </p:cNvPr>
          <p:cNvCxnSpPr>
            <a:cxnSpLocks/>
          </p:cNvCxnSpPr>
          <p:nvPr/>
        </p:nvCxnSpPr>
        <p:spPr>
          <a:xfrm>
            <a:off x="3764935" y="6035289"/>
            <a:ext cx="704575" cy="22739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hteck 6">
            <a:extLst>
              <a:ext uri="{FF2B5EF4-FFF2-40B4-BE49-F238E27FC236}">
                <a16:creationId xmlns:a16="http://schemas.microsoft.com/office/drawing/2014/main" id="{3B6263F5-C1B4-45C7-B4B4-A3CCD25B89FE}"/>
              </a:ext>
            </a:extLst>
          </p:cNvPr>
          <p:cNvSpPr/>
          <p:nvPr/>
        </p:nvSpPr>
        <p:spPr>
          <a:xfrm flipV="1">
            <a:off x="-22839" y="1439391"/>
            <a:ext cx="3787774" cy="2297950"/>
          </a:xfrm>
          <a:prstGeom prst="rect">
            <a:avLst/>
          </a:prstGeom>
          <a:solidFill>
            <a:schemeClr val="accent3">
              <a:alpha val="63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53070615-2211-46F6-82BC-A229DA128A27}"/>
              </a:ext>
            </a:extLst>
          </p:cNvPr>
          <p:cNvSpPr/>
          <p:nvPr/>
        </p:nvSpPr>
        <p:spPr>
          <a:xfrm flipV="1">
            <a:off x="-15530" y="6035289"/>
            <a:ext cx="3780465" cy="594288"/>
          </a:xfrm>
          <a:prstGeom prst="rect">
            <a:avLst/>
          </a:prstGeom>
          <a:solidFill>
            <a:schemeClr val="accent3">
              <a:alpha val="63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26358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E76B43E6-2358-4566-929C-DB0876BFC9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3274" y="1343494"/>
            <a:ext cx="8045450" cy="5491848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D31A2530-E009-49DC-A8DB-41D1AC80E8AC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FC4A4DD-B6BA-4E2F-A95A-1CBA1A364B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D099AE9B-FC04-4938-9C45-E66965F292BA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>
                <a:solidFill>
                  <a:schemeClr val="bg1"/>
                </a:solidFill>
                <a:latin typeface="+mn-lt"/>
              </a:rPr>
              <a:t>Workshop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473167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D31A2530-E009-49DC-A8DB-41D1AC80E8AC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FC4A4DD-B6BA-4E2F-A95A-1CBA1A364B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D099AE9B-FC04-4938-9C45-E66965F292BA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>
                <a:solidFill>
                  <a:schemeClr val="bg1"/>
                </a:solidFill>
                <a:latin typeface="+mn-lt"/>
              </a:rPr>
              <a:t>Workshop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94398DDB-2603-4C5A-B7D2-1F1DCB5084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5329" y="2107128"/>
            <a:ext cx="7545406" cy="335351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4589294D-D142-4925-ABB5-86B3497A0D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01995"/>
            <a:ext cx="3799067" cy="5556005"/>
          </a:xfrm>
          <a:prstGeom prst="rect">
            <a:avLst/>
          </a:prstGeom>
        </p:spPr>
      </p:pic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86A6FD8A-998F-4F71-A51A-B9862771224A}"/>
              </a:ext>
            </a:extLst>
          </p:cNvPr>
          <p:cNvCxnSpPr>
            <a:cxnSpLocks/>
          </p:cNvCxnSpPr>
          <p:nvPr/>
        </p:nvCxnSpPr>
        <p:spPr>
          <a:xfrm flipH="1">
            <a:off x="3747413" y="2107128"/>
            <a:ext cx="837916" cy="15982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DBD7206C-2AFE-4170-8D7F-14E1657FD282}"/>
              </a:ext>
            </a:extLst>
          </p:cNvPr>
          <p:cNvCxnSpPr>
            <a:cxnSpLocks/>
          </p:cNvCxnSpPr>
          <p:nvPr/>
        </p:nvCxnSpPr>
        <p:spPr>
          <a:xfrm>
            <a:off x="3780465" y="3483820"/>
            <a:ext cx="804864" cy="197682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hteck 10">
            <a:extLst>
              <a:ext uri="{FF2B5EF4-FFF2-40B4-BE49-F238E27FC236}">
                <a16:creationId xmlns:a16="http://schemas.microsoft.com/office/drawing/2014/main" id="{243FD6E1-4187-4EEB-A04B-5B8630D7B6DB}"/>
              </a:ext>
            </a:extLst>
          </p:cNvPr>
          <p:cNvSpPr/>
          <p:nvPr/>
        </p:nvSpPr>
        <p:spPr>
          <a:xfrm flipV="1">
            <a:off x="-23295" y="1370692"/>
            <a:ext cx="3787774" cy="896258"/>
          </a:xfrm>
          <a:prstGeom prst="rect">
            <a:avLst/>
          </a:prstGeom>
          <a:solidFill>
            <a:schemeClr val="accent3">
              <a:alpha val="63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0DFA0A17-7445-4E27-8FEA-427C4E541B49}"/>
              </a:ext>
            </a:extLst>
          </p:cNvPr>
          <p:cNvSpPr/>
          <p:nvPr/>
        </p:nvSpPr>
        <p:spPr>
          <a:xfrm flipV="1">
            <a:off x="-15530" y="3459479"/>
            <a:ext cx="3780465" cy="3347720"/>
          </a:xfrm>
          <a:prstGeom prst="rect">
            <a:avLst/>
          </a:prstGeom>
          <a:solidFill>
            <a:schemeClr val="accent3">
              <a:alpha val="63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8945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11" grpId="0" animBg="1"/>
      <p:bldP spid="1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71A71D35-304F-4BC3-905D-EEAB326663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9520" y="1425105"/>
            <a:ext cx="7939625" cy="5460690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748FC77D-B10F-4D8A-94C1-22C1961FEADA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95830F0-2440-4199-BE7A-D61C5D7907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27329E0C-D273-406C-8505-8BCA652DEB0E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>
                <a:solidFill>
                  <a:schemeClr val="bg1"/>
                </a:solidFill>
                <a:latin typeface="+mn-lt"/>
              </a:rPr>
              <a:t>Workshop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B2C417FB-561F-44CC-B527-E89C04B2D8C9}"/>
              </a:ext>
            </a:extLst>
          </p:cNvPr>
          <p:cNvSpPr/>
          <p:nvPr/>
        </p:nvSpPr>
        <p:spPr>
          <a:xfrm>
            <a:off x="3257550" y="1953448"/>
            <a:ext cx="2786063" cy="761177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06361A7A-B202-4D4B-B234-B25BA2561EBC}"/>
              </a:ext>
            </a:extLst>
          </p:cNvPr>
          <p:cNvSpPr/>
          <p:nvPr/>
        </p:nvSpPr>
        <p:spPr>
          <a:xfrm>
            <a:off x="3309936" y="3896548"/>
            <a:ext cx="2786063" cy="761177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3531643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09C8C8BC-A28F-4DB7-B348-D4E0A9676E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4987" y="1323614"/>
            <a:ext cx="8017743" cy="5462949"/>
          </a:xfrm>
          <a:prstGeom prst="rect">
            <a:avLst/>
          </a:prstGeom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D96056A9-A66F-4364-9CD4-C704DC4775C3}"/>
              </a:ext>
            </a:extLst>
          </p:cNvPr>
          <p:cNvSpPr/>
          <p:nvPr/>
        </p:nvSpPr>
        <p:spPr>
          <a:xfrm>
            <a:off x="3138488" y="1814513"/>
            <a:ext cx="2852738" cy="509587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E833C7C7-15E4-4A83-9531-7EFB0C741C7F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56E70FE-70D2-4E62-B140-5276161A40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09E9A38C-C6CB-420A-A5B5-48A3776A5E0E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>
                <a:solidFill>
                  <a:schemeClr val="bg1"/>
                </a:solidFill>
                <a:latin typeface="+mn-lt"/>
              </a:rPr>
              <a:t>Workshop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5458725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9B1B15C2-A4EF-4328-8D9F-0CE1922197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9025" y="1301995"/>
            <a:ext cx="8073947" cy="5508527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C033E15E-687F-4FD6-AC09-1980E488337E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BAD75B4-A0D9-439B-AEE8-F2E7B5ED56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356025B2-58E2-4414-A599-B3A87E24A499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>
                <a:solidFill>
                  <a:schemeClr val="bg1"/>
                </a:solidFill>
                <a:latin typeface="+mn-lt"/>
              </a:rPr>
              <a:t>Workshop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AE0CD1D6-39DE-4825-8AC1-F0221B9CF37A}"/>
              </a:ext>
            </a:extLst>
          </p:cNvPr>
          <p:cNvSpPr/>
          <p:nvPr/>
        </p:nvSpPr>
        <p:spPr>
          <a:xfrm>
            <a:off x="2782888" y="1763713"/>
            <a:ext cx="3059112" cy="652916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398745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572903E0-7D5A-4273-AC44-2F02B80749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7935" y="1301995"/>
            <a:ext cx="8096127" cy="5499390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B6B647A8-5ACD-49C0-9DDF-40A8E793E18A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FE0F3C1-B092-46F7-B8AB-192ED31EAB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30433087-C22A-4D8A-88BD-13B375A052FD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>
                <a:solidFill>
                  <a:schemeClr val="bg1"/>
                </a:solidFill>
                <a:latin typeface="+mn-lt"/>
              </a:rPr>
              <a:t>Workshop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83D9431E-40C7-45E5-9F2D-742F5CAEE71E}"/>
              </a:ext>
            </a:extLst>
          </p:cNvPr>
          <p:cNvSpPr/>
          <p:nvPr/>
        </p:nvSpPr>
        <p:spPr>
          <a:xfrm>
            <a:off x="2906260" y="3142570"/>
            <a:ext cx="2852738" cy="509587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462016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38DE6264-FEED-45EB-84C4-B367601309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6339" y="1343494"/>
            <a:ext cx="8159320" cy="5536682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FF11EAB4-22FA-4635-A0F1-E4E0487B4B57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6A16D5C-EF09-44BC-BE7B-ED9209799F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0EA70809-4CB3-4DAC-A88D-55BCE101761E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>
                <a:solidFill>
                  <a:schemeClr val="bg1"/>
                </a:solidFill>
                <a:latin typeface="+mn-lt"/>
              </a:rPr>
              <a:t>Texts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8291511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FF3E96B4-6C28-41B8-84FE-11FDBF7D97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8581" y="1301995"/>
            <a:ext cx="8194836" cy="5556005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0DCE83CD-08F6-48A6-8439-822BA3D52B89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90F42BF-23B4-43D5-BC0D-910F58939B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248F741E-842E-4171-95E0-6AC114B534C4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>
                <a:solidFill>
                  <a:schemeClr val="bg1"/>
                </a:solidFill>
                <a:latin typeface="+mn-lt"/>
              </a:rPr>
              <a:t>Texts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7BFAA39C-E799-456E-969A-4A26A7C9ED79}"/>
              </a:ext>
            </a:extLst>
          </p:cNvPr>
          <p:cNvSpPr/>
          <p:nvPr/>
        </p:nvSpPr>
        <p:spPr>
          <a:xfrm>
            <a:off x="2946400" y="2046513"/>
            <a:ext cx="667657" cy="203201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831782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D7D1CF08-0978-4C97-BF76-E041AB79C9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4258" y="1398494"/>
            <a:ext cx="7146136" cy="4016129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B6369562-F90E-41BA-9DD5-95C49B339237}"/>
              </a:ext>
            </a:extLst>
          </p:cNvPr>
          <p:cNvSpPr/>
          <p:nvPr/>
        </p:nvSpPr>
        <p:spPr>
          <a:xfrm>
            <a:off x="0" y="5512704"/>
            <a:ext cx="12192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3200" dirty="0"/>
              <a:t>Die Schülerinnen und Schüler können ein Hotelzimmer buchen. 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83277973-C0C5-434B-8DB2-5EE2821CE212}"/>
              </a:ext>
            </a:extLst>
          </p:cNvPr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8F6135F1-D3D5-4EA7-A4A1-5601E0A586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301995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01A3DD5A-C38C-43EC-BDFF-BFB8385A7DAC}"/>
              </a:ext>
            </a:extLst>
          </p:cNvPr>
          <p:cNvSpPr txBox="1"/>
          <p:nvPr/>
        </p:nvSpPr>
        <p:spPr>
          <a:xfrm>
            <a:off x="0" y="112388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solidFill>
                  <a:schemeClr val="bg1"/>
                </a:solidFill>
                <a:latin typeface="+mn-lt"/>
              </a:rPr>
              <a:t>GCSE German</a:t>
            </a:r>
            <a:endParaRPr lang="de-DE" sz="32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4800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554C99C8-1CD2-4B0D-8856-219819C970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444" y="1332772"/>
            <a:ext cx="3809110" cy="5525228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FFFAFA6E-4728-4310-BB0E-1FE0A09252FB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B68DA6A-4E99-4B6E-BFF7-8B34582C22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474C2779-1749-44D7-8A41-832D03F75903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 err="1">
                <a:solidFill>
                  <a:schemeClr val="bg1"/>
                </a:solidFill>
                <a:latin typeface="+mn-lt"/>
              </a:rPr>
              <a:t>Skill</a:t>
            </a:r>
            <a:r>
              <a:rPr lang="de-DE" sz="6600" b="1" dirty="0">
                <a:solidFill>
                  <a:schemeClr val="bg1"/>
                </a:solidFill>
                <a:latin typeface="+mn-lt"/>
              </a:rPr>
              <a:t> Training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3801221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A78F2F78-E546-4796-A1C4-C43A354567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4703" y="1301995"/>
            <a:ext cx="4002591" cy="5556005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5060878A-6E7A-4D85-ABA6-D1C2D6959DA7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E7A2B43-3137-4214-811C-AD448F0390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95FCFF33-015A-4307-8FE7-4B25E870A207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 err="1">
                <a:solidFill>
                  <a:schemeClr val="bg1"/>
                </a:solidFill>
                <a:latin typeface="+mn-lt"/>
              </a:rPr>
              <a:t>Skill</a:t>
            </a:r>
            <a:r>
              <a:rPr lang="de-DE" sz="6600" b="1" dirty="0">
                <a:solidFill>
                  <a:schemeClr val="bg1"/>
                </a:solidFill>
                <a:latin typeface="+mn-lt"/>
              </a:rPr>
              <a:t> Training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3696288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5B2FABFD-A19A-4404-B978-97CA47C4DA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1403" y="1320800"/>
            <a:ext cx="4001644" cy="5537200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97ED0F45-A7FA-4F09-B1E6-F6B23C0EF339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2766EDC-2603-40CA-81E1-99C6F05622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34D011C3-A58E-4200-A957-B7D47AF41DBB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 err="1">
                <a:solidFill>
                  <a:schemeClr val="bg1"/>
                </a:solidFill>
                <a:latin typeface="+mn-lt"/>
              </a:rPr>
              <a:t>Theme</a:t>
            </a:r>
            <a:r>
              <a:rPr lang="de-DE" sz="66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de-DE" sz="6600" b="1" dirty="0" err="1">
                <a:solidFill>
                  <a:schemeClr val="bg1"/>
                </a:solidFill>
                <a:latin typeface="+mn-lt"/>
              </a:rPr>
              <a:t>tasks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539206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4412FECA-C55B-4EFB-91A5-B2325C9329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9031" y="1301995"/>
            <a:ext cx="8153618" cy="5556005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28096C2A-79D8-4180-8AC9-56E9FA489CFA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A399DE8-4271-4890-95E2-B9875314D0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1D3BE16B-8647-445E-AE99-83E6E7118220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>
                <a:solidFill>
                  <a:schemeClr val="bg1"/>
                </a:solidFill>
                <a:latin typeface="+mn-lt"/>
              </a:rPr>
              <a:t>Diff </a:t>
            </a:r>
            <a:r>
              <a:rPr lang="de-DE" sz="6600" b="1" dirty="0" err="1">
                <a:solidFill>
                  <a:schemeClr val="bg1"/>
                </a:solidFill>
                <a:latin typeface="+mn-lt"/>
              </a:rPr>
              <a:t>section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9400339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9D29BE60-A099-4559-B5A0-8EB721D6B0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9" y="1301994"/>
            <a:ext cx="4046879" cy="555600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070FFA54-A50B-4E9C-84FB-D8A0B24830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6853" y="1470523"/>
            <a:ext cx="6900953" cy="5039134"/>
          </a:xfrm>
          <a:prstGeom prst="rect">
            <a:avLst/>
          </a:prstGeom>
          <a:ln>
            <a:solidFill>
              <a:srgbClr val="0070C0"/>
            </a:solidFill>
          </a:ln>
        </p:spPr>
      </p:pic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0E6CD01F-EB08-40D9-AC5C-9DE815F71AA9}"/>
              </a:ext>
            </a:extLst>
          </p:cNvPr>
          <p:cNvCxnSpPr>
            <a:cxnSpLocks/>
          </p:cNvCxnSpPr>
          <p:nvPr/>
        </p:nvCxnSpPr>
        <p:spPr>
          <a:xfrm flipH="1">
            <a:off x="4086240" y="1470523"/>
            <a:ext cx="1040487" cy="7211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34F66042-1802-47E3-B14D-9248D017A778}"/>
              </a:ext>
            </a:extLst>
          </p:cNvPr>
          <p:cNvCxnSpPr>
            <a:cxnSpLocks/>
          </p:cNvCxnSpPr>
          <p:nvPr/>
        </p:nvCxnSpPr>
        <p:spPr>
          <a:xfrm>
            <a:off x="4056724" y="4657325"/>
            <a:ext cx="1070003" cy="18523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hteck 10">
            <a:extLst>
              <a:ext uri="{FF2B5EF4-FFF2-40B4-BE49-F238E27FC236}">
                <a16:creationId xmlns:a16="http://schemas.microsoft.com/office/drawing/2014/main" id="{61EF3E61-9191-46D3-A192-4BD0B355741A}"/>
              </a:ext>
            </a:extLst>
          </p:cNvPr>
          <p:cNvSpPr/>
          <p:nvPr/>
        </p:nvSpPr>
        <p:spPr>
          <a:xfrm flipV="1">
            <a:off x="-23296" y="1301993"/>
            <a:ext cx="4089981" cy="889664"/>
          </a:xfrm>
          <a:prstGeom prst="rect">
            <a:avLst/>
          </a:prstGeom>
          <a:solidFill>
            <a:schemeClr val="accent3">
              <a:alpha val="63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B8721C8B-FCFC-4F46-9F2F-28597B8C620F}"/>
              </a:ext>
            </a:extLst>
          </p:cNvPr>
          <p:cNvSpPr/>
          <p:nvPr/>
        </p:nvSpPr>
        <p:spPr>
          <a:xfrm flipV="1">
            <a:off x="-19351" y="4676348"/>
            <a:ext cx="4082089" cy="2181651"/>
          </a:xfrm>
          <a:prstGeom prst="rect">
            <a:avLst/>
          </a:prstGeom>
          <a:solidFill>
            <a:schemeClr val="accent3">
              <a:alpha val="63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67E8EEBA-F8F9-4469-A6B9-A7994A50A21F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7FAECA2D-4C89-4347-AA4A-24459ED41A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32981A70-819A-492B-B84A-2E6536033364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>
                <a:solidFill>
                  <a:schemeClr val="bg1"/>
                </a:solidFill>
                <a:latin typeface="+mn-lt"/>
              </a:rPr>
              <a:t>Diff </a:t>
            </a:r>
            <a:r>
              <a:rPr lang="de-DE" sz="6600" b="1" dirty="0" err="1">
                <a:solidFill>
                  <a:schemeClr val="bg1"/>
                </a:solidFill>
                <a:latin typeface="+mn-lt"/>
              </a:rPr>
              <a:t>section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47797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2201B415-A67C-4836-ABED-C9A3536E61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3291" y="1461099"/>
            <a:ext cx="7867139" cy="5351181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02E2880B-47C3-4C18-AA61-FED5F18821A8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2A8F39F-AFE8-493A-B16B-F8DA17644B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74CFE700-8829-4FCC-B438-5B39C4E87F46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>
                <a:solidFill>
                  <a:schemeClr val="bg1"/>
                </a:solidFill>
                <a:latin typeface="+mn-lt"/>
              </a:rPr>
              <a:t>Diff </a:t>
            </a:r>
            <a:r>
              <a:rPr lang="de-DE" sz="6600" b="1" dirty="0" err="1">
                <a:solidFill>
                  <a:schemeClr val="bg1"/>
                </a:solidFill>
                <a:latin typeface="+mn-lt"/>
              </a:rPr>
              <a:t>section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8717069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432D9C21-250D-4A08-BE63-7B63598BFA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9384" y="1220384"/>
            <a:ext cx="5439666" cy="5741125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F6133155-AF6D-412F-A541-5E064A8B59FF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2052643-FB24-4E66-9179-2EA120226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CABABD3A-6F36-46A7-9BA1-5D0657AF7FBE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>
                <a:solidFill>
                  <a:schemeClr val="bg1"/>
                </a:solidFill>
                <a:latin typeface="+mn-lt"/>
              </a:rPr>
              <a:t>Grammar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5471287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EB4480CB-2FC6-4A3C-8B6F-32105ABD4C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5819" y="1286102"/>
            <a:ext cx="8189495" cy="5571898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D7CC83FF-563F-4557-9D6F-6F855076671B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DD5867B-89ED-4342-B49B-CAE7963C1F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44C3A75E-EEC5-42F2-A9AA-565B6A77DF80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>
                <a:solidFill>
                  <a:schemeClr val="bg1"/>
                </a:solidFill>
                <a:latin typeface="+mn-lt"/>
              </a:rPr>
              <a:t>Interkulturelle Kompetenz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1057120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2D45C1E5-44EE-4C27-87C9-71359AC54D1F}"/>
              </a:ext>
            </a:extLst>
          </p:cNvPr>
          <p:cNvSpPr txBox="1"/>
          <p:nvPr/>
        </p:nvSpPr>
        <p:spPr>
          <a:xfrm>
            <a:off x="2509520" y="235498"/>
            <a:ext cx="1937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51BD46E-B4A2-41B4-9B6B-E91BDE1E67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790004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00DC5142-2CB5-408B-8531-F2DE7F1DD095}"/>
              </a:ext>
            </a:extLst>
          </p:cNvPr>
          <p:cNvSpPr txBox="1"/>
          <p:nvPr/>
        </p:nvSpPr>
        <p:spPr>
          <a:xfrm>
            <a:off x="-1" y="112388"/>
            <a:ext cx="1224642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>
                <a:solidFill>
                  <a:schemeClr val="bg1"/>
                </a:solidFill>
                <a:latin typeface="+mn-lt"/>
              </a:rPr>
              <a:t>Intro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E6912E45-29CA-45C1-84DE-A656D2CC71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5151" y="1414383"/>
            <a:ext cx="7781697" cy="52846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8301302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227CFE5F-2EF1-46C0-AD90-0E09714BCFB3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09E706E-4772-4BC1-A8AA-806AAF7A9A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20A5C976-04BD-4DEA-ADBC-F91C649C2BD0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 err="1">
                <a:solidFill>
                  <a:schemeClr val="bg1"/>
                </a:solidFill>
                <a:latin typeface="+mn-lt"/>
              </a:rPr>
              <a:t>Wordpool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B7B8FE1D-A2F3-40B7-9763-6E8C3853FE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4475" y="1464970"/>
            <a:ext cx="7323049" cy="50393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140795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D7D1CF08-0978-4C97-BF76-E041AB79C9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4258" y="1398494"/>
            <a:ext cx="7146136" cy="4016129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B6369562-F90E-41BA-9DD5-95C49B339237}"/>
              </a:ext>
            </a:extLst>
          </p:cNvPr>
          <p:cNvSpPr/>
          <p:nvPr/>
        </p:nvSpPr>
        <p:spPr>
          <a:xfrm>
            <a:off x="0" y="5512704"/>
            <a:ext cx="1219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2800" dirty="0"/>
              <a:t>Die Schülerinnen und Schüler können sich über ihre Hobbies unterhalten.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4E5ACA54-8C3D-4FB6-BC11-C008C337CA68}"/>
              </a:ext>
            </a:extLst>
          </p:cNvPr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1DEDAA5-7D8E-4C1D-96BA-91056089B2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301995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C3C92FC5-C099-4B45-B673-C690ECFFDEEC}"/>
              </a:ext>
            </a:extLst>
          </p:cNvPr>
          <p:cNvSpPr txBox="1"/>
          <p:nvPr/>
        </p:nvSpPr>
        <p:spPr>
          <a:xfrm>
            <a:off x="0" y="112388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solidFill>
                  <a:schemeClr val="bg1"/>
                </a:solidFill>
                <a:latin typeface="+mn-lt"/>
              </a:rPr>
              <a:t>GCSE German</a:t>
            </a:r>
            <a:endParaRPr lang="de-DE" sz="32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6398386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D31A2530-E009-49DC-A8DB-41D1AC80E8AC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FC4A4DD-B6BA-4E2F-A95A-1CBA1A364B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D099AE9B-FC04-4938-9C45-E66965F292BA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>
                <a:solidFill>
                  <a:schemeClr val="bg1"/>
                </a:solidFill>
                <a:latin typeface="+mn-lt"/>
              </a:rPr>
              <a:t>Workshop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A0653449-F5AE-4F72-BA5B-2CE4B42350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7415" y="1414383"/>
            <a:ext cx="7697167" cy="52880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4007649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D31A2530-E009-49DC-A8DB-41D1AC80E8AC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FC4A4DD-B6BA-4E2F-A95A-1CBA1A364B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D099AE9B-FC04-4938-9C45-E66965F292BA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>
                <a:solidFill>
                  <a:schemeClr val="bg1"/>
                </a:solidFill>
                <a:latin typeface="+mn-lt"/>
              </a:rPr>
              <a:t>Workshop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2C46AC68-BF2E-449B-A2FD-79351026CC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3200" y="1378994"/>
            <a:ext cx="7645598" cy="52435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4540594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D31A2530-E009-49DC-A8DB-41D1AC80E8AC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FC4A4DD-B6BA-4E2F-A95A-1CBA1A364B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D099AE9B-FC04-4938-9C45-E66965F292BA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>
                <a:solidFill>
                  <a:schemeClr val="bg1"/>
                </a:solidFill>
                <a:latin typeface="+mn-lt"/>
              </a:rPr>
              <a:t>Workshop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78ABFA6F-7ED4-49A8-946F-DFF17C111D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8673" y="1385808"/>
            <a:ext cx="7774651" cy="53205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5464036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D31A2530-E009-49DC-A8DB-41D1AC80E8AC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FC4A4DD-B6BA-4E2F-A95A-1CBA1A364B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D099AE9B-FC04-4938-9C45-E66965F292BA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>
                <a:solidFill>
                  <a:schemeClr val="bg1"/>
                </a:solidFill>
                <a:latin typeface="+mn-lt"/>
              </a:rPr>
              <a:t>Texts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C212C579-B3FA-4E85-B883-28777BF094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4385" y="1511142"/>
            <a:ext cx="7623228" cy="52344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8989968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D31A2530-E009-49DC-A8DB-41D1AC80E8AC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FC4A4DD-B6BA-4E2F-A95A-1CBA1A364B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D099AE9B-FC04-4938-9C45-E66965F292BA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>
                <a:solidFill>
                  <a:schemeClr val="bg1"/>
                </a:solidFill>
                <a:latin typeface="+mn-lt"/>
              </a:rPr>
              <a:t>Workshop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95B2F8A9-5580-4786-A6EF-C1DB283279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7716" y="1457803"/>
            <a:ext cx="7776566" cy="52878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7274091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D31A2530-E009-49DC-A8DB-41D1AC80E8AC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FC4A4DD-B6BA-4E2F-A95A-1CBA1A364B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D099AE9B-FC04-4938-9C45-E66965F292BA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>
                <a:solidFill>
                  <a:schemeClr val="bg1"/>
                </a:solidFill>
                <a:latin typeface="+mn-lt"/>
              </a:rPr>
              <a:t>Workshop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F279B6F8-C142-4788-92ED-55BB157C1B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6587" y="1503862"/>
            <a:ext cx="7498824" cy="51186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8997947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D31A2530-E009-49DC-A8DB-41D1AC80E8AC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FC4A4DD-B6BA-4E2F-A95A-1CBA1A364B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D099AE9B-FC04-4938-9C45-E66965F292BA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>
                <a:solidFill>
                  <a:schemeClr val="bg1"/>
                </a:solidFill>
                <a:latin typeface="+mn-lt"/>
              </a:rPr>
              <a:t>Workshop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0FA6FBF1-6878-4FEF-A673-91DEE202AF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4102" y="1425105"/>
            <a:ext cx="7663794" cy="52292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9578794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D31A2530-E009-49DC-A8DB-41D1AC80E8AC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FC4A4DD-B6BA-4E2F-A95A-1CBA1A364B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D099AE9B-FC04-4938-9C45-E66965F292BA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>
                <a:solidFill>
                  <a:schemeClr val="bg1"/>
                </a:solidFill>
                <a:latin typeface="+mn-lt"/>
              </a:rPr>
              <a:t>Texts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318BE778-1906-4BF3-B8B3-90684B5626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7532" y="1526260"/>
            <a:ext cx="7456933" cy="50962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6741310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D31A2530-E009-49DC-A8DB-41D1AC80E8AC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FC4A4DD-B6BA-4E2F-A95A-1CBA1A364B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D099AE9B-FC04-4938-9C45-E66965F292BA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>
                <a:solidFill>
                  <a:schemeClr val="bg1"/>
                </a:solidFill>
                <a:latin typeface="+mn-lt"/>
              </a:rPr>
              <a:t>Texts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7224B17B-1548-4E2C-8C0F-4F09994F77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3225" y="1511472"/>
            <a:ext cx="7705550" cy="52341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31190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D31A2530-E009-49DC-A8DB-41D1AC80E8AC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FC4A4DD-B6BA-4E2F-A95A-1CBA1A364B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D099AE9B-FC04-4938-9C45-E66965F292BA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>
                <a:solidFill>
                  <a:schemeClr val="bg1"/>
                </a:solidFill>
                <a:latin typeface="+mn-lt"/>
              </a:rPr>
              <a:t>Diff </a:t>
            </a:r>
            <a:r>
              <a:rPr lang="de-DE" sz="6600" b="1" dirty="0" err="1">
                <a:solidFill>
                  <a:schemeClr val="bg1"/>
                </a:solidFill>
                <a:latin typeface="+mn-lt"/>
              </a:rPr>
              <a:t>Section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C18B4EAF-F24F-4C0B-8415-FEF859982E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4555" y="1794934"/>
            <a:ext cx="7862888" cy="44963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938015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D7D1CF08-0978-4C97-BF76-E041AB79C9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4258" y="1398494"/>
            <a:ext cx="7146136" cy="4016129"/>
          </a:xfrm>
          <a:prstGeom prst="rect">
            <a:avLst/>
          </a:prstGeom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D7ADBB6-3FD4-433F-B943-EA54626E4E9E}"/>
              </a:ext>
            </a:extLst>
          </p:cNvPr>
          <p:cNvSpPr txBox="1">
            <a:spLocks/>
          </p:cNvSpPr>
          <p:nvPr/>
        </p:nvSpPr>
        <p:spPr>
          <a:xfrm>
            <a:off x="1143000" y="2057400"/>
            <a:ext cx="9872871" cy="217056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endParaRPr lang="de-DE" dirty="0"/>
          </a:p>
          <a:p>
            <a:pPr>
              <a:buFontTx/>
              <a:buChar char="-"/>
            </a:pPr>
            <a:endParaRPr lang="de-DE" dirty="0"/>
          </a:p>
          <a:p>
            <a:pPr marL="45720" indent="0">
              <a:buFont typeface="Arial" panose="020B0604020202020204" pitchFamily="34" charset="0"/>
              <a:buNone/>
            </a:pPr>
            <a:endParaRPr lang="de-DE" dirty="0"/>
          </a:p>
          <a:p>
            <a:pPr marL="45720" indent="0">
              <a:buFont typeface="Arial" panose="020B0604020202020204" pitchFamily="34" charset="0"/>
              <a:buNone/>
            </a:pPr>
            <a:endParaRPr lang="de-DE" dirty="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B6369562-F90E-41BA-9DD5-95C49B339237}"/>
              </a:ext>
            </a:extLst>
          </p:cNvPr>
          <p:cNvSpPr/>
          <p:nvPr/>
        </p:nvSpPr>
        <p:spPr>
          <a:xfrm>
            <a:off x="0" y="5512704"/>
            <a:ext cx="12192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2800" dirty="0"/>
              <a:t>Die Schülerinnen und Schüler können sich über ihren Wohnort und ihre Wohnsituation unterhalten.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335B0352-F3EA-4416-81D3-DFBCC9CA5917}"/>
              </a:ext>
            </a:extLst>
          </p:cNvPr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932C928-3C7A-46F0-B3B4-4EC49E1229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301995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6CE08DE7-A01F-4586-AC75-80B2BBF034AD}"/>
              </a:ext>
            </a:extLst>
          </p:cNvPr>
          <p:cNvSpPr txBox="1"/>
          <p:nvPr/>
        </p:nvSpPr>
        <p:spPr>
          <a:xfrm>
            <a:off x="0" y="112388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solidFill>
                  <a:schemeClr val="bg1"/>
                </a:solidFill>
                <a:latin typeface="+mn-lt"/>
              </a:rPr>
              <a:t>GCSE German</a:t>
            </a:r>
            <a:endParaRPr lang="de-DE" sz="32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861745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D9D945C-6DE0-4394-B144-8A342E41EF23}"/>
              </a:ext>
            </a:extLst>
          </p:cNvPr>
          <p:cNvSpPr txBox="1"/>
          <p:nvPr/>
        </p:nvSpPr>
        <p:spPr>
          <a:xfrm flipH="1">
            <a:off x="-1" y="0"/>
            <a:ext cx="12192000" cy="1261884"/>
          </a:xfrm>
          <a:prstGeom prst="rect">
            <a:avLst/>
          </a:prstGeom>
          <a:solidFill>
            <a:srgbClr val="0069B4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4800" dirty="0">
                <a:solidFill>
                  <a:prstClr val="whit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Aktivierung</a:t>
            </a: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mc:AlternateContent xmlns:mc="http://schemas.openxmlformats.org/markup-compatibility/2006">
        <mc:Choice xmlns:we="http://schemas.microsoft.com/office/webextensions/webextension/2010/11" xmlns:pca="http://schemas.microsoft.com/office/powerpoint/2013/contentapp" Requires="we pca">
          <p:graphicFrame>
            <p:nvGraphicFramePr>
              <p:cNvPr id="5" name="Add-In 4" title="Mentimeter">
                <a:extLst>
                  <a:ext uri="{FF2B5EF4-FFF2-40B4-BE49-F238E27FC236}">
                    <a16:creationId xmlns:a16="http://schemas.microsoft.com/office/drawing/2014/main" id="{9D8CD6A6-5BE5-4C6A-ADA8-B3F3653AC19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796749413"/>
                  </p:ext>
                </p:extLst>
              </p:nvPr>
            </p:nvGraphicFramePr>
            <p:xfrm>
              <a:off x="2975427" y="1363484"/>
              <a:ext cx="6727371" cy="5304971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3"/>
              </a:graphicData>
            </a:graphic>
          </p:graphicFrame>
        </mc:Choice>
        <mc:Fallback>
          <p:pic>
            <p:nvPicPr>
              <p:cNvPr id="5" name="Add-In 4" title="Mentimeter">
                <a:extLst>
                  <a:ext uri="{FF2B5EF4-FFF2-40B4-BE49-F238E27FC236}">
                    <a16:creationId xmlns:a16="http://schemas.microsoft.com/office/drawing/2014/main" id="{9D8CD6A6-5BE5-4C6A-ADA8-B3F3653AC19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75427" y="1363484"/>
                <a:ext cx="6727371" cy="5304971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2537623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D9D945C-6DE0-4394-B144-8A342E41EF23}"/>
              </a:ext>
            </a:extLst>
          </p:cNvPr>
          <p:cNvSpPr txBox="1"/>
          <p:nvPr/>
        </p:nvSpPr>
        <p:spPr>
          <a:xfrm flipH="1">
            <a:off x="-1" y="0"/>
            <a:ext cx="12192000" cy="1261884"/>
          </a:xfrm>
          <a:prstGeom prst="rect">
            <a:avLst/>
          </a:prstGeom>
          <a:solidFill>
            <a:srgbClr val="0069B4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4800" dirty="0">
                <a:solidFill>
                  <a:prstClr val="whit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Aktivierung</a:t>
            </a: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AA74F6C8-A030-4B4A-B563-17BAE40E65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1885" y="1940601"/>
            <a:ext cx="7649029" cy="41853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2904064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D9D945C-6DE0-4394-B144-8A342E41EF23}"/>
              </a:ext>
            </a:extLst>
          </p:cNvPr>
          <p:cNvSpPr txBox="1"/>
          <p:nvPr/>
        </p:nvSpPr>
        <p:spPr>
          <a:xfrm flipH="1">
            <a:off x="-1" y="0"/>
            <a:ext cx="12192000" cy="1261884"/>
          </a:xfrm>
          <a:prstGeom prst="rect">
            <a:avLst/>
          </a:prstGeom>
          <a:solidFill>
            <a:srgbClr val="0069B4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Homework</a:t>
            </a:r>
            <a:r>
              <a:rPr kumimoji="0" lang="de-DE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- </a:t>
            </a:r>
            <a:r>
              <a:rPr kumimoji="0" lang="de-DE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revisited</a:t>
            </a: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AD9387D-87C4-4957-A383-D17ADF42A7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71911" y="2268253"/>
            <a:ext cx="4448175" cy="3336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5785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E408C4-BDAD-4D14-A988-880A63D25B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74AE4920-FBEE-41A3-9F06-2B4626BD22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95725" y="3482181"/>
            <a:ext cx="4400550" cy="1038225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05E14BF7-23C8-4C43-B1E6-8E581964EF8A}"/>
              </a:ext>
            </a:extLst>
          </p:cNvPr>
          <p:cNvSpPr/>
          <p:nvPr/>
        </p:nvSpPr>
        <p:spPr>
          <a:xfrm>
            <a:off x="4854665" y="4615934"/>
            <a:ext cx="28636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/>
              <a:t>https://app.grammarly.com/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834ED800-A524-4502-B497-4DAC6D1D30B3}"/>
              </a:ext>
            </a:extLst>
          </p:cNvPr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F4781731-6DAD-4C8C-8D6B-8F94047FA85A}"/>
              </a:ext>
            </a:extLst>
          </p:cNvPr>
          <p:cNvSpPr txBox="1"/>
          <p:nvPr/>
        </p:nvSpPr>
        <p:spPr>
          <a:xfrm flipH="1">
            <a:off x="-1" y="0"/>
            <a:ext cx="12192000" cy="1261884"/>
          </a:xfrm>
          <a:prstGeom prst="rect">
            <a:avLst/>
          </a:prstGeom>
          <a:solidFill>
            <a:srgbClr val="0069B4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Homework</a:t>
            </a:r>
            <a:r>
              <a:rPr kumimoji="0" lang="de-DE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- </a:t>
            </a:r>
            <a:r>
              <a:rPr kumimoji="0" lang="de-DE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revisited</a:t>
            </a: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56141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6762B4-5C2E-4146-9391-477E9B22F4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A870325-20B1-4028-87A7-A1CD62C420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3057" y="4240553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de-DE" dirty="0"/>
              <a:t>http://sifnos.sfs.uni-tuebingen.de/FLAIR/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993DF10-6AA9-4A85-A664-833EDFC98E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0726" y="2617447"/>
            <a:ext cx="5510545" cy="1623106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693BB8FA-E3B5-46C1-9419-BC5898CE7841}"/>
              </a:ext>
            </a:extLst>
          </p:cNvPr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70CDDA60-2B5F-43F1-B882-BDA271BFFEEC}"/>
              </a:ext>
            </a:extLst>
          </p:cNvPr>
          <p:cNvSpPr txBox="1"/>
          <p:nvPr/>
        </p:nvSpPr>
        <p:spPr>
          <a:xfrm flipH="1">
            <a:off x="-1" y="0"/>
            <a:ext cx="12192000" cy="1261884"/>
          </a:xfrm>
          <a:prstGeom prst="rect">
            <a:avLst/>
          </a:prstGeom>
          <a:solidFill>
            <a:srgbClr val="0069B4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Homework</a:t>
            </a:r>
            <a:r>
              <a:rPr kumimoji="0" lang="de-DE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- </a:t>
            </a:r>
            <a:r>
              <a:rPr kumimoji="0" lang="de-DE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revisited</a:t>
            </a: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253495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58EA347-FEDD-4B25-9032-8BCA8BB3EA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9E8C171-658D-4364-BB7E-1EFCFC08A3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9A59D4C-FA2E-475C-AE88-24BC15C39B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6099" y="2434658"/>
            <a:ext cx="5119801" cy="1988683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5C993E17-029F-4E4A-A2D9-19963037A449}"/>
              </a:ext>
            </a:extLst>
          </p:cNvPr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E99BC96E-FEB7-463F-87AB-007BE378A5A0}"/>
              </a:ext>
            </a:extLst>
          </p:cNvPr>
          <p:cNvSpPr txBox="1"/>
          <p:nvPr/>
        </p:nvSpPr>
        <p:spPr>
          <a:xfrm flipH="1">
            <a:off x="-1" y="0"/>
            <a:ext cx="12192000" cy="1261884"/>
          </a:xfrm>
          <a:prstGeom prst="rect">
            <a:avLst/>
          </a:prstGeom>
          <a:solidFill>
            <a:srgbClr val="0069B4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Homework</a:t>
            </a:r>
            <a:r>
              <a:rPr kumimoji="0" lang="de-DE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- </a:t>
            </a:r>
            <a:r>
              <a:rPr kumimoji="0" lang="de-DE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revisited</a:t>
            </a: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566876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D9D945C-6DE0-4394-B144-8A342E41EF23}"/>
              </a:ext>
            </a:extLst>
          </p:cNvPr>
          <p:cNvSpPr txBox="1"/>
          <p:nvPr/>
        </p:nvSpPr>
        <p:spPr>
          <a:xfrm flipH="1">
            <a:off x="-1" y="0"/>
            <a:ext cx="12192000" cy="830997"/>
          </a:xfrm>
          <a:prstGeom prst="rect">
            <a:avLst/>
          </a:prstGeom>
          <a:solidFill>
            <a:srgbClr val="0069B4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4800" dirty="0">
                <a:solidFill>
                  <a:prstClr val="whit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Viewing</a:t>
            </a:r>
            <a:endParaRPr kumimoji="0" lang="de-DE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3" name="Grafik 2">
            <a:hlinkClick r:id="rId3"/>
            <a:extLst>
              <a:ext uri="{FF2B5EF4-FFF2-40B4-BE49-F238E27FC236}">
                <a16:creationId xmlns:a16="http://schemas.microsoft.com/office/drawing/2014/main" id="{88B7EBD3-9438-417A-9BFE-29B95205C0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1994" y="1117600"/>
            <a:ext cx="8968012" cy="5304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65848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D9D945C-6DE0-4394-B144-8A342E41EF23}"/>
              </a:ext>
            </a:extLst>
          </p:cNvPr>
          <p:cNvSpPr txBox="1"/>
          <p:nvPr/>
        </p:nvSpPr>
        <p:spPr>
          <a:xfrm flipH="1">
            <a:off x="-1" y="0"/>
            <a:ext cx="12192000" cy="830997"/>
          </a:xfrm>
          <a:prstGeom prst="rect">
            <a:avLst/>
          </a:prstGeom>
          <a:solidFill>
            <a:srgbClr val="0069B4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4800" dirty="0">
                <a:solidFill>
                  <a:prstClr val="whit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Viewing</a:t>
            </a:r>
            <a:endParaRPr kumimoji="0" lang="de-DE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FDECF01D-0F54-4383-9D5D-6AFD2363C2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4100" y="1914525"/>
            <a:ext cx="7543800" cy="302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9114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0"/>
          <p:cNvSpPr>
            <a:spLocks noChangeArrowheads="1"/>
          </p:cNvSpPr>
          <p:nvPr/>
        </p:nvSpPr>
        <p:spPr bwMode="auto">
          <a:xfrm>
            <a:off x="1093107" y="2097510"/>
            <a:ext cx="1065881" cy="1059051"/>
          </a:xfrm>
          <a:custGeom>
            <a:avLst/>
            <a:gdLst>
              <a:gd name="T0" fmla="*/ 2045 w 2363"/>
              <a:gd name="T1" fmla="*/ 2362 h 2363"/>
              <a:gd name="T2" fmla="*/ 2045 w 2363"/>
              <a:gd name="T3" fmla="*/ 2362 h 2363"/>
              <a:gd name="T4" fmla="*/ 317 w 2363"/>
              <a:gd name="T5" fmla="*/ 2362 h 2363"/>
              <a:gd name="T6" fmla="*/ 0 w 2363"/>
              <a:gd name="T7" fmla="*/ 2045 h 2363"/>
              <a:gd name="T8" fmla="*/ 0 w 2363"/>
              <a:gd name="T9" fmla="*/ 316 h 2363"/>
              <a:gd name="T10" fmla="*/ 317 w 2363"/>
              <a:gd name="T11" fmla="*/ 0 h 2363"/>
              <a:gd name="T12" fmla="*/ 2045 w 2363"/>
              <a:gd name="T13" fmla="*/ 0 h 2363"/>
              <a:gd name="T14" fmla="*/ 2362 w 2363"/>
              <a:gd name="T15" fmla="*/ 316 h 2363"/>
              <a:gd name="T16" fmla="*/ 2362 w 2363"/>
              <a:gd name="T17" fmla="*/ 2045 h 2363"/>
              <a:gd name="T18" fmla="*/ 2045 w 2363"/>
              <a:gd name="T19" fmla="*/ 2362 h 2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363" h="2363">
                <a:moveTo>
                  <a:pt x="2045" y="2362"/>
                </a:moveTo>
                <a:lnTo>
                  <a:pt x="2045" y="2362"/>
                </a:lnTo>
                <a:cubicBezTo>
                  <a:pt x="317" y="2362"/>
                  <a:pt x="317" y="2362"/>
                  <a:pt x="317" y="2362"/>
                </a:cubicBezTo>
                <a:cubicBezTo>
                  <a:pt x="142" y="2362"/>
                  <a:pt x="0" y="2219"/>
                  <a:pt x="0" y="2045"/>
                </a:cubicBezTo>
                <a:cubicBezTo>
                  <a:pt x="0" y="316"/>
                  <a:pt x="0" y="316"/>
                  <a:pt x="0" y="316"/>
                </a:cubicBezTo>
                <a:cubicBezTo>
                  <a:pt x="0" y="142"/>
                  <a:pt x="142" y="0"/>
                  <a:pt x="317" y="0"/>
                </a:cubicBezTo>
                <a:cubicBezTo>
                  <a:pt x="2045" y="0"/>
                  <a:pt x="2045" y="0"/>
                  <a:pt x="2045" y="0"/>
                </a:cubicBezTo>
                <a:cubicBezTo>
                  <a:pt x="2219" y="0"/>
                  <a:pt x="2362" y="142"/>
                  <a:pt x="2362" y="316"/>
                </a:cubicBezTo>
                <a:cubicBezTo>
                  <a:pt x="2362" y="2045"/>
                  <a:pt x="2362" y="2045"/>
                  <a:pt x="2362" y="2045"/>
                </a:cubicBezTo>
                <a:cubicBezTo>
                  <a:pt x="2362" y="2219"/>
                  <a:pt x="2219" y="2362"/>
                  <a:pt x="2045" y="2362"/>
                </a:cubicBezTo>
              </a:path>
            </a:pathLst>
          </a:custGeom>
          <a:solidFill>
            <a:srgbClr val="1EA185"/>
          </a:solidFill>
          <a:ln>
            <a:noFill/>
          </a:ln>
          <a:effectLst/>
        </p:spPr>
        <p:txBody>
          <a:bodyPr wrap="none" anchor="ctr"/>
          <a:lstStyle/>
          <a:p>
            <a:r>
              <a:rPr lang="en-US" sz="7197" dirty="0">
                <a:solidFill>
                  <a:schemeClr val="bg1"/>
                </a:solidFill>
              </a:rPr>
              <a:t> I.</a:t>
            </a:r>
          </a:p>
        </p:txBody>
      </p:sp>
      <p:sp>
        <p:nvSpPr>
          <p:cNvPr id="6" name="Freeform 10"/>
          <p:cNvSpPr>
            <a:spLocks noChangeArrowheads="1"/>
          </p:cNvSpPr>
          <p:nvPr/>
        </p:nvSpPr>
        <p:spPr bwMode="auto">
          <a:xfrm>
            <a:off x="1093107" y="3912221"/>
            <a:ext cx="1065881" cy="1059051"/>
          </a:xfrm>
          <a:custGeom>
            <a:avLst/>
            <a:gdLst>
              <a:gd name="T0" fmla="*/ 2045 w 2363"/>
              <a:gd name="T1" fmla="*/ 2362 h 2363"/>
              <a:gd name="T2" fmla="*/ 2045 w 2363"/>
              <a:gd name="T3" fmla="*/ 2362 h 2363"/>
              <a:gd name="T4" fmla="*/ 317 w 2363"/>
              <a:gd name="T5" fmla="*/ 2362 h 2363"/>
              <a:gd name="T6" fmla="*/ 0 w 2363"/>
              <a:gd name="T7" fmla="*/ 2045 h 2363"/>
              <a:gd name="T8" fmla="*/ 0 w 2363"/>
              <a:gd name="T9" fmla="*/ 316 h 2363"/>
              <a:gd name="T10" fmla="*/ 317 w 2363"/>
              <a:gd name="T11" fmla="*/ 0 h 2363"/>
              <a:gd name="T12" fmla="*/ 2045 w 2363"/>
              <a:gd name="T13" fmla="*/ 0 h 2363"/>
              <a:gd name="T14" fmla="*/ 2362 w 2363"/>
              <a:gd name="T15" fmla="*/ 316 h 2363"/>
              <a:gd name="T16" fmla="*/ 2362 w 2363"/>
              <a:gd name="T17" fmla="*/ 2045 h 2363"/>
              <a:gd name="T18" fmla="*/ 2045 w 2363"/>
              <a:gd name="T19" fmla="*/ 2362 h 2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363" h="2363">
                <a:moveTo>
                  <a:pt x="2045" y="2362"/>
                </a:moveTo>
                <a:lnTo>
                  <a:pt x="2045" y="2362"/>
                </a:lnTo>
                <a:cubicBezTo>
                  <a:pt x="317" y="2362"/>
                  <a:pt x="317" y="2362"/>
                  <a:pt x="317" y="2362"/>
                </a:cubicBezTo>
                <a:cubicBezTo>
                  <a:pt x="142" y="2362"/>
                  <a:pt x="0" y="2219"/>
                  <a:pt x="0" y="2045"/>
                </a:cubicBezTo>
                <a:cubicBezTo>
                  <a:pt x="0" y="316"/>
                  <a:pt x="0" y="316"/>
                  <a:pt x="0" y="316"/>
                </a:cubicBezTo>
                <a:cubicBezTo>
                  <a:pt x="0" y="142"/>
                  <a:pt x="142" y="0"/>
                  <a:pt x="317" y="0"/>
                </a:cubicBezTo>
                <a:cubicBezTo>
                  <a:pt x="2045" y="0"/>
                  <a:pt x="2045" y="0"/>
                  <a:pt x="2045" y="0"/>
                </a:cubicBezTo>
                <a:cubicBezTo>
                  <a:pt x="2219" y="0"/>
                  <a:pt x="2362" y="142"/>
                  <a:pt x="2362" y="316"/>
                </a:cubicBezTo>
                <a:cubicBezTo>
                  <a:pt x="2362" y="2045"/>
                  <a:pt x="2362" y="2045"/>
                  <a:pt x="2362" y="2045"/>
                </a:cubicBezTo>
                <a:cubicBezTo>
                  <a:pt x="2362" y="2219"/>
                  <a:pt x="2219" y="2362"/>
                  <a:pt x="2045" y="2362"/>
                </a:cubicBezTo>
              </a:path>
            </a:pathLst>
          </a:custGeom>
          <a:solidFill>
            <a:srgbClr val="9BBB5C"/>
          </a:solidFill>
          <a:ln>
            <a:noFill/>
          </a:ln>
          <a:effectLst/>
        </p:spPr>
        <p:txBody>
          <a:bodyPr wrap="none" anchor="ctr"/>
          <a:lstStyle/>
          <a:p>
            <a:r>
              <a:rPr lang="en-US" sz="7197" dirty="0">
                <a:solidFill>
                  <a:schemeClr val="bg1"/>
                </a:solidFill>
              </a:rPr>
              <a:t> II.</a:t>
            </a:r>
          </a:p>
        </p:txBody>
      </p:sp>
      <p:sp>
        <p:nvSpPr>
          <p:cNvPr id="7" name="Rechteck 6"/>
          <p:cNvSpPr/>
          <p:nvPr/>
        </p:nvSpPr>
        <p:spPr>
          <a:xfrm>
            <a:off x="2427490" y="3975516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de-DE" sz="3200" dirty="0"/>
          </a:p>
        </p:txBody>
      </p:sp>
      <p:sp>
        <p:nvSpPr>
          <p:cNvPr id="8" name="Rechteck 7"/>
          <p:cNvSpPr/>
          <p:nvPr/>
        </p:nvSpPr>
        <p:spPr>
          <a:xfrm>
            <a:off x="2427489" y="4149358"/>
            <a:ext cx="470981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3200" dirty="0"/>
              <a:t>Unterricht in der Oberstufe</a:t>
            </a:r>
          </a:p>
        </p:txBody>
      </p:sp>
      <p:sp>
        <p:nvSpPr>
          <p:cNvPr id="9" name="Rechteck 8"/>
          <p:cNvSpPr/>
          <p:nvPr/>
        </p:nvSpPr>
        <p:spPr>
          <a:xfrm>
            <a:off x="2427489" y="2334647"/>
            <a:ext cx="122982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3200" dirty="0"/>
              <a:t>Abitur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167E8581-B741-406F-92A6-901FD0444150}"/>
              </a:ext>
            </a:extLst>
          </p:cNvPr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BD293251-28B0-48CE-9345-FD5BB25064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301995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35A7B53D-D99C-4A17-8329-A10CD1458170}"/>
              </a:ext>
            </a:extLst>
          </p:cNvPr>
          <p:cNvSpPr txBox="1"/>
          <p:nvPr/>
        </p:nvSpPr>
        <p:spPr>
          <a:xfrm>
            <a:off x="0" y="112388"/>
            <a:ext cx="116738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solidFill>
                  <a:schemeClr val="bg1"/>
                </a:solidFill>
                <a:latin typeface="+mn-lt"/>
              </a:rPr>
              <a:t>Vorbereitung auf das Englisch-Abitur - relevante Kompetenzen und Skills gezielt und intensiv aufbauen</a:t>
            </a:r>
            <a:endParaRPr lang="de-DE" sz="32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07914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4380559">
            <a:off x="176214" y="663457"/>
            <a:ext cx="6429375" cy="4829175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7301024" y="5649433"/>
            <a:ext cx="3074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Kompetenzen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1747285" y="5649433"/>
            <a:ext cx="3074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Inhalte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25528" cy="1301995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A77D8932-476C-467D-8595-D05F6985FF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301995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69DDA60E-3F61-45DF-BCF9-2CADB1D5FE46}"/>
              </a:ext>
            </a:extLst>
          </p:cNvPr>
          <p:cNvSpPr txBox="1"/>
          <p:nvPr/>
        </p:nvSpPr>
        <p:spPr>
          <a:xfrm>
            <a:off x="0" y="112388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solidFill>
                  <a:schemeClr val="bg1"/>
                </a:solidFill>
                <a:latin typeface="+mn-lt"/>
              </a:rPr>
              <a:t>Inhalte vs. Kompetenzen</a:t>
            </a:r>
            <a:endParaRPr lang="de-DE" sz="32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747503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8651" y="1690688"/>
            <a:ext cx="6429375" cy="4829175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7301024" y="5649433"/>
            <a:ext cx="3074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Kompetenzen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1747285" y="5649433"/>
            <a:ext cx="3074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Inhalte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8A79011-B1AE-4764-A236-B24F61CDCC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25528" cy="1301995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7CDEC799-F555-486A-8382-B079EBD5A0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301995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C2DA85D9-3075-4DA9-9126-9E6663C880F2}"/>
              </a:ext>
            </a:extLst>
          </p:cNvPr>
          <p:cNvSpPr txBox="1"/>
          <p:nvPr/>
        </p:nvSpPr>
        <p:spPr>
          <a:xfrm>
            <a:off x="0" y="112388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solidFill>
                  <a:schemeClr val="bg1"/>
                </a:solidFill>
                <a:latin typeface="+mn-lt"/>
              </a:rPr>
              <a:t>Inhalte vs. Kompetenzen</a:t>
            </a:r>
            <a:endParaRPr lang="de-DE" sz="32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547497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webextension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webextensions/_rels/webextension2.xml.rels><?xml version="1.0" encoding="UTF-8" standalone="yes"?>
<Relationships xmlns="http://schemas.openxmlformats.org/package/2006/relationships"><Relationship Id="rId1" Type="http://schemas.openxmlformats.org/officeDocument/2006/relationships/image" Target="../media/image57.png"/></Relationships>
</file>

<file path=ppt/webextensions/webextension1.xml><?xml version="1.0" encoding="utf-8"?>
<we:webextension xmlns:we="http://schemas.microsoft.com/office/webextensions/webextension/2010/11" id="{407CDFFC-CF41-413E-9A8B-96B33A34B99F}">
  <we:reference id="wa104379261" version="2.0.0.1" store="en-US" storeType="OMEX"/>
  <we:alternateReferences>
    <we:reference id="wa104379261" version="2.0.0.1" store="wa104379261" storeType="OMEX"/>
  </we:alternateReferences>
  <we:properties>
    <we:property name="mentimeter_ppt_series_id" value="&quot;4faa42d832f73cd31d54e122c850b3ef&quot;"/>
    <we:property name="mentimeter_ppt_question_id" value="&quot;9c9ab97ed7aa&quot;"/>
  </we:properties>
  <we:bindings/>
  <we:snapshot xmlns:r="http://schemas.openxmlformats.org/officeDocument/2006/relationships" r:embed="rId1"/>
</we:webextension>
</file>

<file path=ppt/webextensions/webextension2.xml><?xml version="1.0" encoding="utf-8"?>
<we:webextension xmlns:we="http://schemas.microsoft.com/office/webextensions/webextension/2010/11" id="{CA78450F-2A2B-4AEA-8606-5A111CE8A847}">
  <we:reference id="wa104379261" version="2.0.0.1" store="en-US" storeType="OMEX"/>
  <we:alternateReferences>
    <we:reference id="wa104379261" version="2.0.0.1" store="wa104379261" storeType="OMEX"/>
  </we:alternateReferences>
  <we:properties>
    <we:property name="mentimeter_ppt_series_id" value="&quot;7b27259adf0adc28f135650913ea5699&quot;"/>
    <we:property name="mentimeter_ppt_question_id" value="&quot;ac642b8dcf30&quot;"/>
  </we:properties>
  <we:bindings/>
  <we:snapshot xmlns:r="http://schemas.openxmlformats.org/officeDocument/2006/relationships" r:embed="rId1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933</Words>
  <Application>Microsoft Office PowerPoint</Application>
  <PresentationFormat>Breitbild</PresentationFormat>
  <Paragraphs>191</Paragraphs>
  <Slides>67</Slides>
  <Notes>5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67</vt:i4>
      </vt:variant>
    </vt:vector>
  </HeadingPairs>
  <TitlesOfParts>
    <vt:vector size="73" baseType="lpstr">
      <vt:lpstr>Arial</vt:lpstr>
      <vt:lpstr>ArialMT</vt:lpstr>
      <vt:lpstr>Calibri</vt:lpstr>
      <vt:lpstr>Calibri Light</vt:lpstr>
      <vt:lpstr>Lato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Florian Nuxoll</dc:creator>
  <cp:lastModifiedBy>Florian Nuxoll</cp:lastModifiedBy>
  <cp:revision>8</cp:revision>
  <dcterms:created xsi:type="dcterms:W3CDTF">2017-10-30T10:15:34Z</dcterms:created>
  <dcterms:modified xsi:type="dcterms:W3CDTF">2018-10-30T10:25:48Z</dcterms:modified>
</cp:coreProperties>
</file>