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610.xml" ContentType="application/vnd.openxmlformats-officedocument.presentationml.slide+xml"/>
  <Override PartName="/ppt/slides/slide130.xml" ContentType="application/vnd.openxmlformats-officedocument.presentationml.slide+xml"/>
  <Override PartName="/ppt/slides/slide560.xml" ContentType="application/vnd.openxmlformats-officedocument.presentationml.slide+xml"/>
  <Override PartName="/ppt/slideLayouts/slideLayout12.xml" ContentType="application/vnd.openxmlformats-officedocument.presentationml.slideLayout+xml"/>
  <Override PartName="/ppt/slideMasters/slideMaster10.xml" ContentType="application/vnd.openxmlformats-officedocument.presentationml.slideMaster+xml"/>
  <Override PartName="/ppt/slideLayouts/slideLayout80.xml" ContentType="application/vnd.openxmlformats-officedocument.presentationml.slideLayout+xml"/>
  <Override PartName="/ppt/slideLayouts/slideLayout30.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20.xml" ContentType="application/vnd.openxmlformats-officedocument.presentationml.slideLayout+xml"/>
  <Override PartName="/ppt/slideLayouts/slideLayout60.xml" ContentType="application/vnd.openxmlformats-officedocument.presentationml.slideLayout+xml"/>
  <Override PartName="/ppt/slideLayouts/slideLayout110.xml" ContentType="application/vnd.openxmlformats-officedocument.presentationml.slideLayout+xml"/>
  <Override PartName="/ppt/slideLayouts/slideLayout50.xml" ContentType="application/vnd.openxmlformats-officedocument.presentationml.slideLayout+xml"/>
  <Override PartName="/ppt/slideLayouts/slideLayout10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81"/>
  </p:notesMasterIdLst>
  <p:sldIdLst>
    <p:sldId id="1007" r:id="rId5"/>
    <p:sldId id="1030" r:id="rId6"/>
    <p:sldId id="1042" r:id="rId7"/>
    <p:sldId id="1167" r:id="rId8"/>
    <p:sldId id="1195" r:id="rId9"/>
    <p:sldId id="1097" r:id="rId10"/>
    <p:sldId id="1192" r:id="rId11"/>
    <p:sldId id="1098" r:id="rId12"/>
    <p:sldId id="1264" r:id="rId13"/>
    <p:sldId id="1260" r:id="rId14"/>
    <p:sldId id="1221" r:id="rId15"/>
    <p:sldId id="1101" r:id="rId16"/>
    <p:sldId id="1193" r:id="rId17"/>
    <p:sldId id="1275" r:id="rId18"/>
    <p:sldId id="1232" r:id="rId19"/>
    <p:sldId id="1234" r:id="rId20"/>
    <p:sldId id="1062" r:id="rId21"/>
    <p:sldId id="1064" r:id="rId22"/>
    <p:sldId id="1274" r:id="rId23"/>
    <p:sldId id="1236" r:id="rId24"/>
    <p:sldId id="1238" r:id="rId25"/>
    <p:sldId id="1240" r:id="rId26"/>
    <p:sldId id="1203" r:id="rId27"/>
    <p:sldId id="1216" r:id="rId28"/>
    <p:sldId id="1263" r:id="rId29"/>
    <p:sldId id="1269" r:id="rId30"/>
    <p:sldId id="1273" r:id="rId31"/>
    <p:sldId id="1241" r:id="rId32"/>
    <p:sldId id="1244" r:id="rId33"/>
    <p:sldId id="1110" r:id="rId34"/>
    <p:sldId id="1246" r:id="rId35"/>
    <p:sldId id="1276" r:id="rId36"/>
    <p:sldId id="1239" r:id="rId37"/>
    <p:sldId id="1245" r:id="rId38"/>
    <p:sldId id="1277" r:id="rId39"/>
    <p:sldId id="1202" r:id="rId40"/>
    <p:sldId id="1201" r:id="rId41"/>
    <p:sldId id="1211" r:id="rId42"/>
    <p:sldId id="1212" r:id="rId43"/>
    <p:sldId id="1190" r:id="rId44"/>
    <p:sldId id="1278" r:id="rId45"/>
    <p:sldId id="1249" r:id="rId46"/>
    <p:sldId id="1250" r:id="rId47"/>
    <p:sldId id="1251" r:id="rId48"/>
    <p:sldId id="1123" r:id="rId49"/>
    <p:sldId id="1247" r:id="rId50"/>
    <p:sldId id="1129" r:id="rId51"/>
    <p:sldId id="1271" r:id="rId52"/>
    <p:sldId id="1266" r:id="rId53"/>
    <p:sldId id="1156" r:id="rId54"/>
    <p:sldId id="1133" r:id="rId55"/>
    <p:sldId id="1146" r:id="rId56"/>
    <p:sldId id="1261" r:id="rId57"/>
    <p:sldId id="1262" r:id="rId58"/>
    <p:sldId id="1047" r:id="rId59"/>
    <p:sldId id="1194" r:id="rId60"/>
    <p:sldId id="1267" r:id="rId61"/>
    <p:sldId id="1222" r:id="rId62"/>
    <p:sldId id="1223" r:id="rId63"/>
    <p:sldId id="1224" r:id="rId64"/>
    <p:sldId id="1225" r:id="rId65"/>
    <p:sldId id="1226" r:id="rId66"/>
    <p:sldId id="1227" r:id="rId67"/>
    <p:sldId id="1228" r:id="rId68"/>
    <p:sldId id="1229" r:id="rId69"/>
    <p:sldId id="1054" r:id="rId70"/>
    <p:sldId id="1231" r:id="rId71"/>
    <p:sldId id="1268" r:id="rId72"/>
    <p:sldId id="1272" r:id="rId73"/>
    <p:sldId id="1132" r:id="rId74"/>
    <p:sldId id="1219" r:id="rId75"/>
    <p:sldId id="1255" r:id="rId76"/>
    <p:sldId id="1257" r:id="rId77"/>
    <p:sldId id="1259" r:id="rId78"/>
    <p:sldId id="1150" r:id="rId79"/>
    <p:sldId id="991" r:id="rId8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568A990-62BA-45F0-AC5A-D9066C0164F8}">
          <p14:sldIdLst>
            <p14:sldId id="1007"/>
            <p14:sldId id="1030"/>
            <p14:sldId id="1042"/>
            <p14:sldId id="1167"/>
          </p14:sldIdLst>
        </p14:section>
        <p14:section name="Zusammenfassungsabschnitt" id="{E63852FC-79C9-4E84-B1D0-DE986ADA0512}">
          <p14:sldIdLst>
            <p14:sldId id="1195"/>
          </p14:sldIdLst>
        </p14:section>
        <p14:section name=" Was ist künstliche Intelligenz?" id="{2D806AD6-54CB-4990-A30A-46CF996FF8B6}">
          <p14:sldIdLst>
            <p14:sldId id="1097"/>
            <p14:sldId id="1192"/>
            <p14:sldId id="1098"/>
            <p14:sldId id="1264"/>
            <p14:sldId id="1260"/>
            <p14:sldId id="1221"/>
            <p14:sldId id="1101"/>
          </p14:sldIdLst>
        </p14:section>
        <p14:section name=" generative Sprachmodelle" id="{208EC9E6-422A-47A9-BA68-8CE5644057DE}">
          <p14:sldIdLst>
            <p14:sldId id="1193"/>
            <p14:sldId id="1275"/>
            <p14:sldId id="1232"/>
            <p14:sldId id="1234"/>
            <p14:sldId id="1062"/>
            <p14:sldId id="1064"/>
            <p14:sldId id="1274"/>
            <p14:sldId id="1236"/>
            <p14:sldId id="1238"/>
            <p14:sldId id="1240"/>
            <p14:sldId id="1203"/>
            <p14:sldId id="1216"/>
            <p14:sldId id="1263"/>
            <p14:sldId id="1269"/>
            <p14:sldId id="1273"/>
            <p14:sldId id="1241"/>
            <p14:sldId id="1244"/>
            <p14:sldId id="1110"/>
            <p14:sldId id="1246"/>
            <p14:sldId id="1276"/>
            <p14:sldId id="1239"/>
            <p14:sldId id="1245"/>
            <p14:sldId id="1277"/>
            <p14:sldId id="1202"/>
            <p14:sldId id="1201"/>
            <p14:sldId id="1211"/>
            <p14:sldId id="1212"/>
            <p14:sldId id="1190"/>
            <p14:sldId id="1278"/>
            <p14:sldId id="1249"/>
            <p14:sldId id="1250"/>
            <p14:sldId id="1251"/>
            <p14:sldId id="1123"/>
            <p14:sldId id="1247"/>
            <p14:sldId id="1129"/>
            <p14:sldId id="1271"/>
            <p14:sldId id="1266"/>
            <p14:sldId id="1156"/>
            <p14:sldId id="1133"/>
            <p14:sldId id="1146"/>
            <p14:sldId id="1261"/>
            <p14:sldId id="1262"/>
            <p14:sldId id="1047"/>
          </p14:sldIdLst>
        </p14:section>
        <p14:section name="Intelligente Tutorsystems" id="{F64185E1-2C2B-4C8A-B909-607D6F1EEDB1}">
          <p14:sldIdLst>
            <p14:sldId id="1194"/>
            <p14:sldId id="1267"/>
            <p14:sldId id="1222"/>
            <p14:sldId id="1223"/>
            <p14:sldId id="1224"/>
            <p14:sldId id="1225"/>
            <p14:sldId id="1226"/>
            <p14:sldId id="1227"/>
            <p14:sldId id="1228"/>
            <p14:sldId id="1229"/>
            <p14:sldId id="1054"/>
            <p14:sldId id="1231"/>
            <p14:sldId id="1268"/>
            <p14:sldId id="1272"/>
            <p14:sldId id="1132"/>
            <p14:sldId id="1219"/>
            <p14:sldId id="1255"/>
            <p14:sldId id="1257"/>
            <p14:sldId id="1259"/>
            <p14:sldId id="1150"/>
            <p14:sldId id="99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0C0998-BAC4-DDBF-8DBE-EC72F242091E}" name="Walt Detmar Meurers" initials="" userId="S::nnsme01@cloud.uni-tuebingen.de::d336cad3-b334-46cb-b729-626f4156b6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lorian Nuxoll" initials="FN" lastIdx="2" clrIdx="0">
    <p:extLst>
      <p:ext uri="{19B8F6BF-5375-455C-9EA6-DF929625EA0E}">
        <p15:presenceInfo xmlns:p15="http://schemas.microsoft.com/office/powerpoint/2012/main" userId="c112223b0a12be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6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CE8408-03A3-41F5-90BA-62797D080F94}" v="1590" dt="2023-03-28T08:26:21.027"/>
    <p1510:client id="{89AB0732-AA42-A449-A4C2-1387FF85F8B0}" v="91" vWet="93" dt="2023-03-27T10:44:30.568"/>
    <p1510:client id="{AF89460C-7F07-E946-A2DA-223B7194E2B2}" v="7577" dt="2023-03-27T21:11:54.02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71E6F-A5CF-4274-96D2-18D3810289CD}" type="datetimeFigureOut">
              <a:rPr lang="de-DE" smtClean="0"/>
              <a:t>28.03.2023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979E7-40D4-45D9-A97D-D1E76657B844}" type="slidenum">
              <a:rPr lang="de-DE" smtClean="0"/>
              <a:t>‹Nr.›</a:t>
            </a:fld>
            <a:endParaRPr lang="de-DE"/>
          </a:p>
        </p:txBody>
      </p:sp>
    </p:spTree>
    <p:extLst>
      <p:ext uri="{BB962C8B-B14F-4D97-AF65-F5344CB8AC3E}">
        <p14:creationId xmlns:p14="http://schemas.microsoft.com/office/powerpoint/2010/main" val="115186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DB979E7-40D4-45D9-A97D-D1E76657B844}" type="slidenum">
              <a:rPr lang="de-DE" smtClean="0"/>
              <a:t>28</a:t>
            </a:fld>
            <a:endParaRPr lang="de-DE"/>
          </a:p>
        </p:txBody>
      </p:sp>
    </p:spTree>
    <p:extLst>
      <p:ext uri="{BB962C8B-B14F-4D97-AF65-F5344CB8AC3E}">
        <p14:creationId xmlns:p14="http://schemas.microsoft.com/office/powerpoint/2010/main" val="3609090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83868FF0-58A9-44CD-8BF1-503AB6B40513}" type="datetime1">
              <a:rPr lang="de-DE" noProof="0" smtClean="0"/>
              <a:t>28.03.2023</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1277600" y="6354422"/>
            <a:ext cx="914400" cy="503578"/>
          </a:xfrm>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058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FF2111F5-DED7-473F-9DD2-AB40FE95AFA8}" type="datetime1">
              <a:rPr lang="de-DE" noProof="0" smtClean="0"/>
              <a:t>28.03.2023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60933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FF2111F5-DED7-473F-9DD2-AB40FE95AFA8}" type="datetime1">
              <a:rPr lang="de-DE" noProof="0" smtClean="0"/>
              <a:t>27.03.2023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609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F3A6981-092B-40C8-9E48-009FA825282A}" type="datetime1">
              <a:rPr lang="de-DE" noProof="0" smtClean="0"/>
              <a:t>28.03.2023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30020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F3A6981-092B-40C8-9E48-009FA825282A}" type="datetime1">
              <a:rPr lang="de-DE" noProof="0" smtClean="0"/>
              <a:t>27.03.2023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3002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83868FF0-58A9-44CD-8BF1-503AB6B40513}" type="datetime1">
              <a:rPr lang="de-DE" noProof="0" smtClean="0"/>
              <a:t>27.03.2023</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1277600" y="6354422"/>
            <a:ext cx="914400" cy="503578"/>
          </a:xfrm>
        </p:spPr>
        <p:txBody>
          <a:bodyPr rtlCol="0"/>
          <a:lstStyle/>
          <a:p>
            <a:pPr rtl="0"/>
            <a:fld id="{6D22F896-40B5-4ADD-8801-0D06FADFA095}" type="slidenum">
              <a:rPr lang="de-DE" noProof="0" smtClean="0"/>
              <a:t>‹#›</a:t>
            </a:fld>
            <a:endParaRPr lang="de-DE" noProof="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0580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3EE732EE-F57D-4048-BE9C-241B0152E9FA}" type="datetime1">
              <a:rPr lang="de-DE" noProof="0" smtClean="0"/>
              <a:t>28.03.2023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a:xfrm>
            <a:off x="11277993" y="6371098"/>
            <a:ext cx="914007" cy="503578"/>
          </a:xfrm>
        </p:spPr>
        <p:txBody>
          <a:bodyPr rtlCol="0"/>
          <a:lstStyle>
            <a:lvl1pPr>
              <a:defRPr>
                <a:solidFill>
                  <a:schemeClr val="bg1"/>
                </a:solidFill>
              </a:defRPr>
            </a:lvl1pPr>
          </a:lstStyle>
          <a:p>
            <a:fld id="{6D22F896-40B5-4ADD-8801-0D06FADFA095}" type="slidenum">
              <a:rPr lang="de-DE" smtClean="0"/>
              <a:pPr/>
              <a:t>‹Nr.›</a:t>
            </a:fld>
            <a:endParaRPr lang="de-DE"/>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542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3EE732EE-F57D-4048-BE9C-241B0152E9FA}" type="datetime1">
              <a:rPr lang="de-DE" noProof="0" smtClean="0"/>
              <a:t>27.03.2023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a:xfrm>
            <a:off x="11277993" y="6371098"/>
            <a:ext cx="914007" cy="503578"/>
          </a:xfrm>
        </p:spPr>
        <p:txBody>
          <a:bodyPr rtlCol="0"/>
          <a:lstStyle>
            <a:lvl1pPr>
              <a:defRPr>
                <a:solidFill>
                  <a:schemeClr val="bg1"/>
                </a:solidFill>
              </a:defRPr>
            </a:lvl1pPr>
          </a:lstStyle>
          <a:p>
            <a:fld id="{6D22F896-40B5-4ADD-8801-0D06FADFA095}" type="slidenum">
              <a:rPr lang="de-DE" smtClean="0"/>
              <a:pPr/>
              <a:t>‹#›</a:t>
            </a:fld>
            <a:endParaRPr lang="de-DE"/>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54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955FF95E-9EE5-4386-924B-6D465C0C4FCF}" type="datetime1">
              <a:rPr lang="de-DE" noProof="0" smtClean="0"/>
              <a:t>28.03.2023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4560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955FF95E-9EE5-4386-924B-6D465C0C4FCF}" type="datetime1">
              <a:rPr lang="de-DE" noProof="0" smtClean="0"/>
              <a:t>27.03.2023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4560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D1314A79-96D4-4F15-AB43-5B582C61D17B}" type="datetime1">
              <a:rPr lang="de-DE" noProof="0" smtClean="0"/>
              <a:t>28.03.2023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0255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D1314A79-96D4-4F15-AB43-5B582C61D17B}" type="datetime1">
              <a:rPr lang="de-DE" noProof="0" smtClean="0"/>
              <a:t>27.03.2023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025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D8BAF675-A9BE-480B-9DEF-A8F689295875}" type="datetime1">
              <a:rPr lang="de-DE" noProof="0" smtClean="0"/>
              <a:t>28.03.2023</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28602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D8BAF675-A9BE-480B-9DEF-A8F689295875}" type="datetime1">
              <a:rPr lang="de-DE" noProof="0" smtClean="0"/>
              <a:t>27.03.2023</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286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F6242951-DA5B-43FE-864A-81BEF9E26898}" type="datetime1">
              <a:rPr lang="de-DE" noProof="0" smtClean="0"/>
              <a:t>28.03.2023</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68299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F6242951-DA5B-43FE-864A-81BEF9E26898}" type="datetime1">
              <a:rPr lang="de-DE" noProof="0" smtClean="0"/>
              <a:t>27.03.2023</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682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1D576861-6F82-4450-B88F-EDFE23FB1EAE}" type="datetime1">
              <a:rPr lang="de-DE" noProof="0" smtClean="0"/>
              <a:t>28.03.2023</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6658749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1D576861-6F82-4450-B88F-EDFE23FB1EAE}" type="datetime1">
              <a:rPr lang="de-DE" noProof="0" smtClean="0"/>
              <a:t>27.03.2023</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a:t>
            </a:fld>
            <a:endParaRPr lang="de-DE" noProof="0"/>
          </a:p>
        </p:txBody>
      </p:sp>
    </p:spTree>
    <p:extLst>
      <p:ext uri="{BB962C8B-B14F-4D97-AF65-F5344CB8AC3E}">
        <p14:creationId xmlns:p14="http://schemas.microsoft.com/office/powerpoint/2010/main" val="366587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DB77C99E-0F6E-45C6-BA98-52C723431863}" type="datetime1">
              <a:rPr lang="de-DE" noProof="0" smtClean="0"/>
              <a:t>28.03.2023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67718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DB77C99E-0F6E-45C6-BA98-52C723431863}" type="datetime1">
              <a:rPr lang="de-DE" noProof="0" smtClean="0"/>
              <a:t>27.03.2023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677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D4AE75FA-132F-4B9F-A02A-C596911DE18C}" type="datetime1">
              <a:rPr lang="de-DE" noProof="0" smtClean="0"/>
              <a:t>28.03.2023</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18669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D4AE75FA-132F-4B9F-A02A-C596911DE18C}" type="datetime1">
              <a:rPr lang="de-DE" noProof="0" smtClean="0"/>
              <a:t>27.03.2023</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186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0.jpeg"/><Relationship Id="rId3" Type="http://schemas.openxmlformats.org/officeDocument/2006/relationships/slideLayout" Target="../slideLayouts/slideLayout30.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20.xml"/><Relationship Id="rId1" Type="http://schemas.openxmlformats.org/officeDocument/2006/relationships/slideLayout" Target="../slideLayouts/slideLayout12.xml"/><Relationship Id="rId6" Type="http://schemas.openxmlformats.org/officeDocument/2006/relationships/slideLayout" Target="../slideLayouts/slideLayout60.xml"/><Relationship Id="rId11" Type="http://schemas.openxmlformats.org/officeDocument/2006/relationships/slideLayout" Target="../slideLayouts/slideLayout110.xml"/><Relationship Id="rId5" Type="http://schemas.openxmlformats.org/officeDocument/2006/relationships/slideLayout" Target="../slideLayouts/slideLayout50.xml"/><Relationship Id="rId10" Type="http://schemas.openxmlformats.org/officeDocument/2006/relationships/slideLayout" Target="../slideLayouts/slideLayout100.xml"/><Relationship Id="rId4" Type="http://schemas.openxmlformats.org/officeDocument/2006/relationships/slideLayout" Target="../slideLayouts/slideLayout40.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EBEE6CA1-A309-4BA5-B6EC-BDDF3D432941}" type="datetime1">
              <a:rPr lang="de-DE" noProof="0" smtClean="0"/>
              <a:t>28.03.2023</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11277993" y="6354422"/>
            <a:ext cx="914007" cy="503578"/>
          </a:xfrm>
          <a:prstGeom prst="rect">
            <a:avLst/>
          </a:prstGeom>
        </p:spPr>
        <p:txBody>
          <a:bodyPr vert="horz" lIns="91440" tIns="45720" rIns="91440" bIns="45720" rtlCol="0" anchor="t"/>
          <a:lstStyle>
            <a:lvl1pPr algn="r">
              <a:defRPr sz="2800">
                <a:solidFill>
                  <a:schemeClr val="bg1"/>
                </a:solidFill>
              </a:defRPr>
            </a:lvl1pPr>
          </a:lstStyle>
          <a:p>
            <a:fld id="{6D22F896-40B5-4ADD-8801-0D06FADFA095}" type="slidenum">
              <a:rPr lang="de-DE" smtClean="0"/>
              <a:pPr/>
              <a:t>‹Nr.›</a:t>
            </a:fld>
            <a:endParaRPr lang="de-DE"/>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154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EBEE6CA1-A309-4BA5-B6EC-BDDF3D432941}" type="datetime1">
              <a:rPr lang="de-DE" noProof="0" smtClean="0"/>
              <a:t>27.03.2023</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11277993" y="6354422"/>
            <a:ext cx="914007" cy="503578"/>
          </a:xfrm>
          <a:prstGeom prst="rect">
            <a:avLst/>
          </a:prstGeom>
        </p:spPr>
        <p:txBody>
          <a:bodyPr vert="horz" lIns="91440" tIns="45720" rIns="91440" bIns="45720" rtlCol="0" anchor="t"/>
          <a:lstStyle>
            <a:lvl1pPr algn="r">
              <a:defRPr sz="2800">
                <a:solidFill>
                  <a:schemeClr val="bg1"/>
                </a:solidFill>
              </a:defRPr>
            </a:lvl1pPr>
          </a:lstStyle>
          <a:p>
            <a:fld id="{6D22F896-40B5-4ADD-8801-0D06FADFA095}" type="slidenum">
              <a:rPr lang="de-DE" smtClean="0"/>
              <a:pPr/>
              <a:t>‹#›</a:t>
            </a:fld>
            <a:endParaRPr lang="de-DE"/>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154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610.xml"/><Relationship Id="rId7"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130.xml"/><Relationship Id="rId5" Type="http://schemas.openxmlformats.org/officeDocument/2006/relationships/image" Target="../media/image6.png"/><Relationship Id="rId10" Type="http://schemas.openxmlformats.org/officeDocument/2006/relationships/image" Target="../media/image70.png"/><Relationship Id="rId4" Type="http://schemas.openxmlformats.org/officeDocument/2006/relationships/image" Target="../media/image53.png"/><Relationship Id="rId9" Type="http://schemas.openxmlformats.org/officeDocument/2006/relationships/slide" Target="slide560.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icall-research.de/" TargetMode="External"/><Relationship Id="rId2" Type="http://schemas.openxmlformats.org/officeDocument/2006/relationships/hyperlink" Target="http://medienwelten.schule/" TargetMode="External"/><Relationship Id="rId1" Type="http://schemas.openxmlformats.org/officeDocument/2006/relationships/slideLayout" Target="../slideLayouts/slideLayout2.xml"/><Relationship Id="rId4" Type="http://schemas.openxmlformats.org/officeDocument/2006/relationships/hyperlink" Target="https://listserv.uni-tuebingen.de/mailman/listinfo/icall-info"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0F3E16-FB3E-8857-5E7B-3C7C94926F72}"/>
              </a:ext>
            </a:extLst>
          </p:cNvPr>
          <p:cNvSpPr txBox="1"/>
          <p:nvPr/>
        </p:nvSpPr>
        <p:spPr>
          <a:xfrm>
            <a:off x="77638" y="2542431"/>
            <a:ext cx="12192000" cy="3631763"/>
          </a:xfrm>
          <a:prstGeom prst="rect">
            <a:avLst/>
          </a:prstGeom>
          <a:noFill/>
        </p:spPr>
        <p:txBody>
          <a:bodyPr wrap="square">
            <a:spAutoFit/>
          </a:bodyPr>
          <a:lstStyle/>
          <a:p>
            <a:pPr algn="ctr"/>
            <a:r>
              <a:rPr lang="de-DE" sz="4000" b="1" i="0">
                <a:solidFill>
                  <a:srgbClr val="3A3A3A"/>
                </a:solidFill>
                <a:effectLst/>
                <a:latin typeface="Open Sans" panose="020B0606030504020204" pitchFamily="34" charset="0"/>
              </a:rPr>
              <a:t>Künstliche Intelligenz in der Schule</a:t>
            </a:r>
          </a:p>
          <a:p>
            <a:pPr algn="ctr"/>
            <a:r>
              <a:rPr lang="de-DE" sz="4000" b="1">
                <a:solidFill>
                  <a:srgbClr val="3A3A3A"/>
                </a:solidFill>
                <a:latin typeface="Open Sans" panose="020B0606030504020204" pitchFamily="34" charset="0"/>
              </a:rPr>
              <a:t>– Eine Zeitenwende?</a:t>
            </a:r>
            <a:endParaRPr lang="de-DE" sz="3200" b="1">
              <a:solidFill>
                <a:srgbClr val="333333"/>
              </a:solidFill>
              <a:latin typeface="Open Sans" panose="020B0606030504020204" pitchFamily="34" charset="0"/>
            </a:endParaRPr>
          </a:p>
          <a:p>
            <a:pPr algn="ctr"/>
            <a:endParaRPr lang="de-DE" sz="3200" b="1" i="0">
              <a:solidFill>
                <a:srgbClr val="333333"/>
              </a:solidFill>
              <a:effectLst/>
              <a:latin typeface="Open Sans" panose="020B0606030504020204" pitchFamily="34" charset="0"/>
            </a:endParaRPr>
          </a:p>
          <a:p>
            <a:pPr algn="ctr"/>
            <a:endParaRPr lang="de-DE" sz="3200" b="1">
              <a:solidFill>
                <a:srgbClr val="333333"/>
              </a:solidFill>
              <a:latin typeface="Open Sans" panose="020B0606030504020204" pitchFamily="34" charset="0"/>
            </a:endParaRPr>
          </a:p>
          <a:p>
            <a:pPr algn="ctr"/>
            <a:endParaRPr lang="de-DE" sz="3200" b="1">
              <a:solidFill>
                <a:srgbClr val="333333"/>
              </a:solidFill>
              <a:latin typeface="Open Sans" panose="020B0606030504020204" pitchFamily="34" charset="0"/>
            </a:endParaRPr>
          </a:p>
          <a:p>
            <a:endParaRPr lang="de-DE" b="1">
              <a:solidFill>
                <a:srgbClr val="333333"/>
              </a:solidFill>
              <a:latin typeface="Open Sans" panose="020B0606030504020204" pitchFamily="34" charset="0"/>
            </a:endParaRPr>
          </a:p>
          <a:p>
            <a:endParaRPr lang="de-DE" b="1">
              <a:solidFill>
                <a:srgbClr val="333333"/>
              </a:solidFill>
              <a:latin typeface="Open Sans" panose="020B0606030504020204" pitchFamily="34" charset="0"/>
            </a:endParaRPr>
          </a:p>
          <a:p>
            <a:r>
              <a:rPr lang="de-DE" b="1">
                <a:solidFill>
                  <a:srgbClr val="333333"/>
                </a:solidFill>
                <a:latin typeface="Open Sans" panose="020B0606030504020204" pitchFamily="34" charset="0"/>
              </a:rPr>
              <a:t>Florian </a:t>
            </a:r>
            <a:r>
              <a:rPr lang="de-DE" b="1" err="1">
                <a:solidFill>
                  <a:srgbClr val="333333"/>
                </a:solidFill>
                <a:latin typeface="Open Sans" panose="020B0606030504020204" pitchFamily="34" charset="0"/>
              </a:rPr>
              <a:t>Nuxoll</a:t>
            </a:r>
            <a:r>
              <a:rPr lang="de-DE" b="1">
                <a:solidFill>
                  <a:srgbClr val="333333"/>
                </a:solidFill>
                <a:latin typeface="Open Sans" panose="020B0606030504020204" pitchFamily="34" charset="0"/>
              </a:rPr>
              <a:t> &amp; Prof. Dr. Detmar Meurers</a:t>
            </a:r>
          </a:p>
        </p:txBody>
      </p:sp>
      <p:sp>
        <p:nvSpPr>
          <p:cNvPr id="8" name="Foliennummernplatzhalter 7">
            <a:extLst>
              <a:ext uri="{FF2B5EF4-FFF2-40B4-BE49-F238E27FC236}">
                <a16:creationId xmlns:a16="http://schemas.microsoft.com/office/drawing/2014/main" id="{4CB3F4B1-23E3-191B-3470-0CF50243DF86}"/>
              </a:ext>
            </a:extLst>
          </p:cNvPr>
          <p:cNvSpPr>
            <a:spLocks noGrp="1"/>
          </p:cNvSpPr>
          <p:nvPr>
            <p:ph type="sldNum" sz="quarter" idx="12"/>
          </p:nvPr>
        </p:nvSpPr>
        <p:spPr/>
        <p:txBody>
          <a:bodyPr/>
          <a:lstStyle/>
          <a:p>
            <a:pPr rtl="0"/>
            <a:fld id="{6D22F896-40B5-4ADD-8801-0D06FADFA095}" type="slidenum">
              <a:rPr lang="de-DE" noProof="0" smtClean="0"/>
              <a:t>1</a:t>
            </a:fld>
            <a:endParaRPr lang="de-DE" noProof="0"/>
          </a:p>
        </p:txBody>
      </p:sp>
    </p:spTree>
    <p:extLst>
      <p:ext uri="{BB962C8B-B14F-4D97-AF65-F5344CB8AC3E}">
        <p14:creationId xmlns:p14="http://schemas.microsoft.com/office/powerpoint/2010/main" val="255004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a:br>
            <a:r>
              <a:rPr lang="de-DE"/>
              <a:t>Was ist künstliche Intelligenz? (III)</a:t>
            </a:r>
          </a:p>
        </p:txBody>
      </p:sp>
      <p:sp>
        <p:nvSpPr>
          <p:cNvPr id="5" name="Textfeld 4">
            <a:extLst>
              <a:ext uri="{FF2B5EF4-FFF2-40B4-BE49-F238E27FC236}">
                <a16:creationId xmlns:a16="http://schemas.microsoft.com/office/drawing/2014/main" id="{09DEB3B4-6D37-F02B-3D36-09AE935CD2FD}"/>
              </a:ext>
            </a:extLst>
          </p:cNvPr>
          <p:cNvSpPr txBox="1"/>
          <p:nvPr/>
        </p:nvSpPr>
        <p:spPr>
          <a:xfrm>
            <a:off x="1451579" y="2220779"/>
            <a:ext cx="9432321" cy="3847207"/>
          </a:xfrm>
          <a:prstGeom prst="rect">
            <a:avLst/>
          </a:prstGeom>
          <a:noFill/>
        </p:spPr>
        <p:txBody>
          <a:bodyPr wrap="square">
            <a:spAutoFit/>
          </a:bodyPr>
          <a:lstStyle/>
          <a:p>
            <a:pPr lvl="0"/>
            <a:r>
              <a:rPr lang="de-DE" sz="2400" b="1">
                <a:solidFill>
                  <a:prstClr val="black"/>
                </a:solidFill>
              </a:rPr>
              <a:t>Selbstüberwachtes maschinelles Lernen</a:t>
            </a:r>
            <a:r>
              <a:rPr lang="de-DE" sz="2400">
                <a:solidFill>
                  <a:prstClr val="black"/>
                </a:solidFill>
              </a:rPr>
              <a:t> </a:t>
            </a:r>
          </a:p>
          <a:p>
            <a:pPr marL="285750" lvl="0" indent="-285750">
              <a:buFont typeface="Arial" panose="020B0604020202020204" pitchFamily="34" charset="0"/>
              <a:buChar char="•"/>
            </a:pPr>
            <a:r>
              <a:rPr lang="en-US" sz="2000" i="1">
                <a:solidFill>
                  <a:prstClr val="black"/>
                </a:solidFill>
              </a:rPr>
              <a:t>deep neural networks</a:t>
            </a:r>
            <a:r>
              <a:rPr lang="de-DE" sz="2000">
                <a:solidFill>
                  <a:prstClr val="black"/>
                </a:solidFill>
              </a:rPr>
              <a:t>:  Maschinelles Lernen von Milliarden von Parametern</a:t>
            </a:r>
          </a:p>
          <a:p>
            <a:pPr marL="285750" lvl="0" indent="-285750">
              <a:buFont typeface="Arial" panose="020B0604020202020204" pitchFamily="34" charset="0"/>
              <a:buChar char="•"/>
            </a:pPr>
            <a:endParaRPr lang="de-DE" sz="2000">
              <a:solidFill>
                <a:prstClr val="black"/>
              </a:solidFill>
            </a:endParaRPr>
          </a:p>
          <a:p>
            <a:pPr marL="285750" lvl="0" indent="-285750">
              <a:buFont typeface="Arial" panose="020B0604020202020204" pitchFamily="34" charset="0"/>
              <a:buChar char="•"/>
            </a:pPr>
            <a:r>
              <a:rPr lang="de-DE" sz="2000">
                <a:solidFill>
                  <a:prstClr val="black"/>
                </a:solidFill>
              </a:rPr>
              <a:t>Idee:  Vorhersage von Teilen von Texten, die maskiert worden sind</a:t>
            </a:r>
          </a:p>
          <a:p>
            <a:pPr marL="800100" lvl="1" indent="-342900">
              <a:buFont typeface="Wingdings" pitchFamily="2" charset="2"/>
              <a:buChar char="Ø"/>
            </a:pPr>
            <a:r>
              <a:rPr lang="de-DE" sz="2000">
                <a:solidFill>
                  <a:prstClr val="black"/>
                </a:solidFill>
              </a:rPr>
              <a:t>Large Language Models trainiert auf sehr großen Textmengen von knapp </a:t>
            </a:r>
            <a:br>
              <a:rPr lang="de-DE" sz="2000">
                <a:solidFill>
                  <a:prstClr val="black"/>
                </a:solidFill>
              </a:rPr>
            </a:br>
            <a:r>
              <a:rPr lang="de-DE" sz="2000">
                <a:solidFill>
                  <a:prstClr val="black"/>
                </a:solidFill>
              </a:rPr>
              <a:t>einer Milliarde Wörter (GPT 2018) zu inzwischen etwa einer Billion</a:t>
            </a:r>
          </a:p>
          <a:p>
            <a:pPr lvl="0"/>
            <a:endParaRPr lang="de-DE" sz="2000">
              <a:solidFill>
                <a:prstClr val="black"/>
              </a:solidFill>
            </a:endParaRPr>
          </a:p>
          <a:p>
            <a:pPr marL="285750" lvl="0" indent="-285750">
              <a:buFont typeface="Arial" panose="020B0604020202020204" pitchFamily="34" charset="0"/>
              <a:buChar char="•"/>
            </a:pPr>
            <a:r>
              <a:rPr lang="de-DE" sz="2000">
                <a:solidFill>
                  <a:prstClr val="black"/>
                </a:solidFill>
              </a:rPr>
              <a:t>Die KI lernt über die Welt (nur) über die Sprache, die es vorherzusagen lernt!</a:t>
            </a:r>
          </a:p>
          <a:p>
            <a:pPr lvl="0" algn="ctr"/>
            <a:br>
              <a:rPr lang="de-DE" sz="2000">
                <a:solidFill>
                  <a:prstClr val="black"/>
                </a:solidFill>
              </a:rPr>
            </a:br>
            <a:r>
              <a:rPr lang="de-DE" sz="2000"/>
              <a:t>“Die Grenzen meiner Sprache sind die Grenzen meiner Welt” (Wittgenstein)</a:t>
            </a:r>
          </a:p>
          <a:p>
            <a:pPr lvl="0" algn="ctr"/>
            <a:endParaRPr lang="de-DE" sz="2000">
              <a:solidFill>
                <a:prstClr val="black"/>
              </a:solidFill>
            </a:endParaRPr>
          </a:p>
          <a:p>
            <a:endParaRPr lang="de-DE" sz="2000"/>
          </a:p>
        </p:txBody>
      </p:sp>
      <p:sp>
        <p:nvSpPr>
          <p:cNvPr id="8" name="Foliennummernplatzhalter 7">
            <a:extLst>
              <a:ext uri="{FF2B5EF4-FFF2-40B4-BE49-F238E27FC236}">
                <a16:creationId xmlns:a16="http://schemas.microsoft.com/office/drawing/2014/main" id="{44A74CBC-BD48-8888-0D7C-35333BF8BA06}"/>
              </a:ext>
            </a:extLst>
          </p:cNvPr>
          <p:cNvSpPr>
            <a:spLocks noGrp="1"/>
          </p:cNvSpPr>
          <p:nvPr>
            <p:ph type="sldNum" sz="quarter" idx="12"/>
          </p:nvPr>
        </p:nvSpPr>
        <p:spPr/>
        <p:txBody>
          <a:bodyPr/>
          <a:lstStyle/>
          <a:p>
            <a:pPr rtl="0"/>
            <a:fld id="{6D22F896-40B5-4ADD-8801-0D06FADFA095}" type="slidenum">
              <a:rPr lang="de-DE" noProof="0" smtClean="0"/>
              <a:t>10</a:t>
            </a:fld>
            <a:endParaRPr lang="de-DE" noProof="0"/>
          </a:p>
        </p:txBody>
      </p:sp>
    </p:spTree>
    <p:extLst>
      <p:ext uri="{BB962C8B-B14F-4D97-AF65-F5344CB8AC3E}">
        <p14:creationId xmlns:p14="http://schemas.microsoft.com/office/powerpoint/2010/main" val="31699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a:br>
            <a:r>
              <a:rPr lang="de-DE"/>
              <a:t>Warum KI in der Bildung?</a:t>
            </a:r>
          </a:p>
        </p:txBody>
      </p:sp>
      <p:sp>
        <p:nvSpPr>
          <p:cNvPr id="5" name="Textfeld 4">
            <a:extLst>
              <a:ext uri="{FF2B5EF4-FFF2-40B4-BE49-F238E27FC236}">
                <a16:creationId xmlns:a16="http://schemas.microsoft.com/office/drawing/2014/main" id="{09DEB3B4-6D37-F02B-3D36-09AE935CD2FD}"/>
              </a:ext>
            </a:extLst>
          </p:cNvPr>
          <p:cNvSpPr txBox="1"/>
          <p:nvPr/>
        </p:nvSpPr>
        <p:spPr>
          <a:xfrm>
            <a:off x="1451579" y="2178738"/>
            <a:ext cx="9432321" cy="3908762"/>
          </a:xfrm>
          <a:prstGeom prst="rect">
            <a:avLst/>
          </a:prstGeom>
          <a:noFill/>
        </p:spPr>
        <p:txBody>
          <a:bodyPr wrap="square">
            <a:spAutoFit/>
          </a:bodyPr>
          <a:lstStyle/>
          <a:p>
            <a:r>
              <a:rPr lang="de-DE" sz="2400" b="1"/>
              <a:t>Digitalisierung &amp; KI sind kein Selbstwert an sich </a:t>
            </a:r>
            <a:r>
              <a:rPr lang="de-DE" sz="2000"/>
              <a:t>– wichtig zu überlegen </a:t>
            </a:r>
          </a:p>
          <a:p>
            <a:pPr marL="285750" indent="-285750">
              <a:buFont typeface="Arial" panose="020B0604020202020204" pitchFamily="34" charset="0"/>
              <a:buChar char="•"/>
            </a:pPr>
            <a:r>
              <a:rPr lang="de-DE" sz="2000"/>
              <a:t>was konkret ermöglicht werden soll,</a:t>
            </a:r>
          </a:p>
          <a:p>
            <a:pPr marL="285750" indent="-285750">
              <a:buFont typeface="Arial" panose="020B0604020202020204" pitchFamily="34" charset="0"/>
              <a:buChar char="•"/>
            </a:pPr>
            <a:r>
              <a:rPr lang="de-DE" sz="2000"/>
              <a:t>um welche realen Probleme des Bildungskontexts zu </a:t>
            </a:r>
            <a:r>
              <a:rPr lang="de-DE" sz="2000" err="1"/>
              <a:t>lösen</a:t>
            </a:r>
            <a:r>
              <a:rPr lang="de-DE" sz="2000"/>
              <a:t>, basierend auf welchen</a:t>
            </a:r>
          </a:p>
          <a:p>
            <a:pPr marL="285750" indent="-285750">
              <a:buFont typeface="Arial" panose="020B0604020202020204" pitchFamily="34" charset="0"/>
              <a:buChar char="•"/>
            </a:pPr>
            <a:r>
              <a:rPr lang="de-DE" sz="2000"/>
              <a:t>Erkenntnissen zum Lernen und Lehren (Psychologie, Fachdidaktiken, ...) </a:t>
            </a:r>
          </a:p>
          <a:p>
            <a:pPr marL="285750" indent="-285750">
              <a:buFont typeface="Arial" panose="020B0604020202020204" pitchFamily="34" charset="0"/>
              <a:buChar char="•"/>
            </a:pPr>
            <a:endParaRPr lang="de-DE" sz="800"/>
          </a:p>
          <a:p>
            <a:r>
              <a:rPr lang="de-DE" sz="2400" b="1"/>
              <a:t>Traditionell: Computer vielfach als Transportmedium:</a:t>
            </a:r>
          </a:p>
          <a:p>
            <a:pPr marL="285750" indent="-285750">
              <a:buFont typeface="Arial" panose="020B0604020202020204" pitchFamily="34" charset="0"/>
              <a:buChar char="•"/>
            </a:pPr>
            <a:r>
              <a:rPr lang="de-DE" sz="2000"/>
              <a:t>Lernmotivation steigern durch authentisches, multimediales Material </a:t>
            </a:r>
          </a:p>
          <a:p>
            <a:pPr marL="285750" indent="-285750">
              <a:buFont typeface="Arial" panose="020B0604020202020204" pitchFamily="34" charset="0"/>
              <a:buChar char="•"/>
            </a:pPr>
            <a:r>
              <a:rPr lang="de-DE" sz="2000"/>
              <a:t>Kommunikation mit Muttersprachlern ermöglichen (Chat, Video </a:t>
            </a:r>
            <a:r>
              <a:rPr lang="de-DE" sz="2000" err="1"/>
              <a:t>calls</a:t>
            </a:r>
            <a:r>
              <a:rPr lang="de-DE" sz="2000"/>
              <a:t>, ...)</a:t>
            </a:r>
          </a:p>
          <a:p>
            <a:pPr marL="285750" indent="-285750">
              <a:buFont typeface="Arial" panose="020B0604020202020204" pitchFamily="34" charset="0"/>
              <a:buChar char="•"/>
            </a:pPr>
            <a:endParaRPr lang="de-DE" sz="800"/>
          </a:p>
          <a:p>
            <a:r>
              <a:rPr lang="de-DE" sz="2400" b="1"/>
              <a:t>Strategiepapiere</a:t>
            </a:r>
            <a:r>
              <a:rPr lang="de-DE" sz="2000"/>
              <a:t> wie KMK </a:t>
            </a:r>
            <a:r>
              <a:rPr lang="de-DE" sz="2000" i="1"/>
              <a:t>Bildung in der Digitalen Welt </a:t>
            </a:r>
            <a:r>
              <a:rPr lang="de-DE" sz="2000"/>
              <a:t>(2017, 2021) gehen weiter:</a:t>
            </a:r>
          </a:p>
          <a:p>
            <a:pPr marL="285750" indent="-285750">
              <a:buFont typeface="Arial" panose="020B0604020202020204" pitchFamily="34" charset="0"/>
              <a:buChar char="•"/>
            </a:pPr>
            <a:r>
              <a:rPr lang="de-DE" sz="2000"/>
              <a:t>Heterogenität! Lernende benötigen unterschiedlich komplexe Materialien, </a:t>
            </a:r>
            <a:br>
              <a:rPr lang="de-DE" sz="2000"/>
            </a:br>
            <a:r>
              <a:rPr lang="de-DE" sz="2000"/>
              <a:t>Zeit und Lernunterstützung ⇒ Individuelle Lernförderung </a:t>
            </a:r>
          </a:p>
          <a:p>
            <a:pPr marL="285750" indent="-285750">
              <a:buFont typeface="Arial" panose="020B0604020202020204" pitchFamily="34" charset="0"/>
              <a:buChar char="•"/>
            </a:pPr>
            <a:endParaRPr lang="de-DE" sz="2000"/>
          </a:p>
        </p:txBody>
      </p:sp>
      <p:sp>
        <p:nvSpPr>
          <p:cNvPr id="8" name="Foliennummernplatzhalter 7">
            <a:extLst>
              <a:ext uri="{FF2B5EF4-FFF2-40B4-BE49-F238E27FC236}">
                <a16:creationId xmlns:a16="http://schemas.microsoft.com/office/drawing/2014/main" id="{3ADFDB44-1B22-D700-7083-BC7F6E40C088}"/>
              </a:ext>
            </a:extLst>
          </p:cNvPr>
          <p:cNvSpPr>
            <a:spLocks noGrp="1"/>
          </p:cNvSpPr>
          <p:nvPr>
            <p:ph type="sldNum" sz="quarter" idx="12"/>
          </p:nvPr>
        </p:nvSpPr>
        <p:spPr/>
        <p:txBody>
          <a:bodyPr/>
          <a:lstStyle/>
          <a:p>
            <a:pPr rtl="0"/>
            <a:fld id="{6D22F896-40B5-4ADD-8801-0D06FADFA095}" type="slidenum">
              <a:rPr lang="de-DE" noProof="0" smtClean="0"/>
              <a:t>11</a:t>
            </a:fld>
            <a:endParaRPr lang="de-DE" noProof="0"/>
          </a:p>
        </p:txBody>
      </p:sp>
    </p:spTree>
    <p:extLst>
      <p:ext uri="{BB962C8B-B14F-4D97-AF65-F5344CB8AC3E}">
        <p14:creationId xmlns:p14="http://schemas.microsoft.com/office/powerpoint/2010/main" val="295357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33ECD5-10C1-A8B0-E3B2-1C4A2D900F86}"/>
              </a:ext>
            </a:extLst>
          </p:cNvPr>
          <p:cNvSpPr>
            <a:spLocks noGrp="1"/>
          </p:cNvSpPr>
          <p:nvPr>
            <p:ph type="title"/>
          </p:nvPr>
        </p:nvSpPr>
        <p:spPr/>
        <p:txBody>
          <a:bodyPr/>
          <a:lstStyle/>
          <a:p>
            <a:br>
              <a:rPr lang="de-DE"/>
            </a:br>
            <a:r>
              <a:rPr lang="de-DE"/>
              <a:t>KI Methoden bieten</a:t>
            </a:r>
          </a:p>
        </p:txBody>
      </p:sp>
      <p:sp>
        <p:nvSpPr>
          <p:cNvPr id="3" name="Textfeld 4">
            <a:extLst>
              <a:ext uri="{FF2B5EF4-FFF2-40B4-BE49-F238E27FC236}">
                <a16:creationId xmlns:a16="http://schemas.microsoft.com/office/drawing/2014/main" id="{9C8641C8-604C-0C15-7E4C-5C729E1ECF21}"/>
              </a:ext>
            </a:extLst>
          </p:cNvPr>
          <p:cNvSpPr txBox="1"/>
          <p:nvPr/>
        </p:nvSpPr>
        <p:spPr>
          <a:xfrm>
            <a:off x="1451579" y="2220779"/>
            <a:ext cx="9432321" cy="3477875"/>
          </a:xfrm>
          <a:prstGeom prst="rect">
            <a:avLst/>
          </a:prstGeom>
          <a:noFill/>
        </p:spPr>
        <p:txBody>
          <a:bodyPr wrap="square">
            <a:spAutoFit/>
          </a:bodyPr>
          <a:lstStyle/>
          <a:p>
            <a:r>
              <a:rPr lang="de-DE" sz="2400" b="1"/>
              <a:t>Modellierung individueller Lerner und Material </a:t>
            </a:r>
            <a:br>
              <a:rPr lang="de-DE" sz="2400" b="1"/>
            </a:br>
            <a:r>
              <a:rPr lang="de-DE" sz="2400"/>
              <a:t>→ Adaptivität</a:t>
            </a:r>
          </a:p>
          <a:p>
            <a:endParaRPr lang="de-DE" sz="2400" b="1"/>
          </a:p>
          <a:p>
            <a:r>
              <a:rPr lang="de-DE" sz="2400" b="1"/>
              <a:t>Automatische Analyse von Sprache</a:t>
            </a:r>
            <a:br>
              <a:rPr lang="de-DE" sz="2400"/>
            </a:br>
            <a:r>
              <a:rPr lang="de-DE" sz="2400"/>
              <a:t>→ Komplexität von Inhalt und Aufgaben, Feedback</a:t>
            </a:r>
          </a:p>
          <a:p>
            <a:endParaRPr lang="de-DE" sz="1400"/>
          </a:p>
          <a:p>
            <a:r>
              <a:rPr lang="de-DE" sz="2400"/>
              <a:t>und ...</a:t>
            </a:r>
          </a:p>
          <a:p>
            <a:pPr marL="342900" indent="-342900">
              <a:buFont typeface="Arial" panose="020B0604020202020204" pitchFamily="34" charset="0"/>
              <a:buChar char="•"/>
            </a:pPr>
            <a:endParaRPr lang="de-DE" sz="1400"/>
          </a:p>
          <a:p>
            <a:r>
              <a:rPr lang="de-DE" sz="2400" b="1"/>
              <a:t>Automatische Sprachgenerierung</a:t>
            </a:r>
          </a:p>
          <a:p>
            <a:r>
              <a:rPr lang="de-DE" sz="2400"/>
              <a:t>→ Textproduktion, Aufgabenerstellung, Interaktion</a:t>
            </a:r>
          </a:p>
        </p:txBody>
      </p:sp>
      <p:sp>
        <p:nvSpPr>
          <p:cNvPr id="9" name="Foliennummernplatzhalter 8">
            <a:extLst>
              <a:ext uri="{FF2B5EF4-FFF2-40B4-BE49-F238E27FC236}">
                <a16:creationId xmlns:a16="http://schemas.microsoft.com/office/drawing/2014/main" id="{09E9C14E-2429-BAFE-8563-23114558E5CC}"/>
              </a:ext>
            </a:extLst>
          </p:cNvPr>
          <p:cNvSpPr>
            <a:spLocks noGrp="1"/>
          </p:cNvSpPr>
          <p:nvPr>
            <p:ph type="sldNum" sz="quarter" idx="12"/>
          </p:nvPr>
        </p:nvSpPr>
        <p:spPr/>
        <p:txBody>
          <a:bodyPr/>
          <a:lstStyle/>
          <a:p>
            <a:pPr rtl="0"/>
            <a:fld id="{6D22F896-40B5-4ADD-8801-0D06FADFA095}" type="slidenum">
              <a:rPr lang="de-DE" noProof="0" smtClean="0"/>
              <a:t>12</a:t>
            </a:fld>
            <a:endParaRPr lang="de-DE" noProof="0"/>
          </a:p>
        </p:txBody>
      </p:sp>
    </p:spTree>
    <p:extLst>
      <p:ext uri="{BB962C8B-B14F-4D97-AF65-F5344CB8AC3E}">
        <p14:creationId xmlns:p14="http://schemas.microsoft.com/office/powerpoint/2010/main" val="366427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ctrTitle"/>
          </p:nvPr>
        </p:nvSpPr>
        <p:spPr/>
        <p:txBody>
          <a:bodyPr>
            <a:normAutofit fontScale="90000"/>
          </a:bodyPr>
          <a:lstStyle/>
          <a:p>
            <a:br>
              <a:rPr lang="de-DE"/>
            </a:br>
            <a:r>
              <a:rPr lang="de-DE"/>
              <a:t>generative Sprachmodelle</a:t>
            </a:r>
          </a:p>
        </p:txBody>
      </p:sp>
      <p:sp>
        <p:nvSpPr>
          <p:cNvPr id="6" name="Textfeld 5">
            <a:extLst>
              <a:ext uri="{FF2B5EF4-FFF2-40B4-BE49-F238E27FC236}">
                <a16:creationId xmlns:a16="http://schemas.microsoft.com/office/drawing/2014/main" id="{24ECC66C-3A40-ED50-D9F4-C3E3987C4BF1}"/>
              </a:ext>
            </a:extLst>
          </p:cNvPr>
          <p:cNvSpPr txBox="1"/>
          <p:nvPr/>
        </p:nvSpPr>
        <p:spPr>
          <a:xfrm>
            <a:off x="2505075" y="3676650"/>
            <a:ext cx="1485900" cy="400110"/>
          </a:xfrm>
          <a:prstGeom prst="rect">
            <a:avLst/>
          </a:prstGeom>
          <a:noFill/>
        </p:spPr>
        <p:txBody>
          <a:bodyPr wrap="square" rtlCol="0">
            <a:spAutoFit/>
          </a:bodyPr>
          <a:lstStyle/>
          <a:p>
            <a:r>
              <a:rPr lang="de-DE" sz="2000"/>
              <a:t>z.B. GPT-4</a:t>
            </a:r>
          </a:p>
        </p:txBody>
      </p:sp>
    </p:spTree>
    <p:extLst>
      <p:ext uri="{BB962C8B-B14F-4D97-AF65-F5344CB8AC3E}">
        <p14:creationId xmlns:p14="http://schemas.microsoft.com/office/powerpoint/2010/main" val="30528926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ctrTitle"/>
          </p:nvPr>
        </p:nvSpPr>
        <p:spPr/>
        <p:txBody>
          <a:bodyPr>
            <a:normAutofit fontScale="90000"/>
          </a:bodyPr>
          <a:lstStyle/>
          <a:p>
            <a:br>
              <a:rPr lang="de-DE"/>
            </a:br>
            <a:r>
              <a:rPr lang="de-DE"/>
              <a:t>generative Sprachmodelle</a:t>
            </a:r>
          </a:p>
        </p:txBody>
      </p:sp>
      <p:sp>
        <p:nvSpPr>
          <p:cNvPr id="6" name="Textfeld 5">
            <a:extLst>
              <a:ext uri="{FF2B5EF4-FFF2-40B4-BE49-F238E27FC236}">
                <a16:creationId xmlns:a16="http://schemas.microsoft.com/office/drawing/2014/main" id="{24ECC66C-3A40-ED50-D9F4-C3E3987C4BF1}"/>
              </a:ext>
            </a:extLst>
          </p:cNvPr>
          <p:cNvSpPr txBox="1"/>
          <p:nvPr/>
        </p:nvSpPr>
        <p:spPr>
          <a:xfrm>
            <a:off x="2505075" y="3676650"/>
            <a:ext cx="1485900" cy="400110"/>
          </a:xfrm>
          <a:prstGeom prst="rect">
            <a:avLst/>
          </a:prstGeom>
          <a:noFill/>
        </p:spPr>
        <p:txBody>
          <a:bodyPr wrap="square" rtlCol="0">
            <a:spAutoFit/>
          </a:bodyPr>
          <a:lstStyle/>
          <a:p>
            <a:r>
              <a:rPr lang="de-DE" sz="2000"/>
              <a:t>z.B. GPT-4</a:t>
            </a:r>
          </a:p>
        </p:txBody>
      </p:sp>
    </p:spTree>
    <p:extLst>
      <p:ext uri="{BB962C8B-B14F-4D97-AF65-F5344CB8AC3E}">
        <p14:creationId xmlns:p14="http://schemas.microsoft.com/office/powerpoint/2010/main" val="3052892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p:txBody>
          <a:bodyPr/>
          <a:lstStyle/>
          <a:p>
            <a:r>
              <a:rPr lang="de-DE" sz="3600" dirty="0"/>
              <a:t>Prompt 		</a:t>
            </a:r>
            <a:br>
              <a:rPr lang="de-DE" sz="3600" dirty="0"/>
            </a:br>
            <a:r>
              <a:rPr lang="de-DE" sz="1100" dirty="0"/>
              <a:t> </a:t>
            </a:r>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a:xfrm>
            <a:off x="5128336" y="2748088"/>
            <a:ext cx="8630446" cy="1012929"/>
          </a:xfrm>
        </p:spPr>
        <p:txBody>
          <a:bodyPr/>
          <a:lstStyle/>
          <a:p>
            <a:r>
              <a:rPr lang="de-DE" dirty="0"/>
              <a:t> </a:t>
            </a:r>
            <a:r>
              <a:rPr lang="de-DE" sz="3600" cap="all" dirty="0">
                <a:solidFill>
                  <a:prstClr val="black"/>
                </a:solidFill>
                <a:ea typeface="+mj-ea"/>
                <a:cs typeface="+mj-cs"/>
              </a:rPr>
              <a:t>Text</a:t>
            </a:r>
            <a:endParaRPr lang="de-DE" dirty="0"/>
          </a:p>
        </p:txBody>
      </p:sp>
      <p:sp>
        <p:nvSpPr>
          <p:cNvPr id="9" name="Foliennummernplatzhalter 8">
            <a:extLst>
              <a:ext uri="{FF2B5EF4-FFF2-40B4-BE49-F238E27FC236}">
                <a16:creationId xmlns:a16="http://schemas.microsoft.com/office/drawing/2014/main" id="{A213AA3E-B132-EB65-3C97-8B02D1BB0F6A}"/>
              </a:ext>
            </a:extLst>
          </p:cNvPr>
          <p:cNvSpPr>
            <a:spLocks noGrp="1"/>
          </p:cNvSpPr>
          <p:nvPr>
            <p:ph type="sldNum" sz="quarter" idx="12"/>
          </p:nvPr>
        </p:nvSpPr>
        <p:spPr/>
        <p:txBody>
          <a:bodyPr/>
          <a:lstStyle/>
          <a:p>
            <a:pPr rtl="0"/>
            <a:fld id="{6D22F896-40B5-4ADD-8801-0D06FADFA095}" type="slidenum">
              <a:rPr lang="de-DE" noProof="0" smtClean="0"/>
              <a:t>14</a:t>
            </a:fld>
            <a:endParaRPr lang="de-DE" noProof="0"/>
          </a:p>
        </p:txBody>
      </p:sp>
      <p:cxnSp>
        <p:nvCxnSpPr>
          <p:cNvPr id="5" name="Gerade Verbindung mit Pfeil 4">
            <a:extLst>
              <a:ext uri="{FF2B5EF4-FFF2-40B4-BE49-F238E27FC236}">
                <a16:creationId xmlns:a16="http://schemas.microsoft.com/office/drawing/2014/main" id="{87F8C095-B35A-C943-AE79-B1A6F439764E}"/>
              </a:ext>
            </a:extLst>
          </p:cNvPr>
          <p:cNvCxnSpPr/>
          <p:nvPr/>
        </p:nvCxnSpPr>
        <p:spPr>
          <a:xfrm>
            <a:off x="3435350" y="3184604"/>
            <a:ext cx="161290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6503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pt 4 zeit 2">
            <a:hlinkClick r:id="" action="ppaction://media"/>
            <a:extLst>
              <a:ext uri="{FF2B5EF4-FFF2-40B4-BE49-F238E27FC236}">
                <a16:creationId xmlns:a16="http://schemas.microsoft.com/office/drawing/2014/main" id="{17578BCD-E6BA-38CE-35CE-137560B3F1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0" name="Foliennummernplatzhalter 9">
            <a:extLst>
              <a:ext uri="{FF2B5EF4-FFF2-40B4-BE49-F238E27FC236}">
                <a16:creationId xmlns:a16="http://schemas.microsoft.com/office/drawing/2014/main" id="{CC631C1B-3CF0-6870-F92A-5731721C56E6}"/>
              </a:ext>
            </a:extLst>
          </p:cNvPr>
          <p:cNvSpPr>
            <a:spLocks noGrp="1"/>
          </p:cNvSpPr>
          <p:nvPr>
            <p:ph type="sldNum" sz="quarter" idx="12"/>
          </p:nvPr>
        </p:nvSpPr>
        <p:spPr/>
        <p:txBody>
          <a:bodyPr/>
          <a:lstStyle/>
          <a:p>
            <a:pPr rtl="0"/>
            <a:fld id="{6D22F896-40B5-4ADD-8801-0D06FADFA095}" type="slidenum">
              <a:rPr lang="de-DE" noProof="0" smtClean="0"/>
              <a:t>15</a:t>
            </a:fld>
            <a:endParaRPr lang="de-DE" noProof="0"/>
          </a:p>
        </p:txBody>
      </p:sp>
    </p:spTree>
    <p:extLst>
      <p:ext uri="{BB962C8B-B14F-4D97-AF65-F5344CB8AC3E}">
        <p14:creationId xmlns:p14="http://schemas.microsoft.com/office/powerpoint/2010/main" val="357783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EA7B2C-90EC-CEC2-F733-E1803FB57C16}"/>
              </a:ext>
            </a:extLst>
          </p:cNvPr>
          <p:cNvPicPr>
            <a:picLocks noChangeAspect="1"/>
          </p:cNvPicPr>
          <p:nvPr/>
        </p:nvPicPr>
        <p:blipFill>
          <a:blip r:embed="rId2"/>
          <a:stretch>
            <a:fillRect/>
          </a:stretch>
        </p:blipFill>
        <p:spPr>
          <a:xfrm>
            <a:off x="4035601" y="206293"/>
            <a:ext cx="4120798" cy="5804565"/>
          </a:xfrm>
          <a:prstGeom prst="rect">
            <a:avLst/>
          </a:prstGeom>
        </p:spPr>
      </p:pic>
      <p:sp>
        <p:nvSpPr>
          <p:cNvPr id="8" name="Foliennummernplatzhalter 7">
            <a:extLst>
              <a:ext uri="{FF2B5EF4-FFF2-40B4-BE49-F238E27FC236}">
                <a16:creationId xmlns:a16="http://schemas.microsoft.com/office/drawing/2014/main" id="{0DDE440F-0D67-A9CE-E8B7-ED1BDAF787C6}"/>
              </a:ext>
            </a:extLst>
          </p:cNvPr>
          <p:cNvSpPr>
            <a:spLocks noGrp="1"/>
          </p:cNvSpPr>
          <p:nvPr>
            <p:ph type="sldNum" sz="quarter" idx="12"/>
          </p:nvPr>
        </p:nvSpPr>
        <p:spPr/>
        <p:txBody>
          <a:bodyPr/>
          <a:lstStyle/>
          <a:p>
            <a:pPr rtl="0"/>
            <a:fld id="{6D22F896-40B5-4ADD-8801-0D06FADFA095}" type="slidenum">
              <a:rPr lang="de-DE" noProof="0" smtClean="0"/>
              <a:t>16</a:t>
            </a:fld>
            <a:endParaRPr lang="de-DE" noProof="0"/>
          </a:p>
        </p:txBody>
      </p:sp>
    </p:spTree>
    <p:extLst>
      <p:ext uri="{BB962C8B-B14F-4D97-AF65-F5344CB8AC3E}">
        <p14:creationId xmlns:p14="http://schemas.microsoft.com/office/powerpoint/2010/main" val="4048204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604006" y="324431"/>
            <a:ext cx="10645629" cy="5990743"/>
          </a:xfrm>
          <a:prstGeom prst="rect">
            <a:avLst/>
          </a:prstGeom>
          <a:noFill/>
        </p:spPr>
        <p:txBody>
          <a:bodyPr wrap="square">
            <a:spAutoFit/>
          </a:bodyPr>
          <a:lstStyle/>
          <a:p>
            <a:pPr>
              <a:lnSpc>
                <a:spcPct val="107000"/>
              </a:lnSpc>
              <a:spcAft>
                <a:spcPts val="500"/>
              </a:spcAft>
            </a:pPr>
            <a:r>
              <a:rPr lang="en-GB" sz="2400" b="1">
                <a:effectLst/>
                <a:latin typeface="+mj-lt"/>
                <a:ea typeface="Times New Roman" panose="02020603050405020304" pitchFamily="18" charset="0"/>
                <a:cs typeface="Times New Roman" panose="02020603050405020304" pitchFamily="18" charset="0"/>
              </a:rPr>
              <a:t>Prompt: </a:t>
            </a:r>
            <a:r>
              <a:rPr lang="de-DE" sz="2400">
                <a:latin typeface="+mj-lt"/>
                <a:ea typeface="Times New Roman" panose="02020603050405020304" pitchFamily="18" charset="0"/>
                <a:cs typeface="Times New Roman" panose="02020603050405020304" pitchFamily="18" charset="0"/>
              </a:rPr>
              <a:t>Schreibe einen kurzen Kommentar zum gleichen Thema als Teenager, der soziale Medien großartig findet.</a:t>
            </a:r>
            <a:endParaRPr lang="en-US" sz="2400">
              <a:effectLst/>
              <a:latin typeface="+mj-lt"/>
              <a:ea typeface="Times New Roman" panose="02020603050405020304" pitchFamily="18" charset="0"/>
              <a:cs typeface="Times New Roman" panose="02020603050405020304" pitchFamily="18" charset="0"/>
            </a:endParaRPr>
          </a:p>
          <a:p>
            <a:pPr>
              <a:lnSpc>
                <a:spcPct val="107000"/>
              </a:lnSpc>
              <a:spcAft>
                <a:spcPts val="500"/>
              </a:spcAft>
            </a:pPr>
            <a:endParaRPr lang="en-GB" sz="2400">
              <a:effectLst/>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500"/>
              </a:spcAft>
            </a:pPr>
            <a:r>
              <a:rPr lang="en-GB" sz="2400" b="1" err="1">
                <a:effectLst/>
                <a:latin typeface="+mj-lt"/>
                <a:ea typeface="Times New Roman" panose="02020603050405020304" pitchFamily="18" charset="0"/>
                <a:cs typeface="Times New Roman" panose="02020603050405020304" pitchFamily="18" charset="0"/>
              </a:rPr>
              <a:t>ChatGPT</a:t>
            </a:r>
            <a:r>
              <a:rPr lang="en-GB" sz="2400" b="1">
                <a:effectLst/>
                <a:latin typeface="+mj-lt"/>
                <a:ea typeface="Times New Roman" panose="02020603050405020304" pitchFamily="18" charset="0"/>
                <a:cs typeface="Times New Roman" panose="02020603050405020304" pitchFamily="18" charset="0"/>
              </a:rPr>
              <a:t>: </a:t>
            </a:r>
            <a:r>
              <a:rPr lang="de-DE" sz="2400">
                <a:latin typeface="+mj-lt"/>
                <a:ea typeface="Times New Roman" panose="02020603050405020304" pitchFamily="18" charset="0"/>
                <a:cs typeface="Times New Roman" panose="02020603050405020304" pitchFamily="18" charset="0"/>
              </a:rPr>
              <a:t>Als Teenager finde ich soziale Medien einfach genial! Sie sind nicht nur ein toller Ort, um mit Freunden in Kontakt zu bleiben, sondern bieten auch eine unendliche Menge an Unterhaltung und Möglichkeiten, Neues zu entdecken.</a:t>
            </a:r>
          </a:p>
          <a:p>
            <a:pPr>
              <a:lnSpc>
                <a:spcPct val="107000"/>
              </a:lnSpc>
              <a:spcAft>
                <a:spcPts val="500"/>
              </a:spcAft>
            </a:pPr>
            <a:r>
              <a:rPr lang="de-DE" sz="2400">
                <a:latin typeface="+mj-lt"/>
                <a:ea typeface="Times New Roman" panose="02020603050405020304" pitchFamily="18" charset="0"/>
                <a:cs typeface="Times New Roman" panose="02020603050405020304" pitchFamily="18" charset="0"/>
              </a:rPr>
              <a:t>Dank sozialer Medien können wir uns mit Menschen aus der ganzen Welt verbinden und mehr über ihre Kulturen, Hobbys und Erfahrungen erfahren. Es ist wirklich faszinierend, wie einfach es ist, sich über Ländergrenzen hinweg auszutauschen und Freundschaften zu schließen. Ich meine, wie cool ist es, dass ich mit jemandem aus Australien chatten kann, während ich hier in Deutschland sitze?</a:t>
            </a:r>
          </a:p>
          <a:p>
            <a:pPr>
              <a:lnSpc>
                <a:spcPct val="107000"/>
              </a:lnSpc>
              <a:spcAft>
                <a:spcPts val="500"/>
              </a:spcAft>
            </a:pPr>
            <a:r>
              <a:rPr lang="de-DE" sz="2400">
                <a:latin typeface="+mj-lt"/>
                <a:ea typeface="Times New Roman" panose="02020603050405020304" pitchFamily="18" charset="0"/>
                <a:cs typeface="Times New Roman" panose="02020603050405020304" pitchFamily="18" charset="0"/>
              </a:rPr>
              <a:t>Außerdem gibt es auf Plattformen wie Instagram, </a:t>
            </a:r>
            <a:r>
              <a:rPr lang="de-DE" sz="2400" err="1">
                <a:latin typeface="+mj-lt"/>
                <a:ea typeface="Times New Roman" panose="02020603050405020304" pitchFamily="18" charset="0"/>
                <a:cs typeface="Times New Roman" panose="02020603050405020304" pitchFamily="18" charset="0"/>
              </a:rPr>
              <a:t>TikTok</a:t>
            </a:r>
            <a:r>
              <a:rPr lang="de-DE" sz="2400">
                <a:latin typeface="+mj-lt"/>
                <a:ea typeface="Times New Roman" panose="02020603050405020304" pitchFamily="18" charset="0"/>
                <a:cs typeface="Times New Roman" panose="02020603050405020304" pitchFamily="18" charset="0"/>
              </a:rPr>
              <a:t> und Snapchat so viel zu entdecken und zu lernen. …</a:t>
            </a:r>
          </a:p>
          <a:p>
            <a:pPr>
              <a:lnSpc>
                <a:spcPct val="107000"/>
              </a:lnSpc>
              <a:spcAft>
                <a:spcPts val="500"/>
              </a:spcAft>
            </a:pPr>
            <a:endParaRPr lang="de-DE"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liennummernplatzhalter 7">
            <a:extLst>
              <a:ext uri="{FF2B5EF4-FFF2-40B4-BE49-F238E27FC236}">
                <a16:creationId xmlns:a16="http://schemas.microsoft.com/office/drawing/2014/main" id="{DB05556A-8032-A713-A54F-26807890E0F4}"/>
              </a:ext>
            </a:extLst>
          </p:cNvPr>
          <p:cNvSpPr>
            <a:spLocks noGrp="1"/>
          </p:cNvSpPr>
          <p:nvPr>
            <p:ph type="sldNum" sz="quarter" idx="12"/>
          </p:nvPr>
        </p:nvSpPr>
        <p:spPr/>
        <p:txBody>
          <a:bodyPr/>
          <a:lstStyle/>
          <a:p>
            <a:pPr rtl="0"/>
            <a:fld id="{6D22F896-40B5-4ADD-8801-0D06FADFA095}" type="slidenum">
              <a:rPr lang="de-DE" noProof="0" smtClean="0"/>
              <a:t>17</a:t>
            </a:fld>
            <a:endParaRPr lang="de-DE" noProof="0"/>
          </a:p>
        </p:txBody>
      </p:sp>
    </p:spTree>
    <p:extLst>
      <p:ext uri="{BB962C8B-B14F-4D97-AF65-F5344CB8AC3E}">
        <p14:creationId xmlns:p14="http://schemas.microsoft.com/office/powerpoint/2010/main" val="23527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494949" y="366376"/>
            <a:ext cx="11277951" cy="458459"/>
          </a:xfrm>
          <a:prstGeom prst="rect">
            <a:avLst/>
          </a:prstGeom>
          <a:noFill/>
        </p:spPr>
        <p:txBody>
          <a:bodyPr wrap="square">
            <a:spAutoFit/>
          </a:bodyPr>
          <a:lstStyle/>
          <a:p>
            <a:pPr>
              <a:lnSpc>
                <a:spcPct val="107000"/>
              </a:lnSpc>
              <a:spcAft>
                <a:spcPts val="500"/>
              </a:spcAft>
            </a:pPr>
            <a:r>
              <a:rPr lang="en-GB" sz="2400" b="1">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a:effectLst/>
                <a:latin typeface="Segoe UI" panose="020B0502040204020203" pitchFamily="34" charset="0"/>
                <a:ea typeface="Times New Roman" panose="02020603050405020304" pitchFamily="18" charset="0"/>
                <a:cs typeface="Times New Roman" panose="02020603050405020304" pitchFamily="18" charset="0"/>
              </a:rPr>
              <a:t>Rewrite it as an old person who doesn't like social media and hates dogs.</a:t>
            </a:r>
          </a:p>
        </p:txBody>
      </p:sp>
      <p:pic>
        <p:nvPicPr>
          <p:cNvPr id="2" name="Synthesia video - 4ebcbe">
            <a:hlinkClick r:id="" action="ppaction://media"/>
            <a:extLst>
              <a:ext uri="{FF2B5EF4-FFF2-40B4-BE49-F238E27FC236}">
                <a16:creationId xmlns:a16="http://schemas.microsoft.com/office/drawing/2014/main" id="{39D99D63-1D90-D1FA-F8DC-838660ED1B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8424" y="1359332"/>
            <a:ext cx="7575025" cy="4260951"/>
          </a:xfrm>
          <a:prstGeom prst="rect">
            <a:avLst/>
          </a:prstGeom>
        </p:spPr>
      </p:pic>
      <p:sp>
        <p:nvSpPr>
          <p:cNvPr id="9" name="Foliennummernplatzhalter 8">
            <a:extLst>
              <a:ext uri="{FF2B5EF4-FFF2-40B4-BE49-F238E27FC236}">
                <a16:creationId xmlns:a16="http://schemas.microsoft.com/office/drawing/2014/main" id="{1895C469-DC92-3CF9-21EE-5E9CDE6EB8AA}"/>
              </a:ext>
            </a:extLst>
          </p:cNvPr>
          <p:cNvSpPr>
            <a:spLocks noGrp="1"/>
          </p:cNvSpPr>
          <p:nvPr>
            <p:ph type="sldNum" sz="quarter" idx="12"/>
          </p:nvPr>
        </p:nvSpPr>
        <p:spPr/>
        <p:txBody>
          <a:bodyPr/>
          <a:lstStyle/>
          <a:p>
            <a:pPr rtl="0"/>
            <a:fld id="{6D22F896-40B5-4ADD-8801-0D06FADFA095}" type="slidenum">
              <a:rPr lang="de-DE" noProof="0" smtClean="0"/>
              <a:t>18</a:t>
            </a:fld>
            <a:endParaRPr lang="de-DE" noProof="0"/>
          </a:p>
        </p:txBody>
      </p:sp>
      <p:sp>
        <p:nvSpPr>
          <p:cNvPr id="10" name="Textfeld 9">
            <a:extLst>
              <a:ext uri="{FF2B5EF4-FFF2-40B4-BE49-F238E27FC236}">
                <a16:creationId xmlns:a16="http://schemas.microsoft.com/office/drawing/2014/main" id="{EC03CCB6-06B1-15C7-C866-7CB47DC39503}"/>
              </a:ext>
            </a:extLst>
          </p:cNvPr>
          <p:cNvSpPr txBox="1"/>
          <p:nvPr/>
        </p:nvSpPr>
        <p:spPr>
          <a:xfrm>
            <a:off x="10801350" y="5724525"/>
            <a:ext cx="1258678" cy="369332"/>
          </a:xfrm>
          <a:prstGeom prst="rect">
            <a:avLst/>
          </a:prstGeom>
          <a:noFill/>
        </p:spPr>
        <p:txBody>
          <a:bodyPr wrap="none" rtlCol="0">
            <a:spAutoFit/>
          </a:bodyPr>
          <a:lstStyle/>
          <a:p>
            <a:r>
              <a:rPr lang="de-DE"/>
              <a:t>synthesia.io</a:t>
            </a:r>
          </a:p>
        </p:txBody>
      </p:sp>
    </p:spTree>
    <p:extLst>
      <p:ext uri="{BB962C8B-B14F-4D97-AF65-F5344CB8AC3E}">
        <p14:creationId xmlns:p14="http://schemas.microsoft.com/office/powerpoint/2010/main" val="348944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p:txBody>
          <a:bodyPr/>
          <a:lstStyle/>
          <a:p>
            <a:r>
              <a:rPr lang="de-DE"/>
              <a:t>Lösen von Aufgaben</a:t>
            </a:r>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p:txBody>
          <a:bodyPr/>
          <a:lstStyle/>
          <a:p>
            <a:r>
              <a:rPr lang="de-DE"/>
              <a:t> </a:t>
            </a:r>
          </a:p>
        </p:txBody>
      </p:sp>
      <p:sp>
        <p:nvSpPr>
          <p:cNvPr id="9" name="Foliennummernplatzhalter 8">
            <a:extLst>
              <a:ext uri="{FF2B5EF4-FFF2-40B4-BE49-F238E27FC236}">
                <a16:creationId xmlns:a16="http://schemas.microsoft.com/office/drawing/2014/main" id="{A213AA3E-B132-EB65-3C97-8B02D1BB0F6A}"/>
              </a:ext>
            </a:extLst>
          </p:cNvPr>
          <p:cNvSpPr>
            <a:spLocks noGrp="1"/>
          </p:cNvSpPr>
          <p:nvPr>
            <p:ph type="sldNum" sz="quarter" idx="12"/>
          </p:nvPr>
        </p:nvSpPr>
        <p:spPr/>
        <p:txBody>
          <a:bodyPr/>
          <a:lstStyle/>
          <a:p>
            <a:pPr rtl="0"/>
            <a:fld id="{6D22F896-40B5-4ADD-8801-0D06FADFA095}" type="slidenum">
              <a:rPr lang="de-DE" noProof="0" smtClean="0"/>
              <a:t>19</a:t>
            </a:fld>
            <a:endParaRPr lang="de-DE" noProof="0"/>
          </a:p>
        </p:txBody>
      </p:sp>
    </p:spTree>
    <p:extLst>
      <p:ext uri="{BB962C8B-B14F-4D97-AF65-F5344CB8AC3E}">
        <p14:creationId xmlns:p14="http://schemas.microsoft.com/office/powerpoint/2010/main" val="553023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66803"/>
            <a:ext cx="5440680" cy="3858768"/>
          </a:xfrm>
        </p:spPr>
        <p:txBody>
          <a:bodyPr anchor="ctr">
            <a:normAutofit/>
          </a:bodyPr>
          <a:lstStyle/>
          <a:p>
            <a:pPr marL="0" indent="0">
              <a:lnSpc>
                <a:spcPct val="110000"/>
              </a:lnSpc>
              <a:buNone/>
            </a:pPr>
            <a:r>
              <a:rPr lang="en-US" sz="1800">
                <a:solidFill>
                  <a:srgbClr val="000000"/>
                </a:solidFill>
                <a:latin typeface="SpiegelSansUI"/>
              </a:rPr>
              <a:t>"Computer in alle </a:t>
            </a:r>
            <a:r>
              <a:rPr lang="en-US" sz="1800" err="1">
                <a:solidFill>
                  <a:srgbClr val="000000"/>
                </a:solidFill>
                <a:latin typeface="SpiegelSansUI"/>
              </a:rPr>
              <a:t>Schulen</a:t>
            </a:r>
            <a:r>
              <a:rPr lang="en-US" sz="1800">
                <a:solidFill>
                  <a:srgbClr val="000000"/>
                </a:solidFill>
                <a:latin typeface="SpiegelSansUI"/>
              </a:rPr>
              <a:t>, alle Schüler an die Computer - dieses </a:t>
            </a:r>
            <a:r>
              <a:rPr lang="en-US" sz="1800" err="1">
                <a:solidFill>
                  <a:srgbClr val="000000"/>
                </a:solidFill>
                <a:latin typeface="SpiegelSansUI"/>
              </a:rPr>
              <a:t>Programm</a:t>
            </a:r>
            <a:r>
              <a:rPr lang="en-US" sz="1800">
                <a:solidFill>
                  <a:srgbClr val="000000"/>
                </a:solidFill>
                <a:latin typeface="SpiegelSansUI"/>
              </a:rPr>
              <a:t> </a:t>
            </a:r>
            <a:r>
              <a:rPr lang="en-US" sz="1800" err="1">
                <a:solidFill>
                  <a:srgbClr val="000000"/>
                </a:solidFill>
                <a:latin typeface="SpiegelSansUI"/>
              </a:rPr>
              <a:t>wollen</a:t>
            </a:r>
            <a:r>
              <a:rPr lang="en-US" sz="1800">
                <a:solidFill>
                  <a:srgbClr val="000000"/>
                </a:solidFill>
                <a:latin typeface="SpiegelSansUI"/>
              </a:rPr>
              <a:t> die </a:t>
            </a:r>
            <a:r>
              <a:rPr lang="en-US" sz="1800" err="1">
                <a:solidFill>
                  <a:srgbClr val="000000"/>
                </a:solidFill>
                <a:latin typeface="SpiegelSansUI"/>
              </a:rPr>
              <a:t>Kultusminister</a:t>
            </a:r>
            <a:r>
              <a:rPr lang="en-US" sz="1800">
                <a:solidFill>
                  <a:srgbClr val="000000"/>
                </a:solidFill>
                <a:latin typeface="SpiegelSansUI"/>
              </a:rPr>
              <a:t> </a:t>
            </a:r>
            <a:r>
              <a:rPr lang="en-US" sz="1800" err="1">
                <a:solidFill>
                  <a:srgbClr val="000000"/>
                </a:solidFill>
                <a:latin typeface="SpiegelSansUI"/>
              </a:rPr>
              <a:t>zügig</a:t>
            </a:r>
            <a:r>
              <a:rPr lang="en-US" sz="1800">
                <a:solidFill>
                  <a:srgbClr val="000000"/>
                </a:solidFill>
                <a:latin typeface="SpiegelSansUI"/>
              </a:rPr>
              <a:t> </a:t>
            </a:r>
            <a:r>
              <a:rPr lang="en-US" sz="1800" err="1">
                <a:solidFill>
                  <a:srgbClr val="000000"/>
                </a:solidFill>
                <a:latin typeface="SpiegelSansUI"/>
              </a:rPr>
              <a:t>verwirklichen</a:t>
            </a:r>
            <a:r>
              <a:rPr lang="en-US" sz="1800">
                <a:solidFill>
                  <a:srgbClr val="000000"/>
                </a:solidFill>
                <a:latin typeface="SpiegelSansUI"/>
              </a:rPr>
              <a:t>. Noch </a:t>
            </a:r>
            <a:r>
              <a:rPr lang="en-US" sz="1800" err="1">
                <a:solidFill>
                  <a:srgbClr val="000000"/>
                </a:solidFill>
                <a:latin typeface="SpiegelSansUI"/>
              </a:rPr>
              <a:t>fehlt</a:t>
            </a:r>
            <a:r>
              <a:rPr lang="en-US" sz="1800">
                <a:solidFill>
                  <a:srgbClr val="000000"/>
                </a:solidFill>
                <a:latin typeface="SpiegelSansUI"/>
              </a:rPr>
              <a:t> es an </a:t>
            </a:r>
            <a:r>
              <a:rPr lang="en-US" sz="1800" err="1">
                <a:solidFill>
                  <a:srgbClr val="000000"/>
                </a:solidFill>
                <a:latin typeface="SpiegelSansUI"/>
              </a:rPr>
              <a:t>Rechnern</a:t>
            </a:r>
            <a:r>
              <a:rPr lang="en-US" sz="1800">
                <a:solidFill>
                  <a:srgbClr val="000000"/>
                </a:solidFill>
                <a:latin typeface="SpiegelSansUI"/>
              </a:rPr>
              <a:t> und an </a:t>
            </a:r>
            <a:r>
              <a:rPr lang="en-US" sz="1800" err="1">
                <a:solidFill>
                  <a:srgbClr val="000000"/>
                </a:solidFill>
                <a:latin typeface="SpiegelSansUI"/>
              </a:rPr>
              <a:t>Lehrern</a:t>
            </a:r>
            <a:r>
              <a:rPr lang="en-US" sz="1800">
                <a:solidFill>
                  <a:srgbClr val="000000"/>
                </a:solidFill>
                <a:latin typeface="SpiegelSansUI"/>
              </a:rPr>
              <a:t>, die </a:t>
            </a:r>
            <a:r>
              <a:rPr lang="en-US" sz="1800" err="1">
                <a:solidFill>
                  <a:srgbClr val="000000"/>
                </a:solidFill>
                <a:latin typeface="SpiegelSansUI"/>
              </a:rPr>
              <a:t>mit</a:t>
            </a:r>
            <a:r>
              <a:rPr lang="en-US" sz="1800">
                <a:solidFill>
                  <a:srgbClr val="000000"/>
                </a:solidFill>
                <a:latin typeface="SpiegelSansUI"/>
              </a:rPr>
              <a:t> </a:t>
            </a:r>
            <a:r>
              <a:rPr lang="en-US" sz="1800" err="1">
                <a:solidFill>
                  <a:srgbClr val="000000"/>
                </a:solidFill>
                <a:latin typeface="SpiegelSansUI"/>
              </a:rPr>
              <a:t>ihnen</a:t>
            </a:r>
            <a:r>
              <a:rPr lang="en-US" sz="1800">
                <a:solidFill>
                  <a:srgbClr val="000000"/>
                </a:solidFill>
                <a:latin typeface="SpiegelSansUI"/>
              </a:rPr>
              <a:t> </a:t>
            </a:r>
            <a:r>
              <a:rPr lang="en-US" sz="1800" err="1">
                <a:solidFill>
                  <a:srgbClr val="000000"/>
                </a:solidFill>
                <a:latin typeface="SpiegelSansUI"/>
              </a:rPr>
              <a:t>umgehen</a:t>
            </a:r>
            <a:r>
              <a:rPr lang="en-US" sz="1800">
                <a:solidFill>
                  <a:srgbClr val="000000"/>
                </a:solidFill>
                <a:latin typeface="SpiegelSansUI"/>
              </a:rPr>
              <a:t> </a:t>
            </a:r>
            <a:r>
              <a:rPr lang="en-US" sz="1800" err="1">
                <a:solidFill>
                  <a:srgbClr val="000000"/>
                </a:solidFill>
                <a:latin typeface="SpiegelSansUI"/>
              </a:rPr>
              <a:t>können</a:t>
            </a:r>
            <a:r>
              <a:rPr lang="en-US" sz="1800">
                <a:solidFill>
                  <a:srgbClr val="000000"/>
                </a:solidFill>
                <a:latin typeface="SpiegelSansUI"/>
              </a:rPr>
              <a:t>. Auch </a:t>
            </a:r>
            <a:r>
              <a:rPr lang="en-US" sz="1800" err="1">
                <a:solidFill>
                  <a:srgbClr val="000000"/>
                </a:solidFill>
                <a:latin typeface="SpiegelSansUI"/>
              </a:rPr>
              <a:t>gibt</a:t>
            </a:r>
            <a:r>
              <a:rPr lang="en-US" sz="1800">
                <a:solidFill>
                  <a:srgbClr val="000000"/>
                </a:solidFill>
                <a:latin typeface="SpiegelSansUI"/>
              </a:rPr>
              <a:t> es </a:t>
            </a:r>
            <a:r>
              <a:rPr lang="en-US" sz="1800" err="1">
                <a:solidFill>
                  <a:srgbClr val="000000"/>
                </a:solidFill>
                <a:latin typeface="SpiegelSansUI"/>
              </a:rPr>
              <a:t>Widerstand</a:t>
            </a:r>
            <a:r>
              <a:rPr lang="en-US" sz="1800">
                <a:solidFill>
                  <a:srgbClr val="000000"/>
                </a:solidFill>
                <a:latin typeface="SpiegelSansUI"/>
              </a:rPr>
              <a:t>. Wie </a:t>
            </a:r>
            <a:r>
              <a:rPr lang="en-US" sz="1800" err="1">
                <a:solidFill>
                  <a:srgbClr val="000000"/>
                </a:solidFill>
                <a:latin typeface="SpiegelSansUI"/>
              </a:rPr>
              <a:t>attraktiv</a:t>
            </a:r>
            <a:r>
              <a:rPr lang="en-US" sz="1800">
                <a:solidFill>
                  <a:srgbClr val="000000"/>
                </a:solidFill>
                <a:latin typeface="SpiegelSansUI"/>
              </a:rPr>
              <a:t> der </a:t>
            </a:r>
            <a:r>
              <a:rPr lang="en-US" sz="1800" err="1">
                <a:solidFill>
                  <a:srgbClr val="000000"/>
                </a:solidFill>
                <a:latin typeface="SpiegelSansUI"/>
              </a:rPr>
              <a:t>Unterricht</a:t>
            </a:r>
            <a:r>
              <a:rPr lang="en-US" sz="1800">
                <a:solidFill>
                  <a:srgbClr val="000000"/>
                </a:solidFill>
                <a:latin typeface="SpiegelSansUI"/>
              </a:rPr>
              <a:t> am Computer sein </a:t>
            </a:r>
            <a:r>
              <a:rPr lang="en-US" sz="1800" err="1">
                <a:solidFill>
                  <a:srgbClr val="000000"/>
                </a:solidFill>
                <a:latin typeface="SpiegelSansUI"/>
              </a:rPr>
              <a:t>kann</a:t>
            </a:r>
            <a:r>
              <a:rPr lang="en-US" sz="1800">
                <a:solidFill>
                  <a:srgbClr val="000000"/>
                </a:solidFill>
                <a:latin typeface="SpiegelSansUI"/>
              </a:rPr>
              <a:t>, </a:t>
            </a:r>
            <a:r>
              <a:rPr lang="en-US" sz="1800" err="1">
                <a:solidFill>
                  <a:srgbClr val="000000"/>
                </a:solidFill>
                <a:latin typeface="SpiegelSansUI"/>
              </a:rPr>
              <a:t>führten</a:t>
            </a:r>
            <a:r>
              <a:rPr lang="en-US" sz="1800">
                <a:solidFill>
                  <a:srgbClr val="000000"/>
                </a:solidFill>
                <a:latin typeface="SpiegelSansUI"/>
              </a:rPr>
              <a:t> </a:t>
            </a:r>
            <a:r>
              <a:rPr lang="en-US" sz="1800" err="1">
                <a:solidFill>
                  <a:srgbClr val="000000"/>
                </a:solidFill>
                <a:latin typeface="SpiegelSansUI"/>
              </a:rPr>
              <a:t>bislang</a:t>
            </a:r>
            <a:r>
              <a:rPr lang="en-US" sz="1800">
                <a:solidFill>
                  <a:srgbClr val="000000"/>
                </a:solidFill>
                <a:latin typeface="SpiegelSansUI"/>
              </a:rPr>
              <a:t> </a:t>
            </a:r>
            <a:r>
              <a:rPr lang="en-US" sz="1800" err="1">
                <a:solidFill>
                  <a:srgbClr val="000000"/>
                </a:solidFill>
                <a:latin typeface="SpiegelSansUI"/>
              </a:rPr>
              <a:t>nur</a:t>
            </a:r>
            <a:r>
              <a:rPr lang="en-US" sz="1800">
                <a:solidFill>
                  <a:srgbClr val="000000"/>
                </a:solidFill>
                <a:latin typeface="SpiegelSansUI"/>
              </a:rPr>
              <a:t> </a:t>
            </a:r>
            <a:r>
              <a:rPr lang="en-US" sz="1800" err="1">
                <a:solidFill>
                  <a:srgbClr val="000000"/>
                </a:solidFill>
                <a:latin typeface="SpiegelSansUI"/>
              </a:rPr>
              <a:t>einige</a:t>
            </a:r>
            <a:r>
              <a:rPr lang="en-US" sz="1800">
                <a:solidFill>
                  <a:srgbClr val="000000"/>
                </a:solidFill>
                <a:latin typeface="SpiegelSansUI"/>
              </a:rPr>
              <a:t> </a:t>
            </a:r>
            <a:r>
              <a:rPr lang="en-US" sz="1800" err="1">
                <a:solidFill>
                  <a:srgbClr val="000000"/>
                </a:solidFill>
                <a:latin typeface="SpiegelSansUI"/>
              </a:rPr>
              <a:t>Pioniere</a:t>
            </a:r>
            <a:r>
              <a:rPr lang="en-US" sz="1800">
                <a:solidFill>
                  <a:srgbClr val="000000"/>
                </a:solidFill>
                <a:latin typeface="SpiegelSansUI"/>
              </a:rPr>
              <a:t> </a:t>
            </a:r>
            <a:r>
              <a:rPr lang="en-US" sz="1800" err="1">
                <a:solidFill>
                  <a:srgbClr val="000000"/>
                </a:solidFill>
                <a:latin typeface="SpiegelSansUI"/>
              </a:rPr>
              <a:t>vor</a:t>
            </a:r>
            <a:r>
              <a:rPr lang="en-US" sz="1800">
                <a:solidFill>
                  <a:srgbClr val="000000"/>
                </a:solidFill>
                <a:latin typeface="SpiegelSansUI"/>
              </a:rPr>
              <a:t>. Offen </a:t>
            </a:r>
            <a:r>
              <a:rPr lang="en-US" sz="1800" err="1">
                <a:solidFill>
                  <a:srgbClr val="000000"/>
                </a:solidFill>
                <a:latin typeface="SpiegelSansUI"/>
              </a:rPr>
              <a:t>ist</a:t>
            </a:r>
            <a:r>
              <a:rPr lang="en-US" sz="1800">
                <a:solidFill>
                  <a:srgbClr val="000000"/>
                </a:solidFill>
                <a:latin typeface="SpiegelSansUI"/>
              </a:rPr>
              <a:t>, (…) </a:t>
            </a:r>
            <a:r>
              <a:rPr lang="en-US" sz="1800" err="1">
                <a:solidFill>
                  <a:srgbClr val="000000"/>
                </a:solidFill>
                <a:latin typeface="SpiegelSansUI"/>
              </a:rPr>
              <a:t>wie</a:t>
            </a:r>
            <a:r>
              <a:rPr lang="en-US" sz="1800">
                <a:solidFill>
                  <a:srgbClr val="000000"/>
                </a:solidFill>
                <a:latin typeface="SpiegelSansUI"/>
              </a:rPr>
              <a:t> Computer und Computer-</a:t>
            </a:r>
            <a:r>
              <a:rPr lang="en-US" sz="1800" err="1">
                <a:solidFill>
                  <a:srgbClr val="000000"/>
                </a:solidFill>
                <a:latin typeface="SpiegelSansUI"/>
              </a:rPr>
              <a:t>Themen</a:t>
            </a:r>
            <a:r>
              <a:rPr lang="en-US" sz="1800">
                <a:solidFill>
                  <a:srgbClr val="000000"/>
                </a:solidFill>
                <a:latin typeface="SpiegelSansUI"/>
              </a:rPr>
              <a:t> in </a:t>
            </a:r>
            <a:r>
              <a:rPr lang="en-US" sz="1800" err="1">
                <a:solidFill>
                  <a:srgbClr val="000000"/>
                </a:solidFill>
                <a:latin typeface="SpiegelSansUI"/>
              </a:rPr>
              <a:t>andere</a:t>
            </a:r>
            <a:r>
              <a:rPr lang="en-US" sz="1800">
                <a:solidFill>
                  <a:srgbClr val="000000"/>
                </a:solidFill>
                <a:latin typeface="SpiegelSansUI"/>
              </a:rPr>
              <a:t> </a:t>
            </a:r>
            <a:r>
              <a:rPr lang="en-US" sz="1800" err="1">
                <a:solidFill>
                  <a:srgbClr val="000000"/>
                </a:solidFill>
                <a:latin typeface="SpiegelSansUI"/>
              </a:rPr>
              <a:t>Fächer</a:t>
            </a:r>
            <a:r>
              <a:rPr lang="en-US" sz="1800">
                <a:solidFill>
                  <a:srgbClr val="000000"/>
                </a:solidFill>
                <a:latin typeface="SpiegelSansUI"/>
              </a:rPr>
              <a:t> »</a:t>
            </a:r>
            <a:r>
              <a:rPr lang="en-US" sz="1800" err="1">
                <a:solidFill>
                  <a:srgbClr val="000000"/>
                </a:solidFill>
                <a:latin typeface="SpiegelSansUI"/>
              </a:rPr>
              <a:t>integriert</a:t>
            </a:r>
            <a:r>
              <a:rPr lang="en-US" sz="1800">
                <a:solidFill>
                  <a:srgbClr val="000000"/>
                </a:solidFill>
                <a:latin typeface="SpiegelSansUI"/>
              </a:rPr>
              <a:t>« </a:t>
            </a:r>
            <a:r>
              <a:rPr lang="en-US" sz="1800" err="1">
                <a:solidFill>
                  <a:srgbClr val="000000"/>
                </a:solidFill>
                <a:latin typeface="SpiegelSansUI"/>
              </a:rPr>
              <a:t>werden</a:t>
            </a:r>
            <a:r>
              <a:rPr lang="en-US" sz="1800">
                <a:solidFill>
                  <a:srgbClr val="000000"/>
                </a:solidFill>
                <a:latin typeface="SpiegelSansUI"/>
              </a:rPr>
              <a:t>."</a:t>
            </a:r>
          </a:p>
          <a:p>
            <a:pPr marL="0" indent="0">
              <a:lnSpc>
                <a:spcPct val="110000"/>
              </a:lnSpc>
              <a:buNone/>
            </a:pPr>
            <a:r>
              <a:rPr lang="en-US" sz="1800">
                <a:solidFill>
                  <a:srgbClr val="000000"/>
                </a:solidFill>
                <a:latin typeface="SpiegelSansUI"/>
              </a:rPr>
              <a:t>Spiegel (</a:t>
            </a:r>
            <a:r>
              <a:rPr lang="en-US" sz="1800">
                <a:ea typeface="+mn-lt"/>
                <a:cs typeface="+mn-lt"/>
              </a:rPr>
              <a:t>Nr. 47 / 18.11.1984)</a:t>
            </a:r>
            <a:br>
              <a:rPr lang="en-US" sz="1800">
                <a:ea typeface="+mn-lt"/>
                <a:cs typeface="+mn-lt"/>
              </a:rPr>
            </a:br>
            <a:endParaRPr lang="en-US" sz="180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
        <p:nvSpPr>
          <p:cNvPr id="9" name="Foliennummernplatzhalter 8">
            <a:extLst>
              <a:ext uri="{FF2B5EF4-FFF2-40B4-BE49-F238E27FC236}">
                <a16:creationId xmlns:a16="http://schemas.microsoft.com/office/drawing/2014/main" id="{6AF487E2-BB0E-B12B-2659-A43FA73BAFED}"/>
              </a:ext>
            </a:extLst>
          </p:cNvPr>
          <p:cNvSpPr>
            <a:spLocks noGrp="1"/>
          </p:cNvSpPr>
          <p:nvPr>
            <p:ph type="sldNum" sz="quarter" idx="12"/>
          </p:nvPr>
        </p:nvSpPr>
        <p:spPr/>
        <p:txBody>
          <a:bodyPr/>
          <a:lstStyle/>
          <a:p>
            <a:pPr rtl="0"/>
            <a:fld id="{6D22F896-40B5-4ADD-8801-0D06FADFA095}" type="slidenum">
              <a:rPr lang="de-DE" noProof="0" smtClean="0"/>
              <a:t>2</a:t>
            </a:fld>
            <a:endParaRPr lang="de-DE" noProof="0"/>
          </a:p>
        </p:txBody>
      </p:sp>
    </p:spTree>
    <p:extLst>
      <p:ext uri="{BB962C8B-B14F-4D97-AF65-F5344CB8AC3E}">
        <p14:creationId xmlns:p14="http://schemas.microsoft.com/office/powerpoint/2010/main" val="72424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5723342-D2B2-1627-877A-75734346101B}"/>
              </a:ext>
            </a:extLst>
          </p:cNvPr>
          <p:cNvPicPr>
            <a:picLocks noChangeAspect="1"/>
          </p:cNvPicPr>
          <p:nvPr/>
        </p:nvPicPr>
        <p:blipFill>
          <a:blip r:embed="rId2"/>
          <a:stretch>
            <a:fillRect/>
          </a:stretch>
        </p:blipFill>
        <p:spPr>
          <a:xfrm>
            <a:off x="4090035" y="140964"/>
            <a:ext cx="4011930" cy="5890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hteck 1">
            <a:extLst>
              <a:ext uri="{FF2B5EF4-FFF2-40B4-BE49-F238E27FC236}">
                <a16:creationId xmlns:a16="http://schemas.microsoft.com/office/drawing/2014/main" id="{8900D6F7-1165-B6CB-A280-1A2C762E691C}"/>
              </a:ext>
            </a:extLst>
          </p:cNvPr>
          <p:cNvSpPr/>
          <p:nvPr/>
        </p:nvSpPr>
        <p:spPr>
          <a:xfrm>
            <a:off x="7029450" y="140964"/>
            <a:ext cx="1072515" cy="45911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 name="Foliennummernplatzhalter 8">
            <a:extLst>
              <a:ext uri="{FF2B5EF4-FFF2-40B4-BE49-F238E27FC236}">
                <a16:creationId xmlns:a16="http://schemas.microsoft.com/office/drawing/2014/main" id="{2FFBA5FB-4ABD-0550-E3C7-CD09013AEE7D}"/>
              </a:ext>
            </a:extLst>
          </p:cNvPr>
          <p:cNvSpPr>
            <a:spLocks noGrp="1"/>
          </p:cNvSpPr>
          <p:nvPr>
            <p:ph type="sldNum" sz="quarter" idx="12"/>
          </p:nvPr>
        </p:nvSpPr>
        <p:spPr/>
        <p:txBody>
          <a:bodyPr/>
          <a:lstStyle/>
          <a:p>
            <a:pPr rtl="0"/>
            <a:fld id="{6D22F896-40B5-4ADD-8801-0D06FADFA095}" type="slidenum">
              <a:rPr lang="de-DE" noProof="0" smtClean="0"/>
              <a:t>20</a:t>
            </a:fld>
            <a:endParaRPr lang="de-DE" noProof="0"/>
          </a:p>
        </p:txBody>
      </p:sp>
    </p:spTree>
    <p:extLst>
      <p:ext uri="{BB962C8B-B14F-4D97-AF65-F5344CB8AC3E}">
        <p14:creationId xmlns:p14="http://schemas.microsoft.com/office/powerpoint/2010/main" val="2977526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pt4 2a">
            <a:hlinkClick r:id="" action="ppaction://media"/>
            <a:extLst>
              <a:ext uri="{FF2B5EF4-FFF2-40B4-BE49-F238E27FC236}">
                <a16:creationId xmlns:a16="http://schemas.microsoft.com/office/drawing/2014/main" id="{CDC14875-5314-B0A1-B65A-39C7FF8046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9" name="Foliennummernplatzhalter 8">
            <a:extLst>
              <a:ext uri="{FF2B5EF4-FFF2-40B4-BE49-F238E27FC236}">
                <a16:creationId xmlns:a16="http://schemas.microsoft.com/office/drawing/2014/main" id="{C4298B52-22AF-86B3-388E-88E597173566}"/>
              </a:ext>
            </a:extLst>
          </p:cNvPr>
          <p:cNvSpPr>
            <a:spLocks noGrp="1"/>
          </p:cNvSpPr>
          <p:nvPr>
            <p:ph type="sldNum" sz="quarter" idx="12"/>
          </p:nvPr>
        </p:nvSpPr>
        <p:spPr/>
        <p:txBody>
          <a:bodyPr/>
          <a:lstStyle/>
          <a:p>
            <a:pPr rtl="0"/>
            <a:fld id="{6D22F896-40B5-4ADD-8801-0D06FADFA095}" type="slidenum">
              <a:rPr lang="de-DE" noProof="0" smtClean="0"/>
              <a:t>21</a:t>
            </a:fld>
            <a:endParaRPr lang="de-DE" noProof="0"/>
          </a:p>
        </p:txBody>
      </p:sp>
    </p:spTree>
    <p:extLst>
      <p:ext uri="{BB962C8B-B14F-4D97-AF65-F5344CB8AC3E}">
        <p14:creationId xmlns:p14="http://schemas.microsoft.com/office/powerpoint/2010/main" val="355420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p:txBody>
          <a:bodyPr/>
          <a:lstStyle/>
          <a:p>
            <a:r>
              <a:rPr lang="de-DE"/>
              <a:t>Unterrichtsvorbereitung</a:t>
            </a:r>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p:txBody>
          <a:bodyPr/>
          <a:lstStyle/>
          <a:p>
            <a:r>
              <a:rPr lang="de-DE"/>
              <a:t> </a:t>
            </a:r>
          </a:p>
        </p:txBody>
      </p:sp>
      <p:sp>
        <p:nvSpPr>
          <p:cNvPr id="9" name="Foliennummernplatzhalter 8">
            <a:extLst>
              <a:ext uri="{FF2B5EF4-FFF2-40B4-BE49-F238E27FC236}">
                <a16:creationId xmlns:a16="http://schemas.microsoft.com/office/drawing/2014/main" id="{A213AA3E-B132-EB65-3C97-8B02D1BB0F6A}"/>
              </a:ext>
            </a:extLst>
          </p:cNvPr>
          <p:cNvSpPr>
            <a:spLocks noGrp="1"/>
          </p:cNvSpPr>
          <p:nvPr>
            <p:ph type="sldNum" sz="quarter" idx="12"/>
          </p:nvPr>
        </p:nvSpPr>
        <p:spPr/>
        <p:txBody>
          <a:bodyPr/>
          <a:lstStyle/>
          <a:p>
            <a:pPr rtl="0"/>
            <a:fld id="{6D22F896-40B5-4ADD-8801-0D06FADFA095}" type="slidenum">
              <a:rPr lang="de-DE" noProof="0" smtClean="0"/>
              <a:t>22</a:t>
            </a:fld>
            <a:endParaRPr lang="de-DE" noProof="0"/>
          </a:p>
        </p:txBody>
      </p:sp>
    </p:spTree>
    <p:extLst>
      <p:ext uri="{BB962C8B-B14F-4D97-AF65-F5344CB8AC3E}">
        <p14:creationId xmlns:p14="http://schemas.microsoft.com/office/powerpoint/2010/main" val="4242890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91AB400-AE45-0056-C143-58552C6E0B8C}"/>
              </a:ext>
            </a:extLst>
          </p:cNvPr>
          <p:cNvPicPr>
            <a:picLocks noChangeAspect="1"/>
          </p:cNvPicPr>
          <p:nvPr/>
        </p:nvPicPr>
        <p:blipFill>
          <a:blip r:embed="rId2"/>
          <a:stretch>
            <a:fillRect/>
          </a:stretch>
        </p:blipFill>
        <p:spPr>
          <a:xfrm>
            <a:off x="577812" y="284120"/>
            <a:ext cx="11036375" cy="769980"/>
          </a:xfrm>
          <a:prstGeom prst="rect">
            <a:avLst/>
          </a:prstGeom>
        </p:spPr>
      </p:pic>
      <p:pic>
        <p:nvPicPr>
          <p:cNvPr id="7" name="Grafik 6">
            <a:extLst>
              <a:ext uri="{FF2B5EF4-FFF2-40B4-BE49-F238E27FC236}">
                <a16:creationId xmlns:a16="http://schemas.microsoft.com/office/drawing/2014/main" id="{6F0F5E3B-6C2A-1552-E7A9-0969E4A0092E}"/>
              </a:ext>
            </a:extLst>
          </p:cNvPr>
          <p:cNvPicPr>
            <a:picLocks noChangeAspect="1"/>
          </p:cNvPicPr>
          <p:nvPr/>
        </p:nvPicPr>
        <p:blipFill rotWithShape="1">
          <a:blip r:embed="rId3"/>
          <a:srcRect b="38054"/>
          <a:stretch/>
        </p:blipFill>
        <p:spPr>
          <a:xfrm>
            <a:off x="577812" y="1054100"/>
            <a:ext cx="11036375" cy="4572000"/>
          </a:xfrm>
          <a:prstGeom prst="rect">
            <a:avLst/>
          </a:prstGeom>
        </p:spPr>
      </p:pic>
      <p:sp>
        <p:nvSpPr>
          <p:cNvPr id="9" name="Foliennummernplatzhalter 8">
            <a:extLst>
              <a:ext uri="{FF2B5EF4-FFF2-40B4-BE49-F238E27FC236}">
                <a16:creationId xmlns:a16="http://schemas.microsoft.com/office/drawing/2014/main" id="{CFE0142F-945D-D70C-ABE1-D6D9D97492EB}"/>
              </a:ext>
            </a:extLst>
          </p:cNvPr>
          <p:cNvSpPr>
            <a:spLocks noGrp="1"/>
          </p:cNvSpPr>
          <p:nvPr>
            <p:ph type="sldNum" sz="quarter" idx="12"/>
          </p:nvPr>
        </p:nvSpPr>
        <p:spPr/>
        <p:txBody>
          <a:bodyPr/>
          <a:lstStyle/>
          <a:p>
            <a:pPr rtl="0"/>
            <a:fld id="{6D22F896-40B5-4ADD-8801-0D06FADFA095}" type="slidenum">
              <a:rPr lang="de-DE" noProof="0" smtClean="0"/>
              <a:t>23</a:t>
            </a:fld>
            <a:endParaRPr lang="de-DE" noProof="0"/>
          </a:p>
        </p:txBody>
      </p:sp>
    </p:spTree>
    <p:extLst>
      <p:ext uri="{BB962C8B-B14F-4D97-AF65-F5344CB8AC3E}">
        <p14:creationId xmlns:p14="http://schemas.microsoft.com/office/powerpoint/2010/main" val="278712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0F38DEB-7A8C-DC40-A4BC-13A95A9F8ADA}"/>
              </a:ext>
            </a:extLst>
          </p:cNvPr>
          <p:cNvPicPr>
            <a:picLocks noChangeAspect="1"/>
          </p:cNvPicPr>
          <p:nvPr/>
        </p:nvPicPr>
        <p:blipFill>
          <a:blip r:embed="rId2"/>
          <a:stretch>
            <a:fillRect/>
          </a:stretch>
        </p:blipFill>
        <p:spPr>
          <a:xfrm>
            <a:off x="785071" y="507327"/>
            <a:ext cx="10629509" cy="5385473"/>
          </a:xfrm>
          <a:prstGeom prst="rect">
            <a:avLst/>
          </a:prstGeom>
        </p:spPr>
      </p:pic>
      <p:sp>
        <p:nvSpPr>
          <p:cNvPr id="8" name="Foliennummernplatzhalter 7">
            <a:extLst>
              <a:ext uri="{FF2B5EF4-FFF2-40B4-BE49-F238E27FC236}">
                <a16:creationId xmlns:a16="http://schemas.microsoft.com/office/drawing/2014/main" id="{D74C20DE-0F16-7C3F-2925-0769C8561379}"/>
              </a:ext>
            </a:extLst>
          </p:cNvPr>
          <p:cNvSpPr>
            <a:spLocks noGrp="1"/>
          </p:cNvSpPr>
          <p:nvPr>
            <p:ph type="sldNum" sz="quarter" idx="12"/>
          </p:nvPr>
        </p:nvSpPr>
        <p:spPr/>
        <p:txBody>
          <a:bodyPr/>
          <a:lstStyle/>
          <a:p>
            <a:pPr rtl="0"/>
            <a:fld id="{6D22F896-40B5-4ADD-8801-0D06FADFA095}" type="slidenum">
              <a:rPr lang="de-DE" noProof="0" smtClean="0"/>
              <a:t>24</a:t>
            </a:fld>
            <a:endParaRPr lang="de-DE" noProof="0"/>
          </a:p>
        </p:txBody>
      </p:sp>
      <p:pic>
        <p:nvPicPr>
          <p:cNvPr id="9" name="Grafik 8">
            <a:extLst>
              <a:ext uri="{FF2B5EF4-FFF2-40B4-BE49-F238E27FC236}">
                <a16:creationId xmlns:a16="http://schemas.microsoft.com/office/drawing/2014/main" id="{B5CAAE3D-074A-B196-F720-0E310C83C96B}"/>
              </a:ext>
            </a:extLst>
          </p:cNvPr>
          <p:cNvPicPr>
            <a:picLocks noChangeAspect="1"/>
          </p:cNvPicPr>
          <p:nvPr/>
        </p:nvPicPr>
        <p:blipFill rotWithShape="1">
          <a:blip r:embed="rId2"/>
          <a:srcRect b="78823"/>
          <a:stretch/>
        </p:blipFill>
        <p:spPr>
          <a:xfrm>
            <a:off x="777420" y="507326"/>
            <a:ext cx="10629509" cy="1140499"/>
          </a:xfrm>
          <a:prstGeom prst="rect">
            <a:avLst/>
          </a:prstGeom>
        </p:spPr>
      </p:pic>
    </p:spTree>
    <p:extLst>
      <p:ext uri="{BB962C8B-B14F-4D97-AF65-F5344CB8AC3E}">
        <p14:creationId xmlns:p14="http://schemas.microsoft.com/office/powerpoint/2010/main" val="265501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CFFD6B4-D8FD-1F7F-5417-57B9E0611547}"/>
              </a:ext>
            </a:extLst>
          </p:cNvPr>
          <p:cNvPicPr>
            <a:picLocks noChangeAspect="1"/>
          </p:cNvPicPr>
          <p:nvPr/>
        </p:nvPicPr>
        <p:blipFill>
          <a:blip r:embed="rId2"/>
          <a:stretch>
            <a:fillRect/>
          </a:stretch>
        </p:blipFill>
        <p:spPr>
          <a:xfrm>
            <a:off x="1445074" y="123389"/>
            <a:ext cx="9301851" cy="5868704"/>
          </a:xfrm>
          <a:prstGeom prst="rect">
            <a:avLst/>
          </a:prstGeom>
          <a:ln>
            <a:noFill/>
          </a:ln>
          <a:effectLst>
            <a:outerShdw blurRad="292100" dist="139700" dir="2700000" algn="tl" rotWithShape="0">
              <a:srgbClr val="333333">
                <a:alpha val="65000"/>
              </a:srgbClr>
            </a:outerShdw>
          </a:effectLst>
        </p:spPr>
      </p:pic>
      <p:sp>
        <p:nvSpPr>
          <p:cNvPr id="9" name="Foliennummernplatzhalter 8">
            <a:extLst>
              <a:ext uri="{FF2B5EF4-FFF2-40B4-BE49-F238E27FC236}">
                <a16:creationId xmlns:a16="http://schemas.microsoft.com/office/drawing/2014/main" id="{6C0C1F97-63FD-E413-5000-3B9E37A18753}"/>
              </a:ext>
            </a:extLst>
          </p:cNvPr>
          <p:cNvSpPr>
            <a:spLocks noGrp="1"/>
          </p:cNvSpPr>
          <p:nvPr>
            <p:ph type="sldNum" sz="quarter" idx="12"/>
          </p:nvPr>
        </p:nvSpPr>
        <p:spPr/>
        <p:txBody>
          <a:bodyPr/>
          <a:lstStyle/>
          <a:p>
            <a:pPr rtl="0"/>
            <a:fld id="{6D22F896-40B5-4ADD-8801-0D06FADFA095}" type="slidenum">
              <a:rPr lang="de-DE" noProof="0" smtClean="0"/>
              <a:t>25</a:t>
            </a:fld>
            <a:endParaRPr lang="de-DE" noProof="0"/>
          </a:p>
        </p:txBody>
      </p:sp>
      <p:pic>
        <p:nvPicPr>
          <p:cNvPr id="10" name="Grafik 9">
            <a:extLst>
              <a:ext uri="{FF2B5EF4-FFF2-40B4-BE49-F238E27FC236}">
                <a16:creationId xmlns:a16="http://schemas.microsoft.com/office/drawing/2014/main" id="{AD96572F-4382-3D77-1B8C-43C436FCE59A}"/>
              </a:ext>
            </a:extLst>
          </p:cNvPr>
          <p:cNvPicPr>
            <a:picLocks noChangeAspect="1"/>
          </p:cNvPicPr>
          <p:nvPr/>
        </p:nvPicPr>
        <p:blipFill rotWithShape="1">
          <a:blip r:embed="rId2"/>
          <a:srcRect b="87348"/>
          <a:stretch/>
        </p:blipFill>
        <p:spPr>
          <a:xfrm>
            <a:off x="1445074" y="123389"/>
            <a:ext cx="9301851" cy="7425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691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8">
            <a:extLst>
              <a:ext uri="{FF2B5EF4-FFF2-40B4-BE49-F238E27FC236}">
                <a16:creationId xmlns:a16="http://schemas.microsoft.com/office/drawing/2014/main" id="{6C0C1F97-63FD-E413-5000-3B9E37A18753}"/>
              </a:ext>
            </a:extLst>
          </p:cNvPr>
          <p:cNvSpPr>
            <a:spLocks noGrp="1"/>
          </p:cNvSpPr>
          <p:nvPr>
            <p:ph type="sldNum" sz="quarter" idx="12"/>
          </p:nvPr>
        </p:nvSpPr>
        <p:spPr/>
        <p:txBody>
          <a:bodyPr/>
          <a:lstStyle/>
          <a:p>
            <a:pPr rtl="0"/>
            <a:fld id="{6D22F896-40B5-4ADD-8801-0D06FADFA095}" type="slidenum">
              <a:rPr lang="de-DE" noProof="0" smtClean="0"/>
              <a:t>26</a:t>
            </a:fld>
            <a:endParaRPr lang="de-DE" noProof="0"/>
          </a:p>
        </p:txBody>
      </p:sp>
      <p:pic>
        <p:nvPicPr>
          <p:cNvPr id="2" name="Grafik 1">
            <a:extLst>
              <a:ext uri="{FF2B5EF4-FFF2-40B4-BE49-F238E27FC236}">
                <a16:creationId xmlns:a16="http://schemas.microsoft.com/office/drawing/2014/main" id="{D087BB83-245F-C42C-4F72-0DBFB9EDB79E}"/>
              </a:ext>
            </a:extLst>
          </p:cNvPr>
          <p:cNvPicPr>
            <a:picLocks noChangeAspect="1"/>
          </p:cNvPicPr>
          <p:nvPr/>
        </p:nvPicPr>
        <p:blipFill>
          <a:blip r:embed="rId2"/>
          <a:stretch>
            <a:fillRect/>
          </a:stretch>
        </p:blipFill>
        <p:spPr>
          <a:xfrm>
            <a:off x="1414130" y="123389"/>
            <a:ext cx="8525540" cy="5473397"/>
          </a:xfrm>
          <a:prstGeom prst="rect">
            <a:avLst/>
          </a:prstGeom>
          <a:ln>
            <a:noFill/>
          </a:ln>
          <a:effectLst>
            <a:outerShdw blurRad="292100" dist="139700" dir="2700000" algn="tl" rotWithShape="0">
              <a:srgbClr val="333333">
                <a:alpha val="65000"/>
              </a:srgbClr>
            </a:outerShdw>
          </a:effectLst>
        </p:spPr>
      </p:pic>
      <p:pic>
        <p:nvPicPr>
          <p:cNvPr id="4" name="Grafik 3">
            <a:extLst>
              <a:ext uri="{FF2B5EF4-FFF2-40B4-BE49-F238E27FC236}">
                <a16:creationId xmlns:a16="http://schemas.microsoft.com/office/drawing/2014/main" id="{3671B03D-B799-23FE-46A1-7AA2435F00A8}"/>
              </a:ext>
            </a:extLst>
          </p:cNvPr>
          <p:cNvPicPr>
            <a:picLocks noChangeAspect="1"/>
          </p:cNvPicPr>
          <p:nvPr/>
        </p:nvPicPr>
        <p:blipFill>
          <a:blip r:embed="rId3"/>
          <a:stretch>
            <a:fillRect/>
          </a:stretch>
        </p:blipFill>
        <p:spPr>
          <a:xfrm>
            <a:off x="686203" y="1264744"/>
            <a:ext cx="9981394" cy="4186482"/>
          </a:xfrm>
          <a:prstGeom prst="rect">
            <a:avLst/>
          </a:prstGeom>
          <a:ln>
            <a:no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A4618715-E913-D5E4-FA35-EF9140687E13}"/>
              </a:ext>
            </a:extLst>
          </p:cNvPr>
          <p:cNvPicPr>
            <a:picLocks noChangeAspect="1"/>
          </p:cNvPicPr>
          <p:nvPr/>
        </p:nvPicPr>
        <p:blipFill rotWithShape="1">
          <a:blip r:embed="rId2"/>
          <a:srcRect b="86497"/>
          <a:stretch/>
        </p:blipFill>
        <p:spPr>
          <a:xfrm>
            <a:off x="1414130" y="123390"/>
            <a:ext cx="8525540" cy="7390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438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p:txBody>
          <a:bodyPr/>
          <a:lstStyle/>
          <a:p>
            <a:r>
              <a:rPr lang="de-DE"/>
              <a:t>Kreatives Schreiben</a:t>
            </a:r>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p:txBody>
          <a:bodyPr/>
          <a:lstStyle/>
          <a:p>
            <a:r>
              <a:rPr lang="de-DE"/>
              <a:t> </a:t>
            </a:r>
          </a:p>
        </p:txBody>
      </p:sp>
      <p:sp>
        <p:nvSpPr>
          <p:cNvPr id="9" name="Foliennummernplatzhalter 8">
            <a:extLst>
              <a:ext uri="{FF2B5EF4-FFF2-40B4-BE49-F238E27FC236}">
                <a16:creationId xmlns:a16="http://schemas.microsoft.com/office/drawing/2014/main" id="{A213AA3E-B132-EB65-3C97-8B02D1BB0F6A}"/>
              </a:ext>
            </a:extLst>
          </p:cNvPr>
          <p:cNvSpPr>
            <a:spLocks noGrp="1"/>
          </p:cNvSpPr>
          <p:nvPr>
            <p:ph type="sldNum" sz="quarter" idx="12"/>
          </p:nvPr>
        </p:nvSpPr>
        <p:spPr/>
        <p:txBody>
          <a:bodyPr/>
          <a:lstStyle/>
          <a:p>
            <a:pPr rtl="0"/>
            <a:fld id="{6D22F896-40B5-4ADD-8801-0D06FADFA095}" type="slidenum">
              <a:rPr lang="de-DE" noProof="0" smtClean="0"/>
              <a:t>27</a:t>
            </a:fld>
            <a:endParaRPr lang="de-DE" noProof="0"/>
          </a:p>
        </p:txBody>
      </p:sp>
    </p:spTree>
    <p:extLst>
      <p:ext uri="{BB962C8B-B14F-4D97-AF65-F5344CB8AC3E}">
        <p14:creationId xmlns:p14="http://schemas.microsoft.com/office/powerpoint/2010/main" val="1887113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D457C69-EDA0-13FE-178A-DFB7E54995B1}"/>
              </a:ext>
            </a:extLst>
          </p:cNvPr>
          <p:cNvPicPr>
            <a:picLocks noChangeAspect="1"/>
          </p:cNvPicPr>
          <p:nvPr/>
        </p:nvPicPr>
        <p:blipFill>
          <a:blip r:embed="rId3"/>
          <a:stretch>
            <a:fillRect/>
          </a:stretch>
        </p:blipFill>
        <p:spPr>
          <a:xfrm>
            <a:off x="461833" y="771276"/>
            <a:ext cx="11268329" cy="4600824"/>
          </a:xfrm>
          <a:prstGeom prst="rect">
            <a:avLst/>
          </a:prstGeom>
        </p:spPr>
      </p:pic>
      <p:pic>
        <p:nvPicPr>
          <p:cNvPr id="6" name="Grafik 5">
            <a:extLst>
              <a:ext uri="{FF2B5EF4-FFF2-40B4-BE49-F238E27FC236}">
                <a16:creationId xmlns:a16="http://schemas.microsoft.com/office/drawing/2014/main" id="{26668577-4D60-0492-0AE6-C2D3230CA657}"/>
              </a:ext>
            </a:extLst>
          </p:cNvPr>
          <p:cNvPicPr>
            <a:picLocks noChangeAspect="1"/>
          </p:cNvPicPr>
          <p:nvPr/>
        </p:nvPicPr>
        <p:blipFill rotWithShape="1">
          <a:blip r:embed="rId3"/>
          <a:srcRect b="77842"/>
          <a:stretch/>
        </p:blipFill>
        <p:spPr>
          <a:xfrm>
            <a:off x="461834" y="771276"/>
            <a:ext cx="11268329" cy="1019424"/>
          </a:xfrm>
          <a:prstGeom prst="rect">
            <a:avLst/>
          </a:prstGeom>
        </p:spPr>
      </p:pic>
      <p:sp>
        <p:nvSpPr>
          <p:cNvPr id="10" name="Foliennummernplatzhalter 9">
            <a:extLst>
              <a:ext uri="{FF2B5EF4-FFF2-40B4-BE49-F238E27FC236}">
                <a16:creationId xmlns:a16="http://schemas.microsoft.com/office/drawing/2014/main" id="{2C09B0FC-8635-68A9-19C4-96A664F15B5B}"/>
              </a:ext>
            </a:extLst>
          </p:cNvPr>
          <p:cNvSpPr>
            <a:spLocks noGrp="1"/>
          </p:cNvSpPr>
          <p:nvPr>
            <p:ph type="sldNum" sz="quarter" idx="12"/>
          </p:nvPr>
        </p:nvSpPr>
        <p:spPr/>
        <p:txBody>
          <a:bodyPr/>
          <a:lstStyle/>
          <a:p>
            <a:pPr rtl="0"/>
            <a:fld id="{6D22F896-40B5-4ADD-8801-0D06FADFA095}" type="slidenum">
              <a:rPr lang="de-DE" noProof="0" smtClean="0"/>
              <a:t>28</a:t>
            </a:fld>
            <a:endParaRPr lang="de-DE" noProof="0"/>
          </a:p>
        </p:txBody>
      </p:sp>
      <p:pic>
        <p:nvPicPr>
          <p:cNvPr id="11" name="Grafik 10">
            <a:extLst>
              <a:ext uri="{FF2B5EF4-FFF2-40B4-BE49-F238E27FC236}">
                <a16:creationId xmlns:a16="http://schemas.microsoft.com/office/drawing/2014/main" id="{07B51904-EB46-6DF2-1F01-446307E7BCF9}"/>
              </a:ext>
            </a:extLst>
          </p:cNvPr>
          <p:cNvPicPr>
            <a:picLocks noChangeAspect="1"/>
          </p:cNvPicPr>
          <p:nvPr/>
        </p:nvPicPr>
        <p:blipFill rotWithShape="1">
          <a:blip r:embed="rId3"/>
          <a:srcRect b="36851"/>
          <a:stretch/>
        </p:blipFill>
        <p:spPr>
          <a:xfrm>
            <a:off x="461832" y="771276"/>
            <a:ext cx="11268329" cy="2905374"/>
          </a:xfrm>
          <a:prstGeom prst="rect">
            <a:avLst/>
          </a:prstGeom>
        </p:spPr>
      </p:pic>
      <p:sp>
        <p:nvSpPr>
          <p:cNvPr id="7" name="Rechteck 6">
            <a:extLst>
              <a:ext uri="{FF2B5EF4-FFF2-40B4-BE49-F238E27FC236}">
                <a16:creationId xmlns:a16="http://schemas.microsoft.com/office/drawing/2014/main" id="{1C748739-E21F-3B53-1323-922570D0D70F}"/>
              </a:ext>
            </a:extLst>
          </p:cNvPr>
          <p:cNvSpPr/>
          <p:nvPr/>
        </p:nvSpPr>
        <p:spPr>
          <a:xfrm>
            <a:off x="5041900" y="927100"/>
            <a:ext cx="1714500" cy="254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8734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9B9AE44-F509-68E0-6B77-412C90B678B1}"/>
              </a:ext>
            </a:extLst>
          </p:cNvPr>
          <p:cNvPicPr>
            <a:picLocks noChangeAspect="1"/>
          </p:cNvPicPr>
          <p:nvPr/>
        </p:nvPicPr>
        <p:blipFill rotWithShape="1">
          <a:blip r:embed="rId2"/>
          <a:srcRect b="73860"/>
          <a:stretch/>
        </p:blipFill>
        <p:spPr>
          <a:xfrm>
            <a:off x="2077462" y="448907"/>
            <a:ext cx="8240275" cy="1332268"/>
          </a:xfrm>
          <a:prstGeom prst="rect">
            <a:avLst/>
          </a:prstGeom>
        </p:spPr>
      </p:pic>
      <p:pic>
        <p:nvPicPr>
          <p:cNvPr id="3" name="Grafik 2">
            <a:extLst>
              <a:ext uri="{FF2B5EF4-FFF2-40B4-BE49-F238E27FC236}">
                <a16:creationId xmlns:a16="http://schemas.microsoft.com/office/drawing/2014/main" id="{850F32F5-60DB-8C7E-5972-2FD3AB94E721}"/>
              </a:ext>
            </a:extLst>
          </p:cNvPr>
          <p:cNvPicPr>
            <a:picLocks noChangeAspect="1"/>
          </p:cNvPicPr>
          <p:nvPr/>
        </p:nvPicPr>
        <p:blipFill>
          <a:blip r:embed="rId2"/>
          <a:stretch>
            <a:fillRect/>
          </a:stretch>
        </p:blipFill>
        <p:spPr>
          <a:xfrm>
            <a:off x="2077462" y="448907"/>
            <a:ext cx="8240275" cy="5096586"/>
          </a:xfrm>
          <a:prstGeom prst="rect">
            <a:avLst/>
          </a:prstGeom>
        </p:spPr>
      </p:pic>
      <p:sp>
        <p:nvSpPr>
          <p:cNvPr id="2" name="Rechteck 1">
            <a:extLst>
              <a:ext uri="{FF2B5EF4-FFF2-40B4-BE49-F238E27FC236}">
                <a16:creationId xmlns:a16="http://schemas.microsoft.com/office/drawing/2014/main" id="{43CBDE74-3774-374B-F347-78CB86426A91}"/>
              </a:ext>
            </a:extLst>
          </p:cNvPr>
          <p:cNvSpPr/>
          <p:nvPr/>
        </p:nvSpPr>
        <p:spPr>
          <a:xfrm>
            <a:off x="2679699" y="565150"/>
            <a:ext cx="4645025" cy="254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sp>
        <p:nvSpPr>
          <p:cNvPr id="9" name="Foliennummernplatzhalter 8">
            <a:extLst>
              <a:ext uri="{FF2B5EF4-FFF2-40B4-BE49-F238E27FC236}">
                <a16:creationId xmlns:a16="http://schemas.microsoft.com/office/drawing/2014/main" id="{D431117D-FDEC-A9EE-FF32-C6E9121D29BE}"/>
              </a:ext>
            </a:extLst>
          </p:cNvPr>
          <p:cNvSpPr>
            <a:spLocks noGrp="1"/>
          </p:cNvSpPr>
          <p:nvPr>
            <p:ph type="sldNum" sz="quarter" idx="12"/>
          </p:nvPr>
        </p:nvSpPr>
        <p:spPr/>
        <p:txBody>
          <a:bodyPr/>
          <a:lstStyle/>
          <a:p>
            <a:pPr rtl="0"/>
            <a:fld id="{6D22F896-40B5-4ADD-8801-0D06FADFA095}" type="slidenum">
              <a:rPr lang="de-DE" noProof="0" smtClean="0"/>
              <a:t>29</a:t>
            </a:fld>
            <a:endParaRPr lang="de-DE" noProof="0"/>
          </a:p>
        </p:txBody>
      </p:sp>
    </p:spTree>
    <p:extLst>
      <p:ext uri="{BB962C8B-B14F-4D97-AF65-F5344CB8AC3E}">
        <p14:creationId xmlns:p14="http://schemas.microsoft.com/office/powerpoint/2010/main" val="122698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68708"/>
            <a:ext cx="5440680" cy="3858768"/>
          </a:xfrm>
        </p:spPr>
        <p:txBody>
          <a:bodyPr anchor="ctr">
            <a:normAutofit/>
          </a:bodyPr>
          <a:lstStyle/>
          <a:p>
            <a:pPr marL="0" indent="0">
              <a:lnSpc>
                <a:spcPct val="110000"/>
              </a:lnSpc>
              <a:buNone/>
            </a:pPr>
            <a:r>
              <a:rPr lang="en-US" sz="1800">
                <a:solidFill>
                  <a:srgbClr val="000000"/>
                </a:solidFill>
                <a:latin typeface="SpiegelSansUI"/>
              </a:rPr>
              <a:t>"Computer in alle </a:t>
            </a:r>
            <a:r>
              <a:rPr lang="en-US" sz="1800" err="1">
                <a:solidFill>
                  <a:srgbClr val="000000"/>
                </a:solidFill>
                <a:latin typeface="SpiegelSansUI"/>
              </a:rPr>
              <a:t>Schulen</a:t>
            </a:r>
            <a:r>
              <a:rPr lang="en-US" sz="1800">
                <a:solidFill>
                  <a:srgbClr val="000000"/>
                </a:solidFill>
                <a:latin typeface="SpiegelSansUI"/>
              </a:rPr>
              <a:t>, alle Schüler an die Computer - dieses </a:t>
            </a:r>
            <a:r>
              <a:rPr lang="en-US" sz="1800" err="1">
                <a:solidFill>
                  <a:srgbClr val="000000"/>
                </a:solidFill>
                <a:latin typeface="SpiegelSansUI"/>
              </a:rPr>
              <a:t>Programm</a:t>
            </a:r>
            <a:r>
              <a:rPr lang="en-US" sz="1800">
                <a:solidFill>
                  <a:srgbClr val="000000"/>
                </a:solidFill>
                <a:latin typeface="SpiegelSansUI"/>
              </a:rPr>
              <a:t> </a:t>
            </a:r>
            <a:r>
              <a:rPr lang="en-US" sz="1800" err="1">
                <a:solidFill>
                  <a:srgbClr val="000000"/>
                </a:solidFill>
                <a:highlight>
                  <a:srgbClr val="FFFF00"/>
                </a:highlight>
                <a:latin typeface="SpiegelSansUI"/>
              </a:rPr>
              <a:t>wollen</a:t>
            </a:r>
            <a:r>
              <a:rPr lang="en-US" sz="1800">
                <a:solidFill>
                  <a:srgbClr val="000000"/>
                </a:solidFill>
                <a:highlight>
                  <a:srgbClr val="FFFF00"/>
                </a:highlight>
                <a:latin typeface="SpiegelSansUI"/>
              </a:rPr>
              <a:t> die </a:t>
            </a:r>
            <a:r>
              <a:rPr lang="en-US" sz="1800" err="1">
                <a:solidFill>
                  <a:srgbClr val="000000"/>
                </a:solidFill>
                <a:highlight>
                  <a:srgbClr val="FFFF00"/>
                </a:highlight>
                <a:latin typeface="SpiegelSansUI"/>
              </a:rPr>
              <a:t>Kultusminister</a:t>
            </a:r>
            <a:r>
              <a:rPr lang="en-US" sz="1800">
                <a:solidFill>
                  <a:srgbClr val="000000"/>
                </a:solidFill>
                <a:highlight>
                  <a:srgbClr val="FFFF00"/>
                </a:highlight>
                <a:latin typeface="SpiegelSansUI"/>
              </a:rPr>
              <a:t> </a:t>
            </a:r>
            <a:r>
              <a:rPr lang="en-US" sz="1800" err="1">
                <a:solidFill>
                  <a:srgbClr val="000000"/>
                </a:solidFill>
                <a:highlight>
                  <a:srgbClr val="FFFF00"/>
                </a:highlight>
                <a:latin typeface="SpiegelSansUI"/>
              </a:rPr>
              <a:t>zügig</a:t>
            </a:r>
            <a:r>
              <a:rPr lang="en-US" sz="1800">
                <a:solidFill>
                  <a:srgbClr val="000000"/>
                </a:solidFill>
                <a:highlight>
                  <a:srgbClr val="FFFF00"/>
                </a:highlight>
                <a:latin typeface="SpiegelSansUI"/>
              </a:rPr>
              <a:t> </a:t>
            </a:r>
            <a:r>
              <a:rPr lang="en-US" sz="1800" err="1">
                <a:solidFill>
                  <a:srgbClr val="000000"/>
                </a:solidFill>
                <a:highlight>
                  <a:srgbClr val="FFFF00"/>
                </a:highlight>
                <a:latin typeface="SpiegelSansUI"/>
              </a:rPr>
              <a:t>verwirklichen</a:t>
            </a:r>
            <a:r>
              <a:rPr lang="en-US" sz="1800">
                <a:solidFill>
                  <a:srgbClr val="000000"/>
                </a:solidFill>
                <a:latin typeface="SpiegelSansUI"/>
              </a:rPr>
              <a:t>. Noch </a:t>
            </a:r>
            <a:r>
              <a:rPr lang="en-US" sz="1800" err="1">
                <a:solidFill>
                  <a:srgbClr val="000000"/>
                </a:solidFill>
                <a:latin typeface="SpiegelSansUI"/>
              </a:rPr>
              <a:t>fehlt</a:t>
            </a:r>
            <a:r>
              <a:rPr lang="en-US" sz="1800">
                <a:solidFill>
                  <a:srgbClr val="000000"/>
                </a:solidFill>
                <a:latin typeface="SpiegelSansUI"/>
              </a:rPr>
              <a:t> es an </a:t>
            </a:r>
            <a:r>
              <a:rPr lang="en-US" sz="1800" err="1">
                <a:solidFill>
                  <a:srgbClr val="000000"/>
                </a:solidFill>
                <a:latin typeface="SpiegelSansUI"/>
              </a:rPr>
              <a:t>Rechnern</a:t>
            </a:r>
            <a:r>
              <a:rPr lang="en-US" sz="1800">
                <a:solidFill>
                  <a:srgbClr val="000000"/>
                </a:solidFill>
                <a:latin typeface="SpiegelSansUI"/>
              </a:rPr>
              <a:t> und an </a:t>
            </a:r>
            <a:r>
              <a:rPr lang="en-US" sz="1800" err="1">
                <a:solidFill>
                  <a:srgbClr val="000000"/>
                </a:solidFill>
                <a:latin typeface="SpiegelSansUI"/>
              </a:rPr>
              <a:t>Lehrern</a:t>
            </a:r>
            <a:r>
              <a:rPr lang="en-US" sz="1800">
                <a:solidFill>
                  <a:srgbClr val="000000"/>
                </a:solidFill>
                <a:latin typeface="SpiegelSansUI"/>
              </a:rPr>
              <a:t>, die </a:t>
            </a:r>
            <a:r>
              <a:rPr lang="en-US" sz="1800" err="1">
                <a:solidFill>
                  <a:srgbClr val="000000"/>
                </a:solidFill>
                <a:latin typeface="SpiegelSansUI"/>
              </a:rPr>
              <a:t>mit</a:t>
            </a:r>
            <a:r>
              <a:rPr lang="en-US" sz="1800">
                <a:solidFill>
                  <a:srgbClr val="000000"/>
                </a:solidFill>
                <a:latin typeface="SpiegelSansUI"/>
              </a:rPr>
              <a:t> </a:t>
            </a:r>
            <a:r>
              <a:rPr lang="en-US" sz="1800" err="1">
                <a:solidFill>
                  <a:srgbClr val="000000"/>
                </a:solidFill>
                <a:latin typeface="SpiegelSansUI"/>
              </a:rPr>
              <a:t>ihnen</a:t>
            </a:r>
            <a:r>
              <a:rPr lang="en-US" sz="1800">
                <a:solidFill>
                  <a:srgbClr val="000000"/>
                </a:solidFill>
                <a:latin typeface="SpiegelSansUI"/>
              </a:rPr>
              <a:t> </a:t>
            </a:r>
            <a:r>
              <a:rPr lang="en-US" sz="1800" err="1">
                <a:solidFill>
                  <a:srgbClr val="000000"/>
                </a:solidFill>
                <a:latin typeface="SpiegelSansUI"/>
              </a:rPr>
              <a:t>umgehen</a:t>
            </a:r>
            <a:r>
              <a:rPr lang="en-US" sz="1800">
                <a:solidFill>
                  <a:srgbClr val="000000"/>
                </a:solidFill>
                <a:latin typeface="SpiegelSansUI"/>
              </a:rPr>
              <a:t> </a:t>
            </a:r>
            <a:r>
              <a:rPr lang="en-US" sz="1800" err="1">
                <a:solidFill>
                  <a:srgbClr val="000000"/>
                </a:solidFill>
                <a:latin typeface="SpiegelSansUI"/>
              </a:rPr>
              <a:t>können</a:t>
            </a:r>
            <a:r>
              <a:rPr lang="en-US" sz="1800">
                <a:solidFill>
                  <a:srgbClr val="000000"/>
                </a:solidFill>
                <a:latin typeface="SpiegelSansUI"/>
              </a:rPr>
              <a:t>. </a:t>
            </a:r>
            <a:r>
              <a:rPr lang="en-US" sz="1800">
                <a:solidFill>
                  <a:srgbClr val="000000"/>
                </a:solidFill>
                <a:highlight>
                  <a:srgbClr val="FFFF00"/>
                </a:highlight>
                <a:latin typeface="SpiegelSansUI"/>
              </a:rPr>
              <a:t>Auch </a:t>
            </a:r>
            <a:r>
              <a:rPr lang="en-US" sz="1800" err="1">
                <a:solidFill>
                  <a:srgbClr val="000000"/>
                </a:solidFill>
                <a:highlight>
                  <a:srgbClr val="FFFF00"/>
                </a:highlight>
                <a:latin typeface="SpiegelSansUI"/>
              </a:rPr>
              <a:t>gibt</a:t>
            </a:r>
            <a:r>
              <a:rPr lang="en-US" sz="1800">
                <a:solidFill>
                  <a:srgbClr val="000000"/>
                </a:solidFill>
                <a:highlight>
                  <a:srgbClr val="FFFF00"/>
                </a:highlight>
                <a:latin typeface="SpiegelSansUI"/>
              </a:rPr>
              <a:t> es </a:t>
            </a:r>
            <a:r>
              <a:rPr lang="en-US" sz="1800" err="1">
                <a:solidFill>
                  <a:srgbClr val="000000"/>
                </a:solidFill>
                <a:highlight>
                  <a:srgbClr val="FFFF00"/>
                </a:highlight>
                <a:latin typeface="SpiegelSansUI"/>
              </a:rPr>
              <a:t>Widerstand</a:t>
            </a:r>
            <a:r>
              <a:rPr lang="en-US" sz="1800">
                <a:solidFill>
                  <a:srgbClr val="000000"/>
                </a:solidFill>
                <a:highlight>
                  <a:srgbClr val="FFFF00"/>
                </a:highlight>
                <a:latin typeface="SpiegelSansUI"/>
              </a:rPr>
              <a:t>.</a:t>
            </a:r>
            <a:r>
              <a:rPr lang="en-US" sz="1800">
                <a:solidFill>
                  <a:srgbClr val="000000"/>
                </a:solidFill>
                <a:latin typeface="SpiegelSansUI"/>
              </a:rPr>
              <a:t> Wie </a:t>
            </a:r>
            <a:r>
              <a:rPr lang="en-US" sz="1800" err="1">
                <a:solidFill>
                  <a:srgbClr val="000000"/>
                </a:solidFill>
                <a:latin typeface="SpiegelSansUI"/>
              </a:rPr>
              <a:t>attraktiv</a:t>
            </a:r>
            <a:r>
              <a:rPr lang="en-US" sz="1800">
                <a:solidFill>
                  <a:srgbClr val="000000"/>
                </a:solidFill>
                <a:latin typeface="SpiegelSansUI"/>
              </a:rPr>
              <a:t> der </a:t>
            </a:r>
            <a:r>
              <a:rPr lang="en-US" sz="1800" err="1">
                <a:solidFill>
                  <a:srgbClr val="000000"/>
                </a:solidFill>
                <a:latin typeface="SpiegelSansUI"/>
              </a:rPr>
              <a:t>Unterricht</a:t>
            </a:r>
            <a:r>
              <a:rPr lang="en-US" sz="1800">
                <a:solidFill>
                  <a:srgbClr val="000000"/>
                </a:solidFill>
                <a:latin typeface="SpiegelSansUI"/>
              </a:rPr>
              <a:t> am Computer sein </a:t>
            </a:r>
            <a:r>
              <a:rPr lang="en-US" sz="1800" err="1">
                <a:solidFill>
                  <a:srgbClr val="000000"/>
                </a:solidFill>
                <a:latin typeface="SpiegelSansUI"/>
              </a:rPr>
              <a:t>kann</a:t>
            </a:r>
            <a:r>
              <a:rPr lang="en-US" sz="1800">
                <a:solidFill>
                  <a:srgbClr val="000000"/>
                </a:solidFill>
                <a:latin typeface="SpiegelSansUI"/>
              </a:rPr>
              <a:t>, </a:t>
            </a:r>
            <a:r>
              <a:rPr lang="en-US" sz="1800" err="1">
                <a:solidFill>
                  <a:srgbClr val="000000"/>
                </a:solidFill>
                <a:latin typeface="SpiegelSansUI"/>
              </a:rPr>
              <a:t>führten</a:t>
            </a:r>
            <a:r>
              <a:rPr lang="en-US" sz="1800">
                <a:solidFill>
                  <a:srgbClr val="000000"/>
                </a:solidFill>
                <a:latin typeface="SpiegelSansUI"/>
              </a:rPr>
              <a:t> </a:t>
            </a:r>
            <a:r>
              <a:rPr lang="en-US" sz="1800" err="1">
                <a:solidFill>
                  <a:srgbClr val="000000"/>
                </a:solidFill>
                <a:latin typeface="SpiegelSansUI"/>
              </a:rPr>
              <a:t>bislang</a:t>
            </a:r>
            <a:r>
              <a:rPr lang="en-US" sz="1800">
                <a:solidFill>
                  <a:srgbClr val="000000"/>
                </a:solidFill>
                <a:latin typeface="SpiegelSansUI"/>
              </a:rPr>
              <a:t> </a:t>
            </a:r>
            <a:r>
              <a:rPr lang="en-US" sz="1800" err="1">
                <a:solidFill>
                  <a:srgbClr val="000000"/>
                </a:solidFill>
                <a:highlight>
                  <a:srgbClr val="FFFF00"/>
                </a:highlight>
                <a:latin typeface="SpiegelSansUI"/>
              </a:rPr>
              <a:t>nur</a:t>
            </a:r>
            <a:r>
              <a:rPr lang="en-US" sz="1800">
                <a:solidFill>
                  <a:srgbClr val="000000"/>
                </a:solidFill>
                <a:highlight>
                  <a:srgbClr val="FFFF00"/>
                </a:highlight>
                <a:latin typeface="SpiegelSansUI"/>
              </a:rPr>
              <a:t> </a:t>
            </a:r>
            <a:r>
              <a:rPr lang="en-US" sz="1800" err="1">
                <a:solidFill>
                  <a:srgbClr val="000000"/>
                </a:solidFill>
                <a:highlight>
                  <a:srgbClr val="FFFF00"/>
                </a:highlight>
                <a:latin typeface="SpiegelSansUI"/>
              </a:rPr>
              <a:t>einige</a:t>
            </a:r>
            <a:r>
              <a:rPr lang="en-US" sz="1800">
                <a:solidFill>
                  <a:srgbClr val="000000"/>
                </a:solidFill>
                <a:highlight>
                  <a:srgbClr val="FFFF00"/>
                </a:highlight>
                <a:latin typeface="SpiegelSansUI"/>
              </a:rPr>
              <a:t> </a:t>
            </a:r>
            <a:r>
              <a:rPr lang="en-US" sz="1800" err="1">
                <a:solidFill>
                  <a:srgbClr val="000000"/>
                </a:solidFill>
                <a:highlight>
                  <a:srgbClr val="FFFF00"/>
                </a:highlight>
                <a:latin typeface="SpiegelSansUI"/>
              </a:rPr>
              <a:t>Pioniere</a:t>
            </a:r>
            <a:r>
              <a:rPr lang="en-US" sz="1800">
                <a:solidFill>
                  <a:srgbClr val="000000"/>
                </a:solidFill>
                <a:highlight>
                  <a:srgbClr val="FFFF00"/>
                </a:highlight>
                <a:latin typeface="SpiegelSansUI"/>
              </a:rPr>
              <a:t> </a:t>
            </a:r>
            <a:r>
              <a:rPr lang="en-US" sz="1800" err="1">
                <a:solidFill>
                  <a:srgbClr val="000000"/>
                </a:solidFill>
                <a:latin typeface="SpiegelSansUI"/>
              </a:rPr>
              <a:t>vor</a:t>
            </a:r>
            <a:r>
              <a:rPr lang="en-US" sz="1800">
                <a:solidFill>
                  <a:srgbClr val="000000"/>
                </a:solidFill>
                <a:latin typeface="SpiegelSansUI"/>
              </a:rPr>
              <a:t>. Offen </a:t>
            </a:r>
            <a:r>
              <a:rPr lang="en-US" sz="1800" err="1">
                <a:solidFill>
                  <a:srgbClr val="000000"/>
                </a:solidFill>
                <a:latin typeface="SpiegelSansUI"/>
              </a:rPr>
              <a:t>ist</a:t>
            </a:r>
            <a:r>
              <a:rPr lang="en-US" sz="1800">
                <a:solidFill>
                  <a:srgbClr val="000000"/>
                </a:solidFill>
                <a:latin typeface="SpiegelSansUI"/>
              </a:rPr>
              <a:t>, (…) </a:t>
            </a:r>
            <a:r>
              <a:rPr lang="en-US" sz="1800" err="1">
                <a:solidFill>
                  <a:srgbClr val="000000"/>
                </a:solidFill>
                <a:highlight>
                  <a:srgbClr val="FFFF00"/>
                </a:highlight>
                <a:latin typeface="SpiegelSansUI"/>
              </a:rPr>
              <a:t>wie</a:t>
            </a:r>
            <a:r>
              <a:rPr lang="en-US" sz="1800">
                <a:solidFill>
                  <a:srgbClr val="000000"/>
                </a:solidFill>
                <a:highlight>
                  <a:srgbClr val="FFFF00"/>
                </a:highlight>
                <a:latin typeface="SpiegelSansUI"/>
              </a:rPr>
              <a:t> Computer und Computer-</a:t>
            </a:r>
            <a:r>
              <a:rPr lang="en-US" sz="1800" err="1">
                <a:solidFill>
                  <a:srgbClr val="000000"/>
                </a:solidFill>
                <a:highlight>
                  <a:srgbClr val="FFFF00"/>
                </a:highlight>
                <a:latin typeface="SpiegelSansUI"/>
              </a:rPr>
              <a:t>Themen</a:t>
            </a:r>
            <a:r>
              <a:rPr lang="en-US" sz="1800">
                <a:solidFill>
                  <a:srgbClr val="000000"/>
                </a:solidFill>
                <a:highlight>
                  <a:srgbClr val="FFFF00"/>
                </a:highlight>
                <a:latin typeface="SpiegelSansUI"/>
              </a:rPr>
              <a:t> in </a:t>
            </a:r>
            <a:r>
              <a:rPr lang="en-US" sz="1800" err="1">
                <a:solidFill>
                  <a:srgbClr val="000000"/>
                </a:solidFill>
                <a:highlight>
                  <a:srgbClr val="FFFF00"/>
                </a:highlight>
                <a:latin typeface="SpiegelSansUI"/>
              </a:rPr>
              <a:t>andere</a:t>
            </a:r>
            <a:r>
              <a:rPr lang="en-US" sz="1800">
                <a:solidFill>
                  <a:srgbClr val="000000"/>
                </a:solidFill>
                <a:highlight>
                  <a:srgbClr val="FFFF00"/>
                </a:highlight>
                <a:latin typeface="SpiegelSansUI"/>
              </a:rPr>
              <a:t> </a:t>
            </a:r>
            <a:r>
              <a:rPr lang="en-US" sz="1800" err="1">
                <a:solidFill>
                  <a:srgbClr val="000000"/>
                </a:solidFill>
                <a:highlight>
                  <a:srgbClr val="FFFF00"/>
                </a:highlight>
                <a:latin typeface="SpiegelSansUI"/>
              </a:rPr>
              <a:t>Fächer</a:t>
            </a:r>
            <a:r>
              <a:rPr lang="en-US" sz="1800">
                <a:solidFill>
                  <a:srgbClr val="000000"/>
                </a:solidFill>
                <a:highlight>
                  <a:srgbClr val="FFFF00"/>
                </a:highlight>
                <a:latin typeface="SpiegelSansUI"/>
              </a:rPr>
              <a:t> »</a:t>
            </a:r>
            <a:r>
              <a:rPr lang="en-US" sz="1800" err="1">
                <a:solidFill>
                  <a:srgbClr val="000000"/>
                </a:solidFill>
                <a:highlight>
                  <a:srgbClr val="FFFF00"/>
                </a:highlight>
                <a:latin typeface="SpiegelSansUI"/>
              </a:rPr>
              <a:t>integriert</a:t>
            </a:r>
            <a:r>
              <a:rPr lang="en-US" sz="1800">
                <a:solidFill>
                  <a:srgbClr val="000000"/>
                </a:solidFill>
                <a:highlight>
                  <a:srgbClr val="FFFF00"/>
                </a:highlight>
                <a:latin typeface="SpiegelSansUI"/>
              </a:rPr>
              <a:t>« </a:t>
            </a:r>
            <a:r>
              <a:rPr lang="en-US" sz="1800" err="1">
                <a:solidFill>
                  <a:srgbClr val="000000"/>
                </a:solidFill>
                <a:highlight>
                  <a:srgbClr val="FFFF00"/>
                </a:highlight>
                <a:latin typeface="SpiegelSansUI"/>
              </a:rPr>
              <a:t>werden</a:t>
            </a:r>
            <a:r>
              <a:rPr lang="en-US" sz="1800">
                <a:solidFill>
                  <a:srgbClr val="000000"/>
                </a:solidFill>
                <a:latin typeface="SpiegelSansUI"/>
              </a:rPr>
              <a:t>."</a:t>
            </a:r>
          </a:p>
          <a:p>
            <a:pPr marL="0" indent="0">
              <a:lnSpc>
                <a:spcPct val="110000"/>
              </a:lnSpc>
              <a:buNone/>
            </a:pPr>
            <a:r>
              <a:rPr lang="en-US" sz="1800">
                <a:solidFill>
                  <a:srgbClr val="000000"/>
                </a:solidFill>
                <a:latin typeface="SpiegelSansUI"/>
              </a:rPr>
              <a:t>Spiegel (</a:t>
            </a:r>
            <a:r>
              <a:rPr lang="en-US" sz="1800">
                <a:ea typeface="+mn-lt"/>
                <a:cs typeface="+mn-lt"/>
              </a:rPr>
              <a:t>Nr. 47 / 18.11.1984)</a:t>
            </a:r>
            <a:br>
              <a:rPr lang="en-US" sz="1800">
                <a:ea typeface="+mn-lt"/>
                <a:cs typeface="+mn-lt"/>
              </a:rPr>
            </a:br>
            <a:endParaRPr lang="en-US" sz="180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
        <p:nvSpPr>
          <p:cNvPr id="9" name="Foliennummernplatzhalter 8">
            <a:extLst>
              <a:ext uri="{FF2B5EF4-FFF2-40B4-BE49-F238E27FC236}">
                <a16:creationId xmlns:a16="http://schemas.microsoft.com/office/drawing/2014/main" id="{4AFFB181-9A0F-9747-4A50-08CCA4D278DA}"/>
              </a:ext>
            </a:extLst>
          </p:cNvPr>
          <p:cNvSpPr>
            <a:spLocks noGrp="1"/>
          </p:cNvSpPr>
          <p:nvPr>
            <p:ph type="sldNum" sz="quarter" idx="12"/>
          </p:nvPr>
        </p:nvSpPr>
        <p:spPr/>
        <p:txBody>
          <a:bodyPr/>
          <a:lstStyle/>
          <a:p>
            <a:pPr rtl="0"/>
            <a:fld id="{6D22F896-40B5-4ADD-8801-0D06FADFA095}" type="slidenum">
              <a:rPr lang="de-DE" noProof="0" smtClean="0"/>
              <a:t>3</a:t>
            </a:fld>
            <a:endParaRPr lang="de-DE" noProof="0"/>
          </a:p>
        </p:txBody>
      </p:sp>
    </p:spTree>
    <p:extLst>
      <p:ext uri="{BB962C8B-B14F-4D97-AF65-F5344CB8AC3E}">
        <p14:creationId xmlns:p14="http://schemas.microsoft.com/office/powerpoint/2010/main" val="364120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AB0B8F1-22B3-A293-DCB6-37899FDFB5F3}"/>
              </a:ext>
            </a:extLst>
          </p:cNvPr>
          <p:cNvSpPr>
            <a:spLocks noGrp="1"/>
          </p:cNvSpPr>
          <p:nvPr>
            <p:ph type="title"/>
          </p:nvPr>
        </p:nvSpPr>
        <p:spPr>
          <a:xfrm>
            <a:off x="1454238" y="2283668"/>
            <a:ext cx="9975761" cy="1887950"/>
          </a:xfrm>
        </p:spPr>
        <p:txBody>
          <a:bodyPr/>
          <a:lstStyle/>
          <a:p>
            <a:r>
              <a:rPr lang="de-DE"/>
              <a:t>                           </a:t>
            </a:r>
            <a:br>
              <a:rPr lang="de-DE"/>
            </a:br>
            <a:r>
              <a:rPr lang="de-DE"/>
              <a:t>Was kann GPT-4 nicht (systematisch)?</a:t>
            </a:r>
            <a:br>
              <a:rPr lang="de-DE"/>
            </a:br>
            <a:endParaRPr lang="de-DE"/>
          </a:p>
        </p:txBody>
      </p:sp>
      <p:sp>
        <p:nvSpPr>
          <p:cNvPr id="4" name="Textplatzhalter 3">
            <a:extLst>
              <a:ext uri="{FF2B5EF4-FFF2-40B4-BE49-F238E27FC236}">
                <a16:creationId xmlns:a16="http://schemas.microsoft.com/office/drawing/2014/main" id="{472CB780-3E05-87B0-FC08-156DBD7F4725}"/>
              </a:ext>
            </a:extLst>
          </p:cNvPr>
          <p:cNvSpPr>
            <a:spLocks noGrp="1"/>
          </p:cNvSpPr>
          <p:nvPr>
            <p:ph type="body" idx="1"/>
          </p:nvPr>
        </p:nvSpPr>
        <p:spPr/>
        <p:txBody>
          <a:bodyPr/>
          <a:lstStyle/>
          <a:p>
            <a:r>
              <a:rPr lang="de-DE"/>
              <a:t> </a:t>
            </a:r>
          </a:p>
        </p:txBody>
      </p:sp>
      <p:sp>
        <p:nvSpPr>
          <p:cNvPr id="9" name="Foliennummernplatzhalter 8">
            <a:extLst>
              <a:ext uri="{FF2B5EF4-FFF2-40B4-BE49-F238E27FC236}">
                <a16:creationId xmlns:a16="http://schemas.microsoft.com/office/drawing/2014/main" id="{FE94E034-1B18-08D3-61D3-6E6609F1DA33}"/>
              </a:ext>
            </a:extLst>
          </p:cNvPr>
          <p:cNvSpPr>
            <a:spLocks noGrp="1"/>
          </p:cNvSpPr>
          <p:nvPr>
            <p:ph type="sldNum" sz="quarter" idx="12"/>
          </p:nvPr>
        </p:nvSpPr>
        <p:spPr/>
        <p:txBody>
          <a:bodyPr/>
          <a:lstStyle/>
          <a:p>
            <a:pPr rtl="0"/>
            <a:fld id="{6D22F896-40B5-4ADD-8801-0D06FADFA095}" type="slidenum">
              <a:rPr lang="de-DE" noProof="0" smtClean="0"/>
              <a:t>30</a:t>
            </a:fld>
            <a:endParaRPr lang="de-DE" noProof="0"/>
          </a:p>
        </p:txBody>
      </p:sp>
    </p:spTree>
    <p:extLst>
      <p:ext uri="{BB962C8B-B14F-4D97-AF65-F5344CB8AC3E}">
        <p14:creationId xmlns:p14="http://schemas.microsoft.com/office/powerpoint/2010/main" val="2255719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829D0F7-F049-594E-2C0B-9BA9C5C558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939801" y="883035"/>
            <a:ext cx="4548862" cy="4548862"/>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Grafik 4" descr="Ein Bild, das sitzend, Papagei, farbig enthält.&#10;&#10;Automatisch generierte Beschreibung">
            <a:extLst>
              <a:ext uri="{FF2B5EF4-FFF2-40B4-BE49-F238E27FC236}">
                <a16:creationId xmlns:a16="http://schemas.microsoft.com/office/drawing/2014/main" id="{A465A5A9-2169-957F-FA4D-34B4B75ED06E}"/>
              </a:ext>
            </a:extLst>
          </p:cNvPr>
          <p:cNvPicPr>
            <a:picLocks noChangeAspect="1"/>
          </p:cNvPicPr>
          <p:nvPr/>
        </p:nvPicPr>
        <p:blipFill rotWithShape="1">
          <a:blip r:embed="rId3">
            <a:extLst>
              <a:ext uri="{28A0092B-C50C-407E-A947-70E740481C1C}">
                <a14:useLocalDpi xmlns:a14="http://schemas.microsoft.com/office/drawing/2010/main" val="0"/>
              </a:ext>
            </a:extLst>
          </a:blip>
          <a:srcRect r="-8" b="-8"/>
          <a:stretch/>
        </p:blipFill>
        <p:spPr>
          <a:xfrm>
            <a:off x="6703338" y="841002"/>
            <a:ext cx="4548862" cy="4548862"/>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9" name="Foliennummernplatzhalter 8">
            <a:extLst>
              <a:ext uri="{FF2B5EF4-FFF2-40B4-BE49-F238E27FC236}">
                <a16:creationId xmlns:a16="http://schemas.microsoft.com/office/drawing/2014/main" id="{2ED7D5C8-760B-F1CA-6DFA-2441FCD33492}"/>
              </a:ext>
            </a:extLst>
          </p:cNvPr>
          <p:cNvSpPr>
            <a:spLocks noGrp="1"/>
          </p:cNvSpPr>
          <p:nvPr>
            <p:ph type="sldNum" sz="quarter" idx="12"/>
          </p:nvPr>
        </p:nvSpPr>
        <p:spPr/>
        <p:txBody>
          <a:bodyPr/>
          <a:lstStyle/>
          <a:p>
            <a:pPr rtl="0"/>
            <a:fld id="{6D22F896-40B5-4ADD-8801-0D06FADFA095}" type="slidenum">
              <a:rPr lang="de-DE" noProof="0" smtClean="0"/>
              <a:t>31</a:t>
            </a:fld>
            <a:endParaRPr lang="de-DE" noProof="0"/>
          </a:p>
        </p:txBody>
      </p:sp>
    </p:spTree>
    <p:extLst>
      <p:ext uri="{BB962C8B-B14F-4D97-AF65-F5344CB8AC3E}">
        <p14:creationId xmlns:p14="http://schemas.microsoft.com/office/powerpoint/2010/main" val="90428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p:txBody>
          <a:bodyPr/>
          <a:lstStyle/>
          <a:p>
            <a:r>
              <a:rPr lang="de-DE"/>
              <a:t>A)</a:t>
            </a:r>
            <a:r>
              <a:rPr lang="de-DE" sz="3600"/>
              <a:t> Logische Schlussfolgerungen</a:t>
            </a:r>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p:txBody>
          <a:bodyPr/>
          <a:lstStyle/>
          <a:p>
            <a:r>
              <a:rPr lang="de-DE"/>
              <a:t> </a:t>
            </a:r>
          </a:p>
        </p:txBody>
      </p:sp>
      <p:sp>
        <p:nvSpPr>
          <p:cNvPr id="9" name="Foliennummernplatzhalter 8">
            <a:extLst>
              <a:ext uri="{FF2B5EF4-FFF2-40B4-BE49-F238E27FC236}">
                <a16:creationId xmlns:a16="http://schemas.microsoft.com/office/drawing/2014/main" id="{A213AA3E-B132-EB65-3C97-8B02D1BB0F6A}"/>
              </a:ext>
            </a:extLst>
          </p:cNvPr>
          <p:cNvSpPr>
            <a:spLocks noGrp="1"/>
          </p:cNvSpPr>
          <p:nvPr>
            <p:ph type="sldNum" sz="quarter" idx="12"/>
          </p:nvPr>
        </p:nvSpPr>
        <p:spPr/>
        <p:txBody>
          <a:bodyPr/>
          <a:lstStyle/>
          <a:p>
            <a:pPr rtl="0"/>
            <a:fld id="{6D22F896-40B5-4ADD-8801-0D06FADFA095}" type="slidenum">
              <a:rPr lang="de-DE" noProof="0" smtClean="0"/>
              <a:t>32</a:t>
            </a:fld>
            <a:endParaRPr lang="de-DE" noProof="0"/>
          </a:p>
        </p:txBody>
      </p:sp>
    </p:spTree>
    <p:extLst>
      <p:ext uri="{BB962C8B-B14F-4D97-AF65-F5344CB8AC3E}">
        <p14:creationId xmlns:p14="http://schemas.microsoft.com/office/powerpoint/2010/main" val="28291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3ACC305-6690-B844-C468-363E2245CA81}"/>
              </a:ext>
            </a:extLst>
          </p:cNvPr>
          <p:cNvPicPr>
            <a:picLocks noChangeAspect="1"/>
          </p:cNvPicPr>
          <p:nvPr/>
        </p:nvPicPr>
        <p:blipFill>
          <a:blip r:embed="rId2"/>
          <a:stretch>
            <a:fillRect/>
          </a:stretch>
        </p:blipFill>
        <p:spPr>
          <a:xfrm>
            <a:off x="788633" y="469900"/>
            <a:ext cx="10614734" cy="5202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oliennummernplatzhalter 7">
            <a:extLst>
              <a:ext uri="{FF2B5EF4-FFF2-40B4-BE49-F238E27FC236}">
                <a16:creationId xmlns:a16="http://schemas.microsoft.com/office/drawing/2014/main" id="{1158E208-4ABB-4924-F4E3-46F112E2D212}"/>
              </a:ext>
            </a:extLst>
          </p:cNvPr>
          <p:cNvSpPr>
            <a:spLocks noGrp="1"/>
          </p:cNvSpPr>
          <p:nvPr>
            <p:ph type="sldNum" sz="quarter" idx="12"/>
          </p:nvPr>
        </p:nvSpPr>
        <p:spPr/>
        <p:txBody>
          <a:bodyPr/>
          <a:lstStyle/>
          <a:p>
            <a:pPr rtl="0"/>
            <a:fld id="{6D22F896-40B5-4ADD-8801-0D06FADFA095}" type="slidenum">
              <a:rPr lang="de-DE" noProof="0" smtClean="0"/>
              <a:t>33</a:t>
            </a:fld>
            <a:endParaRPr lang="de-DE" noProof="0"/>
          </a:p>
        </p:txBody>
      </p:sp>
    </p:spTree>
    <p:extLst>
      <p:ext uri="{BB962C8B-B14F-4D97-AF65-F5344CB8AC3E}">
        <p14:creationId xmlns:p14="http://schemas.microsoft.com/office/powerpoint/2010/main" val="3199053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15613B-CA1C-86EB-BAF6-949448491353}"/>
              </a:ext>
            </a:extLst>
          </p:cNvPr>
          <p:cNvPicPr>
            <a:picLocks noChangeAspect="1"/>
          </p:cNvPicPr>
          <p:nvPr/>
        </p:nvPicPr>
        <p:blipFill>
          <a:blip r:embed="rId2"/>
          <a:stretch>
            <a:fillRect/>
          </a:stretch>
        </p:blipFill>
        <p:spPr>
          <a:xfrm>
            <a:off x="1952046" y="426670"/>
            <a:ext cx="8287907" cy="5268060"/>
          </a:xfrm>
          <a:prstGeom prst="rect">
            <a:avLst/>
          </a:prstGeom>
        </p:spPr>
      </p:pic>
      <p:sp>
        <p:nvSpPr>
          <p:cNvPr id="8" name="Foliennummernplatzhalter 7">
            <a:extLst>
              <a:ext uri="{FF2B5EF4-FFF2-40B4-BE49-F238E27FC236}">
                <a16:creationId xmlns:a16="http://schemas.microsoft.com/office/drawing/2014/main" id="{FD5F2203-06B4-34D9-D296-91937CA4275F}"/>
              </a:ext>
            </a:extLst>
          </p:cNvPr>
          <p:cNvSpPr>
            <a:spLocks noGrp="1"/>
          </p:cNvSpPr>
          <p:nvPr>
            <p:ph type="sldNum" sz="quarter" idx="12"/>
          </p:nvPr>
        </p:nvSpPr>
        <p:spPr/>
        <p:txBody>
          <a:bodyPr/>
          <a:lstStyle/>
          <a:p>
            <a:pPr rtl="0"/>
            <a:fld id="{6D22F896-40B5-4ADD-8801-0D06FADFA095}" type="slidenum">
              <a:rPr lang="de-DE" noProof="0" smtClean="0"/>
              <a:t>34</a:t>
            </a:fld>
            <a:endParaRPr lang="de-DE" noProof="0"/>
          </a:p>
        </p:txBody>
      </p:sp>
    </p:spTree>
    <p:extLst>
      <p:ext uri="{BB962C8B-B14F-4D97-AF65-F5344CB8AC3E}">
        <p14:creationId xmlns:p14="http://schemas.microsoft.com/office/powerpoint/2010/main" val="3414715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p:txBody>
          <a:bodyPr/>
          <a:lstStyle/>
          <a:p>
            <a:r>
              <a:rPr lang="de-DE" sz="3600"/>
              <a:t>B) verlässliches Wissen</a:t>
            </a:r>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p:txBody>
          <a:bodyPr/>
          <a:lstStyle/>
          <a:p>
            <a:r>
              <a:rPr lang="de-DE"/>
              <a:t> </a:t>
            </a:r>
          </a:p>
        </p:txBody>
      </p:sp>
      <p:sp>
        <p:nvSpPr>
          <p:cNvPr id="9" name="Foliennummernplatzhalter 8">
            <a:extLst>
              <a:ext uri="{FF2B5EF4-FFF2-40B4-BE49-F238E27FC236}">
                <a16:creationId xmlns:a16="http://schemas.microsoft.com/office/drawing/2014/main" id="{A213AA3E-B132-EB65-3C97-8B02D1BB0F6A}"/>
              </a:ext>
            </a:extLst>
          </p:cNvPr>
          <p:cNvSpPr>
            <a:spLocks noGrp="1"/>
          </p:cNvSpPr>
          <p:nvPr>
            <p:ph type="sldNum" sz="quarter" idx="12"/>
          </p:nvPr>
        </p:nvSpPr>
        <p:spPr/>
        <p:txBody>
          <a:bodyPr/>
          <a:lstStyle/>
          <a:p>
            <a:pPr rtl="0"/>
            <a:fld id="{6D22F896-40B5-4ADD-8801-0D06FADFA095}" type="slidenum">
              <a:rPr lang="de-DE" noProof="0" smtClean="0"/>
              <a:t>35</a:t>
            </a:fld>
            <a:endParaRPr lang="de-DE" noProof="0"/>
          </a:p>
        </p:txBody>
      </p:sp>
    </p:spTree>
    <p:extLst>
      <p:ext uri="{BB962C8B-B14F-4D97-AF65-F5344CB8AC3E}">
        <p14:creationId xmlns:p14="http://schemas.microsoft.com/office/powerpoint/2010/main" val="2553019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4B046CB-4BE4-4FE6-6100-6C5988F333B6}"/>
              </a:ext>
            </a:extLst>
          </p:cNvPr>
          <p:cNvPicPr>
            <a:picLocks noChangeAspect="1"/>
          </p:cNvPicPr>
          <p:nvPr/>
        </p:nvPicPr>
        <p:blipFill>
          <a:blip r:embed="rId2"/>
          <a:stretch>
            <a:fillRect/>
          </a:stretch>
        </p:blipFill>
        <p:spPr>
          <a:xfrm>
            <a:off x="1221571" y="65096"/>
            <a:ext cx="9748857" cy="5942077"/>
          </a:xfrm>
          <a:prstGeom prst="rect">
            <a:avLst/>
          </a:prstGeom>
        </p:spPr>
      </p:pic>
      <p:sp>
        <p:nvSpPr>
          <p:cNvPr id="10" name="Foliennummernplatzhalter 9">
            <a:extLst>
              <a:ext uri="{FF2B5EF4-FFF2-40B4-BE49-F238E27FC236}">
                <a16:creationId xmlns:a16="http://schemas.microsoft.com/office/drawing/2014/main" id="{CF8D6CD3-331D-BDEA-2BF3-BF600E658578}"/>
              </a:ext>
            </a:extLst>
          </p:cNvPr>
          <p:cNvSpPr>
            <a:spLocks noGrp="1"/>
          </p:cNvSpPr>
          <p:nvPr>
            <p:ph type="sldNum" sz="quarter" idx="12"/>
          </p:nvPr>
        </p:nvSpPr>
        <p:spPr/>
        <p:txBody>
          <a:bodyPr/>
          <a:lstStyle/>
          <a:p>
            <a:pPr rtl="0"/>
            <a:fld id="{6D22F896-40B5-4ADD-8801-0D06FADFA095}" type="slidenum">
              <a:rPr lang="de-DE" noProof="0" smtClean="0"/>
              <a:t>36</a:t>
            </a:fld>
            <a:endParaRPr lang="de-DE" noProof="0"/>
          </a:p>
        </p:txBody>
      </p:sp>
      <p:pic>
        <p:nvPicPr>
          <p:cNvPr id="11" name="Grafik 10">
            <a:extLst>
              <a:ext uri="{FF2B5EF4-FFF2-40B4-BE49-F238E27FC236}">
                <a16:creationId xmlns:a16="http://schemas.microsoft.com/office/drawing/2014/main" id="{EE072535-9069-4D24-BEB5-6C2BACD4DD17}"/>
              </a:ext>
            </a:extLst>
          </p:cNvPr>
          <p:cNvPicPr>
            <a:picLocks noChangeAspect="1"/>
          </p:cNvPicPr>
          <p:nvPr/>
        </p:nvPicPr>
        <p:blipFill rotWithShape="1">
          <a:blip r:embed="rId2"/>
          <a:srcRect b="76410"/>
          <a:stretch/>
        </p:blipFill>
        <p:spPr>
          <a:xfrm>
            <a:off x="1221570" y="65097"/>
            <a:ext cx="9748857" cy="1401754"/>
          </a:xfrm>
          <a:prstGeom prst="rect">
            <a:avLst/>
          </a:prstGeom>
        </p:spPr>
      </p:pic>
    </p:spTree>
    <p:extLst>
      <p:ext uri="{BB962C8B-B14F-4D97-AF65-F5344CB8AC3E}">
        <p14:creationId xmlns:p14="http://schemas.microsoft.com/office/powerpoint/2010/main" val="366686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descr="Ein Bild, das Text enthält.&#10;&#10;Beschreibung automatisch generiert.">
            <a:extLst>
              <a:ext uri="{FF2B5EF4-FFF2-40B4-BE49-F238E27FC236}">
                <a16:creationId xmlns:a16="http://schemas.microsoft.com/office/drawing/2014/main" id="{A15C76B7-41B0-CD44-842F-6CDF57F5102A}"/>
              </a:ext>
            </a:extLst>
          </p:cNvPr>
          <p:cNvPicPr>
            <a:picLocks noChangeAspect="1"/>
          </p:cNvPicPr>
          <p:nvPr/>
        </p:nvPicPr>
        <p:blipFill>
          <a:blip r:embed="rId2"/>
          <a:stretch>
            <a:fillRect/>
          </a:stretch>
        </p:blipFill>
        <p:spPr>
          <a:xfrm>
            <a:off x="1587335" y="121397"/>
            <a:ext cx="9017329" cy="5875205"/>
          </a:xfrm>
          <a:prstGeom prst="rect">
            <a:avLst/>
          </a:prstGeom>
        </p:spPr>
      </p:pic>
      <p:sp>
        <p:nvSpPr>
          <p:cNvPr id="8" name="Foliennummernplatzhalter 7">
            <a:extLst>
              <a:ext uri="{FF2B5EF4-FFF2-40B4-BE49-F238E27FC236}">
                <a16:creationId xmlns:a16="http://schemas.microsoft.com/office/drawing/2014/main" id="{65F35C26-AB42-4694-CED7-DCC9422BAB7C}"/>
              </a:ext>
            </a:extLst>
          </p:cNvPr>
          <p:cNvSpPr>
            <a:spLocks noGrp="1"/>
          </p:cNvSpPr>
          <p:nvPr>
            <p:ph type="sldNum" sz="quarter" idx="12"/>
          </p:nvPr>
        </p:nvSpPr>
        <p:spPr/>
        <p:txBody>
          <a:bodyPr/>
          <a:lstStyle/>
          <a:p>
            <a:pPr rtl="0"/>
            <a:fld id="{6D22F896-40B5-4ADD-8801-0D06FADFA095}" type="slidenum">
              <a:rPr lang="de-DE" noProof="0" smtClean="0"/>
              <a:t>37</a:t>
            </a:fld>
            <a:endParaRPr lang="de-DE" noProof="0"/>
          </a:p>
        </p:txBody>
      </p:sp>
    </p:spTree>
    <p:extLst>
      <p:ext uri="{BB962C8B-B14F-4D97-AF65-F5344CB8AC3E}">
        <p14:creationId xmlns:p14="http://schemas.microsoft.com/office/powerpoint/2010/main" val="2195757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descr="Ein Bild, das Text enthält.&#10;&#10;Beschreibung automatisch generiert.">
            <a:extLst>
              <a:ext uri="{FF2B5EF4-FFF2-40B4-BE49-F238E27FC236}">
                <a16:creationId xmlns:a16="http://schemas.microsoft.com/office/drawing/2014/main" id="{586DB023-9244-1994-7D98-87739D0BBA16}"/>
              </a:ext>
            </a:extLst>
          </p:cNvPr>
          <p:cNvPicPr>
            <a:picLocks noChangeAspect="1"/>
          </p:cNvPicPr>
          <p:nvPr/>
        </p:nvPicPr>
        <p:blipFill>
          <a:blip r:embed="rId2"/>
          <a:stretch>
            <a:fillRect/>
          </a:stretch>
        </p:blipFill>
        <p:spPr>
          <a:xfrm>
            <a:off x="1715985" y="-4515"/>
            <a:ext cx="8572004" cy="6718589"/>
          </a:xfrm>
          <a:prstGeom prst="rect">
            <a:avLst/>
          </a:prstGeom>
        </p:spPr>
      </p:pic>
      <p:sp>
        <p:nvSpPr>
          <p:cNvPr id="8" name="Foliennummernplatzhalter 7">
            <a:extLst>
              <a:ext uri="{FF2B5EF4-FFF2-40B4-BE49-F238E27FC236}">
                <a16:creationId xmlns:a16="http://schemas.microsoft.com/office/drawing/2014/main" id="{88CDF51B-90D6-EC0A-692F-AD28BF8C177F}"/>
              </a:ext>
            </a:extLst>
          </p:cNvPr>
          <p:cNvSpPr>
            <a:spLocks noGrp="1"/>
          </p:cNvSpPr>
          <p:nvPr>
            <p:ph type="sldNum" sz="quarter" idx="12"/>
          </p:nvPr>
        </p:nvSpPr>
        <p:spPr/>
        <p:txBody>
          <a:bodyPr/>
          <a:lstStyle/>
          <a:p>
            <a:pPr rtl="0"/>
            <a:fld id="{6D22F896-40B5-4ADD-8801-0D06FADFA095}" type="slidenum">
              <a:rPr lang="de-DE" noProof="0" smtClean="0"/>
              <a:t>38</a:t>
            </a:fld>
            <a:endParaRPr lang="de-DE" noProof="0"/>
          </a:p>
        </p:txBody>
      </p:sp>
    </p:spTree>
    <p:extLst>
      <p:ext uri="{BB962C8B-B14F-4D97-AF65-F5344CB8AC3E}">
        <p14:creationId xmlns:p14="http://schemas.microsoft.com/office/powerpoint/2010/main" val="4250043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a:extLst>
              <a:ext uri="{FF2B5EF4-FFF2-40B4-BE49-F238E27FC236}">
                <a16:creationId xmlns:a16="http://schemas.microsoft.com/office/drawing/2014/main" id="{9D24F5CC-F8E0-4D06-E06B-A0D667944A8B}"/>
              </a:ext>
            </a:extLst>
          </p:cNvPr>
          <p:cNvPicPr>
            <a:picLocks noChangeAspect="1"/>
          </p:cNvPicPr>
          <p:nvPr/>
        </p:nvPicPr>
        <p:blipFill>
          <a:blip r:embed="rId2"/>
          <a:stretch>
            <a:fillRect/>
          </a:stretch>
        </p:blipFill>
        <p:spPr>
          <a:xfrm>
            <a:off x="1352377" y="75350"/>
            <a:ext cx="9487246" cy="5906349"/>
          </a:xfrm>
          <a:prstGeom prst="rect">
            <a:avLst/>
          </a:prstGeom>
        </p:spPr>
      </p:pic>
      <p:sp>
        <p:nvSpPr>
          <p:cNvPr id="8" name="Foliennummernplatzhalter 7">
            <a:extLst>
              <a:ext uri="{FF2B5EF4-FFF2-40B4-BE49-F238E27FC236}">
                <a16:creationId xmlns:a16="http://schemas.microsoft.com/office/drawing/2014/main" id="{037B06FB-76D2-EF4F-97D8-377D8A88C1D8}"/>
              </a:ext>
            </a:extLst>
          </p:cNvPr>
          <p:cNvSpPr>
            <a:spLocks noGrp="1"/>
          </p:cNvSpPr>
          <p:nvPr>
            <p:ph type="sldNum" sz="quarter" idx="12"/>
          </p:nvPr>
        </p:nvSpPr>
        <p:spPr/>
        <p:txBody>
          <a:bodyPr/>
          <a:lstStyle/>
          <a:p>
            <a:pPr rtl="0"/>
            <a:fld id="{6D22F896-40B5-4ADD-8801-0D06FADFA095}" type="slidenum">
              <a:rPr lang="de-DE" noProof="0" smtClean="0"/>
              <a:t>39</a:t>
            </a:fld>
            <a:endParaRPr lang="de-DE" noProof="0"/>
          </a:p>
        </p:txBody>
      </p:sp>
    </p:spTree>
    <p:extLst>
      <p:ext uri="{BB962C8B-B14F-4D97-AF65-F5344CB8AC3E}">
        <p14:creationId xmlns:p14="http://schemas.microsoft.com/office/powerpoint/2010/main" val="4085147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CD245-BF76-A117-30B5-D9DE1EF113DB}"/>
              </a:ext>
            </a:extLst>
          </p:cNvPr>
          <p:cNvSpPr>
            <a:spLocks noGrp="1"/>
          </p:cNvSpPr>
          <p:nvPr>
            <p:ph type="title"/>
          </p:nvPr>
        </p:nvSpPr>
        <p:spPr/>
        <p:txBody>
          <a:bodyPr/>
          <a:lstStyle/>
          <a:p>
            <a:br>
              <a:rPr lang="de-DE"/>
            </a:br>
            <a:r>
              <a:rPr lang="de-DE"/>
              <a:t>Warum gab es bislang keine Revolution</a:t>
            </a:r>
          </a:p>
        </p:txBody>
      </p:sp>
      <p:sp>
        <p:nvSpPr>
          <p:cNvPr id="3" name="Inhaltsplatzhalter 2">
            <a:extLst>
              <a:ext uri="{FF2B5EF4-FFF2-40B4-BE49-F238E27FC236}">
                <a16:creationId xmlns:a16="http://schemas.microsoft.com/office/drawing/2014/main" id="{CA9FF1BC-75D7-1682-721E-2D2A6C673D04}"/>
              </a:ext>
            </a:extLst>
          </p:cNvPr>
          <p:cNvSpPr>
            <a:spLocks noGrp="1"/>
          </p:cNvSpPr>
          <p:nvPr>
            <p:ph idx="1"/>
          </p:nvPr>
        </p:nvSpPr>
        <p:spPr>
          <a:xfrm>
            <a:off x="1451579" y="2015732"/>
            <a:ext cx="7255099" cy="3450613"/>
          </a:xfrm>
        </p:spPr>
        <p:txBody>
          <a:bodyPr>
            <a:normAutofit/>
          </a:bodyPr>
          <a:lstStyle/>
          <a:p>
            <a:pPr marL="0" indent="0">
              <a:buNone/>
            </a:pPr>
            <a:endParaRPr lang="de-DE"/>
          </a:p>
          <a:p>
            <a:pPr>
              <a:buFontTx/>
              <a:buChar char="-"/>
            </a:pPr>
            <a:r>
              <a:rPr lang="de-DE"/>
              <a:t>Nutzung digitaler Tools mit viel Aufwand verbunden</a:t>
            </a:r>
          </a:p>
          <a:p>
            <a:pPr>
              <a:buFontTx/>
              <a:buChar char="-"/>
            </a:pPr>
            <a:r>
              <a:rPr lang="de-DE"/>
              <a:t>„Nice </a:t>
            </a:r>
            <a:r>
              <a:rPr lang="de-DE" err="1"/>
              <a:t>to</a:t>
            </a:r>
            <a:r>
              <a:rPr lang="de-DE"/>
              <a:t> </a:t>
            </a:r>
            <a:r>
              <a:rPr lang="de-DE" err="1"/>
              <a:t>have</a:t>
            </a:r>
            <a:r>
              <a:rPr lang="de-DE"/>
              <a:t>“ aber löst keine Probleme des Schulalltags</a:t>
            </a:r>
            <a:br>
              <a:rPr lang="de-DE"/>
            </a:br>
            <a:r>
              <a:rPr lang="de-DE"/>
              <a:t>und keine Entlastung für Lehrende</a:t>
            </a:r>
          </a:p>
          <a:p>
            <a:pPr>
              <a:buFontTx/>
              <a:buChar char="-"/>
            </a:pPr>
            <a:r>
              <a:rPr lang="de-DE"/>
              <a:t>Fachliche Inhalte &amp; Kompetenzen haben zu wenig profitiert	</a:t>
            </a:r>
          </a:p>
          <a:p>
            <a:pPr>
              <a:buFontTx/>
              <a:buChar char="-"/>
            </a:pPr>
            <a:r>
              <a:rPr lang="de-DE"/>
              <a:t>Keine klaren Zuständigkeiten für Hard-, Software und Support</a:t>
            </a:r>
            <a:br>
              <a:rPr lang="de-DE"/>
            </a:br>
            <a:r>
              <a:rPr lang="de-DE"/>
              <a:t>(Schulträger, Land, Bund)</a:t>
            </a:r>
          </a:p>
          <a:p>
            <a:pPr marL="0" indent="0">
              <a:buNone/>
            </a:pPr>
            <a:endParaRPr lang="de-DE"/>
          </a:p>
          <a:p>
            <a:pPr>
              <a:buFontTx/>
              <a:buChar char="-"/>
            </a:pPr>
            <a:endParaRPr lang="de-DE"/>
          </a:p>
          <a:p>
            <a:pPr>
              <a:buFontTx/>
              <a:buChar char="-"/>
            </a:pPr>
            <a:endParaRPr lang="de-DE"/>
          </a:p>
          <a:p>
            <a:pPr marL="0" indent="0">
              <a:buNone/>
            </a:pPr>
            <a:endParaRPr lang="de-DE"/>
          </a:p>
        </p:txBody>
      </p:sp>
      <p:pic>
        <p:nvPicPr>
          <p:cNvPr id="6" name="Grafik 5">
            <a:extLst>
              <a:ext uri="{FF2B5EF4-FFF2-40B4-BE49-F238E27FC236}">
                <a16:creationId xmlns:a16="http://schemas.microsoft.com/office/drawing/2014/main" id="{1BA52C94-03D8-21DB-6488-C2607ACB5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0427" y="2428320"/>
            <a:ext cx="2828636" cy="2828636"/>
          </a:xfrm>
          <a:prstGeom prst="rect">
            <a:avLst/>
          </a:prstGeom>
        </p:spPr>
      </p:pic>
      <p:sp>
        <p:nvSpPr>
          <p:cNvPr id="10" name="Foliennummernplatzhalter 9">
            <a:extLst>
              <a:ext uri="{FF2B5EF4-FFF2-40B4-BE49-F238E27FC236}">
                <a16:creationId xmlns:a16="http://schemas.microsoft.com/office/drawing/2014/main" id="{57C1D3DC-9DE1-6401-03C4-EAE10100C3B1}"/>
              </a:ext>
            </a:extLst>
          </p:cNvPr>
          <p:cNvSpPr>
            <a:spLocks noGrp="1"/>
          </p:cNvSpPr>
          <p:nvPr>
            <p:ph type="sldNum" sz="quarter" idx="12"/>
          </p:nvPr>
        </p:nvSpPr>
        <p:spPr/>
        <p:txBody>
          <a:bodyPr/>
          <a:lstStyle/>
          <a:p>
            <a:pPr rtl="0"/>
            <a:fld id="{6D22F896-40B5-4ADD-8801-0D06FADFA095}" type="slidenum">
              <a:rPr lang="de-DE" noProof="0" smtClean="0"/>
              <a:t>4</a:t>
            </a:fld>
            <a:endParaRPr lang="de-DE" noProof="0"/>
          </a:p>
        </p:txBody>
      </p:sp>
    </p:spTree>
    <p:extLst>
      <p:ext uri="{BB962C8B-B14F-4D97-AF65-F5344CB8AC3E}">
        <p14:creationId xmlns:p14="http://schemas.microsoft.com/office/powerpoint/2010/main" val="325690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B856503-1C11-B0CC-7BFE-8619AE77B3F7}"/>
              </a:ext>
            </a:extLst>
          </p:cNvPr>
          <p:cNvSpPr txBox="1"/>
          <p:nvPr/>
        </p:nvSpPr>
        <p:spPr>
          <a:xfrm>
            <a:off x="2018762" y="1479642"/>
            <a:ext cx="8154475" cy="2092881"/>
          </a:xfrm>
          <a:prstGeom prst="rect">
            <a:avLst/>
          </a:prstGeom>
          <a:noFill/>
        </p:spPr>
        <p:txBody>
          <a:bodyPr wrap="none" rtlCol="0">
            <a:spAutoFit/>
          </a:bodyPr>
          <a:lstStyle/>
          <a:p>
            <a:pPr algn="ctr"/>
            <a:endParaRPr lang="de-DE" sz="8000"/>
          </a:p>
          <a:p>
            <a:pPr algn="ctr"/>
            <a:r>
              <a:rPr lang="de-DE" sz="3600"/>
              <a:t>„</a:t>
            </a:r>
            <a:r>
              <a:rPr lang="de-DE" sz="3600" b="0" i="0">
                <a:solidFill>
                  <a:srgbClr val="202124"/>
                </a:solidFill>
                <a:effectLst/>
                <a:latin typeface="arial" panose="020B0604020202020204" pitchFamily="34" charset="0"/>
              </a:rPr>
              <a:t>Wer nichts weiß, muss alles glauben.“</a:t>
            </a:r>
          </a:p>
          <a:p>
            <a:pPr algn="ctr"/>
            <a:r>
              <a:rPr lang="de-DE" sz="1400" i="0">
                <a:solidFill>
                  <a:srgbClr val="202124"/>
                </a:solidFill>
                <a:effectLst/>
                <a:latin typeface="arial" panose="020B0604020202020204" pitchFamily="34" charset="0"/>
              </a:rPr>
              <a:t>Marie von Ebner-Eschenbach</a:t>
            </a:r>
            <a:endParaRPr lang="de-DE" sz="1400"/>
          </a:p>
        </p:txBody>
      </p:sp>
      <p:sp>
        <p:nvSpPr>
          <p:cNvPr id="9" name="Foliennummernplatzhalter 8">
            <a:extLst>
              <a:ext uri="{FF2B5EF4-FFF2-40B4-BE49-F238E27FC236}">
                <a16:creationId xmlns:a16="http://schemas.microsoft.com/office/drawing/2014/main" id="{E159131F-229E-D205-639A-0F01D710872B}"/>
              </a:ext>
            </a:extLst>
          </p:cNvPr>
          <p:cNvSpPr>
            <a:spLocks noGrp="1"/>
          </p:cNvSpPr>
          <p:nvPr>
            <p:ph type="sldNum" sz="quarter" idx="12"/>
          </p:nvPr>
        </p:nvSpPr>
        <p:spPr/>
        <p:txBody>
          <a:bodyPr/>
          <a:lstStyle/>
          <a:p>
            <a:pPr rtl="0"/>
            <a:fld id="{6D22F896-40B5-4ADD-8801-0D06FADFA095}" type="slidenum">
              <a:rPr lang="de-DE" noProof="0" smtClean="0"/>
              <a:t>40</a:t>
            </a:fld>
            <a:endParaRPr lang="de-DE" noProof="0"/>
          </a:p>
        </p:txBody>
      </p:sp>
    </p:spTree>
    <p:extLst>
      <p:ext uri="{BB962C8B-B14F-4D97-AF65-F5344CB8AC3E}">
        <p14:creationId xmlns:p14="http://schemas.microsoft.com/office/powerpoint/2010/main" val="392260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p:txBody>
          <a:bodyPr/>
          <a:lstStyle/>
          <a:p>
            <a:r>
              <a:rPr lang="de-DE" sz="3600"/>
              <a:t>c) sich vom gesellschaftlichen </a:t>
            </a:r>
            <a:br>
              <a:rPr lang="de-DE" sz="3600"/>
            </a:br>
            <a:r>
              <a:rPr lang="de-DE" sz="3600"/>
              <a:t>     und kulturellen Kontext </a:t>
            </a:r>
            <a:br>
              <a:rPr lang="de-DE" sz="3600"/>
            </a:br>
            <a:r>
              <a:rPr lang="de-DE" sz="3600"/>
              <a:t>     der Sprachdaten lösen</a:t>
            </a:r>
            <a:endParaRPr lang="de-DE" sz="4800"/>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p:txBody>
          <a:bodyPr/>
          <a:lstStyle/>
          <a:p>
            <a:r>
              <a:rPr lang="de-DE"/>
              <a:t> </a:t>
            </a:r>
          </a:p>
        </p:txBody>
      </p:sp>
      <p:sp>
        <p:nvSpPr>
          <p:cNvPr id="9" name="Foliennummernplatzhalter 8">
            <a:extLst>
              <a:ext uri="{FF2B5EF4-FFF2-40B4-BE49-F238E27FC236}">
                <a16:creationId xmlns:a16="http://schemas.microsoft.com/office/drawing/2014/main" id="{A213AA3E-B132-EB65-3C97-8B02D1BB0F6A}"/>
              </a:ext>
            </a:extLst>
          </p:cNvPr>
          <p:cNvSpPr>
            <a:spLocks noGrp="1"/>
          </p:cNvSpPr>
          <p:nvPr>
            <p:ph type="sldNum" sz="quarter" idx="12"/>
          </p:nvPr>
        </p:nvSpPr>
        <p:spPr/>
        <p:txBody>
          <a:bodyPr/>
          <a:lstStyle/>
          <a:p>
            <a:pPr rtl="0"/>
            <a:fld id="{6D22F896-40B5-4ADD-8801-0D06FADFA095}" type="slidenum">
              <a:rPr lang="de-DE" noProof="0" smtClean="0"/>
              <a:t>41</a:t>
            </a:fld>
            <a:endParaRPr lang="de-DE" noProof="0"/>
          </a:p>
        </p:txBody>
      </p:sp>
    </p:spTree>
    <p:extLst>
      <p:ext uri="{BB962C8B-B14F-4D97-AF65-F5344CB8AC3E}">
        <p14:creationId xmlns:p14="http://schemas.microsoft.com/office/powerpoint/2010/main" val="4275849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77F7417-6BD2-8C6A-E725-2F16566CD4A2}"/>
              </a:ext>
            </a:extLst>
          </p:cNvPr>
          <p:cNvPicPr>
            <a:picLocks noChangeAspect="1"/>
          </p:cNvPicPr>
          <p:nvPr/>
        </p:nvPicPr>
        <p:blipFill>
          <a:blip r:embed="rId2"/>
          <a:stretch>
            <a:fillRect/>
          </a:stretch>
        </p:blipFill>
        <p:spPr>
          <a:xfrm>
            <a:off x="740657" y="1238138"/>
            <a:ext cx="10710686" cy="1009762"/>
          </a:xfrm>
          <a:prstGeom prst="rect">
            <a:avLst/>
          </a:prstGeom>
          <a:ln>
            <a:noFill/>
          </a:ln>
          <a:effectLst>
            <a:outerShdw blurRad="292100" dist="139700" dir="2700000" algn="tl" rotWithShape="0">
              <a:srgbClr val="333333">
                <a:alpha val="65000"/>
              </a:srgbClr>
            </a:outerShdw>
          </a:effectLst>
        </p:spPr>
      </p:pic>
      <p:sp>
        <p:nvSpPr>
          <p:cNvPr id="8" name="Foliennummernplatzhalter 7">
            <a:extLst>
              <a:ext uri="{FF2B5EF4-FFF2-40B4-BE49-F238E27FC236}">
                <a16:creationId xmlns:a16="http://schemas.microsoft.com/office/drawing/2014/main" id="{95F18DE7-B148-5BB9-2EEB-5100669311F6}"/>
              </a:ext>
            </a:extLst>
          </p:cNvPr>
          <p:cNvSpPr>
            <a:spLocks noGrp="1"/>
          </p:cNvSpPr>
          <p:nvPr>
            <p:ph type="sldNum" sz="quarter" idx="12"/>
          </p:nvPr>
        </p:nvSpPr>
        <p:spPr/>
        <p:txBody>
          <a:bodyPr/>
          <a:lstStyle/>
          <a:p>
            <a:pPr rtl="0"/>
            <a:fld id="{6D22F896-40B5-4ADD-8801-0D06FADFA095}" type="slidenum">
              <a:rPr lang="de-DE" noProof="0" smtClean="0"/>
              <a:t>42</a:t>
            </a:fld>
            <a:endParaRPr lang="de-DE" noProof="0"/>
          </a:p>
        </p:txBody>
      </p:sp>
    </p:spTree>
    <p:extLst>
      <p:ext uri="{BB962C8B-B14F-4D97-AF65-F5344CB8AC3E}">
        <p14:creationId xmlns:p14="http://schemas.microsoft.com/office/powerpoint/2010/main" val="3226252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43D21C8-B84C-E86A-3ACD-CB59B09E3D3E}"/>
              </a:ext>
            </a:extLst>
          </p:cNvPr>
          <p:cNvPicPr>
            <a:picLocks noChangeAspect="1"/>
          </p:cNvPicPr>
          <p:nvPr/>
        </p:nvPicPr>
        <p:blipFill rotWithShape="1">
          <a:blip r:embed="rId2"/>
          <a:srcRect b="24203"/>
          <a:stretch/>
        </p:blipFill>
        <p:spPr>
          <a:xfrm>
            <a:off x="871537" y="123825"/>
            <a:ext cx="10448925" cy="5876925"/>
          </a:xfrm>
          <a:prstGeom prst="rect">
            <a:avLst/>
          </a:prstGeom>
          <a:ln>
            <a:noFill/>
          </a:ln>
          <a:effectLst>
            <a:outerShdw blurRad="292100" dist="139700" dir="2700000" algn="tl" rotWithShape="0">
              <a:srgbClr val="333333">
                <a:alpha val="65000"/>
              </a:srgbClr>
            </a:outerShdw>
          </a:effectLst>
        </p:spPr>
      </p:pic>
      <p:sp>
        <p:nvSpPr>
          <p:cNvPr id="8" name="Foliennummernplatzhalter 7">
            <a:extLst>
              <a:ext uri="{FF2B5EF4-FFF2-40B4-BE49-F238E27FC236}">
                <a16:creationId xmlns:a16="http://schemas.microsoft.com/office/drawing/2014/main" id="{C6FAA67C-9C61-DA14-F049-547800E51094}"/>
              </a:ext>
            </a:extLst>
          </p:cNvPr>
          <p:cNvSpPr>
            <a:spLocks noGrp="1"/>
          </p:cNvSpPr>
          <p:nvPr>
            <p:ph type="sldNum" sz="quarter" idx="12"/>
          </p:nvPr>
        </p:nvSpPr>
        <p:spPr/>
        <p:txBody>
          <a:bodyPr/>
          <a:lstStyle/>
          <a:p>
            <a:pPr rtl="0"/>
            <a:fld id="{6D22F896-40B5-4ADD-8801-0D06FADFA095}" type="slidenum">
              <a:rPr lang="de-DE" noProof="0" smtClean="0"/>
              <a:t>43</a:t>
            </a:fld>
            <a:endParaRPr lang="de-DE" noProof="0"/>
          </a:p>
        </p:txBody>
      </p:sp>
    </p:spTree>
    <p:extLst>
      <p:ext uri="{BB962C8B-B14F-4D97-AF65-F5344CB8AC3E}">
        <p14:creationId xmlns:p14="http://schemas.microsoft.com/office/powerpoint/2010/main" val="172685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3AE4904-DC7B-0859-289E-8E4B2FE6CE29}"/>
              </a:ext>
            </a:extLst>
          </p:cNvPr>
          <p:cNvPicPr>
            <a:picLocks noChangeAspect="1"/>
          </p:cNvPicPr>
          <p:nvPr/>
        </p:nvPicPr>
        <p:blipFill rotWithShape="1">
          <a:blip r:embed="rId2"/>
          <a:srcRect b="33157"/>
          <a:stretch/>
        </p:blipFill>
        <p:spPr>
          <a:xfrm>
            <a:off x="861199" y="394918"/>
            <a:ext cx="10469601" cy="5110531"/>
          </a:xfrm>
          <a:prstGeom prst="rect">
            <a:avLst/>
          </a:prstGeom>
          <a:ln>
            <a:noFill/>
          </a:ln>
          <a:effectLst>
            <a:outerShdw blurRad="292100" dist="139700" dir="2700000" algn="tl" rotWithShape="0">
              <a:srgbClr val="333333">
                <a:alpha val="65000"/>
              </a:srgbClr>
            </a:outerShdw>
          </a:effectLst>
        </p:spPr>
      </p:pic>
      <p:sp>
        <p:nvSpPr>
          <p:cNvPr id="8" name="Foliennummernplatzhalter 7">
            <a:extLst>
              <a:ext uri="{FF2B5EF4-FFF2-40B4-BE49-F238E27FC236}">
                <a16:creationId xmlns:a16="http://schemas.microsoft.com/office/drawing/2014/main" id="{E623539B-A12D-044B-C59B-6FFEC4057B6A}"/>
              </a:ext>
            </a:extLst>
          </p:cNvPr>
          <p:cNvSpPr>
            <a:spLocks noGrp="1"/>
          </p:cNvSpPr>
          <p:nvPr>
            <p:ph type="sldNum" sz="quarter" idx="12"/>
          </p:nvPr>
        </p:nvSpPr>
        <p:spPr/>
        <p:txBody>
          <a:bodyPr/>
          <a:lstStyle/>
          <a:p>
            <a:pPr rtl="0"/>
            <a:fld id="{6D22F896-40B5-4ADD-8801-0D06FADFA095}" type="slidenum">
              <a:rPr lang="de-DE" noProof="0" smtClean="0"/>
              <a:t>44</a:t>
            </a:fld>
            <a:endParaRPr lang="de-DE" noProof="0"/>
          </a:p>
        </p:txBody>
      </p:sp>
    </p:spTree>
    <p:extLst>
      <p:ext uri="{BB962C8B-B14F-4D97-AF65-F5344CB8AC3E}">
        <p14:creationId xmlns:p14="http://schemas.microsoft.com/office/powerpoint/2010/main" val="2571037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8BEFB-C632-29D2-D603-C59AA6C4851C}"/>
              </a:ext>
            </a:extLst>
          </p:cNvPr>
          <p:cNvSpPr>
            <a:spLocks noGrp="1"/>
          </p:cNvSpPr>
          <p:nvPr>
            <p:ph type="title"/>
          </p:nvPr>
        </p:nvSpPr>
        <p:spPr/>
        <p:txBody>
          <a:bodyPr/>
          <a:lstStyle/>
          <a:p>
            <a:r>
              <a:rPr lang="de-DE"/>
              <a:t>Was bedeutet das für Schule?</a:t>
            </a:r>
          </a:p>
        </p:txBody>
      </p:sp>
      <p:sp>
        <p:nvSpPr>
          <p:cNvPr id="3" name="Textplatzhalter 2">
            <a:extLst>
              <a:ext uri="{FF2B5EF4-FFF2-40B4-BE49-F238E27FC236}">
                <a16:creationId xmlns:a16="http://schemas.microsoft.com/office/drawing/2014/main" id="{91D5DC11-E640-5B6A-D216-F30DFC12C52A}"/>
              </a:ext>
            </a:extLst>
          </p:cNvPr>
          <p:cNvSpPr>
            <a:spLocks noGrp="1"/>
          </p:cNvSpPr>
          <p:nvPr>
            <p:ph type="body" idx="1"/>
          </p:nvPr>
        </p:nvSpPr>
        <p:spPr/>
        <p:txBody>
          <a:bodyPr/>
          <a:lstStyle/>
          <a:p>
            <a:r>
              <a:rPr lang="de-DE"/>
              <a:t> </a:t>
            </a:r>
          </a:p>
        </p:txBody>
      </p:sp>
      <p:sp>
        <p:nvSpPr>
          <p:cNvPr id="9" name="Foliennummernplatzhalter 8">
            <a:extLst>
              <a:ext uri="{FF2B5EF4-FFF2-40B4-BE49-F238E27FC236}">
                <a16:creationId xmlns:a16="http://schemas.microsoft.com/office/drawing/2014/main" id="{1F3B66D9-19ED-069C-9B57-D21DBF9C19C2}"/>
              </a:ext>
            </a:extLst>
          </p:cNvPr>
          <p:cNvSpPr>
            <a:spLocks noGrp="1"/>
          </p:cNvSpPr>
          <p:nvPr>
            <p:ph type="sldNum" sz="quarter" idx="12"/>
          </p:nvPr>
        </p:nvSpPr>
        <p:spPr/>
        <p:txBody>
          <a:bodyPr/>
          <a:lstStyle/>
          <a:p>
            <a:pPr rtl="0"/>
            <a:fld id="{6D22F896-40B5-4ADD-8801-0D06FADFA095}" type="slidenum">
              <a:rPr lang="de-DE" noProof="0" smtClean="0"/>
              <a:t>45</a:t>
            </a:fld>
            <a:endParaRPr lang="de-DE" noProof="0"/>
          </a:p>
        </p:txBody>
      </p:sp>
    </p:spTree>
    <p:extLst>
      <p:ext uri="{BB962C8B-B14F-4D97-AF65-F5344CB8AC3E}">
        <p14:creationId xmlns:p14="http://schemas.microsoft.com/office/powerpoint/2010/main" val="182140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603856B-B6E1-4E02-223D-2ABB41C799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3502374" y="835374"/>
            <a:ext cx="5187251" cy="518725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8" name="Foliennummernplatzhalter 7">
            <a:extLst>
              <a:ext uri="{FF2B5EF4-FFF2-40B4-BE49-F238E27FC236}">
                <a16:creationId xmlns:a16="http://schemas.microsoft.com/office/drawing/2014/main" id="{DBDAFE00-8AEF-E035-3CBE-D9B477238A12}"/>
              </a:ext>
            </a:extLst>
          </p:cNvPr>
          <p:cNvSpPr>
            <a:spLocks noGrp="1"/>
          </p:cNvSpPr>
          <p:nvPr>
            <p:ph type="sldNum" sz="quarter" idx="12"/>
          </p:nvPr>
        </p:nvSpPr>
        <p:spPr/>
        <p:txBody>
          <a:bodyPr/>
          <a:lstStyle/>
          <a:p>
            <a:pPr rtl="0"/>
            <a:fld id="{6D22F896-40B5-4ADD-8801-0D06FADFA095}" type="slidenum">
              <a:rPr lang="de-DE" noProof="0" smtClean="0"/>
              <a:t>46</a:t>
            </a:fld>
            <a:endParaRPr lang="de-DE" noProof="0"/>
          </a:p>
        </p:txBody>
      </p:sp>
    </p:spTree>
    <p:extLst>
      <p:ext uri="{BB962C8B-B14F-4D97-AF65-F5344CB8AC3E}">
        <p14:creationId xmlns:p14="http://schemas.microsoft.com/office/powerpoint/2010/main" val="268529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a:br>
            <a:r>
              <a:rPr lang="de-DE" err="1"/>
              <a:t>Schüler:innen</a:t>
            </a:r>
            <a:endParaRPr lang="de-DE"/>
          </a:p>
        </p:txBody>
      </p:sp>
      <p:sp>
        <p:nvSpPr>
          <p:cNvPr id="5" name="Textfeld 4">
            <a:extLst>
              <a:ext uri="{FF2B5EF4-FFF2-40B4-BE49-F238E27FC236}">
                <a16:creationId xmlns:a16="http://schemas.microsoft.com/office/drawing/2014/main" id="{D8266A2D-4ACB-1A83-38C3-D044633A9809}"/>
              </a:ext>
            </a:extLst>
          </p:cNvPr>
          <p:cNvSpPr txBox="1"/>
          <p:nvPr/>
        </p:nvSpPr>
        <p:spPr>
          <a:xfrm>
            <a:off x="1549400" y="2082512"/>
            <a:ext cx="8788400" cy="584775"/>
          </a:xfrm>
          <a:prstGeom prst="rect">
            <a:avLst/>
          </a:prstGeom>
          <a:noFill/>
        </p:spPr>
        <p:txBody>
          <a:bodyPr wrap="square" rtlCol="0">
            <a:spAutoFit/>
          </a:bodyPr>
          <a:lstStyle/>
          <a:p>
            <a:r>
              <a:rPr lang="de-DE" sz="3200" err="1"/>
              <a:t>ChatGPT</a:t>
            </a:r>
            <a:r>
              <a:rPr lang="de-DE" sz="3200"/>
              <a:t> kann beim Lernen helfen.</a:t>
            </a:r>
          </a:p>
        </p:txBody>
      </p:sp>
      <p:sp>
        <p:nvSpPr>
          <p:cNvPr id="10" name="Foliennummernplatzhalter 9">
            <a:extLst>
              <a:ext uri="{FF2B5EF4-FFF2-40B4-BE49-F238E27FC236}">
                <a16:creationId xmlns:a16="http://schemas.microsoft.com/office/drawing/2014/main" id="{C03B2181-9BFB-FB7A-0D4E-CB2AEFCC24CA}"/>
              </a:ext>
            </a:extLst>
          </p:cNvPr>
          <p:cNvSpPr>
            <a:spLocks noGrp="1"/>
          </p:cNvSpPr>
          <p:nvPr>
            <p:ph type="sldNum" sz="quarter" idx="12"/>
          </p:nvPr>
        </p:nvSpPr>
        <p:spPr/>
        <p:txBody>
          <a:bodyPr/>
          <a:lstStyle/>
          <a:p>
            <a:pPr rtl="0"/>
            <a:fld id="{6D22F896-40B5-4ADD-8801-0D06FADFA095}" type="slidenum">
              <a:rPr lang="de-DE" noProof="0" smtClean="0"/>
              <a:t>47</a:t>
            </a:fld>
            <a:endParaRPr lang="de-DE" noProof="0"/>
          </a:p>
        </p:txBody>
      </p:sp>
    </p:spTree>
    <p:extLst>
      <p:ext uri="{BB962C8B-B14F-4D97-AF65-F5344CB8AC3E}">
        <p14:creationId xmlns:p14="http://schemas.microsoft.com/office/powerpoint/2010/main" val="109788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D92D28E-468D-B7CC-D68C-7CD960B27761}"/>
              </a:ext>
            </a:extLst>
          </p:cNvPr>
          <p:cNvSpPr>
            <a:spLocks noGrp="1"/>
          </p:cNvSpPr>
          <p:nvPr>
            <p:ph type="sldNum" sz="quarter" idx="12"/>
          </p:nvPr>
        </p:nvSpPr>
        <p:spPr/>
        <p:txBody>
          <a:bodyPr/>
          <a:lstStyle/>
          <a:p>
            <a:pPr rtl="0"/>
            <a:fld id="{6D22F896-40B5-4ADD-8801-0D06FADFA095}" type="slidenum">
              <a:rPr lang="de-DE" noProof="0" smtClean="0"/>
              <a:t>48</a:t>
            </a:fld>
            <a:endParaRPr lang="de-DE" noProof="0"/>
          </a:p>
        </p:txBody>
      </p:sp>
      <p:pic>
        <p:nvPicPr>
          <p:cNvPr id="6" name="Grafik 5">
            <a:extLst>
              <a:ext uri="{FF2B5EF4-FFF2-40B4-BE49-F238E27FC236}">
                <a16:creationId xmlns:a16="http://schemas.microsoft.com/office/drawing/2014/main" id="{6D9EDE71-888B-B722-E586-741A9FB54470}"/>
              </a:ext>
            </a:extLst>
          </p:cNvPr>
          <p:cNvPicPr>
            <a:picLocks noChangeAspect="1"/>
          </p:cNvPicPr>
          <p:nvPr/>
        </p:nvPicPr>
        <p:blipFill>
          <a:blip r:embed="rId2"/>
          <a:stretch>
            <a:fillRect/>
          </a:stretch>
        </p:blipFill>
        <p:spPr>
          <a:xfrm>
            <a:off x="1204273" y="152014"/>
            <a:ext cx="9783454" cy="5772536"/>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BA12BFBE-7214-1652-E95E-DB81662C0A50}"/>
              </a:ext>
            </a:extLst>
          </p:cNvPr>
          <p:cNvPicPr>
            <a:picLocks noChangeAspect="1"/>
          </p:cNvPicPr>
          <p:nvPr/>
        </p:nvPicPr>
        <p:blipFill rotWithShape="1">
          <a:blip r:embed="rId2"/>
          <a:srcRect b="84318"/>
          <a:stretch/>
        </p:blipFill>
        <p:spPr>
          <a:xfrm>
            <a:off x="1204273" y="152014"/>
            <a:ext cx="9783454" cy="9052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998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a:br>
            <a:r>
              <a:rPr lang="de-DE" err="1"/>
              <a:t>Schüler:innen</a:t>
            </a:r>
            <a:endParaRPr lang="de-DE"/>
          </a:p>
        </p:txBody>
      </p:sp>
      <p:sp>
        <p:nvSpPr>
          <p:cNvPr id="5" name="Textfeld 4">
            <a:extLst>
              <a:ext uri="{FF2B5EF4-FFF2-40B4-BE49-F238E27FC236}">
                <a16:creationId xmlns:a16="http://schemas.microsoft.com/office/drawing/2014/main" id="{D8266A2D-4ACB-1A83-38C3-D044633A9809}"/>
              </a:ext>
            </a:extLst>
          </p:cNvPr>
          <p:cNvSpPr txBox="1"/>
          <p:nvPr/>
        </p:nvSpPr>
        <p:spPr>
          <a:xfrm>
            <a:off x="1523521" y="2082512"/>
            <a:ext cx="8788400" cy="1569660"/>
          </a:xfrm>
          <a:prstGeom prst="rect">
            <a:avLst/>
          </a:prstGeom>
          <a:noFill/>
        </p:spPr>
        <p:txBody>
          <a:bodyPr wrap="square" rtlCol="0">
            <a:spAutoFit/>
          </a:bodyPr>
          <a:lstStyle/>
          <a:p>
            <a:r>
              <a:rPr lang="de-DE" sz="3200" err="1"/>
              <a:t>ChatGPT</a:t>
            </a:r>
            <a:r>
              <a:rPr lang="de-DE" sz="3200"/>
              <a:t> kann beim Lernen helfen …</a:t>
            </a:r>
          </a:p>
          <a:p>
            <a:endParaRPr lang="de-DE" sz="3200"/>
          </a:p>
          <a:p>
            <a:r>
              <a:rPr lang="de-DE" sz="3200"/>
              <a:t>… oder Lernen verhindern.</a:t>
            </a:r>
          </a:p>
        </p:txBody>
      </p:sp>
      <p:cxnSp>
        <p:nvCxnSpPr>
          <p:cNvPr id="2" name="Gerade Verbindung mit Pfeil 1">
            <a:extLst>
              <a:ext uri="{FF2B5EF4-FFF2-40B4-BE49-F238E27FC236}">
                <a16:creationId xmlns:a16="http://schemas.microsoft.com/office/drawing/2014/main" id="{A560DC8F-EB60-3250-4CC1-A7CBF752D49A}"/>
              </a:ext>
            </a:extLst>
          </p:cNvPr>
          <p:cNvCxnSpPr>
            <a:cxnSpLocks/>
          </p:cNvCxnSpPr>
          <p:nvPr/>
        </p:nvCxnSpPr>
        <p:spPr>
          <a:xfrm>
            <a:off x="4457700" y="3652172"/>
            <a:ext cx="0" cy="6223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B28E9095-2772-8CAE-673A-423801FA407B}"/>
              </a:ext>
            </a:extLst>
          </p:cNvPr>
          <p:cNvSpPr txBox="1"/>
          <p:nvPr/>
        </p:nvSpPr>
        <p:spPr>
          <a:xfrm>
            <a:off x="1597077" y="4349811"/>
            <a:ext cx="5583388" cy="1569660"/>
          </a:xfrm>
          <a:prstGeom prst="rect">
            <a:avLst/>
          </a:prstGeom>
          <a:noFill/>
        </p:spPr>
        <p:txBody>
          <a:bodyPr wrap="none" rtlCol="0">
            <a:spAutoFit/>
          </a:bodyPr>
          <a:lstStyle/>
          <a:p>
            <a:r>
              <a:rPr lang="de-DE" sz="3200"/>
              <a:t>Lernende müssen lernen wollen.</a:t>
            </a:r>
          </a:p>
          <a:p>
            <a:endParaRPr lang="de-DE" sz="3200"/>
          </a:p>
          <a:p>
            <a:r>
              <a:rPr lang="de-DE" sz="3200">
                <a:sym typeface="Symbol" panose="05050102010706020507" pitchFamily="18" charset="2"/>
              </a:rPr>
              <a:t></a:t>
            </a:r>
            <a:r>
              <a:rPr lang="de-DE" sz="3200"/>
              <a:t> Mehr Metakognition  </a:t>
            </a:r>
          </a:p>
        </p:txBody>
      </p:sp>
    </p:spTree>
    <p:extLst>
      <p:ext uri="{BB962C8B-B14F-4D97-AF65-F5344CB8AC3E}">
        <p14:creationId xmlns:p14="http://schemas.microsoft.com/office/powerpoint/2010/main" val="81554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0E891-07FB-94C2-0360-1912C83BED2F}"/>
              </a:ext>
            </a:extLst>
          </p:cNvPr>
          <p:cNvSpPr>
            <a:spLocks noGrp="1"/>
          </p:cNvSpPr>
          <p:nvPr>
            <p:ph type="title"/>
          </p:nvPr>
        </p:nvSpPr>
        <p:spPr/>
        <p:txBody>
          <a:bodyPr/>
          <a:lstStyle/>
          <a:p>
            <a:r>
              <a:rPr lang="de-DE"/>
              <a:t> </a:t>
            </a:r>
          </a:p>
        </p:txBody>
      </p:sp>
      <mc:AlternateContent xmlns:mc="http://schemas.openxmlformats.org/markup-compatibility/2006" xmlns:psez="http://schemas.microsoft.com/office/powerpoint/2016/sectionzoom">
        <mc:Choice Requires="psez">
          <p:graphicFrame>
            <p:nvGraphicFramePr>
              <p:cNvPr id="7" name="Abschnittszoom 6">
                <a:extLst>
                  <a:ext uri="{FF2B5EF4-FFF2-40B4-BE49-F238E27FC236}">
                    <a16:creationId xmlns:a16="http://schemas.microsoft.com/office/drawing/2014/main" id="{09819EAE-B9BF-9B7D-1103-C12923E11426}"/>
                  </a:ext>
                </a:extLst>
              </p:cNvPr>
              <p:cNvGraphicFramePr>
                <a:graphicFrameLocks noChangeAspect="1"/>
              </p:cNvGraphicFramePr>
              <p:nvPr>
                <p:extLst>
                  <p:ext uri="{D42A27DB-BD31-4B8C-83A1-F6EECF244321}">
                    <p14:modId xmlns:p14="http://schemas.microsoft.com/office/powerpoint/2010/main" val="593930374"/>
                  </p:ext>
                </p:extLst>
              </p:nvPr>
            </p:nvGraphicFramePr>
            <p:xfrm>
              <a:off x="304800" y="4582004"/>
              <a:ext cx="3048000" cy="1714500"/>
            </p:xfrm>
            <a:graphic>
              <a:graphicData uri="http://schemas.microsoft.com/office/powerpoint/2016/sectionzoom">
                <psez:sectionZm>
                  <psez:sectionZmObj sectionId="{2D806AD6-54CB-4990-A30A-46CF996FF8B6}">
                    <psez:zmPr id="{B202B058-7FCC-41E6-A26A-73925CB8465A}"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7" name="Abschnittszoom 6">
                <a:hlinkClick r:id="rId3" action="ppaction://hlinksldjump"/>
                <a:extLst>
                  <a:ext uri="{FF2B5EF4-FFF2-40B4-BE49-F238E27FC236}">
                    <a16:creationId xmlns:a16="http://schemas.microsoft.com/office/drawing/2014/main" id="{09819EAE-B9BF-9B7D-1103-C12923E11426}"/>
                  </a:ext>
                </a:extLst>
              </p:cNvPr>
              <p:cNvPicPr>
                <a:picLocks noGrp="1" noRot="1" noChangeAspect="1" noMove="1" noResize="1" noEditPoints="1" noAdjustHandles="1" noChangeArrowheads="1" noChangeShapeType="1"/>
              </p:cNvPicPr>
              <p:nvPr/>
            </p:nvPicPr>
            <p:blipFill>
              <a:blip r:embed="rId4"/>
              <a:stretch>
                <a:fillRect/>
              </a:stretch>
            </p:blipFill>
            <p:spPr>
              <a:xfrm>
                <a:off x="304800" y="4582004"/>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9" name="Abschnittszoom 8">
                <a:extLst>
                  <a:ext uri="{FF2B5EF4-FFF2-40B4-BE49-F238E27FC236}">
                    <a16:creationId xmlns:a16="http://schemas.microsoft.com/office/drawing/2014/main" id="{09AD674B-13B2-7E0C-6835-FE86FA15B704}"/>
                  </a:ext>
                </a:extLst>
              </p:cNvPr>
              <p:cNvGraphicFramePr>
                <a:graphicFrameLocks noChangeAspect="1"/>
              </p:cNvGraphicFramePr>
              <p:nvPr>
                <p:extLst>
                  <p:ext uri="{D42A27DB-BD31-4B8C-83A1-F6EECF244321}">
                    <p14:modId xmlns:p14="http://schemas.microsoft.com/office/powerpoint/2010/main" val="2502558351"/>
                  </p:ext>
                </p:extLst>
              </p:nvPr>
            </p:nvGraphicFramePr>
            <p:xfrm>
              <a:off x="4221141" y="4603752"/>
              <a:ext cx="3048000" cy="1714500"/>
            </p:xfrm>
            <a:graphic>
              <a:graphicData uri="http://schemas.microsoft.com/office/powerpoint/2016/sectionzoom">
                <psez:sectionZm>
                  <psez:sectionZmObj sectionId="{208EC9E6-422A-47A9-BA68-8CE5644057DE}">
                    <psez:zmPr id="{03699791-1B2D-4CF7-8567-4BABB9E144D1}"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9" name="Abschnittszoom 8">
                <a:hlinkClick r:id="rId6" action="ppaction://hlinksldjump"/>
                <a:extLst>
                  <a:ext uri="{FF2B5EF4-FFF2-40B4-BE49-F238E27FC236}">
                    <a16:creationId xmlns:a16="http://schemas.microsoft.com/office/drawing/2014/main" id="{09AD674B-13B2-7E0C-6835-FE86FA15B704}"/>
                  </a:ext>
                </a:extLst>
              </p:cNvPr>
              <p:cNvPicPr>
                <a:picLocks noGrp="1" noRot="1" noChangeAspect="1" noMove="1" noResize="1" noEditPoints="1" noAdjustHandles="1" noChangeArrowheads="1" noChangeShapeType="1"/>
              </p:cNvPicPr>
              <p:nvPr/>
            </p:nvPicPr>
            <p:blipFill>
              <a:blip r:embed="rId7"/>
              <a:stretch>
                <a:fillRect/>
              </a:stretch>
            </p:blipFill>
            <p:spPr>
              <a:xfrm>
                <a:off x="4221141" y="4603752"/>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1" name="Abschnittszoom 10">
                <a:extLst>
                  <a:ext uri="{FF2B5EF4-FFF2-40B4-BE49-F238E27FC236}">
                    <a16:creationId xmlns:a16="http://schemas.microsoft.com/office/drawing/2014/main" id="{7240B3E3-2508-BD36-C668-2DB972F31EFF}"/>
                  </a:ext>
                </a:extLst>
              </p:cNvPr>
              <p:cNvGraphicFramePr>
                <a:graphicFrameLocks noChangeAspect="1"/>
              </p:cNvGraphicFramePr>
              <p:nvPr>
                <p:extLst>
                  <p:ext uri="{D42A27DB-BD31-4B8C-83A1-F6EECF244321}">
                    <p14:modId xmlns:p14="http://schemas.microsoft.com/office/powerpoint/2010/main" val="54816694"/>
                  </p:ext>
                </p:extLst>
              </p:nvPr>
            </p:nvGraphicFramePr>
            <p:xfrm>
              <a:off x="8006854" y="4603746"/>
              <a:ext cx="3048000" cy="1714500"/>
            </p:xfrm>
            <a:graphic>
              <a:graphicData uri="http://schemas.microsoft.com/office/powerpoint/2016/sectionzoom">
                <psez:sectionZm>
                  <psez:sectionZmObj sectionId="{F64185E1-2C2B-4C8A-B909-607D6F1EEDB1}">
                    <psez:zmPr id="{657D1853-1E6E-4D07-96A4-C435C7B9181E}"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1" name="Abschnittszoom 10">
                <a:hlinkClick r:id="rId9" action="ppaction://hlinksldjump"/>
                <a:extLst>
                  <a:ext uri="{FF2B5EF4-FFF2-40B4-BE49-F238E27FC236}">
                    <a16:creationId xmlns:a16="http://schemas.microsoft.com/office/drawing/2014/main" id="{7240B3E3-2508-BD36-C668-2DB972F31EFF}"/>
                  </a:ext>
                </a:extLst>
              </p:cNvPr>
              <p:cNvPicPr>
                <a:picLocks noGrp="1" noRot="1" noChangeAspect="1" noMove="1" noResize="1" noEditPoints="1" noAdjustHandles="1" noChangeArrowheads="1" noChangeShapeType="1"/>
              </p:cNvPicPr>
              <p:nvPr/>
            </p:nvPicPr>
            <p:blipFill>
              <a:blip r:embed="rId10"/>
              <a:stretch>
                <a:fillRect/>
              </a:stretch>
            </p:blipFill>
            <p:spPr>
              <a:xfrm>
                <a:off x="8006854" y="4603746"/>
                <a:ext cx="3048000" cy="1714500"/>
              </a:xfrm>
              <a:prstGeom prst="rect">
                <a:avLst/>
              </a:prstGeom>
              <a:ln w="3175">
                <a:solidFill>
                  <a:prstClr val="ltGray"/>
                </a:solidFill>
              </a:ln>
            </p:spPr>
          </p:pic>
        </mc:Fallback>
      </mc:AlternateContent>
      <p:sp>
        <p:nvSpPr>
          <p:cNvPr id="10" name="Foliennummernplatzhalter 9">
            <a:extLst>
              <a:ext uri="{FF2B5EF4-FFF2-40B4-BE49-F238E27FC236}">
                <a16:creationId xmlns:a16="http://schemas.microsoft.com/office/drawing/2014/main" id="{0BEDFEF7-4B63-BDD6-884C-C8DFC765CE49}"/>
              </a:ext>
            </a:extLst>
          </p:cNvPr>
          <p:cNvSpPr>
            <a:spLocks noGrp="1"/>
          </p:cNvSpPr>
          <p:nvPr>
            <p:ph type="sldNum" sz="quarter" idx="12"/>
          </p:nvPr>
        </p:nvSpPr>
        <p:spPr/>
        <p:txBody>
          <a:bodyPr/>
          <a:lstStyle/>
          <a:p>
            <a:pPr rtl="0"/>
            <a:fld id="{6D22F896-40B5-4ADD-8801-0D06FADFA095}" type="slidenum">
              <a:rPr lang="de-DE" noProof="0" smtClean="0"/>
              <a:t>5</a:t>
            </a:fld>
            <a:endParaRPr lang="de-DE" noProof="0"/>
          </a:p>
        </p:txBody>
      </p:sp>
    </p:spTree>
    <p:extLst>
      <p:ext uri="{BB962C8B-B14F-4D97-AF65-F5344CB8AC3E}">
        <p14:creationId xmlns:p14="http://schemas.microsoft.com/office/powerpoint/2010/main" val="3288549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0A6ACF6A-001C-54DE-257E-71D9EC5D9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86" y="1784923"/>
            <a:ext cx="2156114" cy="2874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557DA406-D17A-3BB7-4A2F-507B9250F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31" t="45848" r="13810" b="40483"/>
          <a:stretch/>
        </p:blipFill>
        <p:spPr bwMode="auto">
          <a:xfrm>
            <a:off x="3435945" y="2043786"/>
            <a:ext cx="8818116" cy="2161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636922CB-A9A9-8CAD-0075-0439B2BC3D08}"/>
              </a:ext>
            </a:extLst>
          </p:cNvPr>
          <p:cNvSpPr/>
          <p:nvPr/>
        </p:nvSpPr>
        <p:spPr>
          <a:xfrm>
            <a:off x="389086" y="1784923"/>
            <a:ext cx="2156114" cy="1329213"/>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B349D5F0-7187-D46A-913C-70C21A523565}"/>
              </a:ext>
            </a:extLst>
          </p:cNvPr>
          <p:cNvSpPr/>
          <p:nvPr/>
        </p:nvSpPr>
        <p:spPr>
          <a:xfrm>
            <a:off x="389086" y="3568275"/>
            <a:ext cx="2156114" cy="1091467"/>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r Verbinder 4">
            <a:extLst>
              <a:ext uri="{FF2B5EF4-FFF2-40B4-BE49-F238E27FC236}">
                <a16:creationId xmlns:a16="http://schemas.microsoft.com/office/drawing/2014/main" id="{937D9E16-DB39-9841-9167-A54C8BDDD15D}"/>
              </a:ext>
            </a:extLst>
          </p:cNvPr>
          <p:cNvCxnSpPr>
            <a:cxnSpLocks/>
          </p:cNvCxnSpPr>
          <p:nvPr/>
        </p:nvCxnSpPr>
        <p:spPr>
          <a:xfrm>
            <a:off x="2268484" y="3527345"/>
            <a:ext cx="1167461" cy="677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5FEE67D1-44F6-A2F8-4780-85906C121969}"/>
              </a:ext>
            </a:extLst>
          </p:cNvPr>
          <p:cNvCxnSpPr>
            <a:cxnSpLocks/>
          </p:cNvCxnSpPr>
          <p:nvPr/>
        </p:nvCxnSpPr>
        <p:spPr>
          <a:xfrm flipV="1">
            <a:off x="2152073" y="2043786"/>
            <a:ext cx="1283872" cy="1111280"/>
          </a:xfrm>
          <a:prstGeom prst="line">
            <a:avLst/>
          </a:prstGeom>
        </p:spPr>
        <p:style>
          <a:lnRef idx="1">
            <a:schemeClr val="accent1"/>
          </a:lnRef>
          <a:fillRef idx="0">
            <a:schemeClr val="accent1"/>
          </a:fillRef>
          <a:effectRef idx="0">
            <a:schemeClr val="accent1"/>
          </a:effectRef>
          <a:fontRef idx="minor">
            <a:schemeClr val="tx1"/>
          </a:fontRef>
        </p:style>
      </p:cxnSp>
      <p:sp>
        <p:nvSpPr>
          <p:cNvPr id="19" name="Foliennummernplatzhalter 18">
            <a:extLst>
              <a:ext uri="{FF2B5EF4-FFF2-40B4-BE49-F238E27FC236}">
                <a16:creationId xmlns:a16="http://schemas.microsoft.com/office/drawing/2014/main" id="{D4CA3916-BB1C-4BDB-FA22-C0328CAE92AF}"/>
              </a:ext>
            </a:extLst>
          </p:cNvPr>
          <p:cNvSpPr>
            <a:spLocks noGrp="1"/>
          </p:cNvSpPr>
          <p:nvPr>
            <p:ph type="sldNum" sz="quarter" idx="12"/>
          </p:nvPr>
        </p:nvSpPr>
        <p:spPr/>
        <p:txBody>
          <a:bodyPr/>
          <a:lstStyle/>
          <a:p>
            <a:pPr rtl="0"/>
            <a:fld id="{6D22F896-40B5-4ADD-8801-0D06FADFA095}" type="slidenum">
              <a:rPr lang="de-DE" noProof="0" smtClean="0"/>
              <a:t>50</a:t>
            </a:fld>
            <a:endParaRPr lang="de-DE" noProof="0"/>
          </a:p>
        </p:txBody>
      </p:sp>
    </p:spTree>
    <p:extLst>
      <p:ext uri="{BB962C8B-B14F-4D97-AF65-F5344CB8AC3E}">
        <p14:creationId xmlns:p14="http://schemas.microsoft.com/office/powerpoint/2010/main" val="333891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err="1"/>
              <a:t>Lehrer:innen</a:t>
            </a:r>
            <a:endParaRPr lang="de-DE"/>
          </a:p>
        </p:txBody>
      </p:sp>
      <p:sp>
        <p:nvSpPr>
          <p:cNvPr id="3" name="Textfeld 2">
            <a:extLst>
              <a:ext uri="{FF2B5EF4-FFF2-40B4-BE49-F238E27FC236}">
                <a16:creationId xmlns:a16="http://schemas.microsoft.com/office/drawing/2014/main" id="{AD9F7ECF-87D9-F2B8-32C2-76B3FEECEAB4}"/>
              </a:ext>
            </a:extLst>
          </p:cNvPr>
          <p:cNvSpPr txBox="1"/>
          <p:nvPr/>
        </p:nvSpPr>
        <p:spPr>
          <a:xfrm>
            <a:off x="1451579" y="2152650"/>
            <a:ext cx="9603275" cy="2923877"/>
          </a:xfrm>
          <a:prstGeom prst="rect">
            <a:avLst/>
          </a:prstGeom>
          <a:noFill/>
        </p:spPr>
        <p:txBody>
          <a:bodyPr wrap="square" rtlCol="0">
            <a:spAutoFit/>
          </a:bodyPr>
          <a:lstStyle/>
          <a:p>
            <a:r>
              <a:rPr lang="de-DE" sz="3200" err="1"/>
              <a:t>ChatGPT</a:t>
            </a:r>
            <a:r>
              <a:rPr lang="de-DE" sz="3200"/>
              <a:t> kann beim Lernen helfen.</a:t>
            </a:r>
          </a:p>
          <a:p>
            <a:pPr lvl="0"/>
            <a:endParaRPr lang="de-DE" sz="4400">
              <a:solidFill>
                <a:prstClr val="black"/>
              </a:solidFill>
            </a:endParaRPr>
          </a:p>
          <a:p>
            <a:pPr marL="285750" indent="-285750">
              <a:buFont typeface="Arial" panose="020B0604020202020204" pitchFamily="34" charset="0"/>
              <a:buChar char="•"/>
            </a:pPr>
            <a:r>
              <a:rPr lang="de-DE" sz="3200"/>
              <a:t>Arbeitsblätter/Übungen</a:t>
            </a:r>
          </a:p>
          <a:p>
            <a:pPr marL="285750" indent="-285750">
              <a:buFont typeface="Arial" panose="020B0604020202020204" pitchFamily="34" charset="0"/>
              <a:buChar char="•"/>
            </a:pPr>
            <a:r>
              <a:rPr lang="de-DE" sz="3200"/>
              <a:t>Verschiedene Antwortvarianten erstellen</a:t>
            </a:r>
          </a:p>
          <a:p>
            <a:pPr marL="285750" lvl="0" indent="-285750">
              <a:buFont typeface="Arial" panose="020B0604020202020204" pitchFamily="34" charset="0"/>
              <a:buChar char="•"/>
            </a:pPr>
            <a:r>
              <a:rPr lang="de-DE" sz="3200"/>
              <a:t>Vorschläge für den Unterricht</a:t>
            </a:r>
            <a:r>
              <a:rPr lang="de-DE" sz="3200">
                <a:solidFill>
                  <a:prstClr val="black"/>
                </a:solidFill>
              </a:rPr>
              <a:t> </a:t>
            </a:r>
            <a:endParaRPr lang="de-DE" sz="3200"/>
          </a:p>
          <a:p>
            <a:endParaRPr lang="de-DE" sz="1200"/>
          </a:p>
        </p:txBody>
      </p:sp>
      <p:sp>
        <p:nvSpPr>
          <p:cNvPr id="9" name="Foliennummernplatzhalter 8">
            <a:extLst>
              <a:ext uri="{FF2B5EF4-FFF2-40B4-BE49-F238E27FC236}">
                <a16:creationId xmlns:a16="http://schemas.microsoft.com/office/drawing/2014/main" id="{F40F14D5-0823-AE9A-BB2A-4DA9607DEB1F}"/>
              </a:ext>
            </a:extLst>
          </p:cNvPr>
          <p:cNvSpPr>
            <a:spLocks noGrp="1"/>
          </p:cNvSpPr>
          <p:nvPr>
            <p:ph type="sldNum" sz="quarter" idx="12"/>
          </p:nvPr>
        </p:nvSpPr>
        <p:spPr/>
        <p:txBody>
          <a:bodyPr/>
          <a:lstStyle/>
          <a:p>
            <a:pPr rtl="0"/>
            <a:fld id="{6D22F896-40B5-4ADD-8801-0D06FADFA095}" type="slidenum">
              <a:rPr lang="de-DE" noProof="0" smtClean="0"/>
              <a:t>51</a:t>
            </a:fld>
            <a:endParaRPr lang="de-DE" noProof="0"/>
          </a:p>
        </p:txBody>
      </p:sp>
    </p:spTree>
    <p:extLst>
      <p:ext uri="{BB962C8B-B14F-4D97-AF65-F5344CB8AC3E}">
        <p14:creationId xmlns:p14="http://schemas.microsoft.com/office/powerpoint/2010/main" val="428678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err="1"/>
              <a:t>Lehrer:innen</a:t>
            </a:r>
            <a:endParaRPr lang="de-DE"/>
          </a:p>
        </p:txBody>
      </p:sp>
      <p:sp>
        <p:nvSpPr>
          <p:cNvPr id="3" name="Textfeld 2">
            <a:extLst>
              <a:ext uri="{FF2B5EF4-FFF2-40B4-BE49-F238E27FC236}">
                <a16:creationId xmlns:a16="http://schemas.microsoft.com/office/drawing/2014/main" id="{AD9F7ECF-87D9-F2B8-32C2-76B3FEECEAB4}"/>
              </a:ext>
            </a:extLst>
          </p:cNvPr>
          <p:cNvSpPr txBox="1"/>
          <p:nvPr/>
        </p:nvSpPr>
        <p:spPr>
          <a:xfrm>
            <a:off x="1451579" y="2132012"/>
            <a:ext cx="5797497" cy="1569660"/>
          </a:xfrm>
          <a:prstGeom prst="rect">
            <a:avLst/>
          </a:prstGeom>
          <a:noFill/>
        </p:spPr>
        <p:txBody>
          <a:bodyPr wrap="square" rtlCol="0">
            <a:spAutoFit/>
          </a:bodyPr>
          <a:lstStyle/>
          <a:p>
            <a:r>
              <a:rPr lang="de-DE" sz="3200" err="1"/>
              <a:t>ChatGPT</a:t>
            </a:r>
            <a:r>
              <a:rPr lang="de-DE" sz="3200"/>
              <a:t> kann </a:t>
            </a:r>
          </a:p>
          <a:p>
            <a:r>
              <a:rPr lang="de-DE" sz="3200"/>
              <a:t>Kommunikation</a:t>
            </a:r>
          </a:p>
          <a:p>
            <a:r>
              <a:rPr lang="de-DE" sz="3200"/>
              <a:t>unterstützen</a:t>
            </a:r>
            <a:endParaRPr lang="de-DE" sz="1200"/>
          </a:p>
        </p:txBody>
      </p:sp>
      <p:pic>
        <p:nvPicPr>
          <p:cNvPr id="2" name="Picture 2">
            <a:extLst>
              <a:ext uri="{FF2B5EF4-FFF2-40B4-BE49-F238E27FC236}">
                <a16:creationId xmlns:a16="http://schemas.microsoft.com/office/drawing/2014/main" id="{C95A3007-F8D1-5537-1BFC-642847586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6680200" y="2159000"/>
            <a:ext cx="3859905" cy="385990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F016F336-11D3-4C34-4E08-AC09B3BE43F9}"/>
              </a:ext>
            </a:extLst>
          </p:cNvPr>
          <p:cNvPicPr>
            <a:picLocks noChangeAspect="1"/>
          </p:cNvPicPr>
          <p:nvPr/>
        </p:nvPicPr>
        <p:blipFill>
          <a:blip r:embed="rId3"/>
          <a:stretch>
            <a:fillRect/>
          </a:stretch>
        </p:blipFill>
        <p:spPr>
          <a:xfrm>
            <a:off x="10846811" y="5670958"/>
            <a:ext cx="1217294" cy="382523"/>
          </a:xfrm>
          <a:prstGeom prst="rect">
            <a:avLst/>
          </a:prstGeom>
        </p:spPr>
      </p:pic>
      <p:sp>
        <p:nvSpPr>
          <p:cNvPr id="11" name="Foliennummernplatzhalter 10">
            <a:extLst>
              <a:ext uri="{FF2B5EF4-FFF2-40B4-BE49-F238E27FC236}">
                <a16:creationId xmlns:a16="http://schemas.microsoft.com/office/drawing/2014/main" id="{B0EDAA85-F93E-5DD4-15AB-170013C8B2FC}"/>
              </a:ext>
            </a:extLst>
          </p:cNvPr>
          <p:cNvSpPr>
            <a:spLocks noGrp="1"/>
          </p:cNvSpPr>
          <p:nvPr>
            <p:ph type="sldNum" sz="quarter" idx="12"/>
          </p:nvPr>
        </p:nvSpPr>
        <p:spPr/>
        <p:txBody>
          <a:bodyPr/>
          <a:lstStyle/>
          <a:p>
            <a:pPr rtl="0"/>
            <a:fld id="{6D22F896-40B5-4ADD-8801-0D06FADFA095}" type="slidenum">
              <a:rPr lang="de-DE" noProof="0" smtClean="0"/>
              <a:t>52</a:t>
            </a:fld>
            <a:endParaRPr lang="de-DE" noProof="0"/>
          </a:p>
        </p:txBody>
      </p:sp>
    </p:spTree>
    <p:extLst>
      <p:ext uri="{BB962C8B-B14F-4D97-AF65-F5344CB8AC3E}">
        <p14:creationId xmlns:p14="http://schemas.microsoft.com/office/powerpoint/2010/main" val="377631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F261E4-800D-64DF-00F8-41E25CB7BD19}"/>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89F91E89-3F55-F15A-0B5B-C1C12ACF6378}"/>
              </a:ext>
            </a:extLst>
          </p:cNvPr>
          <p:cNvPicPr>
            <a:picLocks noChangeAspect="1"/>
          </p:cNvPicPr>
          <p:nvPr/>
        </p:nvPicPr>
        <p:blipFill>
          <a:blip r:embed="rId2"/>
          <a:stretch>
            <a:fillRect/>
          </a:stretch>
        </p:blipFill>
        <p:spPr>
          <a:xfrm>
            <a:off x="790169" y="147483"/>
            <a:ext cx="10611661" cy="5905998"/>
          </a:xfrm>
          <a:prstGeom prst="rect">
            <a:avLst/>
          </a:prstGeom>
        </p:spPr>
      </p:pic>
      <p:pic>
        <p:nvPicPr>
          <p:cNvPr id="5" name="Grafik 4">
            <a:extLst>
              <a:ext uri="{FF2B5EF4-FFF2-40B4-BE49-F238E27FC236}">
                <a16:creationId xmlns:a16="http://schemas.microsoft.com/office/drawing/2014/main" id="{C02D921C-992B-6F1A-EDFC-394573AE72B4}"/>
              </a:ext>
            </a:extLst>
          </p:cNvPr>
          <p:cNvPicPr>
            <a:picLocks noChangeAspect="1"/>
          </p:cNvPicPr>
          <p:nvPr/>
        </p:nvPicPr>
        <p:blipFill rotWithShape="1">
          <a:blip r:embed="rId2"/>
          <a:srcRect b="66533"/>
          <a:stretch/>
        </p:blipFill>
        <p:spPr>
          <a:xfrm>
            <a:off x="790169" y="147483"/>
            <a:ext cx="10611661" cy="1976592"/>
          </a:xfrm>
          <a:prstGeom prst="rect">
            <a:avLst/>
          </a:prstGeom>
        </p:spPr>
      </p:pic>
      <p:sp>
        <p:nvSpPr>
          <p:cNvPr id="11" name="Foliennummernplatzhalter 10">
            <a:extLst>
              <a:ext uri="{FF2B5EF4-FFF2-40B4-BE49-F238E27FC236}">
                <a16:creationId xmlns:a16="http://schemas.microsoft.com/office/drawing/2014/main" id="{0E02D8E6-C6E7-7B75-A7F1-2C24FF6E0D4E}"/>
              </a:ext>
            </a:extLst>
          </p:cNvPr>
          <p:cNvSpPr>
            <a:spLocks noGrp="1"/>
          </p:cNvSpPr>
          <p:nvPr>
            <p:ph type="sldNum" sz="quarter" idx="12"/>
          </p:nvPr>
        </p:nvSpPr>
        <p:spPr/>
        <p:txBody>
          <a:bodyPr/>
          <a:lstStyle/>
          <a:p>
            <a:pPr rtl="0"/>
            <a:fld id="{6D22F896-40B5-4ADD-8801-0D06FADFA095}" type="slidenum">
              <a:rPr lang="de-DE" noProof="0" smtClean="0"/>
              <a:t>53</a:t>
            </a:fld>
            <a:endParaRPr lang="de-DE" noProof="0"/>
          </a:p>
        </p:txBody>
      </p:sp>
    </p:spTree>
    <p:extLst>
      <p:ext uri="{BB962C8B-B14F-4D97-AF65-F5344CB8AC3E}">
        <p14:creationId xmlns:p14="http://schemas.microsoft.com/office/powerpoint/2010/main" val="176410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42C5D79-EE87-2129-6D94-691772DFAB2E}"/>
              </a:ext>
            </a:extLst>
          </p:cNvPr>
          <p:cNvPicPr>
            <a:picLocks noChangeAspect="1"/>
          </p:cNvPicPr>
          <p:nvPr/>
        </p:nvPicPr>
        <p:blipFill>
          <a:blip r:embed="rId2"/>
          <a:stretch>
            <a:fillRect/>
          </a:stretch>
        </p:blipFill>
        <p:spPr>
          <a:xfrm>
            <a:off x="2013967" y="147483"/>
            <a:ext cx="8164064" cy="5953956"/>
          </a:xfrm>
          <a:prstGeom prst="rect">
            <a:avLst/>
          </a:prstGeom>
        </p:spPr>
      </p:pic>
      <p:sp>
        <p:nvSpPr>
          <p:cNvPr id="12" name="Foliennummernplatzhalter 11">
            <a:extLst>
              <a:ext uri="{FF2B5EF4-FFF2-40B4-BE49-F238E27FC236}">
                <a16:creationId xmlns:a16="http://schemas.microsoft.com/office/drawing/2014/main" id="{A0F212DA-B943-AB21-E5EA-19E08423AAFE}"/>
              </a:ext>
            </a:extLst>
          </p:cNvPr>
          <p:cNvSpPr>
            <a:spLocks noGrp="1"/>
          </p:cNvSpPr>
          <p:nvPr>
            <p:ph type="sldNum" sz="quarter" idx="12"/>
          </p:nvPr>
        </p:nvSpPr>
        <p:spPr/>
        <p:txBody>
          <a:bodyPr/>
          <a:lstStyle/>
          <a:p>
            <a:pPr rtl="0"/>
            <a:fld id="{6D22F896-40B5-4ADD-8801-0D06FADFA095}" type="slidenum">
              <a:rPr lang="de-DE" noProof="0" smtClean="0"/>
              <a:t>54</a:t>
            </a:fld>
            <a:endParaRPr lang="de-DE" noProof="0"/>
          </a:p>
        </p:txBody>
      </p:sp>
    </p:spTree>
    <p:extLst>
      <p:ext uri="{BB962C8B-B14F-4D97-AF65-F5344CB8AC3E}">
        <p14:creationId xmlns:p14="http://schemas.microsoft.com/office/powerpoint/2010/main" val="7308442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tor: Hans Traxler (*1929), Quelle: betrifft : erziehung, Juli-Heft 1975">
            <a:extLst>
              <a:ext uri="{FF2B5EF4-FFF2-40B4-BE49-F238E27FC236}">
                <a16:creationId xmlns:a16="http://schemas.microsoft.com/office/drawing/2014/main" id="{1955B1E4-17C9-04D0-F9E3-C83021414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100" y="249238"/>
            <a:ext cx="9906000" cy="5419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89FAD25C-897A-36B8-F184-88A50469440D}"/>
              </a:ext>
            </a:extLst>
          </p:cNvPr>
          <p:cNvSpPr txBox="1"/>
          <p:nvPr/>
        </p:nvSpPr>
        <p:spPr>
          <a:xfrm>
            <a:off x="4584700" y="5770563"/>
            <a:ext cx="8759825" cy="369332"/>
          </a:xfrm>
          <a:prstGeom prst="rect">
            <a:avLst/>
          </a:prstGeom>
          <a:noFill/>
        </p:spPr>
        <p:txBody>
          <a:bodyPr wrap="square">
            <a:spAutoFit/>
          </a:bodyPr>
          <a:lstStyle/>
          <a:p>
            <a:r>
              <a:rPr lang="de-DE" b="0" i="0">
                <a:solidFill>
                  <a:srgbClr val="828282"/>
                </a:solidFill>
                <a:effectLst/>
                <a:latin typeface="Noto Sans" panose="020B0502040504020204" pitchFamily="34" charset="0"/>
              </a:rPr>
              <a:t>Autor: Hans </a:t>
            </a:r>
            <a:r>
              <a:rPr lang="de-DE" b="0" i="0" err="1">
                <a:solidFill>
                  <a:srgbClr val="828282"/>
                </a:solidFill>
                <a:effectLst/>
                <a:latin typeface="Noto Sans" panose="020B0502040504020204" pitchFamily="34" charset="0"/>
              </a:rPr>
              <a:t>Traxler</a:t>
            </a:r>
            <a:r>
              <a:rPr lang="de-DE" b="0" i="0">
                <a:solidFill>
                  <a:srgbClr val="828282"/>
                </a:solidFill>
                <a:effectLst/>
                <a:latin typeface="Noto Sans" panose="020B0502040504020204" pitchFamily="34" charset="0"/>
              </a:rPr>
              <a:t> (*1929), Quelle: betrifft : </a:t>
            </a:r>
            <a:r>
              <a:rPr lang="de-DE" b="0" i="0" err="1">
                <a:solidFill>
                  <a:srgbClr val="828282"/>
                </a:solidFill>
                <a:effectLst/>
                <a:latin typeface="Noto Sans" panose="020B0502040504020204" pitchFamily="34" charset="0"/>
              </a:rPr>
              <a:t>erziehung</a:t>
            </a:r>
            <a:r>
              <a:rPr lang="de-DE" b="0" i="0">
                <a:solidFill>
                  <a:srgbClr val="828282"/>
                </a:solidFill>
                <a:effectLst/>
                <a:latin typeface="Noto Sans" panose="020B0502040504020204" pitchFamily="34" charset="0"/>
              </a:rPr>
              <a:t>, Juli-Heft 1975</a:t>
            </a:r>
            <a:endParaRPr lang="de-DE"/>
          </a:p>
        </p:txBody>
      </p:sp>
      <p:sp>
        <p:nvSpPr>
          <p:cNvPr id="4" name="Rechteck 3">
            <a:extLst>
              <a:ext uri="{FF2B5EF4-FFF2-40B4-BE49-F238E27FC236}">
                <a16:creationId xmlns:a16="http://schemas.microsoft.com/office/drawing/2014/main" id="{66D9ADB7-28AF-E67B-C657-C147857508C5}"/>
              </a:ext>
            </a:extLst>
          </p:cNvPr>
          <p:cNvSpPr/>
          <p:nvPr/>
        </p:nvSpPr>
        <p:spPr>
          <a:xfrm>
            <a:off x="1308100" y="249238"/>
            <a:ext cx="5130800" cy="34210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99EB515A-6327-C64D-BE75-D36F1391F3F3}"/>
              </a:ext>
            </a:extLst>
          </p:cNvPr>
          <p:cNvSpPr/>
          <p:nvPr/>
        </p:nvSpPr>
        <p:spPr>
          <a:xfrm>
            <a:off x="7061200" y="249238"/>
            <a:ext cx="4152900" cy="34210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D5A676B-5B11-44E3-8036-F9A2202BE271}"/>
              </a:ext>
            </a:extLst>
          </p:cNvPr>
          <p:cNvSpPr/>
          <p:nvPr/>
        </p:nvSpPr>
        <p:spPr>
          <a:xfrm>
            <a:off x="6438900" y="249238"/>
            <a:ext cx="622300" cy="22907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9324DBC4-A8AD-087B-9765-68143A0CEEC1}"/>
              </a:ext>
            </a:extLst>
          </p:cNvPr>
          <p:cNvSpPr/>
          <p:nvPr/>
        </p:nvSpPr>
        <p:spPr>
          <a:xfrm>
            <a:off x="3695700" y="3662363"/>
            <a:ext cx="5130800" cy="2006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0151244A-8CED-0825-165E-48F910F09982}"/>
              </a:ext>
            </a:extLst>
          </p:cNvPr>
          <p:cNvSpPr/>
          <p:nvPr/>
        </p:nvSpPr>
        <p:spPr>
          <a:xfrm>
            <a:off x="8826500" y="3662363"/>
            <a:ext cx="2387600" cy="2057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3DCA20F9-0CC6-C3D9-43CE-E29FBB886A4E}"/>
              </a:ext>
            </a:extLst>
          </p:cNvPr>
          <p:cNvSpPr/>
          <p:nvPr/>
        </p:nvSpPr>
        <p:spPr>
          <a:xfrm>
            <a:off x="1308100" y="3611563"/>
            <a:ext cx="2387600" cy="2057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863B1CA2-263C-F495-32BD-936326FB0D4A}"/>
              </a:ext>
            </a:extLst>
          </p:cNvPr>
          <p:cNvSpPr/>
          <p:nvPr/>
        </p:nvSpPr>
        <p:spPr>
          <a:xfrm>
            <a:off x="5734050" y="2260601"/>
            <a:ext cx="2387600" cy="2057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5" name="Foliennummernplatzhalter 14">
            <a:extLst>
              <a:ext uri="{FF2B5EF4-FFF2-40B4-BE49-F238E27FC236}">
                <a16:creationId xmlns:a16="http://schemas.microsoft.com/office/drawing/2014/main" id="{C8253B9B-8B30-FEAA-F283-FC2C6BD3EEE9}"/>
              </a:ext>
            </a:extLst>
          </p:cNvPr>
          <p:cNvSpPr>
            <a:spLocks noGrp="1"/>
          </p:cNvSpPr>
          <p:nvPr>
            <p:ph type="sldNum" sz="quarter" idx="12"/>
          </p:nvPr>
        </p:nvSpPr>
        <p:spPr/>
        <p:txBody>
          <a:bodyPr/>
          <a:lstStyle/>
          <a:p>
            <a:fld id="{6D22F896-40B5-4ADD-8801-0D06FADFA095}" type="slidenum">
              <a:rPr lang="de-DE" noProof="0" smtClean="0"/>
              <a:pPr/>
              <a:t>55</a:t>
            </a:fld>
            <a:endParaRPr lang="de-DE" noProof="0"/>
          </a:p>
        </p:txBody>
      </p:sp>
    </p:spTree>
    <p:extLst>
      <p:ext uri="{BB962C8B-B14F-4D97-AF65-F5344CB8AC3E}">
        <p14:creationId xmlns:p14="http://schemas.microsoft.com/office/powerpoint/2010/main" val="38265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ctrTitle"/>
          </p:nvPr>
        </p:nvSpPr>
        <p:spPr/>
        <p:txBody>
          <a:bodyPr>
            <a:normAutofit/>
          </a:bodyPr>
          <a:lstStyle/>
          <a:p>
            <a:r>
              <a:rPr lang="de-DE"/>
              <a:t>Intelligente Tutorsysteme</a:t>
            </a:r>
          </a:p>
        </p:txBody>
      </p:sp>
      <p:sp>
        <p:nvSpPr>
          <p:cNvPr id="2" name="Textfeld 1">
            <a:extLst>
              <a:ext uri="{FF2B5EF4-FFF2-40B4-BE49-F238E27FC236}">
                <a16:creationId xmlns:a16="http://schemas.microsoft.com/office/drawing/2014/main" id="{D0005BA9-16F3-E7E5-51A1-9AE8151BC652}"/>
              </a:ext>
            </a:extLst>
          </p:cNvPr>
          <p:cNvSpPr txBox="1"/>
          <p:nvPr/>
        </p:nvSpPr>
        <p:spPr>
          <a:xfrm>
            <a:off x="2565400" y="3733800"/>
            <a:ext cx="7619394" cy="584775"/>
          </a:xfrm>
          <a:prstGeom prst="rect">
            <a:avLst/>
          </a:prstGeom>
          <a:noFill/>
        </p:spPr>
        <p:txBody>
          <a:bodyPr wrap="none" rtlCol="0">
            <a:spAutoFit/>
          </a:bodyPr>
          <a:lstStyle/>
          <a:p>
            <a:r>
              <a:rPr lang="de-DE" sz="3200"/>
              <a:t>und aktuelle Entwicklungen in der Forschung</a:t>
            </a:r>
          </a:p>
        </p:txBody>
      </p:sp>
    </p:spTree>
    <p:extLst>
      <p:ext uri="{BB962C8B-B14F-4D97-AF65-F5344CB8AC3E}">
        <p14:creationId xmlns:p14="http://schemas.microsoft.com/office/powerpoint/2010/main" val="2065408034"/>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ctrTitle"/>
          </p:nvPr>
        </p:nvSpPr>
        <p:spPr/>
        <p:txBody>
          <a:bodyPr>
            <a:normAutofit/>
          </a:bodyPr>
          <a:lstStyle/>
          <a:p>
            <a:r>
              <a:rPr lang="de-DE"/>
              <a:t>Intelligente Tutorsysteme</a:t>
            </a:r>
          </a:p>
        </p:txBody>
      </p:sp>
      <p:sp>
        <p:nvSpPr>
          <p:cNvPr id="2" name="Textfeld 1">
            <a:extLst>
              <a:ext uri="{FF2B5EF4-FFF2-40B4-BE49-F238E27FC236}">
                <a16:creationId xmlns:a16="http://schemas.microsoft.com/office/drawing/2014/main" id="{D0005BA9-16F3-E7E5-51A1-9AE8151BC652}"/>
              </a:ext>
            </a:extLst>
          </p:cNvPr>
          <p:cNvSpPr txBox="1"/>
          <p:nvPr/>
        </p:nvSpPr>
        <p:spPr>
          <a:xfrm>
            <a:off x="2565400" y="3733800"/>
            <a:ext cx="7619394" cy="584775"/>
          </a:xfrm>
          <a:prstGeom prst="rect">
            <a:avLst/>
          </a:prstGeom>
          <a:noFill/>
        </p:spPr>
        <p:txBody>
          <a:bodyPr wrap="none" rtlCol="0">
            <a:spAutoFit/>
          </a:bodyPr>
          <a:lstStyle/>
          <a:p>
            <a:r>
              <a:rPr lang="de-DE" sz="3200"/>
              <a:t>und aktuelle Entwicklungen in der Forschung</a:t>
            </a:r>
          </a:p>
        </p:txBody>
      </p:sp>
    </p:spTree>
    <p:extLst>
      <p:ext uri="{BB962C8B-B14F-4D97-AF65-F5344CB8AC3E}">
        <p14:creationId xmlns:p14="http://schemas.microsoft.com/office/powerpoint/2010/main" val="2065408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a:xfrm>
            <a:off x="1451579" y="804519"/>
            <a:ext cx="10421334" cy="1049235"/>
          </a:xfrm>
        </p:spPr>
        <p:txBody>
          <a:bodyPr/>
          <a:lstStyle/>
          <a:p>
            <a:br>
              <a:rPr lang="de-DE"/>
            </a:br>
            <a:r>
              <a:rPr lang="de-DE"/>
              <a:t>LERNENDE im FOKUS: Intelligente </a:t>
            </a:r>
            <a:r>
              <a:rPr lang="de-DE" err="1"/>
              <a:t>TUtorsysteme</a:t>
            </a:r>
            <a:endParaRPr lang="de-DE"/>
          </a:p>
        </p:txBody>
      </p:sp>
      <p:sp>
        <p:nvSpPr>
          <p:cNvPr id="5" name="Textfeld 4">
            <a:extLst>
              <a:ext uri="{FF2B5EF4-FFF2-40B4-BE49-F238E27FC236}">
                <a16:creationId xmlns:a16="http://schemas.microsoft.com/office/drawing/2014/main" id="{09DEB3B4-6D37-F02B-3D36-09AE935CD2FD}"/>
              </a:ext>
            </a:extLst>
          </p:cNvPr>
          <p:cNvSpPr txBox="1"/>
          <p:nvPr/>
        </p:nvSpPr>
        <p:spPr>
          <a:xfrm>
            <a:off x="1451579" y="2220779"/>
            <a:ext cx="9432321" cy="4031873"/>
          </a:xfrm>
          <a:prstGeom prst="rect">
            <a:avLst/>
          </a:prstGeom>
          <a:noFill/>
        </p:spPr>
        <p:txBody>
          <a:bodyPr wrap="square">
            <a:spAutoFit/>
          </a:bodyPr>
          <a:lstStyle/>
          <a:p>
            <a:r>
              <a:rPr lang="de-DE" sz="2400" b="1"/>
              <a:t>Intelligente </a:t>
            </a:r>
            <a:r>
              <a:rPr lang="de-DE" sz="2400" b="1" err="1"/>
              <a:t>Tutorsysteme</a:t>
            </a:r>
            <a:r>
              <a:rPr lang="de-DE" sz="2400" b="1"/>
              <a:t> </a:t>
            </a:r>
            <a:r>
              <a:rPr lang="de-DE" sz="2400" b="1" err="1"/>
              <a:t>intergrieren</a:t>
            </a:r>
            <a:r>
              <a:rPr lang="de-DE" sz="2400" b="1"/>
              <a:t> </a:t>
            </a:r>
          </a:p>
          <a:p>
            <a:pPr marL="285750" indent="-285750">
              <a:buFont typeface="Arial" panose="020B0604020202020204" pitchFamily="34" charset="0"/>
              <a:buChar char="•"/>
            </a:pPr>
            <a:r>
              <a:rPr lang="de-DE" sz="2000" b="1"/>
              <a:t>Domäne</a:t>
            </a:r>
            <a:r>
              <a:rPr lang="de-DE" sz="2000"/>
              <a:t>nmodelle der zu erwerbenden Lernziele</a:t>
            </a:r>
          </a:p>
          <a:p>
            <a:pPr marL="285750" indent="-285750">
              <a:buFont typeface="Arial" panose="020B0604020202020204" pitchFamily="34" charset="0"/>
              <a:buChar char="•"/>
            </a:pPr>
            <a:r>
              <a:rPr lang="de-DE" sz="2000"/>
              <a:t>pädagogische Modelle, wie diese Ziele zu erreichen sind</a:t>
            </a:r>
          </a:p>
          <a:p>
            <a:pPr marL="285750" indent="-285750">
              <a:buFont typeface="Arial" panose="020B0604020202020204" pitchFamily="34" charset="0"/>
              <a:buChar char="•"/>
            </a:pPr>
            <a:r>
              <a:rPr lang="de-DE" sz="2000" b="1" err="1"/>
              <a:t>Lernermodelle</a:t>
            </a:r>
            <a:r>
              <a:rPr lang="de-DE" sz="2000"/>
              <a:t> der individuellen Eigenschaften und Lernfortschritte</a:t>
            </a:r>
          </a:p>
          <a:p>
            <a:pPr marL="285750" indent="-285750">
              <a:buFont typeface="Arial" panose="020B0604020202020204" pitchFamily="34" charset="0"/>
              <a:buChar char="•"/>
            </a:pPr>
            <a:endParaRPr lang="de-DE" sz="2000"/>
          </a:p>
          <a:p>
            <a:r>
              <a:rPr lang="de-DE" sz="2400" b="1"/>
              <a:t>und bieten auf der Basis</a:t>
            </a:r>
          </a:p>
          <a:p>
            <a:pPr marL="285750" indent="-285750">
              <a:buFont typeface="Arial" panose="020B0604020202020204" pitchFamily="34" charset="0"/>
              <a:buChar char="•"/>
            </a:pPr>
            <a:r>
              <a:rPr lang="de-DE" sz="2000"/>
              <a:t>unterstützendes Feedback während Bearbeitung einer Lernaufgabe („mikroadaptiv“)</a:t>
            </a:r>
          </a:p>
          <a:p>
            <a:pPr marL="285750" indent="-285750">
              <a:buFont typeface="Arial" panose="020B0604020202020204" pitchFamily="34" charset="0"/>
              <a:buChar char="•"/>
            </a:pPr>
            <a:r>
              <a:rPr lang="de-DE" sz="2000"/>
              <a:t>passende Folgen von Lernaufgaben („makroadaptiv“)</a:t>
            </a:r>
          </a:p>
          <a:p>
            <a:pPr marL="285750" indent="-285750">
              <a:buFont typeface="Arial" panose="020B0604020202020204" pitchFamily="34" charset="0"/>
              <a:buChar char="•"/>
            </a:pPr>
            <a:endParaRPr lang="de-DE" sz="2000" b="1">
              <a:solidFill>
                <a:prstClr val="black"/>
              </a:solidFill>
            </a:endParaRPr>
          </a:p>
          <a:p>
            <a:r>
              <a:rPr lang="de-DE" sz="2400" b="1"/>
              <a:t>Beispiel: FeedBook (Englisch)</a:t>
            </a:r>
          </a:p>
          <a:p>
            <a:endParaRPr lang="de-DE" sz="2400" b="1"/>
          </a:p>
          <a:p>
            <a:pPr marL="285750" indent="-285750">
              <a:buFont typeface="Arial" panose="020B0604020202020204" pitchFamily="34" charset="0"/>
              <a:buChar char="•"/>
            </a:pPr>
            <a:endParaRPr lang="de-DE" sz="2000"/>
          </a:p>
        </p:txBody>
      </p:sp>
      <p:sp>
        <p:nvSpPr>
          <p:cNvPr id="8" name="Foliennummernplatzhalter 7">
            <a:extLst>
              <a:ext uri="{FF2B5EF4-FFF2-40B4-BE49-F238E27FC236}">
                <a16:creationId xmlns:a16="http://schemas.microsoft.com/office/drawing/2014/main" id="{0A885987-4084-D71B-68B5-7B088CE89B6A}"/>
              </a:ext>
            </a:extLst>
          </p:cNvPr>
          <p:cNvSpPr>
            <a:spLocks noGrp="1"/>
          </p:cNvSpPr>
          <p:nvPr>
            <p:ph type="sldNum" sz="quarter" idx="12"/>
          </p:nvPr>
        </p:nvSpPr>
        <p:spPr/>
        <p:txBody>
          <a:bodyPr/>
          <a:lstStyle/>
          <a:p>
            <a:pPr rtl="0"/>
            <a:fld id="{6D22F896-40B5-4ADD-8801-0D06FADFA095}" type="slidenum">
              <a:rPr lang="de-DE" noProof="0" smtClean="0"/>
              <a:t>57</a:t>
            </a:fld>
            <a:endParaRPr lang="de-DE" noProof="0"/>
          </a:p>
        </p:txBody>
      </p:sp>
    </p:spTree>
    <p:extLst>
      <p:ext uri="{BB962C8B-B14F-4D97-AF65-F5344CB8AC3E}">
        <p14:creationId xmlns:p14="http://schemas.microsoft.com/office/powerpoint/2010/main" val="301778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5B49EF-DE1F-9D11-3B67-E0A4CCB2CB5B}"/>
              </a:ext>
            </a:extLst>
          </p:cNvPr>
          <p:cNvPicPr>
            <a:picLocks noChangeAspect="1"/>
          </p:cNvPicPr>
          <p:nvPr/>
        </p:nvPicPr>
        <p:blipFill>
          <a:blip r:embed="rId2"/>
          <a:stretch>
            <a:fillRect/>
          </a:stretch>
        </p:blipFill>
        <p:spPr>
          <a:xfrm>
            <a:off x="437102" y="1426029"/>
            <a:ext cx="11132987" cy="4900037"/>
          </a:xfrm>
          <a:prstGeom prst="rect">
            <a:avLst/>
          </a:prstGeom>
        </p:spPr>
      </p:pic>
      <p:sp>
        <p:nvSpPr>
          <p:cNvPr id="3" name="Titel 3">
            <a:extLst>
              <a:ext uri="{FF2B5EF4-FFF2-40B4-BE49-F238E27FC236}">
                <a16:creationId xmlns:a16="http://schemas.microsoft.com/office/drawing/2014/main" id="{1069DA98-25F1-DCB2-D2D4-1DB8CF231F81}"/>
              </a:ext>
            </a:extLst>
          </p:cNvPr>
          <p:cNvSpPr txBox="1">
            <a:spLocks/>
          </p:cNvSpPr>
          <p:nvPr/>
        </p:nvSpPr>
        <p:spPr>
          <a:xfrm>
            <a:off x="893340" y="195108"/>
            <a:ext cx="10405318"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de-DE"/>
              <a:t>Vom Workbook zum Intelligenten </a:t>
            </a:r>
            <a:r>
              <a:rPr lang="de-DE" err="1"/>
              <a:t>Tutorsystem</a:t>
            </a:r>
            <a:endParaRPr lang="de-DE"/>
          </a:p>
        </p:txBody>
      </p:sp>
      <p:sp>
        <p:nvSpPr>
          <p:cNvPr id="9" name="Foliennummernplatzhalter 8">
            <a:extLst>
              <a:ext uri="{FF2B5EF4-FFF2-40B4-BE49-F238E27FC236}">
                <a16:creationId xmlns:a16="http://schemas.microsoft.com/office/drawing/2014/main" id="{EBCB7A91-C24D-FA04-F25D-8CF7159D317A}"/>
              </a:ext>
            </a:extLst>
          </p:cNvPr>
          <p:cNvSpPr>
            <a:spLocks noGrp="1"/>
          </p:cNvSpPr>
          <p:nvPr>
            <p:ph type="sldNum" sz="quarter" idx="12"/>
          </p:nvPr>
        </p:nvSpPr>
        <p:spPr/>
        <p:txBody>
          <a:bodyPr/>
          <a:lstStyle/>
          <a:p>
            <a:pPr rtl="0"/>
            <a:fld id="{6D22F896-40B5-4ADD-8801-0D06FADFA095}" type="slidenum">
              <a:rPr lang="de-DE" noProof="0" smtClean="0"/>
              <a:t>58</a:t>
            </a:fld>
            <a:endParaRPr lang="de-DE" noProof="0"/>
          </a:p>
        </p:txBody>
      </p:sp>
    </p:spTree>
    <p:extLst>
      <p:ext uri="{BB962C8B-B14F-4D97-AF65-F5344CB8AC3E}">
        <p14:creationId xmlns:p14="http://schemas.microsoft.com/office/powerpoint/2010/main" val="5169569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1069DA98-25F1-DCB2-D2D4-1DB8CF231F81}"/>
              </a:ext>
            </a:extLst>
          </p:cNvPr>
          <p:cNvSpPr txBox="1">
            <a:spLocks/>
          </p:cNvSpPr>
          <p:nvPr/>
        </p:nvSpPr>
        <p:spPr>
          <a:xfrm>
            <a:off x="2236330" y="194917"/>
            <a:ext cx="9603275"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de-DE" err="1"/>
              <a:t>Feedbook</a:t>
            </a:r>
            <a:r>
              <a:rPr lang="de-DE"/>
              <a:t>: Feedback zu Sprachformen</a:t>
            </a:r>
          </a:p>
        </p:txBody>
      </p:sp>
      <p:pic>
        <p:nvPicPr>
          <p:cNvPr id="5" name="Picture 4">
            <a:extLst>
              <a:ext uri="{FF2B5EF4-FFF2-40B4-BE49-F238E27FC236}">
                <a16:creationId xmlns:a16="http://schemas.microsoft.com/office/drawing/2014/main" id="{A7F92BE2-5AAE-5604-9E02-3034728141C5}"/>
              </a:ext>
            </a:extLst>
          </p:cNvPr>
          <p:cNvPicPr>
            <a:picLocks noChangeAspect="1"/>
          </p:cNvPicPr>
          <p:nvPr/>
        </p:nvPicPr>
        <p:blipFill>
          <a:blip r:embed="rId2"/>
          <a:stretch>
            <a:fillRect/>
          </a:stretch>
        </p:blipFill>
        <p:spPr>
          <a:xfrm>
            <a:off x="1850571" y="719535"/>
            <a:ext cx="9241972" cy="6056440"/>
          </a:xfrm>
          <a:prstGeom prst="rect">
            <a:avLst/>
          </a:prstGeom>
        </p:spPr>
      </p:pic>
      <p:sp>
        <p:nvSpPr>
          <p:cNvPr id="9" name="Foliennummernplatzhalter 8">
            <a:extLst>
              <a:ext uri="{FF2B5EF4-FFF2-40B4-BE49-F238E27FC236}">
                <a16:creationId xmlns:a16="http://schemas.microsoft.com/office/drawing/2014/main" id="{C66B24FA-C6F7-A085-513F-6F664C4F8F15}"/>
              </a:ext>
            </a:extLst>
          </p:cNvPr>
          <p:cNvSpPr>
            <a:spLocks noGrp="1"/>
          </p:cNvSpPr>
          <p:nvPr>
            <p:ph type="sldNum" sz="quarter" idx="12"/>
          </p:nvPr>
        </p:nvSpPr>
        <p:spPr/>
        <p:txBody>
          <a:bodyPr/>
          <a:lstStyle/>
          <a:p>
            <a:pPr rtl="0"/>
            <a:fld id="{6D22F896-40B5-4ADD-8801-0D06FADFA095}" type="slidenum">
              <a:rPr lang="de-DE" noProof="0" smtClean="0"/>
              <a:t>59</a:t>
            </a:fld>
            <a:endParaRPr lang="de-DE" noProof="0"/>
          </a:p>
        </p:txBody>
      </p:sp>
    </p:spTree>
    <p:extLst>
      <p:ext uri="{BB962C8B-B14F-4D97-AF65-F5344CB8AC3E}">
        <p14:creationId xmlns:p14="http://schemas.microsoft.com/office/powerpoint/2010/main" val="3190917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ctrTitle"/>
          </p:nvPr>
        </p:nvSpPr>
        <p:spPr/>
        <p:txBody>
          <a:bodyPr>
            <a:normAutofit fontScale="90000"/>
          </a:bodyPr>
          <a:lstStyle/>
          <a:p>
            <a:br>
              <a:rPr lang="de-DE"/>
            </a:br>
            <a:r>
              <a:rPr lang="de-DE"/>
              <a:t>Was ist künstliche Intelligenz?</a:t>
            </a:r>
          </a:p>
        </p:txBody>
      </p:sp>
    </p:spTree>
    <p:extLst>
      <p:ext uri="{BB962C8B-B14F-4D97-AF65-F5344CB8AC3E}">
        <p14:creationId xmlns:p14="http://schemas.microsoft.com/office/powerpoint/2010/main" val="24506775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1069DA98-25F1-DCB2-D2D4-1DB8CF231F81}"/>
              </a:ext>
            </a:extLst>
          </p:cNvPr>
          <p:cNvSpPr txBox="1">
            <a:spLocks/>
          </p:cNvSpPr>
          <p:nvPr/>
        </p:nvSpPr>
        <p:spPr>
          <a:xfrm>
            <a:off x="2236330" y="194917"/>
            <a:ext cx="9603275"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de-DE" err="1"/>
              <a:t>Feedbook</a:t>
            </a:r>
            <a:r>
              <a:rPr lang="de-DE"/>
              <a:t>: Feedback zu Sprachformen</a:t>
            </a:r>
          </a:p>
        </p:txBody>
      </p:sp>
      <p:pic>
        <p:nvPicPr>
          <p:cNvPr id="5" name="Picture 4">
            <a:extLst>
              <a:ext uri="{FF2B5EF4-FFF2-40B4-BE49-F238E27FC236}">
                <a16:creationId xmlns:a16="http://schemas.microsoft.com/office/drawing/2014/main" id="{B12122FA-4090-DEF9-EA96-2E1406BFD2C3}"/>
              </a:ext>
            </a:extLst>
          </p:cNvPr>
          <p:cNvPicPr>
            <a:picLocks noChangeAspect="1"/>
          </p:cNvPicPr>
          <p:nvPr/>
        </p:nvPicPr>
        <p:blipFill>
          <a:blip r:embed="rId2"/>
          <a:stretch>
            <a:fillRect/>
          </a:stretch>
        </p:blipFill>
        <p:spPr>
          <a:xfrm>
            <a:off x="1822545" y="703551"/>
            <a:ext cx="9361270" cy="5959532"/>
          </a:xfrm>
          <a:prstGeom prst="rect">
            <a:avLst/>
          </a:prstGeom>
        </p:spPr>
      </p:pic>
      <p:sp>
        <p:nvSpPr>
          <p:cNvPr id="9" name="Foliennummernplatzhalter 8">
            <a:extLst>
              <a:ext uri="{FF2B5EF4-FFF2-40B4-BE49-F238E27FC236}">
                <a16:creationId xmlns:a16="http://schemas.microsoft.com/office/drawing/2014/main" id="{030E00C9-A3CE-17D6-6685-D6765B3091B9}"/>
              </a:ext>
            </a:extLst>
          </p:cNvPr>
          <p:cNvSpPr>
            <a:spLocks noGrp="1"/>
          </p:cNvSpPr>
          <p:nvPr>
            <p:ph type="sldNum" sz="quarter" idx="12"/>
          </p:nvPr>
        </p:nvSpPr>
        <p:spPr/>
        <p:txBody>
          <a:bodyPr/>
          <a:lstStyle/>
          <a:p>
            <a:pPr rtl="0"/>
            <a:fld id="{6D22F896-40B5-4ADD-8801-0D06FADFA095}" type="slidenum">
              <a:rPr lang="de-DE" noProof="0" smtClean="0"/>
              <a:t>60</a:t>
            </a:fld>
            <a:endParaRPr lang="de-DE" noProof="0"/>
          </a:p>
        </p:txBody>
      </p:sp>
    </p:spTree>
    <p:extLst>
      <p:ext uri="{BB962C8B-B14F-4D97-AF65-F5344CB8AC3E}">
        <p14:creationId xmlns:p14="http://schemas.microsoft.com/office/powerpoint/2010/main" val="41769414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1069DA98-25F1-DCB2-D2D4-1DB8CF231F81}"/>
              </a:ext>
            </a:extLst>
          </p:cNvPr>
          <p:cNvSpPr txBox="1">
            <a:spLocks/>
          </p:cNvSpPr>
          <p:nvPr/>
        </p:nvSpPr>
        <p:spPr>
          <a:xfrm>
            <a:off x="1276224" y="194915"/>
            <a:ext cx="9881826"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de-DE" err="1"/>
              <a:t>Feedbook</a:t>
            </a:r>
            <a:r>
              <a:rPr lang="de-DE"/>
              <a:t>: Feedback zu BEDEUTUNG UND FORM</a:t>
            </a:r>
          </a:p>
        </p:txBody>
      </p:sp>
      <p:pic>
        <p:nvPicPr>
          <p:cNvPr id="2" name="Picture 1">
            <a:extLst>
              <a:ext uri="{FF2B5EF4-FFF2-40B4-BE49-F238E27FC236}">
                <a16:creationId xmlns:a16="http://schemas.microsoft.com/office/drawing/2014/main" id="{56FC54FD-CB6E-BCB8-87DC-4E75DFBB3D28}"/>
              </a:ext>
            </a:extLst>
          </p:cNvPr>
          <p:cNvPicPr>
            <a:picLocks noChangeAspect="1"/>
          </p:cNvPicPr>
          <p:nvPr/>
        </p:nvPicPr>
        <p:blipFill>
          <a:blip r:embed="rId2"/>
          <a:stretch>
            <a:fillRect/>
          </a:stretch>
        </p:blipFill>
        <p:spPr>
          <a:xfrm>
            <a:off x="2235199" y="719533"/>
            <a:ext cx="7963877" cy="6051499"/>
          </a:xfrm>
          <a:prstGeom prst="rect">
            <a:avLst/>
          </a:prstGeom>
        </p:spPr>
      </p:pic>
      <p:sp>
        <p:nvSpPr>
          <p:cNvPr id="9" name="Foliennummernplatzhalter 8">
            <a:extLst>
              <a:ext uri="{FF2B5EF4-FFF2-40B4-BE49-F238E27FC236}">
                <a16:creationId xmlns:a16="http://schemas.microsoft.com/office/drawing/2014/main" id="{03B15A67-AAFE-1B90-C9EE-4CF3C8658B5B}"/>
              </a:ext>
            </a:extLst>
          </p:cNvPr>
          <p:cNvSpPr>
            <a:spLocks noGrp="1"/>
          </p:cNvSpPr>
          <p:nvPr>
            <p:ph type="sldNum" sz="quarter" idx="12"/>
          </p:nvPr>
        </p:nvSpPr>
        <p:spPr/>
        <p:txBody>
          <a:bodyPr/>
          <a:lstStyle/>
          <a:p>
            <a:pPr rtl="0"/>
            <a:fld id="{6D22F896-40B5-4ADD-8801-0D06FADFA095}" type="slidenum">
              <a:rPr lang="de-DE" noProof="0" smtClean="0"/>
              <a:t>61</a:t>
            </a:fld>
            <a:endParaRPr lang="de-DE" noProof="0"/>
          </a:p>
        </p:txBody>
      </p:sp>
    </p:spTree>
    <p:extLst>
      <p:ext uri="{BB962C8B-B14F-4D97-AF65-F5344CB8AC3E}">
        <p14:creationId xmlns:p14="http://schemas.microsoft.com/office/powerpoint/2010/main" val="372379546"/>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ctrTitle"/>
          </p:nvPr>
        </p:nvSpPr>
        <p:spPr/>
        <p:txBody>
          <a:bodyPr>
            <a:normAutofit fontScale="90000"/>
          </a:bodyPr>
          <a:lstStyle/>
          <a:p>
            <a:br>
              <a:rPr lang="de-DE"/>
            </a:br>
            <a:r>
              <a:rPr lang="de-DE"/>
              <a:t>Was ist künstliche Intelligenz?</a:t>
            </a:r>
          </a:p>
        </p:txBody>
      </p:sp>
    </p:spTree>
    <p:extLst>
      <p:ext uri="{BB962C8B-B14F-4D97-AF65-F5344CB8AC3E}">
        <p14:creationId xmlns:p14="http://schemas.microsoft.com/office/powerpoint/2010/main" val="24506775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1069DA98-25F1-DCB2-D2D4-1DB8CF231F81}"/>
              </a:ext>
            </a:extLst>
          </p:cNvPr>
          <p:cNvSpPr txBox="1">
            <a:spLocks/>
          </p:cNvSpPr>
          <p:nvPr/>
        </p:nvSpPr>
        <p:spPr>
          <a:xfrm>
            <a:off x="1276224" y="194915"/>
            <a:ext cx="9881826"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de-DE" err="1"/>
              <a:t>Feedbook</a:t>
            </a:r>
            <a:r>
              <a:rPr lang="de-DE"/>
              <a:t>: Feedback zu BEDEUTUNG UND FORM</a:t>
            </a:r>
          </a:p>
        </p:txBody>
      </p:sp>
      <p:pic>
        <p:nvPicPr>
          <p:cNvPr id="4" name="Picture 3">
            <a:extLst>
              <a:ext uri="{FF2B5EF4-FFF2-40B4-BE49-F238E27FC236}">
                <a16:creationId xmlns:a16="http://schemas.microsoft.com/office/drawing/2014/main" id="{3FFD7FF7-6A41-CF40-029C-5B6A63535511}"/>
              </a:ext>
            </a:extLst>
          </p:cNvPr>
          <p:cNvPicPr>
            <a:picLocks noChangeAspect="1"/>
          </p:cNvPicPr>
          <p:nvPr/>
        </p:nvPicPr>
        <p:blipFill>
          <a:blip r:embed="rId2"/>
          <a:stretch>
            <a:fillRect/>
          </a:stretch>
        </p:blipFill>
        <p:spPr>
          <a:xfrm>
            <a:off x="2260600" y="719532"/>
            <a:ext cx="7938475" cy="5960406"/>
          </a:xfrm>
          <a:prstGeom prst="rect">
            <a:avLst/>
          </a:prstGeom>
        </p:spPr>
      </p:pic>
      <p:sp>
        <p:nvSpPr>
          <p:cNvPr id="9" name="Foliennummernplatzhalter 8">
            <a:extLst>
              <a:ext uri="{FF2B5EF4-FFF2-40B4-BE49-F238E27FC236}">
                <a16:creationId xmlns:a16="http://schemas.microsoft.com/office/drawing/2014/main" id="{ABCBE9E6-1AD8-0E17-5AC6-EFD22635164D}"/>
              </a:ext>
            </a:extLst>
          </p:cNvPr>
          <p:cNvSpPr>
            <a:spLocks noGrp="1"/>
          </p:cNvSpPr>
          <p:nvPr>
            <p:ph type="sldNum" sz="quarter" idx="12"/>
          </p:nvPr>
        </p:nvSpPr>
        <p:spPr/>
        <p:txBody>
          <a:bodyPr/>
          <a:lstStyle/>
          <a:p>
            <a:pPr rtl="0"/>
            <a:fld id="{6D22F896-40B5-4ADD-8801-0D06FADFA095}" type="slidenum">
              <a:rPr lang="de-DE" noProof="0" smtClean="0"/>
              <a:t>62</a:t>
            </a:fld>
            <a:endParaRPr lang="de-DE" noProof="0"/>
          </a:p>
        </p:txBody>
      </p:sp>
    </p:spTree>
    <p:extLst>
      <p:ext uri="{BB962C8B-B14F-4D97-AF65-F5344CB8AC3E}">
        <p14:creationId xmlns:p14="http://schemas.microsoft.com/office/powerpoint/2010/main" val="18439677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1069DA98-25F1-DCB2-D2D4-1DB8CF231F81}"/>
              </a:ext>
            </a:extLst>
          </p:cNvPr>
          <p:cNvSpPr txBox="1">
            <a:spLocks/>
          </p:cNvSpPr>
          <p:nvPr/>
        </p:nvSpPr>
        <p:spPr>
          <a:xfrm>
            <a:off x="1276224" y="194915"/>
            <a:ext cx="9881826"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de-DE" err="1"/>
              <a:t>Feedbook</a:t>
            </a:r>
            <a:r>
              <a:rPr lang="de-DE"/>
              <a:t>: Feedback zu BEDEUTUNG UND FORM</a:t>
            </a:r>
          </a:p>
        </p:txBody>
      </p:sp>
      <p:pic>
        <p:nvPicPr>
          <p:cNvPr id="5" name="Picture 4">
            <a:extLst>
              <a:ext uri="{FF2B5EF4-FFF2-40B4-BE49-F238E27FC236}">
                <a16:creationId xmlns:a16="http://schemas.microsoft.com/office/drawing/2014/main" id="{FEE05BB6-EB7C-6F07-ED9E-BB7300A84B8E}"/>
              </a:ext>
            </a:extLst>
          </p:cNvPr>
          <p:cNvPicPr>
            <a:picLocks noChangeAspect="1"/>
          </p:cNvPicPr>
          <p:nvPr/>
        </p:nvPicPr>
        <p:blipFill>
          <a:blip r:embed="rId2"/>
          <a:stretch>
            <a:fillRect/>
          </a:stretch>
        </p:blipFill>
        <p:spPr>
          <a:xfrm>
            <a:off x="2260600" y="719532"/>
            <a:ext cx="7938474" cy="5980142"/>
          </a:xfrm>
          <a:prstGeom prst="rect">
            <a:avLst/>
          </a:prstGeom>
        </p:spPr>
      </p:pic>
      <p:sp>
        <p:nvSpPr>
          <p:cNvPr id="9" name="Foliennummernplatzhalter 8">
            <a:extLst>
              <a:ext uri="{FF2B5EF4-FFF2-40B4-BE49-F238E27FC236}">
                <a16:creationId xmlns:a16="http://schemas.microsoft.com/office/drawing/2014/main" id="{9F48FBB8-2F62-826B-8517-F7BCB264E541}"/>
              </a:ext>
            </a:extLst>
          </p:cNvPr>
          <p:cNvSpPr>
            <a:spLocks noGrp="1"/>
          </p:cNvSpPr>
          <p:nvPr>
            <p:ph type="sldNum" sz="quarter" idx="12"/>
          </p:nvPr>
        </p:nvSpPr>
        <p:spPr/>
        <p:txBody>
          <a:bodyPr/>
          <a:lstStyle/>
          <a:p>
            <a:pPr rtl="0"/>
            <a:fld id="{6D22F896-40B5-4ADD-8801-0D06FADFA095}" type="slidenum">
              <a:rPr lang="de-DE" noProof="0" smtClean="0"/>
              <a:t>63</a:t>
            </a:fld>
            <a:endParaRPr lang="de-DE" noProof="0"/>
          </a:p>
        </p:txBody>
      </p:sp>
    </p:spTree>
    <p:extLst>
      <p:ext uri="{BB962C8B-B14F-4D97-AF65-F5344CB8AC3E}">
        <p14:creationId xmlns:p14="http://schemas.microsoft.com/office/powerpoint/2010/main" val="23082915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1069DA98-25F1-DCB2-D2D4-1DB8CF231F81}"/>
              </a:ext>
            </a:extLst>
          </p:cNvPr>
          <p:cNvSpPr txBox="1">
            <a:spLocks/>
          </p:cNvSpPr>
          <p:nvPr/>
        </p:nvSpPr>
        <p:spPr>
          <a:xfrm>
            <a:off x="1276224" y="194915"/>
            <a:ext cx="9881826"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de-DE" err="1"/>
              <a:t>Feedbook</a:t>
            </a:r>
            <a:r>
              <a:rPr lang="de-DE"/>
              <a:t>: Feedback zu BEDEUTUNG UND FORM</a:t>
            </a:r>
          </a:p>
        </p:txBody>
      </p:sp>
      <p:pic>
        <p:nvPicPr>
          <p:cNvPr id="4" name="Picture 3">
            <a:extLst>
              <a:ext uri="{FF2B5EF4-FFF2-40B4-BE49-F238E27FC236}">
                <a16:creationId xmlns:a16="http://schemas.microsoft.com/office/drawing/2014/main" id="{EF82972A-8DA1-9599-DCEC-C3594B0F16A3}"/>
              </a:ext>
            </a:extLst>
          </p:cNvPr>
          <p:cNvPicPr>
            <a:picLocks noChangeAspect="1"/>
          </p:cNvPicPr>
          <p:nvPr/>
        </p:nvPicPr>
        <p:blipFill>
          <a:blip r:embed="rId2"/>
          <a:stretch>
            <a:fillRect/>
          </a:stretch>
        </p:blipFill>
        <p:spPr>
          <a:xfrm>
            <a:off x="2260599" y="719531"/>
            <a:ext cx="7938473" cy="5953855"/>
          </a:xfrm>
          <a:prstGeom prst="rect">
            <a:avLst/>
          </a:prstGeom>
        </p:spPr>
      </p:pic>
      <p:sp>
        <p:nvSpPr>
          <p:cNvPr id="9" name="Foliennummernplatzhalter 8">
            <a:extLst>
              <a:ext uri="{FF2B5EF4-FFF2-40B4-BE49-F238E27FC236}">
                <a16:creationId xmlns:a16="http://schemas.microsoft.com/office/drawing/2014/main" id="{CEB5A0B0-2903-7E02-5D55-981B906295A2}"/>
              </a:ext>
            </a:extLst>
          </p:cNvPr>
          <p:cNvSpPr>
            <a:spLocks noGrp="1"/>
          </p:cNvSpPr>
          <p:nvPr>
            <p:ph type="sldNum" sz="quarter" idx="12"/>
          </p:nvPr>
        </p:nvSpPr>
        <p:spPr/>
        <p:txBody>
          <a:bodyPr/>
          <a:lstStyle/>
          <a:p>
            <a:pPr rtl="0"/>
            <a:fld id="{6D22F896-40B5-4ADD-8801-0D06FADFA095}" type="slidenum">
              <a:rPr lang="de-DE" noProof="0" smtClean="0"/>
              <a:t>64</a:t>
            </a:fld>
            <a:endParaRPr lang="de-DE" noProof="0"/>
          </a:p>
        </p:txBody>
      </p:sp>
    </p:spTree>
    <p:extLst>
      <p:ext uri="{BB962C8B-B14F-4D97-AF65-F5344CB8AC3E}">
        <p14:creationId xmlns:p14="http://schemas.microsoft.com/office/powerpoint/2010/main" val="7504732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1069DA98-25F1-DCB2-D2D4-1DB8CF231F81}"/>
              </a:ext>
            </a:extLst>
          </p:cNvPr>
          <p:cNvSpPr txBox="1">
            <a:spLocks/>
          </p:cNvSpPr>
          <p:nvPr/>
        </p:nvSpPr>
        <p:spPr>
          <a:xfrm>
            <a:off x="771947" y="194913"/>
            <a:ext cx="10915776"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de-DE"/>
              <a:t>Was bringt ein TUTORSYSTEM WIE DAS FEEDBOOK?</a:t>
            </a:r>
          </a:p>
        </p:txBody>
      </p:sp>
      <p:sp>
        <p:nvSpPr>
          <p:cNvPr id="5" name="TextBox 4">
            <a:extLst>
              <a:ext uri="{FF2B5EF4-FFF2-40B4-BE49-F238E27FC236}">
                <a16:creationId xmlns:a16="http://schemas.microsoft.com/office/drawing/2014/main" id="{436CD61B-C82D-EE10-2544-BAB948CA510D}"/>
              </a:ext>
            </a:extLst>
          </p:cNvPr>
          <p:cNvSpPr txBox="1"/>
          <p:nvPr/>
        </p:nvSpPr>
        <p:spPr>
          <a:xfrm>
            <a:off x="1013793" y="1228397"/>
            <a:ext cx="10432084" cy="4093428"/>
          </a:xfrm>
          <a:prstGeom prst="rect">
            <a:avLst/>
          </a:prstGeom>
          <a:noFill/>
        </p:spPr>
        <p:txBody>
          <a:bodyPr wrap="square">
            <a:spAutoFit/>
          </a:bodyPr>
          <a:lstStyle/>
          <a:p>
            <a:r>
              <a:rPr lang="de-DE" sz="2400" b="1" err="1">
                <a:solidFill>
                  <a:prstClr val="black"/>
                </a:solidFill>
              </a:rPr>
              <a:t>Schüler:innen</a:t>
            </a:r>
            <a:endParaRPr lang="de-DE" sz="2400" b="1">
              <a:solidFill>
                <a:prstClr val="black"/>
              </a:solidFill>
            </a:endParaRPr>
          </a:p>
          <a:p>
            <a:pPr marL="342900" indent="-342900">
              <a:buFont typeface="Arial" panose="020B0604020202020204" pitchFamily="34" charset="0"/>
              <a:buChar char="•"/>
            </a:pPr>
            <a:r>
              <a:rPr lang="de-DE" sz="2000">
                <a:effectLst/>
              </a:rPr>
              <a:t>erhalten individuelle Unterstützung beim Üben → 63% Lernverbesserung (Meurers et al, 2019)</a:t>
            </a:r>
            <a:endParaRPr lang="de-DE" sz="2000"/>
          </a:p>
          <a:p>
            <a:pPr marL="342900" indent="-342900">
              <a:buFont typeface="Arial" panose="020B0604020202020204" pitchFamily="34" charset="0"/>
              <a:buChar char="•"/>
            </a:pPr>
            <a:r>
              <a:rPr lang="de-DE" sz="2000">
                <a:effectLst/>
              </a:rPr>
              <a:t>auf ihrem Niveau → automatische Binnendifferenzierung</a:t>
            </a:r>
            <a:endParaRPr lang="de-DE" sz="2000"/>
          </a:p>
          <a:p>
            <a:pPr marL="342900" indent="-342900">
              <a:buFont typeface="Arial" panose="020B0604020202020204" pitchFamily="34" charset="0"/>
              <a:buChar char="•"/>
            </a:pPr>
            <a:r>
              <a:rPr lang="de-DE" sz="2000">
                <a:effectLst/>
              </a:rPr>
              <a:t>unabhängig vom Elternhaus → Bildungsgerechtigkeit </a:t>
            </a:r>
          </a:p>
          <a:p>
            <a:endParaRPr lang="de-DE" sz="2400">
              <a:solidFill>
                <a:srgbClr val="A31C35"/>
              </a:solidFill>
              <a:effectLst/>
            </a:endParaRPr>
          </a:p>
          <a:p>
            <a:r>
              <a:rPr lang="de-DE" sz="2400" b="1" err="1">
                <a:solidFill>
                  <a:prstClr val="black"/>
                </a:solidFill>
              </a:rPr>
              <a:t>Lehrer:innen</a:t>
            </a:r>
            <a:endParaRPr lang="de-DE" sz="2400" b="1">
              <a:solidFill>
                <a:prstClr val="black"/>
              </a:solidFill>
            </a:endParaRPr>
          </a:p>
          <a:p>
            <a:pPr marL="285750" indent="-285750">
              <a:buFont typeface="Arial" panose="020B0604020202020204" pitchFamily="34" charset="0"/>
              <a:buChar char="•"/>
            </a:pPr>
            <a:r>
              <a:rPr lang="de-DE" sz="2000"/>
              <a:t>werden von Korrekturaufwand entlastet</a:t>
            </a:r>
          </a:p>
          <a:p>
            <a:pPr marL="285750" indent="-285750">
              <a:buFont typeface="Arial" panose="020B0604020202020204" pitchFamily="34" charset="0"/>
              <a:buChar char="•"/>
            </a:pPr>
            <a:r>
              <a:rPr lang="de-DE" sz="2000"/>
              <a:t>können binnendifferenziert üben lassen ohne Mehraufwand</a:t>
            </a:r>
          </a:p>
          <a:p>
            <a:pPr marL="285750" indent="-285750">
              <a:buFont typeface="Arial" panose="020B0604020202020204" pitchFamily="34" charset="0"/>
              <a:buChar char="•"/>
            </a:pPr>
            <a:r>
              <a:rPr lang="de-DE" sz="2000"/>
              <a:t>Arbeit in der Klasse mit besser vorbereiteten Kindern </a:t>
            </a:r>
          </a:p>
          <a:p>
            <a:endParaRPr lang="de-DE" sz="2400">
              <a:solidFill>
                <a:srgbClr val="A31C35"/>
              </a:solidFill>
            </a:endParaRPr>
          </a:p>
          <a:p>
            <a:r>
              <a:rPr lang="de-DE" sz="2400" b="1">
                <a:solidFill>
                  <a:prstClr val="black"/>
                </a:solidFill>
              </a:rPr>
              <a:t>Aufgaben- und Bildungsplanersteller</a:t>
            </a:r>
          </a:p>
          <a:p>
            <a:pPr marL="285750" indent="-285750">
              <a:buFont typeface="Arial" panose="020B0604020202020204" pitchFamily="34" charset="0"/>
              <a:buChar char="•"/>
            </a:pPr>
            <a:r>
              <a:rPr lang="de-DE" sz="2000">
                <a:effectLst/>
              </a:rPr>
              <a:t>Lerner und Aufgaben-Analytics </a:t>
            </a:r>
            <a:r>
              <a:rPr lang="de-DE" sz="2000"/>
              <a:t>ermöglichen fundierte Verbesserung von Aufgaben und Plänen</a:t>
            </a:r>
            <a:endParaRPr lang="de-DE" sz="2000">
              <a:effectLst/>
            </a:endParaRPr>
          </a:p>
        </p:txBody>
      </p:sp>
      <p:sp>
        <p:nvSpPr>
          <p:cNvPr id="9" name="Foliennummernplatzhalter 8">
            <a:extLst>
              <a:ext uri="{FF2B5EF4-FFF2-40B4-BE49-F238E27FC236}">
                <a16:creationId xmlns:a16="http://schemas.microsoft.com/office/drawing/2014/main" id="{80E2DED9-C8EF-8484-B612-0C596F6B414D}"/>
              </a:ext>
            </a:extLst>
          </p:cNvPr>
          <p:cNvSpPr>
            <a:spLocks noGrp="1"/>
          </p:cNvSpPr>
          <p:nvPr>
            <p:ph type="sldNum" sz="quarter" idx="12"/>
          </p:nvPr>
        </p:nvSpPr>
        <p:spPr/>
        <p:txBody>
          <a:bodyPr/>
          <a:lstStyle/>
          <a:p>
            <a:pPr rtl="0"/>
            <a:fld id="{6D22F896-40B5-4ADD-8801-0D06FADFA095}" type="slidenum">
              <a:rPr lang="de-DE" noProof="0" smtClean="0"/>
              <a:t>65</a:t>
            </a:fld>
            <a:endParaRPr lang="de-DE" noProof="0"/>
          </a:p>
        </p:txBody>
      </p:sp>
    </p:spTree>
    <p:extLst>
      <p:ext uri="{BB962C8B-B14F-4D97-AF65-F5344CB8AC3E}">
        <p14:creationId xmlns:p14="http://schemas.microsoft.com/office/powerpoint/2010/main" val="8697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6A5F83-C7D0-44F7-BD4E-913FA9BAF4F4}"/>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5175FB0B-9D59-4246-80AD-D4BC15544246}"/>
              </a:ext>
            </a:extLst>
          </p:cNvPr>
          <p:cNvPicPr>
            <a:picLocks noChangeAspect="1"/>
          </p:cNvPicPr>
          <p:nvPr/>
        </p:nvPicPr>
        <p:blipFill>
          <a:blip r:embed="rId2"/>
          <a:stretch>
            <a:fillRect/>
          </a:stretch>
        </p:blipFill>
        <p:spPr>
          <a:xfrm>
            <a:off x="0" y="847725"/>
            <a:ext cx="12192000" cy="5393441"/>
          </a:xfrm>
          <a:prstGeom prst="rect">
            <a:avLst/>
          </a:prstGeom>
        </p:spPr>
      </p:pic>
      <p:sp>
        <p:nvSpPr>
          <p:cNvPr id="6" name="Ellipse 5">
            <a:extLst>
              <a:ext uri="{FF2B5EF4-FFF2-40B4-BE49-F238E27FC236}">
                <a16:creationId xmlns:a16="http://schemas.microsoft.com/office/drawing/2014/main" id="{14259101-A943-4A33-8FB2-37CAF1003D16}"/>
              </a:ext>
            </a:extLst>
          </p:cNvPr>
          <p:cNvSpPr/>
          <p:nvPr/>
        </p:nvSpPr>
        <p:spPr>
          <a:xfrm>
            <a:off x="2743200"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Individuelles Feedback</a:t>
            </a:r>
          </a:p>
        </p:txBody>
      </p:sp>
      <p:sp>
        <p:nvSpPr>
          <p:cNvPr id="7" name="Ellipse 6">
            <a:extLst>
              <a:ext uri="{FF2B5EF4-FFF2-40B4-BE49-F238E27FC236}">
                <a16:creationId xmlns:a16="http://schemas.microsoft.com/office/drawing/2014/main" id="{3F218F71-DB3A-4934-A75E-93D72EE1F7CF}"/>
              </a:ext>
            </a:extLst>
          </p:cNvPr>
          <p:cNvSpPr/>
          <p:nvPr/>
        </p:nvSpPr>
        <p:spPr>
          <a:xfrm>
            <a:off x="4652963"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Makro-Adaptivität</a:t>
            </a:r>
          </a:p>
        </p:txBody>
      </p:sp>
      <p:sp>
        <p:nvSpPr>
          <p:cNvPr id="8" name="Ellipse 7">
            <a:extLst>
              <a:ext uri="{FF2B5EF4-FFF2-40B4-BE49-F238E27FC236}">
                <a16:creationId xmlns:a16="http://schemas.microsoft.com/office/drawing/2014/main" id="{E5B05889-BBED-4305-BDA4-A199F82A1BF3}"/>
              </a:ext>
            </a:extLst>
          </p:cNvPr>
          <p:cNvSpPr/>
          <p:nvPr/>
        </p:nvSpPr>
        <p:spPr>
          <a:xfrm>
            <a:off x="6376988"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Motivation/ Mastery </a:t>
            </a:r>
            <a:r>
              <a:rPr lang="de-DE" err="1"/>
              <a:t>learning</a:t>
            </a:r>
            <a:endParaRPr lang="de-DE"/>
          </a:p>
        </p:txBody>
      </p:sp>
      <p:sp>
        <p:nvSpPr>
          <p:cNvPr id="12" name="Foliennummernplatzhalter 11">
            <a:extLst>
              <a:ext uri="{FF2B5EF4-FFF2-40B4-BE49-F238E27FC236}">
                <a16:creationId xmlns:a16="http://schemas.microsoft.com/office/drawing/2014/main" id="{A7D8CD71-5E4A-552C-9C20-E55A694091D1}"/>
              </a:ext>
            </a:extLst>
          </p:cNvPr>
          <p:cNvSpPr>
            <a:spLocks noGrp="1"/>
          </p:cNvSpPr>
          <p:nvPr>
            <p:ph type="sldNum" sz="quarter" idx="12"/>
          </p:nvPr>
        </p:nvSpPr>
        <p:spPr/>
        <p:txBody>
          <a:bodyPr/>
          <a:lstStyle/>
          <a:p>
            <a:pPr rtl="0"/>
            <a:fld id="{6D22F896-40B5-4ADD-8801-0D06FADFA095}" type="slidenum">
              <a:rPr lang="de-DE" noProof="0" smtClean="0"/>
              <a:t>66</a:t>
            </a:fld>
            <a:endParaRPr lang="de-DE" noProof="0"/>
          </a:p>
        </p:txBody>
      </p:sp>
    </p:spTree>
    <p:extLst>
      <p:ext uri="{BB962C8B-B14F-4D97-AF65-F5344CB8AC3E}">
        <p14:creationId xmlns:p14="http://schemas.microsoft.com/office/powerpoint/2010/main" val="41390947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1069DA98-25F1-DCB2-D2D4-1DB8CF231F81}"/>
              </a:ext>
            </a:extLst>
          </p:cNvPr>
          <p:cNvSpPr txBox="1">
            <a:spLocks/>
          </p:cNvSpPr>
          <p:nvPr/>
        </p:nvSpPr>
        <p:spPr>
          <a:xfrm>
            <a:off x="892897" y="189671"/>
            <a:ext cx="10915776"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de-DE"/>
              <a:t>INDIV. ÜBEN &amp; LEHRERORCHESTRIERTES KLASSENZIMMER</a:t>
            </a:r>
          </a:p>
        </p:txBody>
      </p:sp>
      <p:sp>
        <p:nvSpPr>
          <p:cNvPr id="5" name="TextBox 4">
            <a:extLst>
              <a:ext uri="{FF2B5EF4-FFF2-40B4-BE49-F238E27FC236}">
                <a16:creationId xmlns:a16="http://schemas.microsoft.com/office/drawing/2014/main" id="{EADBA837-066C-D6E7-765E-33CFD3E58796}"/>
              </a:ext>
            </a:extLst>
          </p:cNvPr>
          <p:cNvSpPr txBox="1"/>
          <p:nvPr/>
        </p:nvSpPr>
        <p:spPr>
          <a:xfrm>
            <a:off x="1736836" y="1238906"/>
            <a:ext cx="9793012" cy="39087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a:ln>
                  <a:noFill/>
                </a:ln>
                <a:solidFill>
                  <a:prstClr val="black"/>
                </a:solidFill>
                <a:effectLst/>
                <a:uLnTx/>
                <a:uFillTx/>
                <a:latin typeface="Gill Sans MT" panose="020B0502020104020203"/>
                <a:ea typeface="+mn-ea"/>
                <a:cs typeface="+mn-cs"/>
              </a:rPr>
              <a:t>Verzahnung von Fortbildung &amp; digitalen Tools wichtig:  AI2Teach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a:solidFill>
                <a:prstClr val="black"/>
              </a:solidFill>
              <a:latin typeface="Gill Sans MT" panose="020B0502020104020203"/>
            </a:endParaRPr>
          </a:p>
          <a:p>
            <a:pPr marR="0" lvl="0" algn="l" defTabSz="914400" rtl="0" eaLnBrk="1" fontAlgn="auto" latinLnBrk="0" hangingPunct="1">
              <a:lnSpc>
                <a:spcPct val="100000"/>
              </a:lnSpc>
              <a:spcBef>
                <a:spcPts val="0"/>
              </a:spcBef>
              <a:spcAft>
                <a:spcPts val="0"/>
              </a:spcAft>
              <a:buClrTx/>
              <a:buSzTx/>
              <a:tabLst/>
              <a:defRPr/>
            </a:pPr>
            <a:r>
              <a:rPr lang="de-DE" sz="2400">
                <a:solidFill>
                  <a:prstClr val="black"/>
                </a:solidFill>
                <a:latin typeface="Gill Sans MT" panose="020B0502020104020203"/>
              </a:rPr>
              <a:t>Grundlagen: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000">
                <a:solidFill>
                  <a:prstClr val="black"/>
                </a:solidFill>
                <a:latin typeface="Gill Sans MT" panose="020B0502020104020203"/>
              </a:rPr>
              <a:t>Tiefenstrukturen des Unterrichts 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i="0" u="none" strike="noStrike" kern="1200" cap="none" spc="0" normalizeH="0" baseline="0" noProof="0">
                <a:ln>
                  <a:noFill/>
                </a:ln>
                <a:solidFill>
                  <a:prstClr val="black"/>
                </a:solidFill>
                <a:effectLst/>
                <a:uLnTx/>
                <a:uFillTx/>
                <a:latin typeface="Gill Sans MT" panose="020B0502020104020203"/>
                <a:ea typeface="+mn-ea"/>
                <a:cs typeface="+mn-cs"/>
              </a:rPr>
              <a:t>Zweitspracherwerbsforschung</a:t>
            </a:r>
            <a:endParaRPr lang="de-DE" sz="2000">
              <a:solidFill>
                <a:prstClr val="black"/>
              </a:solidFill>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1" i="0" u="none" strike="noStrike" kern="1200" cap="none" spc="0" normalizeH="0" baseline="0" noProof="0">
              <a:ln>
                <a:noFill/>
              </a:ln>
              <a:solidFill>
                <a:prstClr val="black"/>
              </a:solidFill>
              <a:effectLst/>
              <a:uLnTx/>
              <a:uFillTx/>
              <a:latin typeface="Gill Sans MT" panose="020B0502020104020203"/>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de-DE" sz="2400">
                <a:solidFill>
                  <a:prstClr val="black"/>
                </a:solidFill>
                <a:latin typeface="Gill Sans MT" panose="020B0502020104020203"/>
              </a:rPr>
              <a:t>Digitale Werkzeuge:</a:t>
            </a:r>
          </a:p>
          <a:p>
            <a:pPr marL="342900" indent="-342900">
              <a:buFont typeface="Arial" panose="020B0604020202020204" pitchFamily="34" charset="0"/>
              <a:buChar char="•"/>
              <a:defRPr/>
            </a:pPr>
            <a:r>
              <a:rPr lang="de-DE" sz="2000">
                <a:solidFill>
                  <a:prstClr val="black"/>
                </a:solidFill>
              </a:rPr>
              <a:t>Intelligente </a:t>
            </a:r>
            <a:r>
              <a:rPr lang="de-DE" sz="2000" err="1">
                <a:solidFill>
                  <a:prstClr val="black"/>
                </a:solidFill>
              </a:rPr>
              <a:t>Tutorsysteme</a:t>
            </a:r>
            <a:endParaRPr lang="de-DE" sz="2000" b="1">
              <a:solidFill>
                <a:prstClr val="black"/>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000">
                <a:solidFill>
                  <a:prstClr val="black"/>
                </a:solidFill>
                <a:latin typeface="Gill Sans MT" panose="020B0502020104020203"/>
              </a:rPr>
              <a:t>Intelligente Suchmaschinen (Input Enrichment &amp; Enhancement)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a:solidFill>
                  <a:prstClr val="black"/>
                </a:solidFill>
                <a:latin typeface="Gill Sans MT" panose="020B0502020104020203"/>
              </a:rPr>
              <a:t>Bei Interesse, bitte melden unter info@ai2teach.de</a:t>
            </a:r>
            <a:endParaRPr kumimoji="0" lang="de-DE" sz="2400" i="0" u="none" strike="noStrike" kern="1200" cap="none" spc="0" normalizeH="0" baseline="0" noProof="0">
              <a:ln>
                <a:noFill/>
              </a:ln>
              <a:solidFill>
                <a:srgbClr val="A31C35"/>
              </a:solidFill>
              <a:effectLst/>
              <a:uLnTx/>
              <a:uFillTx/>
              <a:latin typeface="Gill Sans MT" panose="020B0502020104020203"/>
              <a:ea typeface="+mn-ea"/>
              <a:cs typeface="+mn-cs"/>
            </a:endParaRPr>
          </a:p>
        </p:txBody>
      </p:sp>
      <p:sp>
        <p:nvSpPr>
          <p:cNvPr id="9" name="Foliennummernplatzhalter 8">
            <a:extLst>
              <a:ext uri="{FF2B5EF4-FFF2-40B4-BE49-F238E27FC236}">
                <a16:creationId xmlns:a16="http://schemas.microsoft.com/office/drawing/2014/main" id="{A95C45EA-A89A-207E-D013-DB94497EC370}"/>
              </a:ext>
            </a:extLst>
          </p:cNvPr>
          <p:cNvSpPr>
            <a:spLocks noGrp="1"/>
          </p:cNvSpPr>
          <p:nvPr>
            <p:ph type="sldNum" sz="quarter" idx="12"/>
          </p:nvPr>
        </p:nvSpPr>
        <p:spPr/>
        <p:txBody>
          <a:bodyPr/>
          <a:lstStyle/>
          <a:p>
            <a:pPr rtl="0"/>
            <a:fld id="{6D22F896-40B5-4ADD-8801-0D06FADFA095}" type="slidenum">
              <a:rPr lang="de-DE" noProof="0" smtClean="0"/>
              <a:t>67</a:t>
            </a:fld>
            <a:endParaRPr lang="de-DE" noProof="0"/>
          </a:p>
        </p:txBody>
      </p:sp>
    </p:spTree>
    <p:extLst>
      <p:ext uri="{BB962C8B-B14F-4D97-AF65-F5344CB8AC3E}">
        <p14:creationId xmlns:p14="http://schemas.microsoft.com/office/powerpoint/2010/main" val="5822154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1069DA98-25F1-DCB2-D2D4-1DB8CF231F81}"/>
              </a:ext>
            </a:extLst>
          </p:cNvPr>
          <p:cNvSpPr txBox="1">
            <a:spLocks/>
          </p:cNvSpPr>
          <p:nvPr/>
        </p:nvSpPr>
        <p:spPr>
          <a:xfrm>
            <a:off x="892897" y="189671"/>
            <a:ext cx="10915776"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de-DE"/>
              <a:t>Vom Sprachlichen zum Fachlichen Lernen</a:t>
            </a:r>
          </a:p>
        </p:txBody>
      </p:sp>
      <p:sp>
        <p:nvSpPr>
          <p:cNvPr id="5" name="TextBox 4">
            <a:extLst>
              <a:ext uri="{FF2B5EF4-FFF2-40B4-BE49-F238E27FC236}">
                <a16:creationId xmlns:a16="http://schemas.microsoft.com/office/drawing/2014/main" id="{EADBA837-066C-D6E7-765E-33CFD3E58796}"/>
              </a:ext>
            </a:extLst>
          </p:cNvPr>
          <p:cNvSpPr txBox="1"/>
          <p:nvPr/>
        </p:nvSpPr>
        <p:spPr>
          <a:xfrm>
            <a:off x="1736836" y="1238906"/>
            <a:ext cx="9793012" cy="351634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de-DE" sz="2400" b="1">
                <a:solidFill>
                  <a:prstClr val="black"/>
                </a:solidFill>
                <a:latin typeface="Gill Sans MT" panose="020B0502020104020203"/>
              </a:rPr>
              <a:t>Lernende adaptiv zu unterstützen ist für alle Fächer relevant.</a:t>
            </a:r>
          </a:p>
          <a:p>
            <a:pPr marR="0" lvl="0" algn="l" defTabSz="914400" rtl="0" eaLnBrk="1" fontAlgn="auto" latinLnBrk="0" hangingPunct="1">
              <a:lnSpc>
                <a:spcPct val="100000"/>
              </a:lnSpc>
              <a:spcBef>
                <a:spcPts val="0"/>
              </a:spcBef>
              <a:spcAft>
                <a:spcPts val="0"/>
              </a:spcAft>
              <a:buClrTx/>
              <a:buSzTx/>
              <a:tabLst/>
              <a:defRPr/>
            </a:pPr>
            <a:endParaRPr lang="de-DE" sz="2400">
              <a:solidFill>
                <a:prstClr val="black"/>
              </a:solidFill>
              <a:latin typeface="Gill Sans MT" panose="020B0502020104020203"/>
            </a:endParaRPr>
          </a:p>
          <a:p>
            <a:pPr marR="0" lvl="0" algn="l" defTabSz="914400" rtl="0" eaLnBrk="1" fontAlgn="auto" latinLnBrk="0" hangingPunct="1">
              <a:lnSpc>
                <a:spcPct val="100000"/>
              </a:lnSpc>
              <a:spcBef>
                <a:spcPts val="0"/>
              </a:spcBef>
              <a:spcAft>
                <a:spcPts val="0"/>
              </a:spcAft>
              <a:buClrTx/>
              <a:buSzTx/>
              <a:tabLst/>
              <a:defRPr/>
            </a:pPr>
            <a:r>
              <a:rPr lang="de-DE" sz="2400">
                <a:solidFill>
                  <a:prstClr val="black"/>
                </a:solidFill>
                <a:latin typeface="Gill Sans MT" panose="020B0502020104020203"/>
              </a:rPr>
              <a:t>Beispiel:  Adaptive Learning in Economics Education (ALEE)</a:t>
            </a:r>
          </a:p>
          <a:p>
            <a:pPr marL="342900" marR="0" lvl="0" indent="-3429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de-DE" sz="2000">
                <a:solidFill>
                  <a:prstClr val="black"/>
                </a:solidFill>
                <a:latin typeface="Gill Sans MT" panose="020B0502020104020203"/>
              </a:rPr>
              <a:t>IÖB Oldenburg, Univ. Tübingen, Univ. Lüneburg – gefördert von Joachim Herz Stiftung</a:t>
            </a:r>
          </a:p>
          <a:p>
            <a:pPr marL="342900" indent="-342900">
              <a:spcBef>
                <a:spcPts val="1500"/>
              </a:spcBef>
              <a:buFont typeface="Arial" panose="020B0604020202020204" pitchFamily="34" charset="0"/>
              <a:buChar char="•"/>
              <a:defRPr/>
            </a:pPr>
            <a:r>
              <a:rPr lang="de-DE" sz="2000">
                <a:solidFill>
                  <a:prstClr val="black"/>
                </a:solidFill>
                <a:latin typeface="Gill Sans MT" panose="020B0502020104020203"/>
              </a:rPr>
              <a:t>sprachliche, fachliche und kognitive individuelle Unterschiede berücksichtigen</a:t>
            </a:r>
          </a:p>
          <a:p>
            <a:pPr marL="342900" indent="-342900">
              <a:spcBef>
                <a:spcPts val="300"/>
              </a:spcBef>
              <a:buFont typeface="Arial" panose="020B0604020202020204" pitchFamily="34" charset="0"/>
              <a:buChar char="•"/>
              <a:defRPr/>
            </a:pPr>
            <a:r>
              <a:rPr lang="de-DE" sz="2000">
                <a:solidFill>
                  <a:prstClr val="black"/>
                </a:solidFill>
                <a:latin typeface="Gill Sans MT" panose="020B0502020104020203"/>
              </a:rPr>
              <a:t>KI bietet individuelle Lernpfade mit unterschiedlichen Aufgaben an</a:t>
            </a:r>
          </a:p>
          <a:p>
            <a:pPr marL="342900" indent="-342900">
              <a:spcBef>
                <a:spcPts val="300"/>
              </a:spcBef>
              <a:buFont typeface="Arial" panose="020B0604020202020204" pitchFamily="34" charset="0"/>
              <a:buChar char="•"/>
              <a:defRPr/>
            </a:pPr>
            <a:r>
              <a:rPr lang="de-DE" sz="2000">
                <a:solidFill>
                  <a:prstClr val="black"/>
                </a:solidFill>
                <a:latin typeface="Gill Sans MT" panose="020B0502020104020203"/>
              </a:rPr>
              <a:t>Feldstudie mit Fokus auf Themenbereich </a:t>
            </a:r>
            <a:r>
              <a:rPr lang="de-DE" sz="2000" i="1">
                <a:solidFill>
                  <a:prstClr val="black"/>
                </a:solidFill>
                <a:latin typeface="Gill Sans MT" panose="020B0502020104020203"/>
              </a:rPr>
              <a:t>Markt und Preisbildung </a:t>
            </a:r>
            <a:r>
              <a:rPr lang="de-DE" sz="2000">
                <a:solidFill>
                  <a:prstClr val="black"/>
                </a:solidFill>
                <a:latin typeface="Gill Sans MT" panose="020B0502020104020203"/>
              </a:rPr>
              <a:t>geplant</a:t>
            </a:r>
          </a:p>
          <a:p>
            <a:pPr marL="342900" indent="-342900">
              <a:spcBef>
                <a:spcPts val="300"/>
              </a:spcBef>
              <a:buFont typeface="Arial" panose="020B0604020202020204" pitchFamily="34" charset="0"/>
              <a:buChar char="•"/>
              <a:defRPr/>
            </a:pPr>
            <a:endParaRPr lang="de-DE" sz="2400" b="1">
              <a:solidFill>
                <a:prstClr val="black"/>
              </a:solidFill>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a:solidFill>
                  <a:prstClr val="black"/>
                </a:solidFill>
                <a:latin typeface="Gill Sans MT" panose="020B0502020104020203"/>
              </a:rPr>
              <a:t>Bei Interesse, bitte melden unter </a:t>
            </a:r>
            <a:r>
              <a:rPr lang="de-DE" sz="2400" err="1">
                <a:solidFill>
                  <a:prstClr val="black"/>
                </a:solidFill>
                <a:latin typeface="Gill Sans MT" panose="020B0502020104020203"/>
              </a:rPr>
              <a:t>alee@sfs.uni-tuebingen.de</a:t>
            </a:r>
            <a:endParaRPr kumimoji="0" lang="de-DE" sz="2400" i="0" u="none" strike="noStrike" kern="1200" cap="none" spc="0" normalizeH="0" baseline="0" noProof="0">
              <a:ln>
                <a:noFill/>
              </a:ln>
              <a:solidFill>
                <a:srgbClr val="A31C35"/>
              </a:solidFill>
              <a:effectLst/>
              <a:uLnTx/>
              <a:uFillTx/>
              <a:latin typeface="Gill Sans MT" panose="020B0502020104020203"/>
              <a:ea typeface="+mn-ea"/>
              <a:cs typeface="+mn-cs"/>
            </a:endParaRPr>
          </a:p>
        </p:txBody>
      </p:sp>
      <p:sp>
        <p:nvSpPr>
          <p:cNvPr id="9" name="Foliennummernplatzhalter 8">
            <a:extLst>
              <a:ext uri="{FF2B5EF4-FFF2-40B4-BE49-F238E27FC236}">
                <a16:creationId xmlns:a16="http://schemas.microsoft.com/office/drawing/2014/main" id="{A95C45EA-A89A-207E-D013-DB94497EC370}"/>
              </a:ext>
            </a:extLst>
          </p:cNvPr>
          <p:cNvSpPr>
            <a:spLocks noGrp="1"/>
          </p:cNvSpPr>
          <p:nvPr>
            <p:ph type="sldNum" sz="quarter" idx="12"/>
          </p:nvPr>
        </p:nvSpPr>
        <p:spPr/>
        <p:txBody>
          <a:bodyPr/>
          <a:lstStyle/>
          <a:p>
            <a:pPr rtl="0"/>
            <a:fld id="{6D22F896-40B5-4ADD-8801-0D06FADFA095}" type="slidenum">
              <a:rPr lang="de-DE" noProof="0" smtClean="0"/>
              <a:t>68</a:t>
            </a:fld>
            <a:endParaRPr lang="de-DE" noProof="0"/>
          </a:p>
        </p:txBody>
      </p:sp>
    </p:spTree>
    <p:extLst>
      <p:ext uri="{BB962C8B-B14F-4D97-AF65-F5344CB8AC3E}">
        <p14:creationId xmlns:p14="http://schemas.microsoft.com/office/powerpoint/2010/main" val="42808759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E2D232-8F4E-DA60-F868-E482530F6E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844412" y="2464386"/>
            <a:ext cx="2539861" cy="253986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EF1563E0-1E70-2E86-A870-42F759EFEF2C}"/>
              </a:ext>
            </a:extLst>
          </p:cNvPr>
          <p:cNvSpPr txBox="1"/>
          <p:nvPr/>
        </p:nvSpPr>
        <p:spPr>
          <a:xfrm>
            <a:off x="3933990" y="2388146"/>
            <a:ext cx="4638449" cy="2616101"/>
          </a:xfrm>
          <a:prstGeom prst="rect">
            <a:avLst/>
          </a:prstGeom>
          <a:noFill/>
        </p:spPr>
        <p:txBody>
          <a:bodyPr wrap="none" rtlCol="0">
            <a:spAutoFit/>
          </a:bodyPr>
          <a:lstStyle/>
          <a:p>
            <a:r>
              <a:rPr lang="de-DE" sz="2400" b="1"/>
              <a:t>Die KI kann in hybriden Teams</a:t>
            </a:r>
          </a:p>
          <a:p>
            <a:endParaRPr lang="de-DE" sz="2000" b="1"/>
          </a:p>
          <a:p>
            <a:pPr marL="285750" indent="-285750">
              <a:buFont typeface="Arial" panose="020B0604020202020204" pitchFamily="34" charset="0"/>
              <a:buChar char="•"/>
            </a:pPr>
            <a:r>
              <a:rPr lang="de-DE" sz="2000"/>
              <a:t>Lehrkräfte beim Lehren entlasten</a:t>
            </a:r>
          </a:p>
          <a:p>
            <a:pPr marL="285750" indent="-285750">
              <a:buFont typeface="Arial" panose="020B0604020202020204" pitchFamily="34" charset="0"/>
              <a:buChar char="•"/>
            </a:pPr>
            <a:endParaRPr lang="de-DE" sz="2000"/>
          </a:p>
          <a:p>
            <a:pPr marL="285750" indent="-285750">
              <a:buFont typeface="Arial" panose="020B0604020202020204" pitchFamily="34" charset="0"/>
              <a:buChar char="•"/>
            </a:pPr>
            <a:r>
              <a:rPr lang="de-DE" sz="2000" err="1"/>
              <a:t>Schüler:innen</a:t>
            </a:r>
            <a:r>
              <a:rPr lang="de-DE" sz="2000"/>
              <a:t> beim Lernen unterstützen</a:t>
            </a:r>
          </a:p>
          <a:p>
            <a:endParaRPr lang="de-DE" sz="2000"/>
          </a:p>
          <a:p>
            <a:endParaRPr lang="de-DE" sz="2000" b="1"/>
          </a:p>
          <a:p>
            <a:endParaRPr lang="de-DE" sz="2000"/>
          </a:p>
        </p:txBody>
      </p:sp>
      <p:sp>
        <p:nvSpPr>
          <p:cNvPr id="4" name="Titel 3">
            <a:extLst>
              <a:ext uri="{FF2B5EF4-FFF2-40B4-BE49-F238E27FC236}">
                <a16:creationId xmlns:a16="http://schemas.microsoft.com/office/drawing/2014/main" id="{690927DC-AF0C-0109-E8DC-177A244AAF7D}"/>
              </a:ext>
            </a:extLst>
          </p:cNvPr>
          <p:cNvSpPr>
            <a:spLocks noGrp="1"/>
          </p:cNvSpPr>
          <p:nvPr>
            <p:ph type="title"/>
          </p:nvPr>
        </p:nvSpPr>
        <p:spPr>
          <a:xfrm>
            <a:off x="1451578" y="742170"/>
            <a:ext cx="9603275" cy="1049235"/>
          </a:xfrm>
        </p:spPr>
        <p:txBody>
          <a:bodyPr/>
          <a:lstStyle/>
          <a:p>
            <a:br>
              <a:rPr lang="de-DE"/>
            </a:br>
            <a:r>
              <a:rPr lang="de-DE"/>
              <a:t>Potenzial</a:t>
            </a:r>
          </a:p>
        </p:txBody>
      </p:sp>
      <p:sp>
        <p:nvSpPr>
          <p:cNvPr id="10" name="Foliennummernplatzhalter 9">
            <a:extLst>
              <a:ext uri="{FF2B5EF4-FFF2-40B4-BE49-F238E27FC236}">
                <a16:creationId xmlns:a16="http://schemas.microsoft.com/office/drawing/2014/main" id="{8F1A8FC7-2CB0-CAE7-A1B9-764CF530138D}"/>
              </a:ext>
            </a:extLst>
          </p:cNvPr>
          <p:cNvSpPr>
            <a:spLocks noGrp="1"/>
          </p:cNvSpPr>
          <p:nvPr>
            <p:ph type="sldNum" sz="quarter" idx="12"/>
          </p:nvPr>
        </p:nvSpPr>
        <p:spPr/>
        <p:txBody>
          <a:bodyPr/>
          <a:lstStyle/>
          <a:p>
            <a:pPr rtl="0"/>
            <a:fld id="{6D22F896-40B5-4ADD-8801-0D06FADFA095}" type="slidenum">
              <a:rPr lang="de-DE" noProof="0" smtClean="0"/>
              <a:t>69</a:t>
            </a:fld>
            <a:endParaRPr lang="de-DE" noProof="0"/>
          </a:p>
        </p:txBody>
      </p:sp>
    </p:spTree>
    <p:extLst>
      <p:ext uri="{BB962C8B-B14F-4D97-AF65-F5344CB8AC3E}">
        <p14:creationId xmlns:p14="http://schemas.microsoft.com/office/powerpoint/2010/main" val="406689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a:br>
            <a:r>
              <a:rPr lang="de-DE"/>
              <a:t>Was ist künstliche Intelligenz?</a:t>
            </a:r>
          </a:p>
        </p:txBody>
      </p:sp>
      <p:sp>
        <p:nvSpPr>
          <p:cNvPr id="11" name="Textfeld 10">
            <a:extLst>
              <a:ext uri="{FF2B5EF4-FFF2-40B4-BE49-F238E27FC236}">
                <a16:creationId xmlns:a16="http://schemas.microsoft.com/office/drawing/2014/main" id="{9CA44C8B-C8FD-6C2D-EE65-E4824758DBD4}"/>
              </a:ext>
            </a:extLst>
          </p:cNvPr>
          <p:cNvSpPr txBox="1"/>
          <p:nvPr/>
        </p:nvSpPr>
        <p:spPr>
          <a:xfrm>
            <a:off x="2020887" y="2836863"/>
            <a:ext cx="8150225" cy="954107"/>
          </a:xfrm>
          <a:prstGeom prst="rect">
            <a:avLst/>
          </a:prstGeom>
          <a:noFill/>
        </p:spPr>
        <p:txBody>
          <a:bodyPr wrap="square">
            <a:spAutoFit/>
          </a:bodyPr>
          <a:lstStyle/>
          <a:p>
            <a:pPr algn="ctr"/>
            <a:r>
              <a:rPr lang="de-DE" sz="2800"/>
              <a:t>Mit dem Computer Fähigkeiten imitieren, </a:t>
            </a:r>
            <a:br>
              <a:rPr lang="de-DE" sz="2800"/>
            </a:br>
            <a:r>
              <a:rPr lang="de-DE" sz="2800"/>
              <a:t>für die ein Mensch Intelligenz benötigt.</a:t>
            </a:r>
          </a:p>
        </p:txBody>
      </p:sp>
      <p:sp>
        <p:nvSpPr>
          <p:cNvPr id="7" name="Foliennummernplatzhalter 6">
            <a:extLst>
              <a:ext uri="{FF2B5EF4-FFF2-40B4-BE49-F238E27FC236}">
                <a16:creationId xmlns:a16="http://schemas.microsoft.com/office/drawing/2014/main" id="{337FC2FC-FA15-97A2-1519-2E3DCBE11969}"/>
              </a:ext>
            </a:extLst>
          </p:cNvPr>
          <p:cNvSpPr>
            <a:spLocks noGrp="1"/>
          </p:cNvSpPr>
          <p:nvPr>
            <p:ph type="sldNum" sz="quarter" idx="12"/>
          </p:nvPr>
        </p:nvSpPr>
        <p:spPr/>
        <p:txBody>
          <a:bodyPr/>
          <a:lstStyle/>
          <a:p>
            <a:pPr rtl="0"/>
            <a:fld id="{6D22F896-40B5-4ADD-8801-0D06FADFA095}" type="slidenum">
              <a:rPr lang="de-DE" noProof="0" smtClean="0"/>
              <a:t>7</a:t>
            </a:fld>
            <a:endParaRPr lang="de-DE" noProof="0"/>
          </a:p>
        </p:txBody>
      </p:sp>
    </p:spTree>
    <p:extLst>
      <p:ext uri="{BB962C8B-B14F-4D97-AF65-F5344CB8AC3E}">
        <p14:creationId xmlns:p14="http://schemas.microsoft.com/office/powerpoint/2010/main" val="21635439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normAutofit fontScale="90000"/>
          </a:bodyPr>
          <a:lstStyle/>
          <a:p>
            <a:br>
              <a:rPr lang="de-DE"/>
            </a:br>
            <a:r>
              <a:rPr lang="de-DE"/>
              <a:t>Herausforderungen</a:t>
            </a:r>
            <a:br>
              <a:rPr lang="de-DE"/>
            </a:br>
            <a:br>
              <a:rPr lang="de-DE"/>
            </a:br>
            <a:endParaRPr lang="de-DE"/>
          </a:p>
        </p:txBody>
      </p:sp>
      <p:sp>
        <p:nvSpPr>
          <p:cNvPr id="9" name="Foliennummernplatzhalter 8">
            <a:extLst>
              <a:ext uri="{FF2B5EF4-FFF2-40B4-BE49-F238E27FC236}">
                <a16:creationId xmlns:a16="http://schemas.microsoft.com/office/drawing/2014/main" id="{116D952F-6A16-E031-62EE-F9032C30736E}"/>
              </a:ext>
            </a:extLst>
          </p:cNvPr>
          <p:cNvSpPr>
            <a:spLocks noGrp="1"/>
          </p:cNvSpPr>
          <p:nvPr>
            <p:ph type="sldNum" sz="quarter" idx="12"/>
          </p:nvPr>
        </p:nvSpPr>
        <p:spPr/>
        <p:txBody>
          <a:bodyPr/>
          <a:lstStyle/>
          <a:p>
            <a:pPr rtl="0"/>
            <a:fld id="{6D22F896-40B5-4ADD-8801-0D06FADFA095}" type="slidenum">
              <a:rPr lang="de-DE" noProof="0" smtClean="0"/>
              <a:t>70</a:t>
            </a:fld>
            <a:endParaRPr lang="de-DE" noProof="0"/>
          </a:p>
        </p:txBody>
      </p:sp>
      <p:sp>
        <p:nvSpPr>
          <p:cNvPr id="7" name="Textfeld 6">
            <a:extLst>
              <a:ext uri="{FF2B5EF4-FFF2-40B4-BE49-F238E27FC236}">
                <a16:creationId xmlns:a16="http://schemas.microsoft.com/office/drawing/2014/main" id="{7E3F8FA5-31F5-C077-0681-14F286192113}"/>
              </a:ext>
            </a:extLst>
          </p:cNvPr>
          <p:cNvSpPr txBox="1"/>
          <p:nvPr/>
        </p:nvSpPr>
        <p:spPr>
          <a:xfrm>
            <a:off x="3509417" y="2464386"/>
            <a:ext cx="7838171" cy="2923877"/>
          </a:xfrm>
          <a:prstGeom prst="rect">
            <a:avLst/>
          </a:prstGeom>
          <a:noFill/>
        </p:spPr>
        <p:txBody>
          <a:bodyPr wrap="none" rtlCol="0">
            <a:spAutoFit/>
          </a:bodyPr>
          <a:lstStyle/>
          <a:p>
            <a:r>
              <a:rPr lang="de-DE" sz="2400" b="1"/>
              <a:t>Ethische Aspekte</a:t>
            </a:r>
            <a:endParaRPr lang="de-DE" b="1"/>
          </a:p>
          <a:p>
            <a:pPr marL="285750" indent="-285750">
              <a:buFont typeface="Arial" panose="020B0604020202020204" pitchFamily="34" charset="0"/>
              <a:buChar char="•"/>
            </a:pPr>
            <a:r>
              <a:rPr lang="de-DE" sz="2000"/>
              <a:t>Modellen des Maschinellen Lernens haben einen Bias:</a:t>
            </a:r>
          </a:p>
          <a:p>
            <a:pPr marL="742950" lvl="1" indent="-285750">
              <a:buFont typeface="Arial" panose="020B0604020202020204" pitchFamily="34" charset="0"/>
              <a:buChar char="•"/>
            </a:pPr>
            <a:r>
              <a:rPr lang="de-DE" sz="2000"/>
              <a:t>Reproduktion kultureller, sozialer, … Eigenschaften der Daten</a:t>
            </a:r>
          </a:p>
          <a:p>
            <a:pPr marL="285750" indent="-285750">
              <a:buFont typeface="Arial" panose="020B0604020202020204" pitchFamily="34" charset="0"/>
              <a:buChar char="•"/>
            </a:pPr>
            <a:r>
              <a:rPr lang="de-DE" sz="2000"/>
              <a:t>Entscheidungen der KI typischerweise „Black Box“ ohne Erklärung</a:t>
            </a:r>
          </a:p>
          <a:p>
            <a:pPr marL="285750" indent="-285750">
              <a:buFont typeface="Arial" panose="020B0604020202020204" pitchFamily="34" charset="0"/>
              <a:buChar char="•"/>
            </a:pPr>
            <a:endParaRPr lang="de-DE"/>
          </a:p>
          <a:p>
            <a:r>
              <a:rPr lang="de-DE" sz="2400" b="1"/>
              <a:t>Individuelle Förderung und Datenschutz </a:t>
            </a:r>
          </a:p>
          <a:p>
            <a:pPr marL="285750" lvl="0" indent="-285750">
              <a:buFont typeface="Arial" panose="020B0604020202020204" pitchFamily="34" charset="0"/>
              <a:buChar char="•"/>
            </a:pPr>
            <a:r>
              <a:rPr lang="de-DE" sz="2000">
                <a:solidFill>
                  <a:prstClr val="black"/>
                </a:solidFill>
              </a:rPr>
              <a:t>Adaptives Lernen nur basierend auf individuellen Eigenschaften möglich</a:t>
            </a:r>
          </a:p>
          <a:p>
            <a:pPr marL="285750" lvl="0" indent="-285750">
              <a:buFont typeface="Arial" panose="020B0604020202020204" pitchFamily="34" charset="0"/>
              <a:buChar char="•"/>
            </a:pPr>
            <a:r>
              <a:rPr lang="de-DE" sz="2000">
                <a:solidFill>
                  <a:prstClr val="black"/>
                </a:solidFill>
              </a:rPr>
              <a:t>Abwägung von Kosten und Nutzen individueller Daten notwendig</a:t>
            </a:r>
            <a:endParaRPr lang="de-DE" sz="2000" b="1"/>
          </a:p>
          <a:p>
            <a:endParaRPr lang="de-DE"/>
          </a:p>
        </p:txBody>
      </p:sp>
      <p:sp>
        <p:nvSpPr>
          <p:cNvPr id="8" name="Foliennummernplatzhalter 9">
            <a:extLst>
              <a:ext uri="{FF2B5EF4-FFF2-40B4-BE49-F238E27FC236}">
                <a16:creationId xmlns:a16="http://schemas.microsoft.com/office/drawing/2014/main" id="{893FA73B-5AA2-A1CA-9111-9474AC106DBF}"/>
              </a:ext>
            </a:extLst>
          </p:cNvPr>
          <p:cNvSpPr txBox="1">
            <a:spLocks/>
          </p:cNvSpPr>
          <p:nvPr/>
        </p:nvSpPr>
        <p:spPr>
          <a:xfrm>
            <a:off x="11277993" y="6371098"/>
            <a:ext cx="914007" cy="503578"/>
          </a:xfrm>
          <a:prstGeom prst="rect">
            <a:avLst/>
          </a:prstGeom>
        </p:spPr>
        <p:txBody>
          <a:bodyPr vert="horz" lIns="91440" tIns="45720" rIns="91440" bIns="45720" rtlCol="0" anchor="t"/>
          <a:lstStyle>
            <a:defPPr>
              <a:defRPr lang="de-DE"/>
            </a:defPPr>
            <a:lvl1pPr marL="0" algn="r" defTabSz="914400" rtl="0" eaLnBrk="1" latinLnBrk="0" hangingPunct="1">
              <a:defRPr sz="2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2F896-40B5-4ADD-8801-0D06FADFA095}" type="slidenum">
              <a:rPr lang="de-DE" smtClean="0"/>
              <a:pPr/>
              <a:t>70</a:t>
            </a:fld>
            <a:endParaRPr lang="de-DE"/>
          </a:p>
        </p:txBody>
      </p:sp>
      <p:pic>
        <p:nvPicPr>
          <p:cNvPr id="2" name="Picture 2">
            <a:extLst>
              <a:ext uri="{FF2B5EF4-FFF2-40B4-BE49-F238E27FC236}">
                <a16:creationId xmlns:a16="http://schemas.microsoft.com/office/drawing/2014/main" id="{3A59377E-DAC4-F9FE-15B3-A7DA42B6C2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844412" y="2464386"/>
            <a:ext cx="2539861" cy="253986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10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E2D232-8F4E-DA60-F868-E482530F6E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452527" y="2362786"/>
            <a:ext cx="2539861" cy="253986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EF1563E0-1E70-2E86-A870-42F759EFEF2C}"/>
              </a:ext>
            </a:extLst>
          </p:cNvPr>
          <p:cNvSpPr txBox="1"/>
          <p:nvPr/>
        </p:nvSpPr>
        <p:spPr>
          <a:xfrm>
            <a:off x="3111514" y="2239415"/>
            <a:ext cx="9129422" cy="2954655"/>
          </a:xfrm>
          <a:prstGeom prst="rect">
            <a:avLst/>
          </a:prstGeom>
          <a:noFill/>
        </p:spPr>
        <p:txBody>
          <a:bodyPr wrap="none" rtlCol="0">
            <a:spAutoFit/>
          </a:bodyPr>
          <a:lstStyle/>
          <a:p>
            <a:r>
              <a:rPr lang="de-DE" sz="2400"/>
              <a:t>Unterricht			</a:t>
            </a:r>
          </a:p>
          <a:p>
            <a:r>
              <a:rPr lang="de-DE" sz="2400"/>
              <a:t>	</a:t>
            </a:r>
            <a:r>
              <a:rPr lang="de-DE" sz="2400">
                <a:sym typeface="Symbol" panose="05050102010706020507" pitchFamily="18" charset="2"/>
              </a:rPr>
              <a:t></a:t>
            </a:r>
            <a:r>
              <a:rPr lang="de-DE" sz="2400"/>
              <a:t> Phasen mit und ohne KI Unterstützung (vgl. Taschenrechner)</a:t>
            </a:r>
          </a:p>
          <a:p>
            <a:endParaRPr lang="de-DE" sz="2400"/>
          </a:p>
          <a:p>
            <a:r>
              <a:rPr lang="de-DE" sz="2400"/>
              <a:t>Hausaufgaben/Prüfungsformate</a:t>
            </a:r>
          </a:p>
          <a:p>
            <a:r>
              <a:rPr lang="de-DE" sz="2400"/>
              <a:t>	</a:t>
            </a:r>
            <a:r>
              <a:rPr lang="de-DE" sz="2400">
                <a:sym typeface="Symbol" panose="05050102010706020507" pitchFamily="18" charset="2"/>
              </a:rPr>
              <a:t></a:t>
            </a:r>
            <a:r>
              <a:rPr lang="de-DE" sz="2400"/>
              <a:t> müssen neu gedacht und erklärt werden</a:t>
            </a:r>
          </a:p>
          <a:p>
            <a:endParaRPr lang="de-DE"/>
          </a:p>
          <a:p>
            <a:r>
              <a:rPr lang="de-DE" sz="2400"/>
              <a:t>Bildungspläne			</a:t>
            </a:r>
          </a:p>
          <a:p>
            <a:r>
              <a:rPr lang="de-DE" sz="2400"/>
              <a:t>	</a:t>
            </a:r>
            <a:r>
              <a:rPr lang="de-DE" sz="2400">
                <a:sym typeface="Symbol" panose="05050102010706020507" pitchFamily="18" charset="2"/>
              </a:rPr>
              <a:t> </a:t>
            </a:r>
            <a:r>
              <a:rPr lang="de-DE" sz="2400"/>
              <a:t>Wissen und Kompetenzen rund um KI hinzufügen</a:t>
            </a:r>
          </a:p>
        </p:txBody>
      </p:sp>
      <p:sp>
        <p:nvSpPr>
          <p:cNvPr id="4" name="Titel 3">
            <a:extLst>
              <a:ext uri="{FF2B5EF4-FFF2-40B4-BE49-F238E27FC236}">
                <a16:creationId xmlns:a16="http://schemas.microsoft.com/office/drawing/2014/main" id="{690927DC-AF0C-0109-E8DC-177A244AAF7D}"/>
              </a:ext>
            </a:extLst>
          </p:cNvPr>
          <p:cNvSpPr>
            <a:spLocks noGrp="1"/>
          </p:cNvSpPr>
          <p:nvPr>
            <p:ph type="title"/>
          </p:nvPr>
        </p:nvSpPr>
        <p:spPr>
          <a:xfrm>
            <a:off x="1451578" y="742170"/>
            <a:ext cx="9603275" cy="1049235"/>
          </a:xfrm>
        </p:spPr>
        <p:txBody>
          <a:bodyPr/>
          <a:lstStyle/>
          <a:p>
            <a:br>
              <a:rPr lang="de-DE"/>
            </a:br>
            <a:r>
              <a:rPr lang="de-DE"/>
              <a:t>Auswirkungen von KI auf die </a:t>
            </a:r>
            <a:r>
              <a:rPr lang="de-DE" err="1"/>
              <a:t>SChule</a:t>
            </a:r>
            <a:endParaRPr lang="de-DE"/>
          </a:p>
        </p:txBody>
      </p:sp>
      <p:sp>
        <p:nvSpPr>
          <p:cNvPr id="10" name="Foliennummernplatzhalter 9">
            <a:extLst>
              <a:ext uri="{FF2B5EF4-FFF2-40B4-BE49-F238E27FC236}">
                <a16:creationId xmlns:a16="http://schemas.microsoft.com/office/drawing/2014/main" id="{ABCA2DF3-076F-0DA8-9833-A669B7E83520}"/>
              </a:ext>
            </a:extLst>
          </p:cNvPr>
          <p:cNvSpPr>
            <a:spLocks noGrp="1"/>
          </p:cNvSpPr>
          <p:nvPr>
            <p:ph type="sldNum" sz="quarter" idx="12"/>
          </p:nvPr>
        </p:nvSpPr>
        <p:spPr/>
        <p:txBody>
          <a:bodyPr/>
          <a:lstStyle/>
          <a:p>
            <a:pPr rtl="0"/>
            <a:fld id="{6D22F896-40B5-4ADD-8801-0D06FADFA095}" type="slidenum">
              <a:rPr lang="de-DE" noProof="0" smtClean="0"/>
              <a:t>71</a:t>
            </a:fld>
            <a:endParaRPr lang="de-DE" noProof="0"/>
          </a:p>
        </p:txBody>
      </p:sp>
    </p:spTree>
    <p:extLst>
      <p:ext uri="{BB962C8B-B14F-4D97-AF65-F5344CB8AC3E}">
        <p14:creationId xmlns:p14="http://schemas.microsoft.com/office/powerpoint/2010/main" val="253111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C54A73F-512A-A19D-C31F-2A219760E072}"/>
              </a:ext>
            </a:extLst>
          </p:cNvPr>
          <p:cNvPicPr>
            <a:picLocks noChangeAspect="1"/>
          </p:cNvPicPr>
          <p:nvPr/>
        </p:nvPicPr>
        <p:blipFill>
          <a:blip r:embed="rId2"/>
          <a:stretch>
            <a:fillRect/>
          </a:stretch>
        </p:blipFill>
        <p:spPr>
          <a:xfrm>
            <a:off x="6997042" y="537519"/>
            <a:ext cx="3604940" cy="5244155"/>
          </a:xfrm>
          <a:prstGeom prst="rect">
            <a:avLst/>
          </a:prstGeom>
          <a:ln>
            <a:noFill/>
          </a:ln>
          <a:effectLst>
            <a:outerShdw blurRad="292100" dist="139700" dir="2700000" algn="tl" rotWithShape="0">
              <a:srgbClr val="333333">
                <a:alpha val="65000"/>
              </a:srgbClr>
            </a:outerShdw>
          </a:effectLst>
        </p:spPr>
      </p:pic>
      <p:sp>
        <p:nvSpPr>
          <p:cNvPr id="8" name="Textfeld 7">
            <a:extLst>
              <a:ext uri="{FF2B5EF4-FFF2-40B4-BE49-F238E27FC236}">
                <a16:creationId xmlns:a16="http://schemas.microsoft.com/office/drawing/2014/main" id="{D922F429-08F3-B7A8-4E54-B86EF9706D03}"/>
              </a:ext>
            </a:extLst>
          </p:cNvPr>
          <p:cNvSpPr txBox="1"/>
          <p:nvPr/>
        </p:nvSpPr>
        <p:spPr>
          <a:xfrm>
            <a:off x="1666875" y="1343025"/>
            <a:ext cx="4938083" cy="2308324"/>
          </a:xfrm>
          <a:prstGeom prst="rect">
            <a:avLst/>
          </a:prstGeom>
          <a:noFill/>
        </p:spPr>
        <p:txBody>
          <a:bodyPr wrap="none" rtlCol="0">
            <a:spAutoFit/>
          </a:bodyPr>
          <a:lstStyle/>
          <a:p>
            <a:pPr algn="ctr"/>
            <a:r>
              <a:rPr lang="de-DE" sz="4800"/>
              <a:t>Comic-Essay</a:t>
            </a:r>
          </a:p>
          <a:p>
            <a:pPr algn="ctr"/>
            <a:r>
              <a:rPr lang="de-DE" sz="4800"/>
              <a:t>des </a:t>
            </a:r>
          </a:p>
          <a:p>
            <a:pPr algn="ctr"/>
            <a:r>
              <a:rPr lang="de-DE" sz="4800" b="0" i="0">
                <a:solidFill>
                  <a:srgbClr val="000000"/>
                </a:solidFill>
                <a:effectLst/>
                <a:latin typeface="ReplicaLLWeb-Light"/>
              </a:rPr>
              <a:t>Tübingen AI Center</a:t>
            </a:r>
            <a:endParaRPr lang="de-DE" sz="4800"/>
          </a:p>
        </p:txBody>
      </p:sp>
      <p:sp>
        <p:nvSpPr>
          <p:cNvPr id="16" name="Foliennummernplatzhalter 15">
            <a:extLst>
              <a:ext uri="{FF2B5EF4-FFF2-40B4-BE49-F238E27FC236}">
                <a16:creationId xmlns:a16="http://schemas.microsoft.com/office/drawing/2014/main" id="{55792489-A4B0-7DA5-D6C1-6623FDF73A87}"/>
              </a:ext>
            </a:extLst>
          </p:cNvPr>
          <p:cNvSpPr>
            <a:spLocks noGrp="1"/>
          </p:cNvSpPr>
          <p:nvPr>
            <p:ph type="sldNum" sz="quarter" idx="12"/>
          </p:nvPr>
        </p:nvSpPr>
        <p:spPr/>
        <p:txBody>
          <a:bodyPr/>
          <a:lstStyle/>
          <a:p>
            <a:pPr rtl="0"/>
            <a:fld id="{6D22F896-40B5-4ADD-8801-0D06FADFA095}" type="slidenum">
              <a:rPr lang="de-DE" noProof="0" smtClean="0"/>
              <a:t>72</a:t>
            </a:fld>
            <a:endParaRPr lang="de-DE" noProof="0"/>
          </a:p>
        </p:txBody>
      </p:sp>
    </p:spTree>
    <p:extLst>
      <p:ext uri="{BB962C8B-B14F-4D97-AF65-F5344CB8AC3E}">
        <p14:creationId xmlns:p14="http://schemas.microsoft.com/office/powerpoint/2010/main" val="39256858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3D3890B-1ED8-55B1-FB28-8B8B215DCE79}"/>
              </a:ext>
            </a:extLst>
          </p:cNvPr>
          <p:cNvPicPr>
            <a:picLocks noChangeAspect="1"/>
          </p:cNvPicPr>
          <p:nvPr/>
        </p:nvPicPr>
        <p:blipFill>
          <a:blip r:embed="rId2"/>
          <a:stretch>
            <a:fillRect/>
          </a:stretch>
        </p:blipFill>
        <p:spPr>
          <a:xfrm>
            <a:off x="4076551" y="219072"/>
            <a:ext cx="4038898" cy="5751823"/>
          </a:xfrm>
          <a:prstGeom prst="rect">
            <a:avLst/>
          </a:prstGeom>
        </p:spPr>
      </p:pic>
      <p:sp>
        <p:nvSpPr>
          <p:cNvPr id="9" name="Textfeld 8">
            <a:extLst>
              <a:ext uri="{FF2B5EF4-FFF2-40B4-BE49-F238E27FC236}">
                <a16:creationId xmlns:a16="http://schemas.microsoft.com/office/drawing/2014/main" id="{8DCE8A3B-7C0D-CBC9-42D3-B8022904EE4C}"/>
              </a:ext>
            </a:extLst>
          </p:cNvPr>
          <p:cNvSpPr txBox="1"/>
          <p:nvPr/>
        </p:nvSpPr>
        <p:spPr>
          <a:xfrm>
            <a:off x="8574881" y="5601563"/>
            <a:ext cx="6100762" cy="369332"/>
          </a:xfrm>
          <a:prstGeom prst="rect">
            <a:avLst/>
          </a:prstGeom>
          <a:noFill/>
        </p:spPr>
        <p:txBody>
          <a:bodyPr wrap="square">
            <a:spAutoFit/>
          </a:bodyPr>
          <a:lstStyle/>
          <a:p>
            <a:r>
              <a:rPr lang="de-DE" sz="1800">
                <a:effectLst/>
                <a:latin typeface="Calibri" panose="020F0502020204030204" pitchFamily="34" charset="0"/>
                <a:ea typeface="Calibri" panose="020F0502020204030204" pitchFamily="34" charset="0"/>
                <a:cs typeface="Times New Roman" panose="02020603050405020304" pitchFamily="18" charset="0"/>
              </a:rPr>
              <a:t>www.bw-ki.de</a:t>
            </a:r>
            <a:endParaRPr lang="de-DE"/>
          </a:p>
        </p:txBody>
      </p:sp>
      <p:sp>
        <p:nvSpPr>
          <p:cNvPr id="15" name="Foliennummernplatzhalter 14">
            <a:extLst>
              <a:ext uri="{FF2B5EF4-FFF2-40B4-BE49-F238E27FC236}">
                <a16:creationId xmlns:a16="http://schemas.microsoft.com/office/drawing/2014/main" id="{F34070AE-E4BC-595B-2981-AA55B62E059B}"/>
              </a:ext>
            </a:extLst>
          </p:cNvPr>
          <p:cNvSpPr>
            <a:spLocks noGrp="1"/>
          </p:cNvSpPr>
          <p:nvPr>
            <p:ph type="sldNum" sz="quarter" idx="12"/>
          </p:nvPr>
        </p:nvSpPr>
        <p:spPr/>
        <p:txBody>
          <a:bodyPr/>
          <a:lstStyle/>
          <a:p>
            <a:pPr rtl="0"/>
            <a:fld id="{6D22F896-40B5-4ADD-8801-0D06FADFA095}" type="slidenum">
              <a:rPr lang="de-DE" noProof="0" smtClean="0"/>
              <a:t>73</a:t>
            </a:fld>
            <a:endParaRPr lang="de-DE" noProof="0"/>
          </a:p>
        </p:txBody>
      </p:sp>
    </p:spTree>
    <p:extLst>
      <p:ext uri="{BB962C8B-B14F-4D97-AF65-F5344CB8AC3E}">
        <p14:creationId xmlns:p14="http://schemas.microsoft.com/office/powerpoint/2010/main" val="27474920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2CF8E18-98A4-D1B6-AC4E-DA1D9FE69207}"/>
              </a:ext>
            </a:extLst>
          </p:cNvPr>
          <p:cNvPicPr>
            <a:picLocks noChangeAspect="1"/>
          </p:cNvPicPr>
          <p:nvPr/>
        </p:nvPicPr>
        <p:blipFill>
          <a:blip r:embed="rId2"/>
          <a:stretch>
            <a:fillRect/>
          </a:stretch>
        </p:blipFill>
        <p:spPr>
          <a:xfrm>
            <a:off x="172973" y="371473"/>
            <a:ext cx="3874399" cy="5400677"/>
          </a:xfrm>
          <a:prstGeom prst="rect">
            <a:avLst/>
          </a:prstGeom>
        </p:spPr>
      </p:pic>
      <p:pic>
        <p:nvPicPr>
          <p:cNvPr id="3" name="Grafik 2" descr="Ein Bild, das Diagramm enthält.&#10;&#10;Automatisch generierte Beschreibung">
            <a:extLst>
              <a:ext uri="{FF2B5EF4-FFF2-40B4-BE49-F238E27FC236}">
                <a16:creationId xmlns:a16="http://schemas.microsoft.com/office/drawing/2014/main" id="{A3DEE5A8-5C7A-B43E-3282-D262DBC5A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22" y="1097919"/>
            <a:ext cx="7694205" cy="3959855"/>
          </a:xfrm>
          <a:prstGeom prst="rect">
            <a:avLst/>
          </a:prstGeom>
        </p:spPr>
      </p:pic>
      <p:sp>
        <p:nvSpPr>
          <p:cNvPr id="9" name="Textfeld 8">
            <a:extLst>
              <a:ext uri="{FF2B5EF4-FFF2-40B4-BE49-F238E27FC236}">
                <a16:creationId xmlns:a16="http://schemas.microsoft.com/office/drawing/2014/main" id="{5D77738E-4229-BD8A-96D0-F42213998747}"/>
              </a:ext>
            </a:extLst>
          </p:cNvPr>
          <p:cNvSpPr txBox="1"/>
          <p:nvPr/>
        </p:nvSpPr>
        <p:spPr>
          <a:xfrm>
            <a:off x="9641681" y="5402818"/>
            <a:ext cx="6100762" cy="369332"/>
          </a:xfrm>
          <a:prstGeom prst="rect">
            <a:avLst/>
          </a:prstGeom>
          <a:noFill/>
        </p:spPr>
        <p:txBody>
          <a:bodyPr wrap="square">
            <a:spAutoFit/>
          </a:bodyPr>
          <a:lstStyle/>
          <a:p>
            <a:r>
              <a:rPr lang="de-DE"/>
              <a:t>www.ki-kurs.org </a:t>
            </a:r>
          </a:p>
        </p:txBody>
      </p:sp>
      <p:sp>
        <p:nvSpPr>
          <p:cNvPr id="13" name="Textfeld 12">
            <a:extLst>
              <a:ext uri="{FF2B5EF4-FFF2-40B4-BE49-F238E27FC236}">
                <a16:creationId xmlns:a16="http://schemas.microsoft.com/office/drawing/2014/main" id="{2509306C-C851-AD5A-F569-8622B0BC86B7}"/>
              </a:ext>
            </a:extLst>
          </p:cNvPr>
          <p:cNvSpPr txBox="1"/>
          <p:nvPr/>
        </p:nvSpPr>
        <p:spPr>
          <a:xfrm>
            <a:off x="9641681" y="5747862"/>
            <a:ext cx="6100762" cy="369332"/>
          </a:xfrm>
          <a:prstGeom prst="rect">
            <a:avLst/>
          </a:prstGeom>
          <a:noFill/>
        </p:spPr>
        <p:txBody>
          <a:bodyPr wrap="square">
            <a:spAutoFit/>
          </a:bodyPr>
          <a:lstStyle/>
          <a:p>
            <a:r>
              <a:rPr lang="de-DE"/>
              <a:t>Kontakt: info@bw-ki.de</a:t>
            </a:r>
          </a:p>
        </p:txBody>
      </p:sp>
      <p:sp>
        <p:nvSpPr>
          <p:cNvPr id="19" name="Foliennummernplatzhalter 18">
            <a:extLst>
              <a:ext uri="{FF2B5EF4-FFF2-40B4-BE49-F238E27FC236}">
                <a16:creationId xmlns:a16="http://schemas.microsoft.com/office/drawing/2014/main" id="{21F60A20-9594-86DF-7BC9-918044D4A9C1}"/>
              </a:ext>
            </a:extLst>
          </p:cNvPr>
          <p:cNvSpPr>
            <a:spLocks noGrp="1"/>
          </p:cNvSpPr>
          <p:nvPr>
            <p:ph type="sldNum" sz="quarter" idx="12"/>
          </p:nvPr>
        </p:nvSpPr>
        <p:spPr/>
        <p:txBody>
          <a:bodyPr/>
          <a:lstStyle/>
          <a:p>
            <a:pPr rtl="0"/>
            <a:fld id="{6D22F896-40B5-4ADD-8801-0D06FADFA095}" type="slidenum">
              <a:rPr lang="de-DE" noProof="0" smtClean="0"/>
              <a:t>74</a:t>
            </a:fld>
            <a:endParaRPr lang="de-DE" noProof="0"/>
          </a:p>
        </p:txBody>
      </p:sp>
    </p:spTree>
    <p:extLst>
      <p:ext uri="{BB962C8B-B14F-4D97-AF65-F5344CB8AC3E}">
        <p14:creationId xmlns:p14="http://schemas.microsoft.com/office/powerpoint/2010/main" val="31918949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614E39-25D5-C548-2B23-6BA9860836C7}"/>
              </a:ext>
            </a:extLst>
          </p:cNvPr>
          <p:cNvPicPr>
            <a:picLocks noChangeAspect="1"/>
          </p:cNvPicPr>
          <p:nvPr/>
        </p:nvPicPr>
        <p:blipFill>
          <a:blip r:embed="rId2"/>
          <a:stretch>
            <a:fillRect/>
          </a:stretch>
        </p:blipFill>
        <p:spPr>
          <a:xfrm>
            <a:off x="3109912" y="1135578"/>
            <a:ext cx="2695575" cy="2695575"/>
          </a:xfrm>
          <a:prstGeom prst="rect">
            <a:avLst/>
          </a:prstGeom>
        </p:spPr>
      </p:pic>
      <p:sp>
        <p:nvSpPr>
          <p:cNvPr id="4" name="Textfeld 3">
            <a:extLst>
              <a:ext uri="{FF2B5EF4-FFF2-40B4-BE49-F238E27FC236}">
                <a16:creationId xmlns:a16="http://schemas.microsoft.com/office/drawing/2014/main" id="{4BD89AF7-E427-58AD-6830-49C9457EE0D5}"/>
              </a:ext>
            </a:extLst>
          </p:cNvPr>
          <p:cNvSpPr txBox="1"/>
          <p:nvPr/>
        </p:nvSpPr>
        <p:spPr>
          <a:xfrm flipH="1">
            <a:off x="3006725" y="3787348"/>
            <a:ext cx="3886200" cy="369332"/>
          </a:xfrm>
          <a:prstGeom prst="rect">
            <a:avLst/>
          </a:prstGeom>
          <a:noFill/>
        </p:spPr>
        <p:txBody>
          <a:bodyPr wrap="square" rtlCol="0">
            <a:spAutoFit/>
          </a:bodyPr>
          <a:lstStyle/>
          <a:p>
            <a:r>
              <a:rPr lang="de-DE" err="1"/>
              <a:t>podcasts.schule</a:t>
            </a:r>
            <a:endParaRPr lang="de-DE"/>
          </a:p>
        </p:txBody>
      </p:sp>
      <p:pic>
        <p:nvPicPr>
          <p:cNvPr id="6" name="Grafik 5">
            <a:extLst>
              <a:ext uri="{FF2B5EF4-FFF2-40B4-BE49-F238E27FC236}">
                <a16:creationId xmlns:a16="http://schemas.microsoft.com/office/drawing/2014/main" id="{B7A8C80D-DE5D-4CBC-7867-9246C313C520}"/>
              </a:ext>
            </a:extLst>
          </p:cNvPr>
          <p:cNvPicPr>
            <a:picLocks noChangeAspect="1"/>
          </p:cNvPicPr>
          <p:nvPr/>
        </p:nvPicPr>
        <p:blipFill>
          <a:blip r:embed="rId3"/>
          <a:stretch>
            <a:fillRect/>
          </a:stretch>
        </p:blipFill>
        <p:spPr>
          <a:xfrm>
            <a:off x="185373" y="4901168"/>
            <a:ext cx="11821254" cy="686832"/>
          </a:xfrm>
          <a:prstGeom prst="rect">
            <a:avLst/>
          </a:prstGeom>
        </p:spPr>
      </p:pic>
      <p:sp>
        <p:nvSpPr>
          <p:cNvPr id="7" name="Textfeld 6">
            <a:extLst>
              <a:ext uri="{FF2B5EF4-FFF2-40B4-BE49-F238E27FC236}">
                <a16:creationId xmlns:a16="http://schemas.microsoft.com/office/drawing/2014/main" id="{00A1F064-8EAE-B231-1D6C-2E10C56B99E8}"/>
              </a:ext>
            </a:extLst>
          </p:cNvPr>
          <p:cNvSpPr txBox="1"/>
          <p:nvPr/>
        </p:nvSpPr>
        <p:spPr>
          <a:xfrm>
            <a:off x="7289800" y="1473200"/>
            <a:ext cx="2221121" cy="2308324"/>
          </a:xfrm>
          <a:prstGeom prst="rect">
            <a:avLst/>
          </a:prstGeom>
          <a:noFill/>
        </p:spPr>
        <p:txBody>
          <a:bodyPr wrap="none" rtlCol="0">
            <a:spAutoFit/>
          </a:bodyPr>
          <a:lstStyle/>
          <a:p>
            <a:r>
              <a:rPr lang="de-DE"/>
              <a:t>Künstliche Intelligenz</a:t>
            </a:r>
          </a:p>
          <a:p>
            <a:endParaRPr lang="de-DE"/>
          </a:p>
          <a:p>
            <a:r>
              <a:rPr lang="de-DE" err="1"/>
              <a:t>TikTok</a:t>
            </a:r>
            <a:r>
              <a:rPr lang="de-DE"/>
              <a:t> und Schule</a:t>
            </a:r>
          </a:p>
          <a:p>
            <a:endParaRPr lang="de-DE"/>
          </a:p>
          <a:p>
            <a:r>
              <a:rPr lang="de-DE"/>
              <a:t>Lehrerfortbildungen</a:t>
            </a:r>
          </a:p>
          <a:p>
            <a:endParaRPr lang="de-DE"/>
          </a:p>
          <a:p>
            <a:r>
              <a:rPr lang="de-DE"/>
              <a:t>Medienerziehung</a:t>
            </a:r>
          </a:p>
          <a:p>
            <a:endParaRPr lang="de-DE"/>
          </a:p>
        </p:txBody>
      </p:sp>
      <p:sp>
        <p:nvSpPr>
          <p:cNvPr id="11" name="Foliennummernplatzhalter 10">
            <a:extLst>
              <a:ext uri="{FF2B5EF4-FFF2-40B4-BE49-F238E27FC236}">
                <a16:creationId xmlns:a16="http://schemas.microsoft.com/office/drawing/2014/main" id="{974BB7DB-8631-729A-524A-A5406750BE6B}"/>
              </a:ext>
            </a:extLst>
          </p:cNvPr>
          <p:cNvSpPr>
            <a:spLocks noGrp="1"/>
          </p:cNvSpPr>
          <p:nvPr>
            <p:ph type="sldNum" sz="quarter" idx="12"/>
          </p:nvPr>
        </p:nvSpPr>
        <p:spPr/>
        <p:txBody>
          <a:bodyPr/>
          <a:lstStyle/>
          <a:p>
            <a:pPr rtl="0"/>
            <a:fld id="{6D22F896-40B5-4ADD-8801-0D06FADFA095}" type="slidenum">
              <a:rPr lang="de-DE" noProof="0" smtClean="0"/>
              <a:t>75</a:t>
            </a:fld>
            <a:endParaRPr lang="de-DE" noProof="0"/>
          </a:p>
        </p:txBody>
      </p:sp>
    </p:spTree>
    <p:extLst>
      <p:ext uri="{BB962C8B-B14F-4D97-AF65-F5344CB8AC3E}">
        <p14:creationId xmlns:p14="http://schemas.microsoft.com/office/powerpoint/2010/main" val="15446202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34571-81C1-4CA1-BBAE-D9F580D3C457}"/>
              </a:ext>
            </a:extLst>
          </p:cNvPr>
          <p:cNvSpPr>
            <a:spLocks noGrp="1"/>
          </p:cNvSpPr>
          <p:nvPr>
            <p:ph type="title"/>
          </p:nvPr>
        </p:nvSpPr>
        <p:spPr/>
        <p:txBody>
          <a:bodyPr/>
          <a:lstStyle/>
          <a:p>
            <a:r>
              <a:rPr lang="de-DE"/>
              <a:t>Kontaktinformationen</a:t>
            </a:r>
          </a:p>
        </p:txBody>
      </p:sp>
      <p:sp>
        <p:nvSpPr>
          <p:cNvPr id="3" name="Inhaltsplatzhalter 2">
            <a:extLst>
              <a:ext uri="{FF2B5EF4-FFF2-40B4-BE49-F238E27FC236}">
                <a16:creationId xmlns:a16="http://schemas.microsoft.com/office/drawing/2014/main" id="{4116287A-08B8-4C98-88A1-278358261221}"/>
              </a:ext>
            </a:extLst>
          </p:cNvPr>
          <p:cNvSpPr>
            <a:spLocks noGrp="1"/>
          </p:cNvSpPr>
          <p:nvPr>
            <p:ph idx="1"/>
          </p:nvPr>
        </p:nvSpPr>
        <p:spPr/>
        <p:txBody>
          <a:bodyPr>
            <a:noAutofit/>
          </a:bodyPr>
          <a:lstStyle/>
          <a:p>
            <a:r>
              <a:rPr lang="de-DE" b="1" dirty="0"/>
              <a:t>Florian </a:t>
            </a:r>
            <a:r>
              <a:rPr lang="de-DE" b="1" dirty="0" err="1"/>
              <a:t>Nuxoll</a:t>
            </a:r>
            <a:endParaRPr lang="de-DE" b="1" dirty="0"/>
          </a:p>
          <a:p>
            <a:pPr lvl="1">
              <a:lnSpc>
                <a:spcPct val="100000"/>
              </a:lnSpc>
            </a:pPr>
            <a:r>
              <a:rPr lang="de-DE" dirty="0"/>
              <a:t>Twitter:@</a:t>
            </a:r>
            <a:r>
              <a:rPr lang="de-DE" dirty="0" err="1"/>
              <a:t>Herr_Nuxoll</a:t>
            </a:r>
            <a:endParaRPr lang="de-DE" dirty="0"/>
          </a:p>
          <a:p>
            <a:pPr lvl="1">
              <a:lnSpc>
                <a:spcPct val="100000"/>
              </a:lnSpc>
            </a:pPr>
            <a:r>
              <a:rPr lang="de-DE" dirty="0"/>
              <a:t>Medienwelten: </a:t>
            </a:r>
            <a:r>
              <a:rPr lang="de-DE" dirty="0">
                <a:hlinkClick r:id="rId2">
                  <a:extLst>
                    <a:ext uri="{A12FA001-AC4F-418D-AE19-62706E023703}">
                      <ahyp:hlinkClr xmlns:ahyp="http://schemas.microsoft.com/office/drawing/2018/hyperlinkcolor" val="tx"/>
                    </a:ext>
                  </a:extLst>
                </a:hlinkClick>
              </a:rPr>
              <a:t>http://medienwelten.schule/</a:t>
            </a:r>
            <a:endParaRPr lang="de-DE" dirty="0"/>
          </a:p>
          <a:p>
            <a:pPr lvl="1">
              <a:lnSpc>
                <a:spcPct val="100000"/>
              </a:lnSpc>
            </a:pPr>
            <a:r>
              <a:rPr lang="de-DE" dirty="0" err="1"/>
              <a:t>florian.nuxoll@gmx.net</a:t>
            </a:r>
            <a:endParaRPr lang="de-DE" sz="1800" dirty="0"/>
          </a:p>
          <a:p>
            <a:r>
              <a:rPr lang="de-DE" b="1" dirty="0"/>
              <a:t>Prof. Dr. Detmar Meurers</a:t>
            </a:r>
          </a:p>
          <a:p>
            <a:pPr lvl="1">
              <a:lnSpc>
                <a:spcPct val="100000"/>
              </a:lnSpc>
            </a:pPr>
            <a:r>
              <a:rPr lang="de-DE" dirty="0"/>
              <a:t>ICALL Research Group: </a:t>
            </a:r>
            <a:r>
              <a:rPr lang="de-DE" dirty="0">
                <a:hlinkClick r:id="rId3">
                  <a:extLst>
                    <a:ext uri="{A12FA001-AC4F-418D-AE19-62706E023703}">
                      <ahyp:hlinkClr xmlns:ahyp="http://schemas.microsoft.com/office/drawing/2018/hyperlinkcolor" val="tx"/>
                    </a:ext>
                  </a:extLst>
                </a:hlinkClick>
              </a:rPr>
              <a:t>http://icall-research.de</a:t>
            </a:r>
            <a:endParaRPr lang="de-DE" dirty="0"/>
          </a:p>
          <a:p>
            <a:pPr lvl="1">
              <a:lnSpc>
                <a:spcPct val="100000"/>
              </a:lnSpc>
            </a:pPr>
            <a:r>
              <a:rPr lang="de-DE" dirty="0" err="1"/>
              <a:t>detmar.meurers@uni-tuebingen.de</a:t>
            </a:r>
            <a:endParaRPr lang="de-DE" dirty="0"/>
          </a:p>
          <a:p>
            <a:pPr marL="0" marR="0" lvl="0" indent="0" algn="l" defTabSz="914400" rtl="0" eaLnBrk="1" fontAlgn="auto" latinLnBrk="0" hangingPunct="1">
              <a:lnSpc>
                <a:spcPct val="120000"/>
              </a:lnSpc>
              <a:spcBef>
                <a:spcPts val="1000"/>
              </a:spcBef>
              <a:spcAft>
                <a:spcPts val="0"/>
              </a:spcAft>
              <a:buClr>
                <a:srgbClr val="B71E42"/>
              </a:buClr>
              <a:buSzPct val="100000"/>
              <a:buNone/>
              <a:tabLst/>
              <a:defRPr/>
            </a:pPr>
            <a:r>
              <a:rPr kumimoji="0" lang="de-DE" sz="1800" b="1" i="0" strike="noStrike" kern="1200" cap="none" spc="0" normalizeH="0" baseline="0" noProof="0" dirty="0">
                <a:ln>
                  <a:noFill/>
                </a:ln>
                <a:effectLst/>
                <a:uLnTx/>
                <a:uFillTx/>
                <a:ea typeface="+mn-ea"/>
                <a:cs typeface="+mn-cs"/>
              </a:rPr>
              <a:t>Bei Interesse an der Thematik oder neuen Systemen, melden Sie sich gerne an auf:</a:t>
            </a:r>
          </a:p>
          <a:p>
            <a:pPr marL="685800" marR="0" lvl="1" indent="-228600" algn="l" defTabSz="914400" rtl="0" eaLnBrk="1" fontAlgn="auto" latinLnBrk="0" hangingPunct="1">
              <a:lnSpc>
                <a:spcPct val="120000"/>
              </a:lnSpc>
              <a:spcBef>
                <a:spcPts val="500"/>
              </a:spcBef>
              <a:spcAft>
                <a:spcPts val="0"/>
              </a:spcAft>
              <a:buClr>
                <a:srgbClr val="B71E42"/>
              </a:buClr>
              <a:buSzPct val="100000"/>
              <a:buFont typeface="Arial" panose="020B0604020202020204" pitchFamily="34" charset="0"/>
              <a:buChar char="•"/>
              <a:tabLst/>
              <a:defRPr/>
            </a:pPr>
            <a:r>
              <a:rPr kumimoji="0" lang="de-DE" b="0" i="0" strike="noStrike" kern="1200" cap="none" spc="0" normalizeH="0" baseline="0" noProof="0" dirty="0">
                <a:ln>
                  <a:noFill/>
                </a:ln>
                <a:effectLst/>
                <a:uLnTx/>
                <a:uFillTx/>
                <a:ea typeface="+mn-ea"/>
                <a:cs typeface="+mn-cs"/>
                <a:hlinkClick r:id="rId4">
                  <a:extLst>
                    <a:ext uri="{A12FA001-AC4F-418D-AE19-62706E023703}">
                      <ahyp:hlinkClr xmlns:ahyp="http://schemas.microsoft.com/office/drawing/2018/hyperlinkcolor" val="tx"/>
                    </a:ext>
                  </a:extLst>
                </a:hlinkClick>
              </a:rPr>
              <a:t>https://listserv.uni-tuebingen.de/mailman/listinfo/icall-info</a:t>
            </a:r>
            <a:endParaRPr kumimoji="0" lang="de-DE" b="0" i="0" strike="noStrike" kern="1200" cap="none" spc="0" normalizeH="0" baseline="0" noProof="0" dirty="0">
              <a:ln>
                <a:noFill/>
              </a:ln>
              <a:effectLst/>
              <a:uLnTx/>
              <a:uFillTx/>
              <a:ea typeface="+mn-ea"/>
              <a:cs typeface="+mn-cs"/>
            </a:endParaRPr>
          </a:p>
        </p:txBody>
      </p:sp>
      <p:sp>
        <p:nvSpPr>
          <p:cNvPr id="9" name="Foliennummernplatzhalter 8">
            <a:extLst>
              <a:ext uri="{FF2B5EF4-FFF2-40B4-BE49-F238E27FC236}">
                <a16:creationId xmlns:a16="http://schemas.microsoft.com/office/drawing/2014/main" id="{9D7AD31B-2292-620B-7D9B-116C9C9F9862}"/>
              </a:ext>
            </a:extLst>
          </p:cNvPr>
          <p:cNvSpPr>
            <a:spLocks noGrp="1"/>
          </p:cNvSpPr>
          <p:nvPr>
            <p:ph type="sldNum" sz="quarter" idx="12"/>
          </p:nvPr>
        </p:nvSpPr>
        <p:spPr/>
        <p:txBody>
          <a:bodyPr/>
          <a:lstStyle/>
          <a:p>
            <a:pPr rtl="0"/>
            <a:fld id="{6D22F896-40B5-4ADD-8801-0D06FADFA095}" type="slidenum">
              <a:rPr lang="de-DE" noProof="0" smtClean="0"/>
              <a:t>76</a:t>
            </a:fld>
            <a:endParaRPr lang="de-DE" noProof="0"/>
          </a:p>
        </p:txBody>
      </p:sp>
    </p:spTree>
    <p:extLst>
      <p:ext uri="{BB962C8B-B14F-4D97-AF65-F5344CB8AC3E}">
        <p14:creationId xmlns:p14="http://schemas.microsoft.com/office/powerpoint/2010/main" val="140789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a:br>
            <a:r>
              <a:rPr lang="de-DE"/>
              <a:t>Was ist künstliche Intelligenz? (I)</a:t>
            </a:r>
          </a:p>
        </p:txBody>
      </p:sp>
      <p:sp>
        <p:nvSpPr>
          <p:cNvPr id="5" name="Textfeld 4">
            <a:extLst>
              <a:ext uri="{FF2B5EF4-FFF2-40B4-BE49-F238E27FC236}">
                <a16:creationId xmlns:a16="http://schemas.microsoft.com/office/drawing/2014/main" id="{09DEB3B4-6D37-F02B-3D36-09AE935CD2FD}"/>
              </a:ext>
            </a:extLst>
          </p:cNvPr>
          <p:cNvSpPr txBox="1"/>
          <p:nvPr/>
        </p:nvSpPr>
        <p:spPr>
          <a:xfrm>
            <a:off x="1451579" y="2220779"/>
            <a:ext cx="9432321" cy="2431435"/>
          </a:xfrm>
          <a:prstGeom prst="rect">
            <a:avLst/>
          </a:prstGeom>
          <a:noFill/>
        </p:spPr>
        <p:txBody>
          <a:bodyPr wrap="square">
            <a:spAutoFit/>
          </a:bodyPr>
          <a:lstStyle/>
          <a:p>
            <a:pPr lvl="0"/>
            <a:r>
              <a:rPr lang="de-DE" sz="2400" b="1">
                <a:solidFill>
                  <a:prstClr val="black"/>
                </a:solidFill>
              </a:rPr>
              <a:t>Traditioneller KI Ansatz</a:t>
            </a:r>
            <a:r>
              <a:rPr lang="de-DE" sz="2400">
                <a:solidFill>
                  <a:prstClr val="black"/>
                </a:solidFill>
              </a:rPr>
              <a:t>:</a:t>
            </a:r>
          </a:p>
          <a:p>
            <a:pPr marL="285750" lvl="0" indent="-285750">
              <a:buFont typeface="Arial" panose="020B0604020202020204" pitchFamily="34" charset="0"/>
              <a:buChar char="•"/>
            </a:pPr>
            <a:r>
              <a:rPr lang="de-DE" sz="2000">
                <a:solidFill>
                  <a:prstClr val="black"/>
                </a:solidFill>
              </a:rPr>
              <a:t>seit den 50ern</a:t>
            </a:r>
          </a:p>
          <a:p>
            <a:pPr marL="285750" lvl="0" indent="-285750">
              <a:buFont typeface="Arial" panose="020B0604020202020204" pitchFamily="34" charset="0"/>
              <a:buChar char="•"/>
            </a:pPr>
            <a:r>
              <a:rPr lang="de-DE" sz="2000">
                <a:solidFill>
                  <a:prstClr val="black"/>
                </a:solidFill>
              </a:rPr>
              <a:t>basiert auf explizit kodiertem </a:t>
            </a:r>
            <a:r>
              <a:rPr lang="de-DE" sz="2000" b="1">
                <a:solidFill>
                  <a:prstClr val="black"/>
                </a:solidFill>
              </a:rPr>
              <a:t>Wissen &amp; Regeln</a:t>
            </a:r>
          </a:p>
          <a:p>
            <a:pPr marL="285750" lvl="0" indent="-285750">
              <a:buFont typeface="Arial" panose="020B0604020202020204" pitchFamily="34" charset="0"/>
              <a:buChar char="•"/>
            </a:pPr>
            <a:r>
              <a:rPr lang="de-DE" sz="2000" b="1">
                <a:solidFill>
                  <a:prstClr val="black"/>
                </a:solidFill>
              </a:rPr>
              <a:t>erfolgreich</a:t>
            </a:r>
            <a:r>
              <a:rPr lang="de-DE" sz="2000">
                <a:solidFill>
                  <a:prstClr val="black"/>
                </a:solidFill>
              </a:rPr>
              <a:t>:  z.B. Deep Blue schlägt 1997 Schachweltmeister Garry </a:t>
            </a:r>
            <a:r>
              <a:rPr lang="de-DE" sz="2000" err="1">
                <a:solidFill>
                  <a:prstClr val="black"/>
                </a:solidFill>
              </a:rPr>
              <a:t>Kasparov</a:t>
            </a:r>
            <a:endParaRPr lang="de-DE" sz="2000">
              <a:solidFill>
                <a:prstClr val="black"/>
              </a:solidFill>
            </a:endParaRPr>
          </a:p>
          <a:p>
            <a:pPr marL="285750" lvl="0" indent="-285750">
              <a:buFont typeface="Arial" panose="020B0604020202020204" pitchFamily="34" charset="0"/>
              <a:buChar char="•"/>
            </a:pPr>
            <a:r>
              <a:rPr lang="de-DE" sz="2000" b="1">
                <a:solidFill>
                  <a:prstClr val="black"/>
                </a:solidFill>
              </a:rPr>
              <a:t>begrenzt</a:t>
            </a:r>
            <a:r>
              <a:rPr lang="de-DE" sz="2000">
                <a:solidFill>
                  <a:prstClr val="black"/>
                </a:solidFill>
              </a:rPr>
              <a:t>:  </a:t>
            </a:r>
          </a:p>
          <a:p>
            <a:pPr marL="742950" lvl="1" indent="-285750">
              <a:buFont typeface="Arial" panose="020B0604020202020204" pitchFamily="34" charset="0"/>
              <a:buChar char="•"/>
            </a:pPr>
            <a:r>
              <a:rPr lang="de-DE" sz="2000">
                <a:solidFill>
                  <a:prstClr val="black"/>
                </a:solidFill>
              </a:rPr>
              <a:t>Wissen &amp; Regeln nicht in der Breite vorhanden</a:t>
            </a:r>
          </a:p>
          <a:p>
            <a:pPr marL="742950" lvl="1" indent="-285750">
              <a:buFont typeface="Arial" panose="020B0604020202020204" pitchFamily="34" charset="0"/>
              <a:buChar char="•"/>
            </a:pPr>
            <a:r>
              <a:rPr lang="de-DE" sz="2000">
                <a:solidFill>
                  <a:prstClr val="black"/>
                </a:solidFill>
              </a:rPr>
              <a:t>sehr aufwändig zu kodieren</a:t>
            </a:r>
          </a:p>
          <a:p>
            <a:endParaRPr lang="de-DE" sz="800" b="1"/>
          </a:p>
        </p:txBody>
      </p:sp>
      <p:sp>
        <p:nvSpPr>
          <p:cNvPr id="8" name="Foliennummernplatzhalter 7">
            <a:extLst>
              <a:ext uri="{FF2B5EF4-FFF2-40B4-BE49-F238E27FC236}">
                <a16:creationId xmlns:a16="http://schemas.microsoft.com/office/drawing/2014/main" id="{9F689160-0AD6-E70D-D2CE-B1C540E60D6B}"/>
              </a:ext>
            </a:extLst>
          </p:cNvPr>
          <p:cNvSpPr>
            <a:spLocks noGrp="1"/>
          </p:cNvSpPr>
          <p:nvPr>
            <p:ph type="sldNum" sz="quarter" idx="12"/>
          </p:nvPr>
        </p:nvSpPr>
        <p:spPr/>
        <p:txBody>
          <a:bodyPr/>
          <a:lstStyle/>
          <a:p>
            <a:pPr rtl="0"/>
            <a:fld id="{6D22F896-40B5-4ADD-8801-0D06FADFA095}" type="slidenum">
              <a:rPr lang="de-DE" noProof="0" smtClean="0"/>
              <a:t>8</a:t>
            </a:fld>
            <a:endParaRPr lang="de-DE" noProof="0"/>
          </a:p>
        </p:txBody>
      </p:sp>
    </p:spTree>
    <p:extLst>
      <p:ext uri="{BB962C8B-B14F-4D97-AF65-F5344CB8AC3E}">
        <p14:creationId xmlns:p14="http://schemas.microsoft.com/office/powerpoint/2010/main" val="529032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a:br>
            <a:r>
              <a:rPr lang="de-DE"/>
              <a:t>Was ist künstliche Intelligenz? (II)</a:t>
            </a:r>
          </a:p>
        </p:txBody>
      </p:sp>
      <p:sp>
        <p:nvSpPr>
          <p:cNvPr id="5" name="Textfeld 4">
            <a:extLst>
              <a:ext uri="{FF2B5EF4-FFF2-40B4-BE49-F238E27FC236}">
                <a16:creationId xmlns:a16="http://schemas.microsoft.com/office/drawing/2014/main" id="{09DEB3B4-6D37-F02B-3D36-09AE935CD2FD}"/>
              </a:ext>
            </a:extLst>
          </p:cNvPr>
          <p:cNvSpPr txBox="1"/>
          <p:nvPr/>
        </p:nvSpPr>
        <p:spPr>
          <a:xfrm>
            <a:off x="1451579" y="2220779"/>
            <a:ext cx="9432321" cy="2739211"/>
          </a:xfrm>
          <a:prstGeom prst="rect">
            <a:avLst/>
          </a:prstGeom>
          <a:noFill/>
        </p:spPr>
        <p:txBody>
          <a:bodyPr wrap="square">
            <a:spAutoFit/>
          </a:bodyPr>
          <a:lstStyle/>
          <a:p>
            <a:r>
              <a:rPr lang="de-DE" sz="2400" b="1" err="1"/>
              <a:t>Machine</a:t>
            </a:r>
            <a:r>
              <a:rPr lang="de-DE" sz="2400" b="1"/>
              <a:t> Learning Ansatz </a:t>
            </a:r>
          </a:p>
          <a:p>
            <a:pPr marL="285750" indent="-285750">
              <a:buFont typeface="Arial" panose="020B0604020202020204" pitchFamily="34" charset="0"/>
              <a:buChar char="•"/>
            </a:pPr>
            <a:r>
              <a:rPr lang="de-DE" sz="2000"/>
              <a:t>seit den 80ern:  aus Daten lernende Systeme („aus Beispielen lernen“)</a:t>
            </a:r>
          </a:p>
          <a:p>
            <a:pPr marL="285750" indent="-285750">
              <a:buFont typeface="Arial" panose="020B0604020202020204" pitchFamily="34" charset="0"/>
              <a:buChar char="•"/>
            </a:pPr>
            <a:r>
              <a:rPr lang="de-DE" sz="2000" b="1"/>
              <a:t>erfolgreich</a:t>
            </a:r>
            <a:r>
              <a:rPr lang="de-DE" sz="2000"/>
              <a:t> dort, wo viele (ökologisch valide) Daten vorhanden sind</a:t>
            </a:r>
          </a:p>
          <a:p>
            <a:endParaRPr lang="de-DE" sz="2400"/>
          </a:p>
          <a:p>
            <a:r>
              <a:rPr lang="de-DE" sz="2400" b="1"/>
              <a:t>Hybride Ansätze </a:t>
            </a:r>
          </a:p>
          <a:p>
            <a:pPr marL="285750" indent="-285750">
              <a:buFont typeface="Arial" panose="020B0604020202020204" pitchFamily="34" charset="0"/>
              <a:buChar char="•"/>
            </a:pPr>
            <a:r>
              <a:rPr lang="de-DE" sz="2000"/>
              <a:t>regelbasierte und gelernte Komponenten kombinieren („</a:t>
            </a:r>
            <a:r>
              <a:rPr lang="de-DE" sz="2000" err="1"/>
              <a:t>don‘t</a:t>
            </a:r>
            <a:r>
              <a:rPr lang="de-DE" sz="2000"/>
              <a:t> </a:t>
            </a:r>
            <a:r>
              <a:rPr lang="de-DE" sz="2000" err="1"/>
              <a:t>guess</a:t>
            </a:r>
            <a:r>
              <a:rPr lang="de-DE" sz="2000"/>
              <a:t> </a:t>
            </a:r>
            <a:r>
              <a:rPr lang="de-DE" sz="2000" err="1"/>
              <a:t>if</a:t>
            </a:r>
            <a:r>
              <a:rPr lang="de-DE" sz="2000"/>
              <a:t> </a:t>
            </a:r>
            <a:r>
              <a:rPr lang="de-DE" sz="2000" err="1"/>
              <a:t>you</a:t>
            </a:r>
            <a:r>
              <a:rPr lang="de-DE" sz="2000"/>
              <a:t> </a:t>
            </a:r>
            <a:r>
              <a:rPr lang="de-DE" sz="2000" err="1"/>
              <a:t>know</a:t>
            </a:r>
            <a:r>
              <a:rPr lang="de-DE" sz="2000"/>
              <a:t>“)</a:t>
            </a:r>
          </a:p>
          <a:p>
            <a:pPr marL="285750" indent="-285750">
              <a:buFont typeface="Arial" panose="020B0604020202020204" pitchFamily="34" charset="0"/>
              <a:buChar char="•"/>
            </a:pPr>
            <a:r>
              <a:rPr lang="de-DE" sz="2000" b="1"/>
              <a:t>erfolgreich</a:t>
            </a:r>
            <a:r>
              <a:rPr lang="de-DE" sz="2000"/>
              <a:t> in der Praxis z.B. seit 2011 im Einsatz im Sprachassistent Siri</a:t>
            </a:r>
            <a:endParaRPr lang="de-DE" sz="2400" b="1">
              <a:solidFill>
                <a:prstClr val="black"/>
              </a:solidFill>
            </a:endParaRPr>
          </a:p>
          <a:p>
            <a:pPr marL="285750" indent="-285750">
              <a:buFont typeface="Arial" panose="020B0604020202020204" pitchFamily="34" charset="0"/>
              <a:buChar char="•"/>
            </a:pPr>
            <a:endParaRPr lang="de-DE" sz="2000"/>
          </a:p>
        </p:txBody>
      </p:sp>
      <p:sp>
        <p:nvSpPr>
          <p:cNvPr id="8" name="Foliennummernplatzhalter 7">
            <a:extLst>
              <a:ext uri="{FF2B5EF4-FFF2-40B4-BE49-F238E27FC236}">
                <a16:creationId xmlns:a16="http://schemas.microsoft.com/office/drawing/2014/main" id="{0A885987-4084-D71B-68B5-7B088CE89B6A}"/>
              </a:ext>
            </a:extLst>
          </p:cNvPr>
          <p:cNvSpPr>
            <a:spLocks noGrp="1"/>
          </p:cNvSpPr>
          <p:nvPr>
            <p:ph type="sldNum" sz="quarter" idx="12"/>
          </p:nvPr>
        </p:nvSpPr>
        <p:spPr/>
        <p:txBody>
          <a:bodyPr/>
          <a:lstStyle/>
          <a:p>
            <a:pPr rtl="0"/>
            <a:fld id="{6D22F896-40B5-4ADD-8801-0D06FADFA095}" type="slidenum">
              <a:rPr lang="de-DE" noProof="0" smtClean="0"/>
              <a:t>9</a:t>
            </a:fld>
            <a:endParaRPr lang="de-DE" noProof="0"/>
          </a:p>
        </p:txBody>
      </p:sp>
    </p:spTree>
    <p:extLst>
      <p:ext uri="{BB962C8B-B14F-4D97-AF65-F5344CB8AC3E}">
        <p14:creationId xmlns:p14="http://schemas.microsoft.com/office/powerpoint/2010/main" val="154413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0.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1156c2e-da02-415f-9e71-85ccad953da8">
      <UserInfo>
        <DisplayName>Walt Detmar Meurers</DisplayName>
        <AccountId>12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A1459F1A54F04CADD0CBF7295B705D" ma:contentTypeVersion="4" ma:contentTypeDescription="Create a new document." ma:contentTypeScope="" ma:versionID="5c3e46bdc3ce58b6eea2181520959ec9">
  <xsd:schema xmlns:xsd="http://www.w3.org/2001/XMLSchema" xmlns:xs="http://www.w3.org/2001/XMLSchema" xmlns:p="http://schemas.microsoft.com/office/2006/metadata/properties" xmlns:ns2="01156c2e-da02-415f-9e71-85ccad953da8" xmlns:ns3="d94233ff-eb2c-40ee-88e5-c41f6cf065d7" targetNamespace="http://schemas.microsoft.com/office/2006/metadata/properties" ma:root="true" ma:fieldsID="a976e1cc250814d73a58115325f03196" ns2:_="" ns3:_="">
    <xsd:import namespace="01156c2e-da02-415f-9e71-85ccad953da8"/>
    <xsd:import namespace="d94233ff-eb2c-40ee-88e5-c41f6cf065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56c2e-da02-415f-9e71-85ccad953da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4233ff-eb2c-40ee-88e5-c41f6cf065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2794AB-D5DF-4FA4-996E-24D7455EF8C7}">
  <ds:schemaRefs>
    <ds:schemaRef ds:uri="http://schemas.openxmlformats.org/package/2006/metadata/core-properties"/>
    <ds:schemaRef ds:uri="http://purl.org/dc/elements/1.1/"/>
    <ds:schemaRef ds:uri="http://schemas.microsoft.com/office/2006/metadata/properties"/>
    <ds:schemaRef ds:uri="http://purl.org/dc/dcmitype/"/>
    <ds:schemaRef ds:uri="http://www.w3.org/XML/1998/namespace"/>
    <ds:schemaRef ds:uri="http://purl.org/dc/terms/"/>
    <ds:schemaRef ds:uri="http://schemas.microsoft.com/office/infopath/2007/PartnerControls"/>
    <ds:schemaRef ds:uri="d94233ff-eb2c-40ee-88e5-c41f6cf065d7"/>
    <ds:schemaRef ds:uri="http://schemas.microsoft.com/office/2006/documentManagement/types"/>
    <ds:schemaRef ds:uri="01156c2e-da02-415f-9e71-85ccad953da8"/>
  </ds:schemaRefs>
</ds:datastoreItem>
</file>

<file path=customXml/itemProps2.xml><?xml version="1.0" encoding="utf-8"?>
<ds:datastoreItem xmlns:ds="http://schemas.openxmlformats.org/officeDocument/2006/customXml" ds:itemID="{E61B26A4-2CBF-4DD0-AD71-388E05747AE8}">
  <ds:schemaRefs>
    <ds:schemaRef ds:uri="http://schemas.microsoft.com/sharepoint/v3/contenttype/forms"/>
  </ds:schemaRefs>
</ds:datastoreItem>
</file>

<file path=customXml/itemProps3.xml><?xml version="1.0" encoding="utf-8"?>
<ds:datastoreItem xmlns:ds="http://schemas.openxmlformats.org/officeDocument/2006/customXml" ds:itemID="{B70503F4-146A-4AC0-8DA2-6AAC19FA7C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156c2e-da02-415f-9e71-85ccad953da8"/>
    <ds:schemaRef ds:uri="d94233ff-eb2c-40ee-88e5-c41f6cf065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1546</Words>
  <Application>Microsoft Office PowerPoint</Application>
  <PresentationFormat>Breitbild</PresentationFormat>
  <Paragraphs>301</Paragraphs>
  <Slides>76</Slides>
  <Notes>1</Notes>
  <HiddenSlides>0</HiddenSlides>
  <MMClips>3</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76</vt:i4>
      </vt:variant>
    </vt:vector>
  </HeadingPairs>
  <TitlesOfParts>
    <vt:vector size="87" baseType="lpstr">
      <vt:lpstr>Arial</vt:lpstr>
      <vt:lpstr>Arial</vt:lpstr>
      <vt:lpstr>Calibri</vt:lpstr>
      <vt:lpstr>Gill Sans MT</vt:lpstr>
      <vt:lpstr>Noto Sans</vt:lpstr>
      <vt:lpstr>Open Sans</vt:lpstr>
      <vt:lpstr>ReplicaLLWeb-Light</vt:lpstr>
      <vt:lpstr>Segoe UI</vt:lpstr>
      <vt:lpstr>SpiegelSansUI</vt:lpstr>
      <vt:lpstr>Wingdings</vt:lpstr>
      <vt:lpstr>Galerie</vt:lpstr>
      <vt:lpstr>PowerPoint-Präsentation</vt:lpstr>
      <vt:lpstr>PowerPoint-Präsentation</vt:lpstr>
      <vt:lpstr>PowerPoint-Präsentation</vt:lpstr>
      <vt:lpstr> Warum gab es bislang keine Revolution</vt:lpstr>
      <vt:lpstr> </vt:lpstr>
      <vt:lpstr> Was ist künstliche Intelligenz?</vt:lpstr>
      <vt:lpstr> Was ist künstliche Intelligenz?</vt:lpstr>
      <vt:lpstr> Was ist künstliche Intelligenz? (I)</vt:lpstr>
      <vt:lpstr> Was ist künstliche Intelligenz? (II)</vt:lpstr>
      <vt:lpstr> Was ist künstliche Intelligenz? (III)</vt:lpstr>
      <vt:lpstr> Warum KI in der Bildung?</vt:lpstr>
      <vt:lpstr> KI Methoden bieten</vt:lpstr>
      <vt:lpstr> generative Sprachmodelle</vt:lpstr>
      <vt:lpstr>Prompt     </vt:lpstr>
      <vt:lpstr>PowerPoint-Präsentation</vt:lpstr>
      <vt:lpstr>PowerPoint-Präsentation</vt:lpstr>
      <vt:lpstr>PowerPoint-Präsentation</vt:lpstr>
      <vt:lpstr>PowerPoint-Präsentation</vt:lpstr>
      <vt:lpstr>Lösen von Aufgaben</vt:lpstr>
      <vt:lpstr>PowerPoint-Präsentation</vt:lpstr>
      <vt:lpstr>PowerPoint-Präsentation</vt:lpstr>
      <vt:lpstr>Unterrichtsvorbereitung</vt:lpstr>
      <vt:lpstr>PowerPoint-Präsentation</vt:lpstr>
      <vt:lpstr>PowerPoint-Präsentation</vt:lpstr>
      <vt:lpstr>PowerPoint-Präsentation</vt:lpstr>
      <vt:lpstr>PowerPoint-Präsentation</vt:lpstr>
      <vt:lpstr>Kreatives Schreiben</vt:lpstr>
      <vt:lpstr>PowerPoint-Präsentation</vt:lpstr>
      <vt:lpstr>PowerPoint-Präsentation</vt:lpstr>
      <vt:lpstr>                            Was kann GPT-4 nicht (systematisch)? </vt:lpstr>
      <vt:lpstr>PowerPoint-Präsentation</vt:lpstr>
      <vt:lpstr>A) Logische Schlussfolgerungen</vt:lpstr>
      <vt:lpstr>PowerPoint-Präsentation</vt:lpstr>
      <vt:lpstr>PowerPoint-Präsentation</vt:lpstr>
      <vt:lpstr>B) verlässliches Wissen</vt:lpstr>
      <vt:lpstr>PowerPoint-Präsentation</vt:lpstr>
      <vt:lpstr>PowerPoint-Präsentation</vt:lpstr>
      <vt:lpstr>PowerPoint-Präsentation</vt:lpstr>
      <vt:lpstr>PowerPoint-Präsentation</vt:lpstr>
      <vt:lpstr>PowerPoint-Präsentation</vt:lpstr>
      <vt:lpstr>c) sich vom gesellschaftlichen       und kulturellen Kontext       der Sprachdaten lösen</vt:lpstr>
      <vt:lpstr>PowerPoint-Präsentation</vt:lpstr>
      <vt:lpstr>PowerPoint-Präsentation</vt:lpstr>
      <vt:lpstr>PowerPoint-Präsentation</vt:lpstr>
      <vt:lpstr>Was bedeutet das für Schule?</vt:lpstr>
      <vt:lpstr>PowerPoint-Präsentation</vt:lpstr>
      <vt:lpstr> Schüler:innen</vt:lpstr>
      <vt:lpstr>PowerPoint-Präsentation</vt:lpstr>
      <vt:lpstr> Schüler:innen</vt:lpstr>
      <vt:lpstr>PowerPoint-Präsentation</vt:lpstr>
      <vt:lpstr>Lehrer:innen</vt:lpstr>
      <vt:lpstr>Lehrer:innen</vt:lpstr>
      <vt:lpstr>PowerPoint-Präsentation</vt:lpstr>
      <vt:lpstr>PowerPoint-Präsentation</vt:lpstr>
      <vt:lpstr>PowerPoint-Präsentation</vt:lpstr>
      <vt:lpstr>Intelligente Tutorsysteme</vt:lpstr>
      <vt:lpstr> LERNENDE im FOKUS: Intelligente TUtorsysteme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Potenzial</vt:lpstr>
      <vt:lpstr> Herausforderungen  </vt:lpstr>
      <vt:lpstr> Auswirkungen von KI auf die SChule</vt:lpstr>
      <vt:lpstr>PowerPoint-Präsentation</vt:lpstr>
      <vt:lpstr>PowerPoint-Präsentation</vt:lpstr>
      <vt:lpstr>PowerPoint-Präsentation</vt:lpstr>
      <vt:lpstr>PowerPoint-Präsentation</vt:lpstr>
      <vt:lpstr>Kontaktinformationen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Nuxoll</dc:creator>
  <cp:lastModifiedBy>Florian Nuxoll</cp:lastModifiedBy>
  <cp:revision>2</cp:revision>
  <dcterms:created xsi:type="dcterms:W3CDTF">2022-09-26T18:48:01Z</dcterms:created>
  <dcterms:modified xsi:type="dcterms:W3CDTF">2023-03-28T12:45:27Z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0x0101009DA1459F1A54F04CADD0CBF7295B705D</vt:lpwstr>
  </property>
</Properties>
</file>