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64" r:id="rId2"/>
    <p:sldId id="280" r:id="rId3"/>
    <p:sldId id="281" r:id="rId4"/>
    <p:sldId id="282" r:id="rId5"/>
    <p:sldId id="283" r:id="rId6"/>
    <p:sldId id="285" r:id="rId7"/>
    <p:sldId id="284" r:id="rId8"/>
    <p:sldId id="286" r:id="rId9"/>
    <p:sldId id="307" r:id="rId10"/>
    <p:sldId id="290" r:id="rId11"/>
    <p:sldId id="291" r:id="rId12"/>
    <p:sldId id="293" r:id="rId13"/>
    <p:sldId id="295" r:id="rId14"/>
    <p:sldId id="288" r:id="rId15"/>
    <p:sldId id="300" r:id="rId16"/>
    <p:sldId id="308" r:id="rId17"/>
    <p:sldId id="278" r:id="rId18"/>
    <p:sldId id="279" r:id="rId19"/>
    <p:sldId id="268" r:id="rId20"/>
    <p:sldId id="311" r:id="rId21"/>
    <p:sldId id="294" r:id="rId22"/>
    <p:sldId id="257" r:id="rId23"/>
    <p:sldId id="304" r:id="rId24"/>
    <p:sldId id="297" r:id="rId25"/>
    <p:sldId id="312" r:id="rId26"/>
    <p:sldId id="296" r:id="rId27"/>
    <p:sldId id="298" r:id="rId28"/>
    <p:sldId id="299" r:id="rId29"/>
    <p:sldId id="309" r:id="rId30"/>
    <p:sldId id="301" r:id="rId31"/>
    <p:sldId id="303" r:id="rId32"/>
    <p:sldId id="306" r:id="rId33"/>
    <p:sldId id="259" r:id="rId34"/>
    <p:sldId id="310" r:id="rId3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945">
          <p15:clr>
            <a:srgbClr val="A4A3A4"/>
          </p15:clr>
        </p15:guide>
        <p15:guide id="2" orient="horz" pos="1803">
          <p15:clr>
            <a:srgbClr val="A4A3A4"/>
          </p15:clr>
        </p15:guide>
        <p15:guide id="3" orient="horz" pos="991">
          <p15:clr>
            <a:srgbClr val="A4A3A4"/>
          </p15:clr>
        </p15:guide>
        <p15:guide id="4" pos="3176">
          <p15:clr>
            <a:srgbClr val="A4A3A4"/>
          </p15:clr>
        </p15:guide>
        <p15:guide id="5" pos="584">
          <p15:clr>
            <a:srgbClr val="A4A3A4"/>
          </p15:clr>
        </p15:guide>
        <p15:guide id="6" pos="5500">
          <p15:clr>
            <a:srgbClr val="A4A3A4"/>
          </p15:clr>
        </p15:guide>
        <p15:guide id="7" pos="510">
          <p15:clr>
            <a:srgbClr val="A4A3A4"/>
          </p15:clr>
        </p15:guide>
        <p15:guide id="8" pos="31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D6001C"/>
    <a:srgbClr val="63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5" autoAdjust="0"/>
    <p:restoredTop sz="93790" autoAdjust="0"/>
  </p:normalViewPr>
  <p:slideViewPr>
    <p:cSldViewPr snapToGrid="0" snapToObjects="1">
      <p:cViewPr varScale="1">
        <p:scale>
          <a:sx n="141" d="100"/>
          <a:sy n="141" d="100"/>
        </p:scale>
        <p:origin x="342" y="120"/>
      </p:cViewPr>
      <p:guideLst>
        <p:guide orient="horz" pos="945"/>
        <p:guide orient="horz" pos="1803"/>
        <p:guide orient="horz" pos="991"/>
        <p:guide pos="3176"/>
        <p:guide pos="584"/>
        <p:guide pos="5500"/>
        <p:guide pos="510"/>
        <p:guide pos="316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DC1E2E-5423-6249-ABBC-957F621F7104}" type="datetimeFigureOut">
              <a:rPr lang="de-DE" smtClean="0"/>
              <a:t>12.06.2021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100802-9359-B64F-B7A2-E46507AED88C}" type="slidenum">
              <a:rPr lang="de-DE" smtClean="0"/>
              <a:t>‹Nr.›</a:t>
            </a:fld>
            <a:endParaRPr lang="de-DE"/>
          </a:p>
        </p:txBody>
      </p:sp>
    </p:spTree>
    <p:extLst>
      <p:ext uri="{BB962C8B-B14F-4D97-AF65-F5344CB8AC3E}">
        <p14:creationId xmlns:p14="http://schemas.microsoft.com/office/powerpoint/2010/main" val="2623599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3043138"/>
      </p:ext>
    </p:extLst>
  </p:cSld>
  <p:clrMap bg1="lt1" tx1="dk1" bg2="lt2" tx2="dk2" accent1="accent1" accent2="accent2" accent3="accent3" accent4="accent4" accent5="accent5" accent6="accent6" hlink="hlink" folHlink="folHlink"/>
  <p:hf hdr="0" ftr="0" dt="0"/>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r>
              <a:rPr lang="de-DE" dirty="0"/>
              <a:t>Obwohl die Studie von </a:t>
            </a:r>
            <a:r>
              <a:rPr lang="de-DE" dirty="0" err="1"/>
              <a:t>Ebbinghaus</a:t>
            </a:r>
            <a:r>
              <a:rPr lang="de-DE" dirty="0"/>
              <a:t>,</a:t>
            </a:r>
            <a:r>
              <a:rPr lang="de-DE" baseline="0" dirty="0"/>
              <a:t> die er Ende des 19. Jahrhunderts durchführte, zahlreiche methodische Schwächen aufweist, ist sie hier abgedruckt. Sie ist vermutlich bekannter als alle Folgestudien und soll stellvertretend stehen für alle weitere Studien, die zeigen, dass das der Mensch Gelerntes mit der Zeit vergisst.</a:t>
            </a:r>
            <a:endParaRPr lang="de-DE" dirty="0"/>
          </a:p>
        </p:txBody>
      </p:sp>
      <p:sp>
        <p:nvSpPr>
          <p:cNvPr id="4" name="Foliennummernplatzhalter 3"/>
          <p:cNvSpPr>
            <a:spLocks noGrp="1"/>
          </p:cNvSpPr>
          <p:nvPr>
            <p:ph type="sldNum" sz="quarter" idx="10"/>
          </p:nvPr>
        </p:nvSpPr>
        <p:spPr/>
        <p:txBody>
          <a:bodyPr/>
          <a:lstStyle/>
          <a:p>
            <a:fld id="{F1BDF14F-2DF3-E64C-A7FE-3991A05F5427}" type="slidenum">
              <a:rPr lang="de-DE" smtClean="0"/>
              <a:pPr/>
              <a:t>17</a:t>
            </a:fld>
            <a:endParaRPr lang="de-DE"/>
          </a:p>
        </p:txBody>
      </p:sp>
    </p:spTree>
    <p:extLst>
      <p:ext uri="{BB962C8B-B14F-4D97-AF65-F5344CB8AC3E}">
        <p14:creationId xmlns:p14="http://schemas.microsoft.com/office/powerpoint/2010/main" val="121673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r>
              <a:rPr lang="de-DE" dirty="0"/>
              <a:t>Das</a:t>
            </a:r>
            <a:r>
              <a:rPr lang="de-DE" baseline="0" dirty="0"/>
              <a:t> Zitat aus einer neueren Studie zeigt, dass </a:t>
            </a:r>
            <a:r>
              <a:rPr lang="de-DE" baseline="0" dirty="0" err="1"/>
              <a:t>Ebbinghaus</a:t>
            </a:r>
            <a:r>
              <a:rPr lang="de-DE" baseline="0" dirty="0"/>
              <a:t> trotz vieler methodischer Schwächen richtig lag mit der Beobachtung und Annahme, dass regelmäßige Wiederholung die Vergessensrate deutlich verringert bzw. die Behaltensleistung deutlich erhöht. Der im Zitat zum Ausdruck kommende Grundsatz gilt natürlich auch für grammatische Phänomene. Beispiele für die Integration von grammatischen Phänomenen in den Unterricht finden sich in den Modulen, z.B. im Modul "IKK", Lehrermaterialien, Schritt 11.</a:t>
            </a:r>
            <a:endParaRPr lang="de-DE" dirty="0"/>
          </a:p>
        </p:txBody>
      </p:sp>
      <p:sp>
        <p:nvSpPr>
          <p:cNvPr id="4" name="Foliennummernplatzhalter 3"/>
          <p:cNvSpPr>
            <a:spLocks noGrp="1"/>
          </p:cNvSpPr>
          <p:nvPr>
            <p:ph type="sldNum" sz="quarter" idx="10"/>
          </p:nvPr>
        </p:nvSpPr>
        <p:spPr/>
        <p:txBody>
          <a:bodyPr/>
          <a:lstStyle/>
          <a:p>
            <a:fld id="{F1BDF14F-2DF3-E64C-A7FE-3991A05F5427}" type="slidenum">
              <a:rPr lang="de-DE" smtClean="0"/>
              <a:pPr/>
              <a:t>18</a:t>
            </a:fld>
            <a:endParaRPr lang="de-DE"/>
          </a:p>
        </p:txBody>
      </p:sp>
    </p:spTree>
    <p:extLst>
      <p:ext uri="{BB962C8B-B14F-4D97-AF65-F5344CB8AC3E}">
        <p14:creationId xmlns:p14="http://schemas.microsoft.com/office/powerpoint/2010/main" val="218716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381000" y="685800"/>
            <a:ext cx="6096000" cy="3429000"/>
          </a:xfrm>
          <a:ln/>
        </p:spPr>
      </p:sp>
      <p:sp>
        <p:nvSpPr>
          <p:cNvPr id="303107"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r>
              <a:rPr lang="de-DE"/>
              <a:t>keine Einzelwörter, sondern Kombinationen, deren</a:t>
            </a:r>
            <a:r>
              <a:rPr lang="de-DE" baseline="0"/>
              <a:t> Bedeutung sich nicht aus der Kombination der einzelnen Wörter ergibt, z.B. on the other hand – Wort für Wort gelesen würde sich daraus die Bedeutung "auf der anderen Hand" ergeben, das ist aber falsch. </a:t>
            </a:r>
            <a:endParaRPr lang="de-DE"/>
          </a:p>
        </p:txBody>
      </p:sp>
    </p:spTree>
    <p:extLst>
      <p:ext uri="{BB962C8B-B14F-4D97-AF65-F5344CB8AC3E}">
        <p14:creationId xmlns:p14="http://schemas.microsoft.com/office/powerpoint/2010/main" val="1067121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eckblatt">
    <p:spTree>
      <p:nvGrpSpPr>
        <p:cNvPr id="1" name=""/>
        <p:cNvGrpSpPr/>
        <p:nvPr/>
      </p:nvGrpSpPr>
      <p:grpSpPr>
        <a:xfrm>
          <a:off x="0" y="0"/>
          <a:ext cx="0" cy="0"/>
          <a:chOff x="0" y="0"/>
          <a:chExt cx="0" cy="0"/>
        </a:xfrm>
      </p:grpSpPr>
      <p:pic>
        <p:nvPicPr>
          <p:cNvPr id="3" name="Bild 20" descr="Westermann_Gruppe_grey_rgb_99-99-9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6394" y="334630"/>
            <a:ext cx="3058356" cy="252319"/>
          </a:xfrm>
          <a:prstGeom prst="rect">
            <a:avLst/>
          </a:prstGeom>
        </p:spPr>
      </p:pic>
      <p:sp>
        <p:nvSpPr>
          <p:cNvPr id="22" name="Textplatzhalter 21"/>
          <p:cNvSpPr>
            <a:spLocks noGrp="1"/>
          </p:cNvSpPr>
          <p:nvPr>
            <p:ph type="body" sz="quarter" idx="11" hasCustomPrompt="1"/>
          </p:nvPr>
        </p:nvSpPr>
        <p:spPr>
          <a:xfrm>
            <a:off x="571500" y="3274486"/>
            <a:ext cx="8115300" cy="681037"/>
          </a:xfrm>
        </p:spPr>
        <p:txBody>
          <a:bodyPr/>
          <a:lstStyle>
            <a:lvl2pPr>
              <a:defRPr>
                <a:solidFill>
                  <a:schemeClr val="bg1">
                    <a:lumMod val="65000"/>
                    <a:lumOff val="35000"/>
                  </a:schemeClr>
                </a:solidFill>
              </a:defRPr>
            </a:lvl2pPr>
          </a:lstStyle>
          <a:p>
            <a:pPr lvl="1"/>
            <a:r>
              <a:rPr lang="de-DE" dirty="0"/>
              <a:t>Dies ist eine Unterüberschrift mit zwei Zeilen und </a:t>
            </a:r>
            <a:br>
              <a:rPr lang="de-DE" dirty="0"/>
            </a:br>
            <a:r>
              <a:rPr lang="de-DE" dirty="0"/>
              <a:t>solange kann die dann auch sein.</a:t>
            </a:r>
          </a:p>
        </p:txBody>
      </p:sp>
      <p:sp>
        <p:nvSpPr>
          <p:cNvPr id="39" name="Titel 38"/>
          <p:cNvSpPr>
            <a:spLocks noGrp="1"/>
          </p:cNvSpPr>
          <p:nvPr>
            <p:ph type="title" hasCustomPrompt="1"/>
          </p:nvPr>
        </p:nvSpPr>
        <p:spPr>
          <a:xfrm>
            <a:off x="572584" y="2610062"/>
            <a:ext cx="8114216" cy="461515"/>
          </a:xfrm>
        </p:spPr>
        <p:txBody>
          <a:bodyPr/>
          <a:lstStyle>
            <a:lvl1pPr>
              <a:defRPr sz="2800"/>
            </a:lvl1pPr>
            <a:lvl4pPr marL="0" marR="0" indent="0" algn="l" defTabSz="457200" rtl="0" eaLnBrk="1" fontAlgn="auto" latinLnBrk="0" hangingPunct="1">
              <a:lnSpc>
                <a:spcPct val="100000"/>
              </a:lnSpc>
              <a:spcBef>
                <a:spcPts val="700"/>
              </a:spcBef>
              <a:spcAft>
                <a:spcPts val="0"/>
              </a:spcAft>
              <a:tabLst/>
              <a:defRPr/>
            </a:lvl4pPr>
          </a:lstStyle>
          <a:p>
            <a:pPr marL="0" marR="0" lvl="3" indent="0" defTabSz="457200" rtl="0" eaLnBrk="1" fontAlgn="auto" latinLnBrk="0" hangingPunct="1">
              <a:lnSpc>
                <a:spcPct val="100000"/>
              </a:lnSpc>
              <a:spcBef>
                <a:spcPts val="700"/>
              </a:spcBef>
              <a:spcAft>
                <a:spcPts val="0"/>
              </a:spcAft>
              <a:tabLst/>
              <a:defRPr/>
            </a:pPr>
            <a:r>
              <a:rPr kumimoji="0" lang="de-DE" sz="2800" b="0" i="0" u="none" strike="noStrike" kern="0" cap="none" spc="0" normalizeH="0" baseline="0" noProof="0" dirty="0">
                <a:ln>
                  <a:noFill/>
                </a:ln>
                <a:solidFill>
                  <a:srgbClr val="000000">
                    <a:lumMod val="65000"/>
                    <a:lumOff val="35000"/>
                  </a:srgbClr>
                </a:solidFill>
                <a:effectLst/>
                <a:uLnTx/>
                <a:uFillTx/>
                <a:latin typeface="+mj-lt"/>
                <a:sym typeface="Calibri"/>
              </a:rPr>
              <a:t>Dies ist eine kurze Überschrift. </a:t>
            </a:r>
          </a:p>
        </p:txBody>
      </p:sp>
      <p:sp>
        <p:nvSpPr>
          <p:cNvPr id="2" name="Datumsplatzhalter 1"/>
          <p:cNvSpPr>
            <a:spLocks noGrp="1"/>
          </p:cNvSpPr>
          <p:nvPr>
            <p:ph type="dt" sz="half" idx="12"/>
          </p:nvPr>
        </p:nvSpPr>
        <p:spPr/>
        <p:txBody>
          <a:bodyPr/>
          <a:lstStyle/>
          <a:p>
            <a:endParaRPr lang="de-DE" dirty="0"/>
          </a:p>
        </p:txBody>
      </p:sp>
      <p:sp>
        <p:nvSpPr>
          <p:cNvPr id="4" name="Fußzeilenplatzhalter 3"/>
          <p:cNvSpPr>
            <a:spLocks noGrp="1"/>
          </p:cNvSpPr>
          <p:nvPr>
            <p:ph type="ftr" sz="quarter" idx="13"/>
          </p:nvPr>
        </p:nvSpPr>
        <p:spPr>
          <a:xfrm>
            <a:off x="1260624" y="4767263"/>
            <a:ext cx="4589759" cy="274637"/>
          </a:xfrm>
        </p:spPr>
        <p:txBody>
          <a:bodyPr/>
          <a:lstStyle/>
          <a:p>
            <a:pPr algn="l"/>
            <a:r>
              <a:rPr lang="de-DE"/>
              <a:t>Gesellschafterversammlung der Medien Union 2016</a:t>
            </a:r>
            <a:endParaRPr lang="de-DE" dirty="0"/>
          </a:p>
        </p:txBody>
      </p:sp>
      <p:sp>
        <p:nvSpPr>
          <p:cNvPr id="5" name="Foliennummernplatzhalter 4"/>
          <p:cNvSpPr>
            <a:spLocks noGrp="1"/>
          </p:cNvSpPr>
          <p:nvPr>
            <p:ph type="sldNum" sz="quarter" idx="14"/>
          </p:nvPr>
        </p:nvSpPr>
        <p:spPr/>
        <p:txBody>
          <a:bodyPr/>
          <a:lstStyle/>
          <a:p>
            <a:fld id="{57DA6B04-819C-4428-A45D-96A580AFA295}" type="slidenum">
              <a:rPr lang="de-DE" smtClean="0"/>
              <a:pPr/>
              <a:t>‹Nr.›</a:t>
            </a:fld>
            <a:endParaRPr lang="de-DE" dirty="0"/>
          </a:p>
        </p:txBody>
      </p:sp>
    </p:spTree>
    <p:extLst>
      <p:ext uri="{BB962C8B-B14F-4D97-AF65-F5344CB8AC3E}">
        <p14:creationId xmlns:p14="http://schemas.microsoft.com/office/powerpoint/2010/main" val="68361170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Abschluss">
    <p:spTree>
      <p:nvGrpSpPr>
        <p:cNvPr id="1" name=""/>
        <p:cNvGrpSpPr/>
        <p:nvPr/>
      </p:nvGrpSpPr>
      <p:grpSpPr>
        <a:xfrm>
          <a:off x="0" y="0"/>
          <a:ext cx="0" cy="0"/>
          <a:chOff x="0" y="0"/>
          <a:chExt cx="0" cy="0"/>
        </a:xfrm>
      </p:grpSpPr>
      <p:pic>
        <p:nvPicPr>
          <p:cNvPr id="3" name="Bild 20" descr="Westermann_Gruppe_grey_rgb_99-99-9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6394" y="334630"/>
            <a:ext cx="3058356" cy="252319"/>
          </a:xfrm>
          <a:prstGeom prst="rect">
            <a:avLst/>
          </a:prstGeom>
        </p:spPr>
      </p:pic>
      <p:sp>
        <p:nvSpPr>
          <p:cNvPr id="8" name="Titel 7"/>
          <p:cNvSpPr>
            <a:spLocks noGrp="1"/>
          </p:cNvSpPr>
          <p:nvPr>
            <p:ph type="title" hasCustomPrompt="1"/>
          </p:nvPr>
        </p:nvSpPr>
        <p:spPr>
          <a:xfrm>
            <a:off x="511346" y="2441359"/>
            <a:ext cx="8211235" cy="1824132"/>
          </a:xfrm>
        </p:spPr>
        <p:txBody>
          <a:bodyPr anchor="t"/>
          <a:lstStyle>
            <a:lvl1pPr>
              <a:tabLst>
                <a:tab pos="266700" algn="l"/>
                <a:tab pos="541338" algn="l"/>
              </a:tabLst>
              <a:defRPr sz="1200" baseline="0"/>
            </a:lvl1pPr>
          </a:lstStyle>
          <a:p>
            <a:r>
              <a:rPr lang="de-DE" dirty="0"/>
              <a:t>Vorname / Name</a:t>
            </a:r>
            <a:br>
              <a:rPr lang="de-DE" dirty="0"/>
            </a:br>
            <a:r>
              <a:rPr lang="de-DE" dirty="0"/>
              <a:t>Position Funktion</a:t>
            </a:r>
            <a:br>
              <a:rPr lang="de-DE" dirty="0"/>
            </a:br>
            <a:br>
              <a:rPr lang="de-DE" dirty="0"/>
            </a:br>
            <a:r>
              <a:rPr lang="de-DE" dirty="0"/>
              <a:t>T.	+4x xxx </a:t>
            </a:r>
            <a:r>
              <a:rPr lang="de-DE" dirty="0" err="1"/>
              <a:t>xxx</a:t>
            </a:r>
            <a:r>
              <a:rPr lang="de-DE" dirty="0"/>
              <a:t> </a:t>
            </a:r>
            <a:r>
              <a:rPr lang="de-DE" dirty="0" err="1"/>
              <a:t>xxx</a:t>
            </a:r>
            <a:br>
              <a:rPr lang="de-DE" dirty="0"/>
            </a:br>
            <a:r>
              <a:rPr lang="de-DE" dirty="0"/>
              <a:t>M.	+4x xxx </a:t>
            </a:r>
            <a:r>
              <a:rPr lang="de-DE" dirty="0" err="1"/>
              <a:t>xxx</a:t>
            </a:r>
            <a:r>
              <a:rPr lang="de-DE" dirty="0"/>
              <a:t> </a:t>
            </a:r>
            <a:r>
              <a:rPr lang="de-DE" dirty="0" err="1"/>
              <a:t>xxx</a:t>
            </a:r>
            <a:br>
              <a:rPr lang="de-DE" dirty="0"/>
            </a:br>
            <a:r>
              <a:rPr lang="de-DE" dirty="0"/>
              <a:t>vorname.name@westermanngruppe.de</a:t>
            </a:r>
            <a:br>
              <a:rPr lang="de-DE" dirty="0"/>
            </a:br>
            <a:br>
              <a:rPr lang="de-DE" dirty="0"/>
            </a:br>
            <a:r>
              <a:rPr lang="de-DE" dirty="0"/>
              <a:t>Firma</a:t>
            </a:r>
            <a:br>
              <a:rPr lang="de-DE" dirty="0"/>
            </a:br>
            <a:r>
              <a:rPr lang="de-DE" dirty="0"/>
              <a:t>Adresse </a:t>
            </a:r>
            <a:r>
              <a:rPr lang="de-DE" dirty="0" err="1"/>
              <a:t>Geog</a:t>
            </a:r>
            <a:r>
              <a:rPr lang="de-DE" dirty="0"/>
              <a:t>-Westermann-Allee 66 | 38104 Braunschweig | Germany</a:t>
            </a:r>
          </a:p>
        </p:txBody>
      </p:sp>
    </p:spTree>
    <p:extLst>
      <p:ext uri="{BB962C8B-B14F-4D97-AF65-F5344CB8AC3E}">
        <p14:creationId xmlns:p14="http://schemas.microsoft.com/office/powerpoint/2010/main" val="361556338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a:t>Mastertitelformat bearbeiten</a:t>
            </a:r>
            <a:endParaRPr kumimoji="0" lang="en-US"/>
          </a:p>
        </p:txBody>
      </p:sp>
      <p:sp>
        <p:nvSpPr>
          <p:cNvPr id="4" name="Datumsplatzhalter 3"/>
          <p:cNvSpPr>
            <a:spLocks noGrp="1"/>
          </p:cNvSpPr>
          <p:nvPr>
            <p:ph type="dt" sz="half" idx="10"/>
          </p:nvPr>
        </p:nvSpPr>
        <p:spPr/>
        <p:txBody>
          <a:bodyPr/>
          <a:lstStyle/>
          <a:p>
            <a:fld id="{0823CC25-E579-7F44-91E6-DA14E7F7DD72}" type="datetime1">
              <a:rPr lang="de-DE" smtClean="0"/>
              <a:pPr/>
              <a:t>12.06.2021</a:t>
            </a:fld>
            <a:endParaRPr lang="de-DE"/>
          </a:p>
        </p:txBody>
      </p:sp>
      <p:sp>
        <p:nvSpPr>
          <p:cNvPr id="5" name="Fußzeilenplatzhalter 4"/>
          <p:cNvSpPr>
            <a:spLocks noGrp="1"/>
          </p:cNvSpPr>
          <p:nvPr>
            <p:ph type="ftr" sz="quarter" idx="11"/>
          </p:nvPr>
        </p:nvSpPr>
        <p:spPr/>
        <p:txBody>
          <a:bodyPr/>
          <a:lstStyle/>
          <a:p>
            <a:r>
              <a:rPr lang="de-DE"/>
              <a:t>Christoph Deeg, RP TÜ, ZPG BP 9/10</a:t>
            </a:r>
          </a:p>
        </p:txBody>
      </p:sp>
      <p:sp>
        <p:nvSpPr>
          <p:cNvPr id="6" name="Foliennummernplatzhalter 5"/>
          <p:cNvSpPr>
            <a:spLocks noGrp="1"/>
          </p:cNvSpPr>
          <p:nvPr>
            <p:ph type="sldNum" sz="quarter" idx="12"/>
          </p:nvPr>
        </p:nvSpPr>
        <p:spPr>
          <a:xfrm>
            <a:off x="4361688" y="769779"/>
            <a:ext cx="457200" cy="330994"/>
          </a:xfrm>
        </p:spPr>
        <p:txBody>
          <a:bodyPr/>
          <a:lstStyle/>
          <a:p>
            <a:fld id="{EDE30198-1040-E440-ACA2-E6D4028A1DA8}" type="slidenum">
              <a:rPr lang="de-DE" smtClean="0"/>
              <a:pPr/>
              <a:t>‹Nr.›</a:t>
            </a:fld>
            <a:endParaRPr lang="de-DE"/>
          </a:p>
        </p:txBody>
      </p:sp>
      <p:sp>
        <p:nvSpPr>
          <p:cNvPr id="8" name="Inhaltsplatzhalter 7"/>
          <p:cNvSpPr>
            <a:spLocks noGrp="1"/>
          </p:cNvSpPr>
          <p:nvPr>
            <p:ph sz="quarter" idx="1"/>
          </p:nvPr>
        </p:nvSpPr>
        <p:spPr>
          <a:xfrm>
            <a:off x="301752" y="1145286"/>
            <a:ext cx="8503920" cy="3429000"/>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32732978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9919C69-23A0-EE47-802E-53ED893C2D2E}" type="datetimeFigureOut">
              <a:rPr lang="de-DE" smtClean="0"/>
              <a:pPr/>
              <a:t>12.06.2021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DFD44E9-5526-DF41-8C35-BE488DC86AA2}" type="slidenum">
              <a:rPr lang="de-DE" smtClean="0"/>
              <a:pPr/>
              <a:t>‹Nr.›</a:t>
            </a:fld>
            <a:endParaRPr lang="de-DE"/>
          </a:p>
        </p:txBody>
      </p:sp>
    </p:spTree>
    <p:extLst>
      <p:ext uri="{BB962C8B-B14F-4D97-AF65-F5344CB8AC3E}">
        <p14:creationId xmlns:p14="http://schemas.microsoft.com/office/powerpoint/2010/main" val="76393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haltsverzeichnis">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939920" y="1438183"/>
            <a:ext cx="7746880" cy="3018407"/>
          </a:xfrm>
          <a:prstGeom prst="rect">
            <a:avLst/>
          </a:prstGeom>
        </p:spPr>
        <p:txBody>
          <a:bodyPr/>
          <a:lstStyle>
            <a:lvl1pPr marL="0" marR="0" indent="0" algn="l" defTabSz="457200" rtl="0" eaLnBrk="1" fontAlgn="auto" latinLnBrk="0" hangingPunct="0">
              <a:lnSpc>
                <a:spcPct val="150000"/>
              </a:lnSpc>
              <a:spcBef>
                <a:spcPts val="0"/>
              </a:spcBef>
              <a:spcAft>
                <a:spcPts val="0"/>
              </a:spcAft>
              <a:buClrTx/>
              <a:buSzTx/>
              <a:buFontTx/>
              <a:buNone/>
              <a:tabLst/>
              <a:defRPr>
                <a:solidFill>
                  <a:schemeClr val="bg1">
                    <a:lumMod val="75000"/>
                    <a:lumOff val="25000"/>
                  </a:schemeClr>
                </a:solidFill>
              </a:defRPr>
            </a:lvl1pPr>
          </a:lstStyle>
          <a:p>
            <a:pPr marL="342900" marR="0" lvl="0" indent="-342900" algn="l" defTabSz="457200" rtl="0" eaLnBrk="1" fontAlgn="auto" latinLnBrk="0" hangingPunct="0">
              <a:lnSpc>
                <a:spcPct val="100000"/>
              </a:lnSpc>
              <a:spcBef>
                <a:spcPts val="0"/>
              </a:spcBef>
              <a:spcAft>
                <a:spcPts val="600"/>
              </a:spcAft>
              <a:buClr>
                <a:srgbClr val="555555"/>
              </a:buClr>
              <a:buSzTx/>
              <a:buFont typeface="+mj-lt"/>
              <a:buAutoNum type="arabicPeriod"/>
              <a:tabLst/>
              <a:defRPr/>
            </a:pPr>
            <a:r>
              <a:rPr kumimoji="0" lang="de-DE" sz="1500" b="0" i="0" u="none" strike="noStrike" kern="0" cap="none" spc="0" normalizeH="0" baseline="0" noProof="0" dirty="0" err="1">
                <a:ln>
                  <a:noFill/>
                </a:ln>
                <a:solidFill>
                  <a:srgbClr val="000000"/>
                </a:solidFill>
                <a:effectLst/>
                <a:uLnTx/>
                <a:uFillTx/>
                <a:latin typeface="+mj-lt"/>
                <a:sym typeface="Calibri"/>
              </a:rPr>
              <a:t>Lorem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ipsum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amet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consectetuer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adipiscing</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elit</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342900" marR="0" lvl="0" indent="-342900" algn="l" defTabSz="457200" rtl="0" eaLnBrk="1" fontAlgn="auto" latinLnBrk="0" hangingPunct="0">
              <a:lnSpc>
                <a:spcPct val="100000"/>
              </a:lnSpc>
              <a:spcBef>
                <a:spcPts val="0"/>
              </a:spcBef>
              <a:spcAft>
                <a:spcPts val="600"/>
              </a:spcAft>
              <a:buClr>
                <a:srgbClr val="555555"/>
              </a:buClr>
              <a:buSzTx/>
              <a:buFont typeface="+mj-lt"/>
              <a:buAutoNum type="arabicPeriod"/>
              <a:tabLst/>
              <a:defRPr/>
            </a:pP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commodo </a:t>
            </a:r>
            <a:r>
              <a:rPr kumimoji="0" lang="de-DE" sz="1500" b="0" i="0" u="none" strike="noStrike" kern="0" cap="none" spc="0" normalizeH="0" baseline="0" noProof="0" dirty="0" err="1">
                <a:ln>
                  <a:noFill/>
                </a:ln>
                <a:solidFill>
                  <a:srgbClr val="000000"/>
                </a:solidFill>
                <a:effectLst/>
                <a:uLnTx/>
                <a:uFillTx/>
                <a:latin typeface="+mj-lt"/>
                <a:sym typeface="Calibri"/>
              </a:rPr>
              <a:t>ligula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eget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342900" marR="0" lvl="0" indent="-342900" algn="l" defTabSz="457200" rtl="0" eaLnBrk="1" fontAlgn="auto" latinLnBrk="0" hangingPunct="0">
              <a:lnSpc>
                <a:spcPct val="100000"/>
              </a:lnSpc>
              <a:spcBef>
                <a:spcPts val="0"/>
              </a:spcBef>
              <a:spcAft>
                <a:spcPts val="600"/>
              </a:spcAft>
              <a:buClr>
                <a:srgbClr val="555555"/>
              </a:buClr>
              <a:buSzTx/>
              <a:buFont typeface="+mj-lt"/>
              <a:buAutoNum type="arabicPeriod"/>
              <a:tabLst/>
              <a:defRPr/>
            </a:pP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Cum </a:t>
            </a:r>
            <a:r>
              <a:rPr kumimoji="0" lang="de-DE" sz="1500" b="0" i="0" u="none" strike="noStrike" kern="0" cap="none" spc="0" normalizeH="0" baseline="0" noProof="0" dirty="0" err="1">
                <a:ln>
                  <a:noFill/>
                </a:ln>
                <a:solidFill>
                  <a:srgbClr val="000000"/>
                </a:solidFill>
                <a:effectLst/>
                <a:uLnTx/>
                <a:uFillTx/>
                <a:latin typeface="+mj-lt"/>
                <a:sym typeface="Calibri"/>
              </a:rPr>
              <a:t>sociis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natoque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penatibus</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342900" marR="0" lvl="0" indent="-342900" algn="l" defTabSz="457200" rtl="0" eaLnBrk="1" fontAlgn="auto" latinLnBrk="0" hangingPunct="0">
              <a:lnSpc>
                <a:spcPct val="100000"/>
              </a:lnSpc>
              <a:spcBef>
                <a:spcPts val="0"/>
              </a:spcBef>
              <a:spcAft>
                <a:spcPts val="600"/>
              </a:spcAft>
              <a:buClr>
                <a:srgbClr val="555555"/>
              </a:buClr>
              <a:buSzTx/>
              <a:buFont typeface="+mj-lt"/>
              <a:buAutoNum type="arabicPeriod"/>
              <a:tabLst/>
              <a:defRPr/>
            </a:pPr>
            <a:r>
              <a:rPr kumimoji="0" lang="de-DE" sz="1500" b="0" i="0" u="none" strike="noStrike" kern="0" cap="none" spc="0" normalizeH="0" baseline="0" noProof="0" dirty="0" err="1">
                <a:ln>
                  <a:noFill/>
                </a:ln>
                <a:solidFill>
                  <a:srgbClr val="000000"/>
                </a:solidFill>
                <a:effectLst/>
                <a:uLnTx/>
                <a:uFillTx/>
                <a:latin typeface="+mj-lt"/>
                <a:sym typeface="Calibri"/>
              </a:rPr>
              <a:t>magnis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parturient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montes</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342900" marR="0" lvl="0" indent="-342900" algn="l" defTabSz="457200" rtl="0" eaLnBrk="1" fontAlgn="auto" latinLnBrk="0" hangingPunct="0">
              <a:lnSpc>
                <a:spcPct val="100000"/>
              </a:lnSpc>
              <a:spcBef>
                <a:spcPts val="0"/>
              </a:spcBef>
              <a:spcAft>
                <a:spcPts val="600"/>
              </a:spcAft>
              <a:buClr>
                <a:srgbClr val="555555"/>
              </a:buClr>
              <a:buSzTx/>
              <a:buFont typeface="+mj-lt"/>
              <a:buAutoNum type="arabicPeriod"/>
              <a:tabLst/>
              <a:defRPr/>
            </a:pPr>
            <a:r>
              <a:rPr kumimoji="0" lang="de-DE" sz="1500" b="0" i="0" u="none" strike="noStrike" kern="0" cap="none" spc="0" normalizeH="0" baseline="0" noProof="0" dirty="0" err="1">
                <a:ln>
                  <a:noFill/>
                </a:ln>
                <a:solidFill>
                  <a:srgbClr val="000000"/>
                </a:solidFill>
                <a:effectLst/>
                <a:uLnTx/>
                <a:uFillTx/>
                <a:latin typeface="+mj-lt"/>
                <a:sym typeface="Calibri"/>
              </a:rPr>
              <a:t>Ridiculus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quam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felis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ultricies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342900" marR="0" lvl="0" indent="-342900" algn="l" defTabSz="457200" rtl="0" eaLnBrk="1" fontAlgn="auto" latinLnBrk="0" hangingPunct="0">
              <a:lnSpc>
                <a:spcPct val="100000"/>
              </a:lnSpc>
              <a:spcBef>
                <a:spcPts val="0"/>
              </a:spcBef>
              <a:spcAft>
                <a:spcPts val="600"/>
              </a:spcAft>
              <a:buClr>
                <a:srgbClr val="555555"/>
              </a:buClr>
              <a:buSzTx/>
              <a:buFont typeface="+mj-lt"/>
              <a:buAutoNum type="arabicPeriod"/>
              <a:tabLst/>
              <a:defRPr/>
            </a:pPr>
            <a:r>
              <a:rPr kumimoji="0" lang="de-DE" sz="1500" b="0" i="0" u="none" strike="noStrike" kern="0" cap="none" spc="0" normalizeH="0" baseline="0" noProof="0" dirty="0" err="1">
                <a:ln>
                  <a:noFill/>
                </a:ln>
                <a:solidFill>
                  <a:srgbClr val="000000"/>
                </a:solidFill>
                <a:effectLst/>
                <a:uLnTx/>
                <a:uFillTx/>
                <a:latin typeface="+mj-lt"/>
                <a:sym typeface="Calibri"/>
              </a:rPr>
              <a:t>Peu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pretium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Nulla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consequat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enim</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342900" marR="0" lvl="0" indent="-342900" algn="l" defTabSz="457200" rtl="0" eaLnBrk="1" fontAlgn="auto" latinLnBrk="0" hangingPunct="0">
              <a:lnSpc>
                <a:spcPct val="100000"/>
              </a:lnSpc>
              <a:spcBef>
                <a:spcPts val="0"/>
              </a:spcBef>
              <a:spcAft>
                <a:spcPts val="600"/>
              </a:spcAft>
              <a:buClr>
                <a:srgbClr val="555555"/>
              </a:buClr>
              <a:buSzTx/>
              <a:buFont typeface="+mj-lt"/>
              <a:buAutoNum type="arabicPeriod"/>
              <a:tabLst/>
              <a:defRPr/>
            </a:pPr>
            <a:r>
              <a:rPr kumimoji="0" lang="de-DE" sz="1500" b="0" i="0" u="none" strike="noStrike" kern="0" cap="none" spc="0" normalizeH="0" baseline="0" noProof="0" dirty="0" err="1">
                <a:ln>
                  <a:noFill/>
                </a:ln>
                <a:solidFill>
                  <a:srgbClr val="000000"/>
                </a:solidFill>
                <a:effectLst/>
                <a:uLnTx/>
                <a:uFillTx/>
                <a:latin typeface="+mj-lt"/>
                <a:sym typeface="Calibri"/>
              </a:rPr>
              <a:t>Donec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pede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justo</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fringilla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vel</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aliquet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vulputate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eget</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342900" marR="0" lvl="0" indent="-342900" algn="l" defTabSz="457200" rtl="0" eaLnBrk="1" fontAlgn="auto" latinLnBrk="0" hangingPunct="0">
              <a:lnSpc>
                <a:spcPct val="100000"/>
              </a:lnSpc>
              <a:spcBef>
                <a:spcPts val="0"/>
              </a:spcBef>
              <a:spcAft>
                <a:spcPts val="600"/>
              </a:spcAft>
              <a:buClr>
                <a:srgbClr val="555555"/>
              </a:buClr>
              <a:buSzTx/>
              <a:buFont typeface="+mj-lt"/>
              <a:buAutoNum type="arabicPeriod"/>
              <a:tabLst/>
              <a:defRPr/>
            </a:pPr>
            <a:r>
              <a:rPr kumimoji="0" lang="de-DE" sz="1500" b="0" i="0" u="none" strike="noStrike" kern="0" cap="none" spc="0" normalizeH="0" baseline="0" noProof="0" dirty="0">
                <a:ln>
                  <a:noFill/>
                </a:ln>
                <a:solidFill>
                  <a:srgbClr val="000000"/>
                </a:solidFill>
                <a:effectLst/>
                <a:uLnTx/>
                <a:uFillTx/>
                <a:latin typeface="+mj-lt"/>
                <a:sym typeface="Calibri"/>
              </a:rPr>
              <a:t>In </a:t>
            </a:r>
            <a:r>
              <a:rPr kumimoji="0" lang="de-DE" sz="1500" b="0" i="0" u="none" strike="noStrike" kern="0" cap="none" spc="0" normalizeH="0" baseline="0" noProof="0" dirty="0" err="1">
                <a:ln>
                  <a:noFill/>
                </a:ln>
                <a:solidFill>
                  <a:srgbClr val="000000"/>
                </a:solidFill>
                <a:effectLst/>
                <a:uLnTx/>
                <a:uFillTx/>
                <a:latin typeface="+mj-lt"/>
                <a:sym typeface="Calibri"/>
              </a:rPr>
              <a:t>enim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justo</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rhoncus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imperdiet</a:t>
            </a:r>
            <a:r>
              <a:rPr kumimoji="0" lang="de-DE" sz="1500" b="0" i="0" u="none" strike="noStrike" kern="0" cap="none" spc="0" normalizeH="0" baseline="0" noProof="0" dirty="0">
                <a:ln>
                  <a:noFill/>
                </a:ln>
                <a:solidFill>
                  <a:srgbClr val="000000"/>
                </a:solidFill>
                <a:effectLst/>
                <a:uLnTx/>
                <a:uFillTx/>
                <a:latin typeface="+mj-lt"/>
                <a:sym typeface="Calibri"/>
              </a:rPr>
              <a:t> a, </a:t>
            </a:r>
            <a:r>
              <a:rPr kumimoji="0" lang="de-DE" sz="1500" b="0" i="0" u="none" strike="noStrike" kern="0" cap="none" spc="0" normalizeH="0" baseline="0" noProof="0" dirty="0" err="1">
                <a:ln>
                  <a:noFill/>
                </a:ln>
                <a:solidFill>
                  <a:srgbClr val="000000"/>
                </a:solidFill>
                <a:effectLst/>
                <a:uLnTx/>
                <a:uFillTx/>
                <a:latin typeface="+mj-lt"/>
                <a:sym typeface="Calibri"/>
              </a:rPr>
              <a:t>venenatis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vitae</a:t>
            </a:r>
            <a:endParaRPr kumimoji="0" lang="de-DE" sz="2400" b="0" i="0" u="none" strike="noStrike" kern="0" cap="none" spc="0" normalizeH="0" baseline="0" noProof="0" dirty="0">
              <a:ln>
                <a:noFill/>
              </a:ln>
              <a:solidFill>
                <a:srgbClr val="555555"/>
              </a:solidFill>
              <a:effectLst/>
              <a:uLnTx/>
              <a:uFillTx/>
              <a:latin typeface="+mj-lt"/>
              <a:sym typeface="Calibri"/>
            </a:endParaRPr>
          </a:p>
        </p:txBody>
      </p:sp>
      <p:sp>
        <p:nvSpPr>
          <p:cNvPr id="17" name="Shape 4"/>
          <p:cNvSpPr txBox="1">
            <a:spLocks/>
          </p:cNvSpPr>
          <p:nvPr userDrawn="1"/>
        </p:nvSpPr>
        <p:spPr>
          <a:xfrm>
            <a:off x="576000" y="4712896"/>
            <a:ext cx="338400" cy="343168"/>
          </a:xfrm>
          <a:prstGeom prst="rect">
            <a:avLst/>
          </a:prstGeom>
          <a:ln w="12700">
            <a:miter lim="400000"/>
          </a:ln>
        </p:spPr>
        <p:txBody>
          <a:bodyPr wrap="square" lIns="0" tIns="0" rIns="0" bIns="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l"/>
            <a:fld id="{787B5A57-448A-4B49-927B-5B1563E3470C}" type="slidenum">
              <a:rPr lang="de-DE" sz="1050" smtClean="0">
                <a:solidFill>
                  <a:schemeClr val="bg2"/>
                </a:solidFill>
                <a:latin typeface="bs Thomas Sans 1"/>
              </a:rPr>
              <a:t>‹Nr.›</a:t>
            </a:fld>
            <a:endParaRPr lang="de-DE" sz="1050" dirty="0">
              <a:solidFill>
                <a:schemeClr val="bg2"/>
              </a:solidFill>
              <a:latin typeface="bs Thomas Sans 1"/>
            </a:endParaRPr>
          </a:p>
        </p:txBody>
      </p:sp>
      <p:sp>
        <p:nvSpPr>
          <p:cNvPr id="4" name="Titel 3"/>
          <p:cNvSpPr>
            <a:spLocks noGrp="1"/>
          </p:cNvSpPr>
          <p:nvPr>
            <p:ph type="title" hasCustomPrompt="1"/>
          </p:nvPr>
        </p:nvSpPr>
        <p:spPr>
          <a:xfrm>
            <a:off x="941034" y="503944"/>
            <a:ext cx="7745766" cy="481477"/>
          </a:xfrm>
        </p:spPr>
        <p:txBody>
          <a:bodyPr/>
          <a:lstStyle>
            <a:lvl1pPr>
              <a:defRPr sz="2400"/>
            </a:lvl1pPr>
          </a:lstStyle>
          <a:p>
            <a:r>
              <a:rPr lang="de-DE" dirty="0"/>
              <a:t>Inhalt</a:t>
            </a:r>
          </a:p>
        </p:txBody>
      </p:sp>
      <p:pic>
        <p:nvPicPr>
          <p:cNvPr id="16" name="Bild 34" descr="Westermann_Gruppe_wei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1685" y="4783920"/>
            <a:ext cx="1800000" cy="147000"/>
          </a:xfrm>
          <a:prstGeom prst="rect">
            <a:avLst/>
          </a:prstGeom>
        </p:spPr>
      </p:pic>
      <p:sp>
        <p:nvSpPr>
          <p:cNvPr id="12" name="Fußzeilenplatzhalter 11"/>
          <p:cNvSpPr>
            <a:spLocks noGrp="1"/>
          </p:cNvSpPr>
          <p:nvPr>
            <p:ph type="ftr" sz="quarter" idx="12"/>
          </p:nvPr>
        </p:nvSpPr>
        <p:spPr>
          <a:xfrm>
            <a:off x="869993" y="4749507"/>
            <a:ext cx="4980391" cy="274637"/>
          </a:xfrm>
        </p:spPr>
        <p:txBody>
          <a:bodyPr/>
          <a:lstStyle>
            <a:lvl1pPr>
              <a:defRPr>
                <a:latin typeface="+mj-lt"/>
              </a:defRPr>
            </a:lvl1pPr>
          </a:lstStyle>
          <a:p>
            <a:r>
              <a:rPr lang="de-DE"/>
              <a:t>Gesellschafterversammlung der Medien Union 2016</a:t>
            </a:r>
            <a:endParaRPr lang="de-DE" dirty="0"/>
          </a:p>
        </p:txBody>
      </p:sp>
      <p:sp>
        <p:nvSpPr>
          <p:cNvPr id="13" name="Foliennummernplatzhalter 12"/>
          <p:cNvSpPr>
            <a:spLocks noGrp="1"/>
          </p:cNvSpPr>
          <p:nvPr>
            <p:ph type="sldNum" sz="quarter" idx="13"/>
          </p:nvPr>
        </p:nvSpPr>
        <p:spPr/>
        <p:txBody>
          <a:bodyPr/>
          <a:lstStyle/>
          <a:p>
            <a:fld id="{57DA6B04-819C-4428-A45D-96A580AFA295}" type="slidenum">
              <a:rPr lang="de-DE" smtClean="0"/>
              <a:pPr/>
              <a:t>‹Nr.›</a:t>
            </a:fld>
            <a:endParaRPr lang="de-DE" dirty="0"/>
          </a:p>
        </p:txBody>
      </p:sp>
    </p:spTree>
    <p:extLst>
      <p:ext uri="{BB962C8B-B14F-4D97-AF65-F5344CB8AC3E}">
        <p14:creationId xmlns:p14="http://schemas.microsoft.com/office/powerpoint/2010/main" val="252494188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Hauptkapitel">
    <p:spTree>
      <p:nvGrpSpPr>
        <p:cNvPr id="1" name=""/>
        <p:cNvGrpSpPr/>
        <p:nvPr/>
      </p:nvGrpSpPr>
      <p:grpSpPr>
        <a:xfrm>
          <a:off x="0" y="0"/>
          <a:ext cx="0" cy="0"/>
          <a:chOff x="0" y="0"/>
          <a:chExt cx="0" cy="0"/>
        </a:xfrm>
      </p:grpSpPr>
      <p:sp>
        <p:nvSpPr>
          <p:cNvPr id="8" name="Titel 7"/>
          <p:cNvSpPr>
            <a:spLocks noGrp="1"/>
          </p:cNvSpPr>
          <p:nvPr>
            <p:ph type="title" hasCustomPrompt="1"/>
          </p:nvPr>
        </p:nvSpPr>
        <p:spPr>
          <a:xfrm>
            <a:off x="376794" y="1366797"/>
            <a:ext cx="8310006" cy="1134325"/>
          </a:xfrm>
        </p:spPr>
        <p:txBody>
          <a:bodyPr anchor="t"/>
          <a:lstStyle>
            <a:lvl1pPr marL="541338" indent="-541338">
              <a:defRPr/>
            </a:lvl1pPr>
          </a:lstStyle>
          <a:p>
            <a:r>
              <a:rPr lang="de-DE" dirty="0"/>
              <a:t>1.	Das ist eine kurze Überschrift. </a:t>
            </a:r>
            <a:br>
              <a:rPr lang="de-DE" dirty="0"/>
            </a:br>
            <a:r>
              <a:rPr lang="de-DE" dirty="0"/>
              <a:t>Zweizeilig noch dazu.	</a:t>
            </a:r>
          </a:p>
        </p:txBody>
      </p:sp>
      <p:sp>
        <p:nvSpPr>
          <p:cNvPr id="17" name="Shape 4"/>
          <p:cNvSpPr txBox="1">
            <a:spLocks/>
          </p:cNvSpPr>
          <p:nvPr userDrawn="1"/>
        </p:nvSpPr>
        <p:spPr>
          <a:xfrm>
            <a:off x="576000" y="4686721"/>
            <a:ext cx="338400" cy="395977"/>
          </a:xfrm>
          <a:prstGeom prst="rect">
            <a:avLst/>
          </a:prstGeom>
          <a:ln w="12700">
            <a:miter lim="400000"/>
          </a:ln>
        </p:spPr>
        <p:txBody>
          <a:bodyPr wrap="square" lIns="0" tIns="0" rIns="0" bIns="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l"/>
            <a:fld id="{787B5A57-448A-4B49-927B-5B1563E3470C}" type="slidenum">
              <a:rPr lang="de-DE" sz="1050" smtClean="0">
                <a:solidFill>
                  <a:schemeClr val="bg2"/>
                </a:solidFill>
                <a:latin typeface="bs Thomas Sans 1"/>
              </a:rPr>
              <a:t>‹Nr.›</a:t>
            </a:fld>
            <a:endParaRPr lang="de-DE" sz="1050" dirty="0">
              <a:solidFill>
                <a:schemeClr val="bg2"/>
              </a:solidFill>
              <a:latin typeface="bs Thomas Sans 1"/>
            </a:endParaRPr>
          </a:p>
        </p:txBody>
      </p:sp>
      <p:sp>
        <p:nvSpPr>
          <p:cNvPr id="5" name="Fußzeilenplatzhalter 4"/>
          <p:cNvSpPr>
            <a:spLocks noGrp="1"/>
          </p:cNvSpPr>
          <p:nvPr>
            <p:ph type="ftr" sz="quarter" idx="11"/>
          </p:nvPr>
        </p:nvSpPr>
        <p:spPr>
          <a:xfrm>
            <a:off x="870010" y="4748408"/>
            <a:ext cx="4980374" cy="274637"/>
          </a:xfrm>
        </p:spPr>
        <p:txBody>
          <a:bodyPr/>
          <a:lstStyle/>
          <a:p>
            <a:pPr algn="l"/>
            <a:r>
              <a:rPr lang="de-DE"/>
              <a:t>Gesellschafterversammlung der Medien Union 2016</a:t>
            </a:r>
            <a:endParaRPr lang="de-DE" dirty="0"/>
          </a:p>
        </p:txBody>
      </p:sp>
      <p:sp>
        <p:nvSpPr>
          <p:cNvPr id="6" name="Foliennummernplatzhalter 5"/>
          <p:cNvSpPr>
            <a:spLocks noGrp="1"/>
          </p:cNvSpPr>
          <p:nvPr>
            <p:ph type="sldNum" sz="quarter" idx="12"/>
          </p:nvPr>
        </p:nvSpPr>
        <p:spPr/>
        <p:txBody>
          <a:bodyPr/>
          <a:lstStyle/>
          <a:p>
            <a:fld id="{57DA6B04-819C-4428-A45D-96A580AFA295}" type="slidenum">
              <a:rPr lang="de-DE" smtClean="0"/>
              <a:pPr/>
              <a:t>‹Nr.›</a:t>
            </a:fld>
            <a:endParaRPr lang="de-DE" dirty="0"/>
          </a:p>
        </p:txBody>
      </p:sp>
      <p:pic>
        <p:nvPicPr>
          <p:cNvPr id="16" name="Bild 34" descr="Westermann_Gruppe_wei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1685" y="4783920"/>
            <a:ext cx="1800000" cy="147000"/>
          </a:xfrm>
          <a:prstGeom prst="rect">
            <a:avLst/>
          </a:prstGeom>
        </p:spPr>
      </p:pic>
    </p:spTree>
    <p:extLst>
      <p:ext uri="{BB962C8B-B14F-4D97-AF65-F5344CB8AC3E}">
        <p14:creationId xmlns:p14="http://schemas.microsoft.com/office/powerpoint/2010/main" val="112539214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ext ganzseitig">
    <p:spTree>
      <p:nvGrpSpPr>
        <p:cNvPr id="1" name=""/>
        <p:cNvGrpSpPr/>
        <p:nvPr/>
      </p:nvGrpSpPr>
      <p:grpSpPr>
        <a:xfrm>
          <a:off x="0" y="0"/>
          <a:ext cx="0" cy="0"/>
          <a:chOff x="0" y="0"/>
          <a:chExt cx="0" cy="0"/>
        </a:xfrm>
      </p:grpSpPr>
      <p:sp>
        <p:nvSpPr>
          <p:cNvPr id="13" name="Textplatzhalter 12"/>
          <p:cNvSpPr>
            <a:spLocks noGrp="1"/>
          </p:cNvSpPr>
          <p:nvPr>
            <p:ph type="body" sz="quarter" idx="12" hasCustomPrompt="1"/>
          </p:nvPr>
        </p:nvSpPr>
        <p:spPr>
          <a:xfrm>
            <a:off x="984495" y="1447137"/>
            <a:ext cx="7771218" cy="3037013"/>
          </a:xfrm>
          <a:prstGeom prst="rect">
            <a:avLst/>
          </a:prstGeom>
        </p:spPr>
        <p:txBody>
          <a:bodyPr/>
          <a:lstStyle>
            <a:lvl1pPr marL="0" marR="0" indent="0" algn="l" defTabSz="457200" rtl="0" eaLnBrk="1" fontAlgn="auto" latinLnBrk="0" hangingPunct="0">
              <a:lnSpc>
                <a:spcPts val="1900"/>
              </a:lnSpc>
              <a:spcBef>
                <a:spcPts val="0"/>
              </a:spcBef>
              <a:spcAft>
                <a:spcPts val="0"/>
              </a:spcAft>
              <a:buClrTx/>
              <a:buSzTx/>
              <a:buFontTx/>
              <a:buNone/>
              <a:tabLst>
                <a:tab pos="628650" algn="l"/>
              </a:tabLst>
              <a:defRPr>
                <a:latin typeface="+mn-lt"/>
              </a:defRPr>
            </a:lvl1pPr>
          </a:lstStyle>
          <a:p>
            <a:pPr marL="0" marR="0" lvl="0" indent="0" algn="l" defTabSz="457200" rtl="0" eaLnBrk="1" fontAlgn="auto" latinLnBrk="0" hangingPunct="0">
              <a:lnSpc>
                <a:spcPts val="1900"/>
              </a:lnSpc>
              <a:spcBef>
                <a:spcPts val="0"/>
              </a:spcBef>
              <a:spcAft>
                <a:spcPts val="0"/>
              </a:spcAft>
              <a:buClrTx/>
              <a:buSzTx/>
              <a:buFontTx/>
              <a:buNone/>
              <a:tabLst>
                <a:tab pos="628650" algn="l"/>
              </a:tabLst>
              <a:defRPr/>
            </a:pPr>
            <a:r>
              <a:rPr kumimoji="0" lang="de-DE" sz="1500" b="0" i="0" u="none" strike="noStrike" kern="0" cap="none" spc="0" normalizeH="0" baseline="0" noProof="0" dirty="0" err="1">
                <a:ln>
                  <a:noFill/>
                </a:ln>
                <a:solidFill>
                  <a:srgbClr val="000000"/>
                </a:solidFill>
                <a:effectLst/>
                <a:uLnTx/>
                <a:uFillTx/>
                <a:latin typeface="+mj-lt"/>
                <a:sym typeface="Calibri"/>
              </a:rPr>
              <a:t>Lorem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ipsum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amet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consectetuer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adipiscing</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elit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commodo </a:t>
            </a:r>
            <a:r>
              <a:rPr kumimoji="0" lang="de-DE" sz="1500" b="0" i="0" u="none" strike="noStrike" kern="0" cap="none" spc="0" normalizeH="0" baseline="0" noProof="0" dirty="0" err="1">
                <a:ln>
                  <a:noFill/>
                </a:ln>
                <a:solidFill>
                  <a:srgbClr val="000000"/>
                </a:solidFill>
                <a:effectLst/>
                <a:uLnTx/>
                <a:uFillTx/>
                <a:latin typeface="+mj-lt"/>
                <a:sym typeface="Calibri"/>
              </a:rPr>
              <a:t>ligula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eget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Cum </a:t>
            </a:r>
            <a:r>
              <a:rPr kumimoji="0" lang="de-DE" sz="1500" b="1" i="0" u="none" strike="noStrike" kern="0" cap="none" spc="0" normalizeH="0" baseline="0" noProof="0" dirty="0" err="1">
                <a:ln>
                  <a:noFill/>
                </a:ln>
                <a:solidFill>
                  <a:srgbClr val="000000"/>
                </a:solidFill>
                <a:effectLst/>
                <a:uLnTx/>
                <a:uFillTx/>
                <a:latin typeface="+mj-lt"/>
                <a:sym typeface="Calibri"/>
              </a:rPr>
              <a:t>Natoque</a:t>
            </a:r>
            <a:r>
              <a:rPr kumimoji="0" lang="de-DE" sz="1500" b="1" i="0" u="none" strike="noStrike" kern="0" cap="none" spc="0" normalizeH="0" baseline="0" noProof="0" dirty="0">
                <a:ln>
                  <a:noFill/>
                </a:ln>
                <a:solidFill>
                  <a:srgbClr val="000000"/>
                </a:solidFill>
                <a:effectLst/>
                <a:uLnTx/>
                <a:uFillTx/>
                <a:latin typeface="+mj-lt"/>
                <a:sym typeface="Calibri"/>
              </a:rPr>
              <a:t> </a:t>
            </a:r>
            <a:r>
              <a:rPr kumimoji="0" lang="de-DE" sz="1500" b="1" i="0" u="none" strike="noStrike" kern="0" cap="none" spc="0" normalizeH="0" baseline="0" noProof="0" dirty="0" err="1">
                <a:ln>
                  <a:noFill/>
                </a:ln>
                <a:solidFill>
                  <a:srgbClr val="000000"/>
                </a:solidFill>
                <a:effectLst/>
                <a:uLnTx/>
                <a:uFillTx/>
                <a:latin typeface="+mj-lt"/>
                <a:sym typeface="Calibri"/>
              </a:rPr>
              <a:t>Penatibus</a:t>
            </a:r>
            <a:r>
              <a:rPr kumimoji="0" lang="de-DE" sz="1500" b="1"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a:ln>
                  <a:noFill/>
                </a:ln>
                <a:solidFill>
                  <a:srgbClr val="000000"/>
                </a:solidFill>
                <a:effectLst/>
                <a:uLnTx/>
                <a:uFillTx/>
                <a:latin typeface="+mj-lt"/>
                <a:sym typeface="Calibri"/>
              </a:rPr>
              <a:t>et </a:t>
            </a:r>
            <a:r>
              <a:rPr kumimoji="0" lang="de-DE" sz="1500" b="0" i="0" u="none" strike="noStrike" kern="0" cap="none" spc="0" normalizeH="0" baseline="0" noProof="0" dirty="0" err="1">
                <a:ln>
                  <a:noFill/>
                </a:ln>
                <a:solidFill>
                  <a:srgbClr val="000000"/>
                </a:solidFill>
                <a:effectLst/>
                <a:uLnTx/>
                <a:uFillTx/>
                <a:latin typeface="+mj-lt"/>
                <a:sym typeface="Calibri"/>
              </a:rPr>
              <a:t>magnis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parturien</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montes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nascetur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ridiculus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quam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felis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ultricies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pellentesque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pretium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Nulla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consequat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enim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pede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justo</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fringilla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vel</a:t>
            </a:r>
            <a:r>
              <a:rPr kumimoji="0" lang="de-DE" sz="1500" b="0" i="0" u="none" strike="noStrike" kern="0" cap="none" spc="0" normalizeH="0" baseline="0" noProof="0" dirty="0">
                <a:ln>
                  <a:noFill/>
                </a:ln>
                <a:solidFill>
                  <a:srgbClr val="000000"/>
                </a:solidFill>
                <a:effectLst/>
                <a:uLnTx/>
                <a:uFillTx/>
                <a:latin typeface="+mj-lt"/>
                <a:sym typeface="Calibri"/>
              </a:rPr>
              <a:t>.</a:t>
            </a:r>
          </a:p>
          <a:p>
            <a:pPr marL="0" marR="0" lvl="0" indent="0" algn="l" defTabSz="457200" rtl="0" eaLnBrk="1" fontAlgn="auto" latinLnBrk="0" hangingPunct="0">
              <a:lnSpc>
                <a:spcPts val="1900"/>
              </a:lnSpc>
              <a:spcBef>
                <a:spcPts val="0"/>
              </a:spcBef>
              <a:spcAft>
                <a:spcPts val="0"/>
              </a:spcAft>
              <a:buClrTx/>
              <a:buSzTx/>
              <a:buFontTx/>
              <a:buNone/>
              <a:tabLst>
                <a:tab pos="628650" algn="l"/>
              </a:tabLst>
              <a:defRPr/>
            </a:pPr>
            <a:endParaRPr kumimoji="0" lang="de-DE" sz="1500" b="0" i="0" u="none" strike="noStrike" kern="0" cap="none" spc="0" normalizeH="0" baseline="0" noProof="0" dirty="0">
              <a:ln>
                <a:noFill/>
              </a:ln>
              <a:solidFill>
                <a:srgbClr val="000000"/>
              </a:solidFill>
              <a:effectLst/>
              <a:uLnTx/>
              <a:uFillTx/>
              <a:latin typeface="+mj-lt"/>
              <a:sym typeface="Calibri"/>
            </a:endParaRPr>
          </a:p>
          <a:p>
            <a:pPr marL="0" marR="0" lvl="0" indent="0" algn="l" defTabSz="457200" rtl="0" eaLnBrk="1" fontAlgn="auto" latinLnBrk="0" hangingPunct="0">
              <a:lnSpc>
                <a:spcPts val="1900"/>
              </a:lnSpc>
              <a:spcBef>
                <a:spcPts val="0"/>
              </a:spcBef>
              <a:spcAft>
                <a:spcPts val="0"/>
              </a:spcAft>
              <a:buClrTx/>
              <a:buSzTx/>
              <a:buFontTx/>
              <a:buNone/>
              <a:tabLst>
                <a:tab pos="628650" algn="l"/>
              </a:tabLst>
              <a:defRPr/>
            </a:pPr>
            <a:r>
              <a:rPr kumimoji="0" lang="de-DE" sz="1500" b="0" i="0" u="none" strike="noStrike" kern="0" cap="none" spc="0" normalizeH="0" baseline="0" noProof="0" dirty="0" err="1">
                <a:ln>
                  <a:noFill/>
                </a:ln>
                <a:solidFill>
                  <a:srgbClr val="000000"/>
                </a:solidFill>
                <a:effectLst/>
                <a:uLnTx/>
                <a:uFillTx/>
                <a:latin typeface="+mj-lt"/>
                <a:sym typeface="Calibri"/>
              </a:rPr>
              <a:t>rhoncus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imperdiet</a:t>
            </a:r>
            <a:r>
              <a:rPr kumimoji="0" lang="de-DE" sz="1500" b="0" i="0" u="none" strike="noStrike" kern="0" cap="none" spc="0" normalizeH="0" baseline="0" noProof="0" dirty="0">
                <a:ln>
                  <a:noFill/>
                </a:ln>
                <a:solidFill>
                  <a:srgbClr val="000000"/>
                </a:solidFill>
                <a:effectLst/>
                <a:uLnTx/>
                <a:uFillTx/>
                <a:latin typeface="+mj-lt"/>
                <a:sym typeface="Calibri"/>
              </a:rPr>
              <a:t> a, </a:t>
            </a:r>
            <a:r>
              <a:rPr kumimoji="0" lang="de-DE" sz="1500" b="0" i="0" u="none" strike="noStrike" kern="0" cap="none" spc="0" normalizeH="0" baseline="0" noProof="0" dirty="0" err="1">
                <a:ln>
                  <a:noFill/>
                </a:ln>
                <a:solidFill>
                  <a:srgbClr val="000000"/>
                </a:solidFill>
                <a:effectLst/>
                <a:uLnTx/>
                <a:uFillTx/>
                <a:latin typeface="+mj-lt"/>
                <a:sym typeface="Calibri"/>
              </a:rPr>
              <a:t>venenatis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vitae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justo</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Nullam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dictum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felis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pede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mollis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pretium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Lorem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ipsum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amet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consectetuer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adipiscing</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elit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commodo </a:t>
            </a:r>
            <a:r>
              <a:rPr kumimoji="0" lang="de-DE" sz="1500" b="0" i="0" u="none" strike="noStrike" kern="0" cap="none" spc="0" normalizeH="0" baseline="0" noProof="0" dirty="0" err="1">
                <a:ln>
                  <a:noFill/>
                </a:ln>
                <a:solidFill>
                  <a:srgbClr val="000000"/>
                </a:solidFill>
                <a:effectLst/>
                <a:uLnTx/>
                <a:uFillTx/>
                <a:latin typeface="+mj-lt"/>
                <a:sym typeface="Calibri"/>
              </a:rPr>
              <a:t>ligula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eget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Cum </a:t>
            </a:r>
            <a:r>
              <a:rPr kumimoji="0" lang="de-DE" sz="1500" b="0" i="0" u="none" strike="noStrike" kern="0" cap="none" spc="0" normalizeH="0" baseline="0" noProof="0" dirty="0" err="1">
                <a:ln>
                  <a:noFill/>
                </a:ln>
                <a:solidFill>
                  <a:srgbClr val="000000"/>
                </a:solidFill>
                <a:effectLst/>
                <a:uLnTx/>
                <a:uFillTx/>
                <a:latin typeface="+mj-lt"/>
                <a:sym typeface="Calibri"/>
              </a:rPr>
              <a:t>sociis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1" i="0" u="none" strike="noStrike" kern="0" cap="none" spc="0" normalizeH="0" baseline="0" noProof="0" dirty="0" err="1">
                <a:ln>
                  <a:noFill/>
                </a:ln>
                <a:solidFill>
                  <a:srgbClr val="000000"/>
                </a:solidFill>
                <a:effectLst/>
                <a:uLnTx/>
                <a:uFillTx/>
                <a:latin typeface="+mj-lt"/>
                <a:sym typeface="Calibri"/>
              </a:rPr>
              <a:t>Natoque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penatibus</a:t>
            </a:r>
            <a:r>
              <a:rPr kumimoji="0" lang="de-DE" sz="1500" b="0" i="0" u="none" strike="noStrike" kern="0" cap="none" spc="0" normalizeH="0" baseline="0" noProof="0" dirty="0">
                <a:ln>
                  <a:noFill/>
                </a:ln>
                <a:solidFill>
                  <a:srgbClr val="000000"/>
                </a:solidFill>
                <a:effectLst/>
                <a:uLnTx/>
                <a:uFillTx/>
                <a:latin typeface="+mj-lt"/>
                <a:sym typeface="Calibri"/>
              </a:rPr>
              <a:t> et </a:t>
            </a:r>
            <a:r>
              <a:rPr kumimoji="0" lang="de-DE" sz="1500" b="0" i="0" u="none" strike="noStrike" kern="0" cap="none" spc="0" normalizeH="0" baseline="0" noProof="0" dirty="0" err="1">
                <a:ln>
                  <a:noFill/>
                </a:ln>
                <a:solidFill>
                  <a:srgbClr val="000000"/>
                </a:solidFill>
                <a:effectLst/>
                <a:uLnTx/>
                <a:uFillTx/>
                <a:latin typeface="+mj-lt"/>
                <a:sym typeface="Calibri"/>
              </a:rPr>
              <a:t>magnis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parturient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montes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nascetur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ridiculus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quam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felis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ultricies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pellentesque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pretium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Nulla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consequat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enim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quam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felis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ultricies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pellentesque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pretium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Nulla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felis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ultricies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a:t>
            </a:r>
          </a:p>
        </p:txBody>
      </p:sp>
      <p:pic>
        <p:nvPicPr>
          <p:cNvPr id="16" name="Bild 34" descr="Westermann_Gruppe_wei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1685" y="4783920"/>
            <a:ext cx="1800000" cy="147000"/>
          </a:xfrm>
          <a:prstGeom prst="rect">
            <a:avLst/>
          </a:prstGeom>
        </p:spPr>
      </p:pic>
      <p:sp>
        <p:nvSpPr>
          <p:cNvPr id="17" name="Shape 4"/>
          <p:cNvSpPr txBox="1">
            <a:spLocks/>
          </p:cNvSpPr>
          <p:nvPr userDrawn="1"/>
        </p:nvSpPr>
        <p:spPr>
          <a:xfrm>
            <a:off x="576000" y="4686721"/>
            <a:ext cx="338400" cy="395977"/>
          </a:xfrm>
          <a:prstGeom prst="rect">
            <a:avLst/>
          </a:prstGeom>
          <a:ln w="12700">
            <a:miter lim="400000"/>
          </a:ln>
        </p:spPr>
        <p:txBody>
          <a:bodyPr wrap="square" lIns="0" tIns="0" rIns="0" bIns="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l"/>
            <a:fld id="{787B5A57-448A-4B49-927B-5B1563E3470C}" type="slidenum">
              <a:rPr lang="de-DE" sz="1050" smtClean="0">
                <a:solidFill>
                  <a:schemeClr val="bg2"/>
                </a:solidFill>
                <a:latin typeface="bs Thomas Sans 1"/>
              </a:rPr>
              <a:t>‹Nr.›</a:t>
            </a:fld>
            <a:endParaRPr lang="de-DE" sz="1050" dirty="0">
              <a:solidFill>
                <a:schemeClr val="bg2"/>
              </a:solidFill>
              <a:latin typeface="bs Thomas Sans 1"/>
            </a:endParaRPr>
          </a:p>
        </p:txBody>
      </p:sp>
      <p:sp>
        <p:nvSpPr>
          <p:cNvPr id="20" name="Titel 19"/>
          <p:cNvSpPr>
            <a:spLocks noGrp="1"/>
          </p:cNvSpPr>
          <p:nvPr>
            <p:ph type="title" hasCustomPrompt="1"/>
          </p:nvPr>
        </p:nvSpPr>
        <p:spPr>
          <a:xfrm>
            <a:off x="443882" y="492671"/>
            <a:ext cx="8311831" cy="803468"/>
          </a:xfrm>
        </p:spPr>
        <p:txBody>
          <a:bodyPr anchor="t"/>
          <a:lstStyle>
            <a:lvl1pPr marL="541338" indent="-541338" algn="l">
              <a:spcBef>
                <a:spcPts val="0"/>
              </a:spcBef>
              <a:tabLst>
                <a:tab pos="541338" algn="l"/>
              </a:tabLst>
              <a:defRPr sz="2400">
                <a:latin typeface="+mj-lt"/>
              </a:defRPr>
            </a:lvl1pPr>
          </a:lstStyle>
          <a:p>
            <a:r>
              <a:rPr lang="de-DE" dirty="0"/>
              <a:t>1.	Das ist eine kurze Überschrift.</a:t>
            </a:r>
            <a:br>
              <a:rPr lang="de-DE" dirty="0"/>
            </a:br>
            <a:r>
              <a:rPr lang="de-DE" dirty="0"/>
              <a:t>Zweizeilig noch dazu.</a:t>
            </a:r>
          </a:p>
        </p:txBody>
      </p:sp>
      <p:sp>
        <p:nvSpPr>
          <p:cNvPr id="21" name="Fußzeilenplatzhalter 40"/>
          <p:cNvSpPr>
            <a:spLocks noGrp="1"/>
          </p:cNvSpPr>
          <p:nvPr>
            <p:ph type="ftr" sz="quarter" idx="13"/>
          </p:nvPr>
        </p:nvSpPr>
        <p:spPr>
          <a:xfrm>
            <a:off x="869992" y="4749507"/>
            <a:ext cx="4980391" cy="274637"/>
          </a:xfrm>
        </p:spPr>
        <p:txBody>
          <a:bodyPr/>
          <a:lstStyle>
            <a:lvl1pPr algn="l">
              <a:defRPr/>
            </a:lvl1pPr>
          </a:lstStyle>
          <a:p>
            <a:r>
              <a:rPr lang="de-DE"/>
              <a:t>Gesellschafterversammlung der Medien Union 2016</a:t>
            </a:r>
            <a:endParaRPr lang="de-DE" dirty="0"/>
          </a:p>
        </p:txBody>
      </p:sp>
      <p:sp>
        <p:nvSpPr>
          <p:cNvPr id="8" name="Textplatzhalter 2"/>
          <p:cNvSpPr>
            <a:spLocks noGrp="1"/>
          </p:cNvSpPr>
          <p:nvPr>
            <p:ph type="body" sz="quarter" idx="14" hasCustomPrompt="1"/>
          </p:nvPr>
        </p:nvSpPr>
        <p:spPr>
          <a:xfrm>
            <a:off x="845123" y="79694"/>
            <a:ext cx="7910590" cy="238357"/>
          </a:xfrm>
        </p:spPr>
        <p:txBody>
          <a:bodyPr>
            <a:noAutofit/>
          </a:bodyPr>
          <a:lstStyle>
            <a:lvl5pPr>
              <a:defRPr kumimoji="0" lang="de-DE" sz="800" b="0" i="0" u="none" strike="noStrike" cap="none" spc="0" normalizeH="0" baseline="0" dirty="0">
                <a:ln>
                  <a:noFill/>
                </a:ln>
                <a:solidFill>
                  <a:schemeClr val="bg1"/>
                </a:solidFill>
                <a:effectLst/>
                <a:uFillTx/>
                <a:latin typeface="+mj-lt"/>
                <a:ea typeface="+mj-ea"/>
                <a:cs typeface="+mj-cs"/>
                <a:sym typeface="Calibri"/>
              </a:defRPr>
            </a:lvl5pPr>
          </a:lstStyle>
          <a:p>
            <a:pPr marL="88900" marR="0" lvl="4" indent="0" algn="l" defTabSz="457200" rtl="0" eaLnBrk="1" fontAlgn="auto" latinLnBrk="0" hangingPunct="1">
              <a:lnSpc>
                <a:spcPct val="100000"/>
              </a:lnSpc>
              <a:spcBef>
                <a:spcPts val="700"/>
              </a:spcBef>
              <a:spcAft>
                <a:spcPts val="0"/>
              </a:spcAft>
              <a:buClrTx/>
              <a:buSzPct val="100000"/>
              <a:buFont typeface="Arial"/>
              <a:buNone/>
              <a:tabLst/>
              <a:defRPr/>
            </a:pPr>
            <a:r>
              <a:rPr lang="de-DE" sz="800" dirty="0"/>
              <a:t>1. Marktentwicklung   2. Geschäftsentwicklung   3. Marktanteile und Frequenzen   4. Ausblick</a:t>
            </a:r>
          </a:p>
        </p:txBody>
      </p:sp>
    </p:spTree>
    <p:extLst>
      <p:ext uri="{BB962C8B-B14F-4D97-AF65-F5344CB8AC3E}">
        <p14:creationId xmlns:p14="http://schemas.microsoft.com/office/powerpoint/2010/main" val="112539214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ext Grafik 50|50">
    <p:spTree>
      <p:nvGrpSpPr>
        <p:cNvPr id="1" name=""/>
        <p:cNvGrpSpPr/>
        <p:nvPr/>
      </p:nvGrpSpPr>
      <p:grpSpPr>
        <a:xfrm>
          <a:off x="0" y="0"/>
          <a:ext cx="0" cy="0"/>
          <a:chOff x="0" y="0"/>
          <a:chExt cx="0" cy="0"/>
        </a:xfrm>
      </p:grpSpPr>
      <p:sp>
        <p:nvSpPr>
          <p:cNvPr id="13" name="Bildplatzhalter 12"/>
          <p:cNvSpPr>
            <a:spLocks noGrp="1"/>
          </p:cNvSpPr>
          <p:nvPr>
            <p:ph type="pic" sz="quarter" idx="12"/>
          </p:nvPr>
        </p:nvSpPr>
        <p:spPr>
          <a:xfrm>
            <a:off x="5145735" y="1466910"/>
            <a:ext cx="3609979" cy="3007436"/>
          </a:xfrm>
          <a:prstGeom prst="rect">
            <a:avLst/>
          </a:prstGeom>
        </p:spPr>
        <p:txBody>
          <a:bodyPr/>
          <a:lstStyle>
            <a:lvl1pPr>
              <a:defRPr/>
            </a:lvl1pPr>
          </a:lstStyle>
          <a:p>
            <a:r>
              <a:rPr lang="de-DE" dirty="0"/>
              <a:t>Bild</a:t>
            </a:r>
          </a:p>
        </p:txBody>
      </p:sp>
      <p:sp>
        <p:nvSpPr>
          <p:cNvPr id="17" name="Shape 4"/>
          <p:cNvSpPr txBox="1">
            <a:spLocks/>
          </p:cNvSpPr>
          <p:nvPr userDrawn="1"/>
        </p:nvSpPr>
        <p:spPr>
          <a:xfrm>
            <a:off x="576000" y="4686721"/>
            <a:ext cx="338400" cy="395977"/>
          </a:xfrm>
          <a:prstGeom prst="rect">
            <a:avLst/>
          </a:prstGeom>
          <a:ln w="12700">
            <a:miter lim="400000"/>
          </a:ln>
        </p:spPr>
        <p:txBody>
          <a:bodyPr wrap="square" lIns="0" tIns="0" rIns="0" bIns="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l"/>
            <a:fld id="{3BAC6103-5C2D-483F-A795-2DF01F3FCF68}" type="slidenum">
              <a:rPr lang="de-DE" sz="1050" smtClean="0">
                <a:solidFill>
                  <a:schemeClr val="bg2"/>
                </a:solidFill>
                <a:latin typeface="bs Thomas Sans 1"/>
              </a:rPr>
              <a:t>‹Nr.›</a:t>
            </a:fld>
            <a:endParaRPr lang="de-DE" sz="1050" dirty="0">
              <a:solidFill>
                <a:schemeClr val="bg2"/>
              </a:solidFill>
              <a:latin typeface="bs Thomas Sans 1"/>
            </a:endParaRPr>
          </a:p>
        </p:txBody>
      </p:sp>
      <p:sp>
        <p:nvSpPr>
          <p:cNvPr id="11" name="Textplatzhalter 10"/>
          <p:cNvSpPr>
            <a:spLocks noGrp="1"/>
          </p:cNvSpPr>
          <p:nvPr>
            <p:ph type="body" sz="quarter" idx="11" hasCustomPrompt="1"/>
          </p:nvPr>
        </p:nvSpPr>
        <p:spPr>
          <a:xfrm>
            <a:off x="984495" y="1466910"/>
            <a:ext cx="3759090" cy="3007436"/>
          </a:xfrm>
          <a:prstGeom prst="rect">
            <a:avLst/>
          </a:prstGeom>
        </p:spPr>
        <p:txBody>
          <a:bodyPr/>
          <a:lstStyle>
            <a:lvl1pPr marL="0" marR="0" indent="0" algn="l" defTabSz="457200" rtl="0" eaLnBrk="1" fontAlgn="auto" latinLnBrk="0" hangingPunct="0">
              <a:lnSpc>
                <a:spcPts val="1900"/>
              </a:lnSpc>
              <a:spcBef>
                <a:spcPts val="0"/>
              </a:spcBef>
              <a:spcAft>
                <a:spcPts val="0"/>
              </a:spcAft>
              <a:buClrTx/>
              <a:buSzTx/>
              <a:buFontTx/>
              <a:buNone/>
              <a:tabLst>
                <a:tab pos="628650" algn="l"/>
              </a:tabLst>
              <a:defRPr/>
            </a:lvl1pPr>
          </a:lstStyle>
          <a:p>
            <a:pPr marL="0" marR="0" lvl="0" indent="0" algn="l" defTabSz="457200" rtl="0" eaLnBrk="1" fontAlgn="auto" latinLnBrk="0" hangingPunct="0">
              <a:lnSpc>
                <a:spcPts val="1900"/>
              </a:lnSpc>
              <a:spcBef>
                <a:spcPts val="0"/>
              </a:spcBef>
              <a:spcAft>
                <a:spcPts val="0"/>
              </a:spcAft>
              <a:buClrTx/>
              <a:buSzTx/>
              <a:buFontTx/>
              <a:buNone/>
              <a:tabLst>
                <a:tab pos="628650" algn="l"/>
              </a:tabLst>
              <a:defRPr/>
            </a:pPr>
            <a:r>
              <a:rPr kumimoji="0" lang="de-DE" sz="1500" b="0" i="0" u="none" strike="noStrike" kern="0" cap="none" spc="0" normalizeH="0" baseline="0" noProof="0" dirty="0" err="1">
                <a:ln>
                  <a:noFill/>
                </a:ln>
                <a:solidFill>
                  <a:srgbClr val="000000"/>
                </a:solidFill>
                <a:effectLst/>
                <a:uLnTx/>
                <a:uFillTx/>
                <a:latin typeface="+mj-lt"/>
                <a:sym typeface="Calibri"/>
              </a:rPr>
              <a:t>Lorem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ipsum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amet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consectetuerk</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adipiscing</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elit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commodo </a:t>
            </a:r>
            <a:r>
              <a:rPr kumimoji="0" lang="de-DE" sz="1500" b="0" i="0" u="none" strike="noStrike" kern="0" cap="none" spc="0" normalizeH="0" baseline="0" noProof="0" dirty="0" err="1">
                <a:ln>
                  <a:noFill/>
                </a:ln>
                <a:solidFill>
                  <a:srgbClr val="000000"/>
                </a:solidFill>
                <a:effectLst/>
                <a:uLnTx/>
                <a:uFillTx/>
                <a:latin typeface="+mj-lt"/>
                <a:sym typeface="Calibri"/>
              </a:rPr>
              <a:t>ligula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eget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Cum </a:t>
            </a:r>
            <a:r>
              <a:rPr kumimoji="0" lang="de-DE" sz="1500" b="0" i="0" u="none" strike="noStrike" kern="0" cap="none" spc="0" normalizeH="0" baseline="0" noProof="0" dirty="0" err="1">
                <a:ln>
                  <a:noFill/>
                </a:ln>
                <a:solidFill>
                  <a:srgbClr val="000000"/>
                </a:solidFill>
                <a:effectLst/>
                <a:uLnTx/>
                <a:uFillTx/>
                <a:latin typeface="+mj-lt"/>
                <a:sym typeface="Calibri"/>
              </a:rPr>
              <a:t>sociis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natoque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penatibus</a:t>
            </a:r>
            <a:r>
              <a:rPr kumimoji="0" lang="de-DE" sz="1500" b="0" i="0" u="none" strike="noStrike" kern="0" cap="none" spc="0" normalizeH="0" baseline="0" noProof="0" dirty="0">
                <a:ln>
                  <a:noFill/>
                </a:ln>
                <a:solidFill>
                  <a:srgbClr val="000000"/>
                </a:solidFill>
                <a:effectLst/>
                <a:uLnTx/>
                <a:uFillTx/>
                <a:latin typeface="+mj-lt"/>
                <a:sym typeface="Calibri"/>
              </a:rPr>
              <a:t> et </a:t>
            </a:r>
            <a:r>
              <a:rPr kumimoji="0" lang="de-DE" sz="1500" b="0" i="0" u="none" strike="noStrike" kern="0" cap="none" spc="0" normalizeH="0" baseline="0" noProof="0" dirty="0" err="1">
                <a:ln>
                  <a:noFill/>
                </a:ln>
                <a:solidFill>
                  <a:srgbClr val="000000"/>
                </a:solidFill>
                <a:effectLst/>
                <a:uLnTx/>
                <a:uFillTx/>
                <a:latin typeface="+mj-lt"/>
                <a:sym typeface="Calibri"/>
              </a:rPr>
              <a:t>magnis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parturient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montes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nascetur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ridiculus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quam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felis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ultricies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pellentesque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pretium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Nulla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consequat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enim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pede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justo</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fringilla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vel</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aliquet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vulputate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eget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arcu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pellentesque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pretium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Nulla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consequat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a:t>
            </a:r>
            <a:r>
              <a:rPr kumimoji="0" lang="de-DE" sz="1500" b="0" i="0" u="none" strike="noStrike" kern="0" cap="none" spc="0" normalizeH="0" baseline="0" noProof="0" dirty="0">
                <a:ln>
                  <a:noFill/>
                </a:ln>
                <a:solidFill>
                  <a:srgbClr val="000000"/>
                </a:solidFill>
                <a:effectLst/>
                <a:uLnTx/>
                <a:uFillTx/>
                <a:latin typeface="+mj-lt"/>
                <a:sym typeface="Calibri"/>
              </a:rPr>
              <a:t>.</a:t>
            </a:r>
          </a:p>
        </p:txBody>
      </p:sp>
      <p:sp>
        <p:nvSpPr>
          <p:cNvPr id="21" name="Titel 19"/>
          <p:cNvSpPr>
            <a:spLocks noGrp="1"/>
          </p:cNvSpPr>
          <p:nvPr>
            <p:ph type="title" hasCustomPrompt="1"/>
          </p:nvPr>
        </p:nvSpPr>
        <p:spPr>
          <a:xfrm>
            <a:off x="443883" y="497151"/>
            <a:ext cx="8311831" cy="816744"/>
          </a:xfrm>
        </p:spPr>
        <p:txBody>
          <a:bodyPr anchor="t"/>
          <a:lstStyle>
            <a:lvl1pPr marL="541338" marR="0" indent="-541338" algn="l" defTabSz="457200" rtl="0" eaLnBrk="1" latinLnBrk="0" hangingPunct="1">
              <a:lnSpc>
                <a:spcPct val="100000"/>
              </a:lnSpc>
              <a:spcBef>
                <a:spcPts val="0"/>
              </a:spcBef>
              <a:spcAft>
                <a:spcPts val="0"/>
              </a:spcAft>
              <a:buClrTx/>
              <a:buSzTx/>
              <a:buFont typeface="+mj-lt"/>
              <a:buNone/>
              <a:tabLst>
                <a:tab pos="541338" algn="l"/>
              </a:tabLst>
              <a:defRPr lang="de-DE" sz="2400" b="0" i="0" u="none" strike="noStrike" cap="none" spc="0" baseline="0" dirty="0" smtClean="0">
                <a:ln>
                  <a:noFill/>
                </a:ln>
                <a:solidFill>
                  <a:schemeClr val="bg1">
                    <a:lumMod val="65000"/>
                    <a:lumOff val="35000"/>
                  </a:schemeClr>
                </a:solidFill>
                <a:uFillTx/>
                <a:latin typeface="+mj-lt"/>
                <a:ea typeface="+mj-ea"/>
                <a:cs typeface="+mj-cs"/>
                <a:sym typeface="Calibri"/>
              </a:defRPr>
            </a:lvl1pPr>
          </a:lstStyle>
          <a:p>
            <a:r>
              <a:rPr lang="de-DE" dirty="0"/>
              <a:t>2.	Das ist eine kurze Überschrift.</a:t>
            </a:r>
            <a:br>
              <a:rPr lang="de-DE" dirty="0"/>
            </a:br>
            <a:r>
              <a:rPr lang="de-DE" dirty="0"/>
              <a:t>zweizeilig noch dazu.</a:t>
            </a:r>
          </a:p>
        </p:txBody>
      </p:sp>
      <p:sp>
        <p:nvSpPr>
          <p:cNvPr id="3" name="Fußzeilenplatzhalter 2"/>
          <p:cNvSpPr>
            <a:spLocks noGrp="1"/>
          </p:cNvSpPr>
          <p:nvPr>
            <p:ph type="ftr" sz="quarter" idx="14"/>
          </p:nvPr>
        </p:nvSpPr>
        <p:spPr>
          <a:xfrm>
            <a:off x="869992" y="4749507"/>
            <a:ext cx="4980391" cy="274637"/>
          </a:xfrm>
        </p:spPr>
        <p:txBody>
          <a:bodyPr/>
          <a:lstStyle/>
          <a:p>
            <a:r>
              <a:rPr lang="de-DE"/>
              <a:t>Gesellschafterversammlung der Medien Union 2016</a:t>
            </a:r>
            <a:endParaRPr lang="de-DE" dirty="0"/>
          </a:p>
        </p:txBody>
      </p:sp>
      <p:sp>
        <p:nvSpPr>
          <p:cNvPr id="4" name="Foliennummernplatzhalter 3"/>
          <p:cNvSpPr>
            <a:spLocks noGrp="1"/>
          </p:cNvSpPr>
          <p:nvPr>
            <p:ph type="sldNum" sz="quarter" idx="15"/>
          </p:nvPr>
        </p:nvSpPr>
        <p:spPr/>
        <p:txBody>
          <a:bodyPr/>
          <a:lstStyle/>
          <a:p>
            <a:fld id="{57DA6B04-819C-4428-A45D-96A580AFA295}" type="slidenum">
              <a:rPr lang="de-DE" smtClean="0"/>
              <a:pPr/>
              <a:t>‹Nr.›</a:t>
            </a:fld>
            <a:endParaRPr lang="de-DE" dirty="0"/>
          </a:p>
        </p:txBody>
      </p:sp>
      <p:pic>
        <p:nvPicPr>
          <p:cNvPr id="16" name="Bild 34" descr="Westermann_Gruppe_wei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1685" y="4783920"/>
            <a:ext cx="1800000" cy="147000"/>
          </a:xfrm>
          <a:prstGeom prst="rect">
            <a:avLst/>
          </a:prstGeom>
        </p:spPr>
      </p:pic>
      <p:sp>
        <p:nvSpPr>
          <p:cNvPr id="12" name="Textplatzhalter 2"/>
          <p:cNvSpPr>
            <a:spLocks noGrp="1"/>
          </p:cNvSpPr>
          <p:nvPr>
            <p:ph type="body" sz="quarter" idx="16" hasCustomPrompt="1"/>
          </p:nvPr>
        </p:nvSpPr>
        <p:spPr>
          <a:xfrm>
            <a:off x="845124" y="79695"/>
            <a:ext cx="7910590" cy="238357"/>
          </a:xfrm>
        </p:spPr>
        <p:txBody>
          <a:bodyPr>
            <a:noAutofit/>
          </a:bodyPr>
          <a:lstStyle>
            <a:lvl5pPr>
              <a:defRPr kumimoji="0" lang="de-DE" sz="800" b="0" i="0" u="none" strike="noStrike" cap="none" spc="0" normalizeH="0" baseline="0" dirty="0">
                <a:ln>
                  <a:noFill/>
                </a:ln>
                <a:solidFill>
                  <a:schemeClr val="bg1"/>
                </a:solidFill>
                <a:effectLst/>
                <a:uFillTx/>
                <a:latin typeface="+mj-lt"/>
                <a:ea typeface="+mj-ea"/>
                <a:cs typeface="+mj-cs"/>
                <a:sym typeface="Calibri"/>
              </a:defRPr>
            </a:lvl5pPr>
          </a:lstStyle>
          <a:p>
            <a:pPr marL="88900" marR="0" lvl="4" indent="0" algn="l" defTabSz="457200" rtl="0" eaLnBrk="1" fontAlgn="auto" latinLnBrk="0" hangingPunct="1">
              <a:lnSpc>
                <a:spcPct val="100000"/>
              </a:lnSpc>
              <a:spcBef>
                <a:spcPts val="700"/>
              </a:spcBef>
              <a:spcAft>
                <a:spcPts val="0"/>
              </a:spcAft>
              <a:buClrTx/>
              <a:buSzPct val="100000"/>
              <a:buFont typeface="Arial"/>
              <a:buNone/>
              <a:tabLst/>
              <a:defRPr/>
            </a:pPr>
            <a:r>
              <a:rPr lang="de-DE" sz="800" dirty="0"/>
              <a:t>1. Marktentwicklung   2. Geschäftsentwicklung   3. Marktanteile und Frequenzen   4. Ausblick</a:t>
            </a:r>
          </a:p>
        </p:txBody>
      </p:sp>
    </p:spTree>
    <p:extLst>
      <p:ext uri="{BB962C8B-B14F-4D97-AF65-F5344CB8AC3E}">
        <p14:creationId xmlns:p14="http://schemas.microsoft.com/office/powerpoint/2010/main" val="11253921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Grafik ganzseitig">
    <p:spTree>
      <p:nvGrpSpPr>
        <p:cNvPr id="1" name=""/>
        <p:cNvGrpSpPr/>
        <p:nvPr/>
      </p:nvGrpSpPr>
      <p:grpSpPr>
        <a:xfrm>
          <a:off x="0" y="0"/>
          <a:ext cx="0" cy="0"/>
          <a:chOff x="0" y="0"/>
          <a:chExt cx="0" cy="0"/>
        </a:xfrm>
      </p:grpSpPr>
      <p:sp>
        <p:nvSpPr>
          <p:cNvPr id="13" name="Bildplatzhalter 12"/>
          <p:cNvSpPr>
            <a:spLocks noGrp="1"/>
          </p:cNvSpPr>
          <p:nvPr>
            <p:ph type="pic" sz="quarter" idx="12"/>
          </p:nvPr>
        </p:nvSpPr>
        <p:spPr>
          <a:xfrm>
            <a:off x="443883" y="1129085"/>
            <a:ext cx="8311829" cy="3345261"/>
          </a:xfrm>
          <a:prstGeom prst="rect">
            <a:avLst/>
          </a:prstGeom>
        </p:spPr>
        <p:txBody>
          <a:bodyPr/>
          <a:lstStyle>
            <a:lvl1pPr>
              <a:defRPr/>
            </a:lvl1pPr>
          </a:lstStyle>
          <a:p>
            <a:r>
              <a:rPr lang="de-DE" dirty="0"/>
              <a:t>Bild</a:t>
            </a:r>
          </a:p>
        </p:txBody>
      </p:sp>
      <p:sp>
        <p:nvSpPr>
          <p:cNvPr id="17" name="Shape 4"/>
          <p:cNvSpPr txBox="1">
            <a:spLocks/>
          </p:cNvSpPr>
          <p:nvPr userDrawn="1"/>
        </p:nvSpPr>
        <p:spPr>
          <a:xfrm>
            <a:off x="576000" y="4686721"/>
            <a:ext cx="338400" cy="395977"/>
          </a:xfrm>
          <a:prstGeom prst="rect">
            <a:avLst/>
          </a:prstGeom>
          <a:ln w="12700">
            <a:miter lim="400000"/>
          </a:ln>
        </p:spPr>
        <p:txBody>
          <a:bodyPr wrap="square" lIns="0" tIns="0" rIns="0" bIns="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l"/>
            <a:fld id="{3BAC6103-5C2D-483F-A795-2DF01F3FCF68}" type="slidenum">
              <a:rPr lang="de-DE" sz="1050" smtClean="0">
                <a:solidFill>
                  <a:schemeClr val="bg2"/>
                </a:solidFill>
                <a:latin typeface="bs Thomas Sans 1"/>
              </a:rPr>
              <a:t>‹Nr.›</a:t>
            </a:fld>
            <a:endParaRPr lang="de-DE" sz="1050" dirty="0">
              <a:solidFill>
                <a:schemeClr val="bg2"/>
              </a:solidFill>
              <a:latin typeface="bs Thomas Sans 1"/>
            </a:endParaRPr>
          </a:p>
        </p:txBody>
      </p:sp>
      <p:sp>
        <p:nvSpPr>
          <p:cNvPr id="21" name="Titel 19"/>
          <p:cNvSpPr>
            <a:spLocks noGrp="1"/>
          </p:cNvSpPr>
          <p:nvPr>
            <p:ph type="title" hasCustomPrompt="1"/>
          </p:nvPr>
        </p:nvSpPr>
        <p:spPr>
          <a:xfrm>
            <a:off x="443883" y="497152"/>
            <a:ext cx="8311831" cy="457006"/>
          </a:xfrm>
        </p:spPr>
        <p:txBody>
          <a:bodyPr anchor="t"/>
          <a:lstStyle>
            <a:lvl1pPr marL="541338" marR="0" indent="-541338" algn="l" defTabSz="457200" rtl="0" eaLnBrk="1" latinLnBrk="0" hangingPunct="1">
              <a:lnSpc>
                <a:spcPct val="100000"/>
              </a:lnSpc>
              <a:spcBef>
                <a:spcPts val="0"/>
              </a:spcBef>
              <a:spcAft>
                <a:spcPts val="0"/>
              </a:spcAft>
              <a:buClrTx/>
              <a:buSzTx/>
              <a:buFont typeface="+mj-lt"/>
              <a:buNone/>
              <a:tabLst>
                <a:tab pos="541338" algn="l"/>
              </a:tabLst>
              <a:defRPr lang="de-DE" sz="2400" b="0" i="0" u="none" strike="noStrike" cap="none" spc="0" baseline="0" dirty="0" smtClean="0">
                <a:ln>
                  <a:noFill/>
                </a:ln>
                <a:solidFill>
                  <a:schemeClr val="bg1">
                    <a:lumMod val="65000"/>
                    <a:lumOff val="35000"/>
                  </a:schemeClr>
                </a:solidFill>
                <a:uFillTx/>
                <a:latin typeface="+mj-lt"/>
                <a:ea typeface="+mj-ea"/>
                <a:cs typeface="+mj-cs"/>
                <a:sym typeface="Calibri"/>
              </a:defRPr>
            </a:lvl1pPr>
          </a:lstStyle>
          <a:p>
            <a:r>
              <a:rPr lang="de-DE" dirty="0"/>
              <a:t>2.	Das ist eine kurze Überschrift.</a:t>
            </a:r>
          </a:p>
        </p:txBody>
      </p:sp>
      <p:sp>
        <p:nvSpPr>
          <p:cNvPr id="3" name="Fußzeilenplatzhalter 2"/>
          <p:cNvSpPr>
            <a:spLocks noGrp="1"/>
          </p:cNvSpPr>
          <p:nvPr>
            <p:ph type="ftr" sz="quarter" idx="14"/>
          </p:nvPr>
        </p:nvSpPr>
        <p:spPr>
          <a:xfrm>
            <a:off x="869992" y="4749507"/>
            <a:ext cx="4980391" cy="274637"/>
          </a:xfrm>
        </p:spPr>
        <p:txBody>
          <a:bodyPr/>
          <a:lstStyle/>
          <a:p>
            <a:r>
              <a:rPr lang="de-DE"/>
              <a:t>Gesellschafterversammlung der Medien Union 2016</a:t>
            </a:r>
            <a:endParaRPr lang="de-DE" dirty="0"/>
          </a:p>
        </p:txBody>
      </p:sp>
      <p:sp>
        <p:nvSpPr>
          <p:cNvPr id="4" name="Foliennummernplatzhalter 3"/>
          <p:cNvSpPr>
            <a:spLocks noGrp="1"/>
          </p:cNvSpPr>
          <p:nvPr>
            <p:ph type="sldNum" sz="quarter" idx="15"/>
          </p:nvPr>
        </p:nvSpPr>
        <p:spPr/>
        <p:txBody>
          <a:bodyPr/>
          <a:lstStyle/>
          <a:p>
            <a:fld id="{57DA6B04-819C-4428-A45D-96A580AFA295}" type="slidenum">
              <a:rPr lang="de-DE" smtClean="0"/>
              <a:pPr/>
              <a:t>‹Nr.›</a:t>
            </a:fld>
            <a:endParaRPr lang="de-DE" dirty="0"/>
          </a:p>
        </p:txBody>
      </p:sp>
      <p:pic>
        <p:nvPicPr>
          <p:cNvPr id="16" name="Bild 34" descr="Westermann_Gruppe_wei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1685" y="4783920"/>
            <a:ext cx="1800000" cy="147000"/>
          </a:xfrm>
          <a:prstGeom prst="rect">
            <a:avLst/>
          </a:prstGeom>
        </p:spPr>
      </p:pic>
      <p:sp>
        <p:nvSpPr>
          <p:cNvPr id="12" name="Textplatzhalter 2"/>
          <p:cNvSpPr>
            <a:spLocks noGrp="1"/>
          </p:cNvSpPr>
          <p:nvPr>
            <p:ph type="body" sz="quarter" idx="16" hasCustomPrompt="1"/>
          </p:nvPr>
        </p:nvSpPr>
        <p:spPr>
          <a:xfrm>
            <a:off x="845123" y="79694"/>
            <a:ext cx="7910590" cy="238357"/>
          </a:xfrm>
        </p:spPr>
        <p:txBody>
          <a:bodyPr>
            <a:noAutofit/>
          </a:bodyPr>
          <a:lstStyle>
            <a:lvl5pPr>
              <a:defRPr kumimoji="0" lang="de-DE" sz="800" b="0" i="0" u="none" strike="noStrike" cap="none" spc="0" normalizeH="0" baseline="0" dirty="0">
                <a:ln>
                  <a:noFill/>
                </a:ln>
                <a:solidFill>
                  <a:schemeClr val="bg1"/>
                </a:solidFill>
                <a:effectLst/>
                <a:uFillTx/>
                <a:latin typeface="+mj-lt"/>
                <a:ea typeface="+mj-ea"/>
                <a:cs typeface="+mj-cs"/>
                <a:sym typeface="Calibri"/>
              </a:defRPr>
            </a:lvl5pPr>
          </a:lstStyle>
          <a:p>
            <a:pPr marL="88900" marR="0" lvl="4" indent="0" algn="l" defTabSz="457200" rtl="0" eaLnBrk="1" fontAlgn="auto" latinLnBrk="0" hangingPunct="1">
              <a:lnSpc>
                <a:spcPct val="100000"/>
              </a:lnSpc>
              <a:spcBef>
                <a:spcPts val="700"/>
              </a:spcBef>
              <a:spcAft>
                <a:spcPts val="0"/>
              </a:spcAft>
              <a:buClrTx/>
              <a:buSzPct val="100000"/>
              <a:buFont typeface="Arial"/>
              <a:buNone/>
              <a:tabLst/>
              <a:defRPr/>
            </a:pPr>
            <a:r>
              <a:rPr lang="de-DE" sz="800" dirty="0"/>
              <a:t>1. Marktentwicklung   2. Geschäftsentwicklung   3. Marktanteile und Frequenzen   4. Ausblick</a:t>
            </a:r>
          </a:p>
        </p:txBody>
      </p:sp>
    </p:spTree>
    <p:extLst>
      <p:ext uri="{BB962C8B-B14F-4D97-AF65-F5344CB8AC3E}">
        <p14:creationId xmlns:p14="http://schemas.microsoft.com/office/powerpoint/2010/main" val="399034893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Unterkapitel Text ganzseitig">
    <p:spTree>
      <p:nvGrpSpPr>
        <p:cNvPr id="1" name=""/>
        <p:cNvGrpSpPr/>
        <p:nvPr/>
      </p:nvGrpSpPr>
      <p:grpSpPr>
        <a:xfrm>
          <a:off x="0" y="0"/>
          <a:ext cx="0" cy="0"/>
          <a:chOff x="0" y="0"/>
          <a:chExt cx="0" cy="0"/>
        </a:xfrm>
      </p:grpSpPr>
      <p:sp>
        <p:nvSpPr>
          <p:cNvPr id="23" name="Titel 22"/>
          <p:cNvSpPr>
            <a:spLocks noGrp="1"/>
          </p:cNvSpPr>
          <p:nvPr>
            <p:ph type="title" hasCustomPrompt="1"/>
          </p:nvPr>
        </p:nvSpPr>
        <p:spPr>
          <a:xfrm>
            <a:off x="442957" y="497150"/>
            <a:ext cx="8320708" cy="457007"/>
          </a:xfrm>
        </p:spPr>
        <p:txBody>
          <a:bodyPr anchor="t"/>
          <a:lstStyle>
            <a:lvl1pPr marL="541338" indent="-541338">
              <a:tabLst>
                <a:tab pos="541338" algn="l"/>
              </a:tabLst>
              <a:defRPr sz="2400" baseline="0"/>
            </a:lvl1pPr>
          </a:lstStyle>
          <a:p>
            <a:r>
              <a:rPr lang="de-DE" dirty="0"/>
              <a:t>1.1	Dies ist eine Unterüberschrift</a:t>
            </a:r>
          </a:p>
        </p:txBody>
      </p:sp>
      <p:pic>
        <p:nvPicPr>
          <p:cNvPr id="16" name="Bild 34" descr="Westermann_Gruppe_wei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1685" y="4783920"/>
            <a:ext cx="1800000" cy="147000"/>
          </a:xfrm>
          <a:prstGeom prst="rect">
            <a:avLst/>
          </a:prstGeom>
        </p:spPr>
      </p:pic>
      <p:sp>
        <p:nvSpPr>
          <p:cNvPr id="17" name="Shape 4"/>
          <p:cNvSpPr txBox="1">
            <a:spLocks/>
          </p:cNvSpPr>
          <p:nvPr userDrawn="1"/>
        </p:nvSpPr>
        <p:spPr>
          <a:xfrm>
            <a:off x="576000" y="4686721"/>
            <a:ext cx="338400" cy="395977"/>
          </a:xfrm>
          <a:prstGeom prst="rect">
            <a:avLst/>
          </a:prstGeom>
          <a:ln w="12700">
            <a:miter lim="400000"/>
          </a:ln>
        </p:spPr>
        <p:txBody>
          <a:bodyPr wrap="square" lIns="0" tIns="0" rIns="0" bIns="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l"/>
            <a:fld id="{3BAC6103-5C2D-483F-A795-2DF01F3FCF68}" type="slidenum">
              <a:rPr lang="de-DE" sz="1050" smtClean="0">
                <a:solidFill>
                  <a:schemeClr val="bg2"/>
                </a:solidFill>
                <a:latin typeface="bs Thomas Sans 1"/>
              </a:rPr>
              <a:t>‹Nr.›</a:t>
            </a:fld>
            <a:endParaRPr lang="de-DE" sz="1050" dirty="0">
              <a:solidFill>
                <a:schemeClr val="bg2"/>
              </a:solidFill>
              <a:latin typeface="bs Thomas Sans 1"/>
            </a:endParaRPr>
          </a:p>
        </p:txBody>
      </p:sp>
      <p:sp>
        <p:nvSpPr>
          <p:cNvPr id="7" name="Textplatzhalter 6"/>
          <p:cNvSpPr>
            <a:spLocks noGrp="1"/>
          </p:cNvSpPr>
          <p:nvPr>
            <p:ph type="body" sz="quarter" idx="12" hasCustomPrompt="1"/>
          </p:nvPr>
        </p:nvSpPr>
        <p:spPr>
          <a:xfrm>
            <a:off x="985420" y="1121134"/>
            <a:ext cx="7770293" cy="3371353"/>
          </a:xfrm>
          <a:prstGeom prst="rect">
            <a:avLst/>
          </a:prstGeom>
        </p:spPr>
        <p:txBody>
          <a:bodyPr/>
          <a:lstStyle>
            <a:lvl1pPr marL="0" marR="0" indent="0" algn="l" defTabSz="457200" rtl="0" eaLnBrk="1" fontAlgn="auto" latinLnBrk="0" hangingPunct="0">
              <a:lnSpc>
                <a:spcPts val="1900"/>
              </a:lnSpc>
              <a:spcBef>
                <a:spcPts val="0"/>
              </a:spcBef>
              <a:spcAft>
                <a:spcPts val="600"/>
              </a:spcAft>
              <a:buClr>
                <a:srgbClr val="555555"/>
              </a:buClr>
              <a:buSzTx/>
              <a:buFont typeface="Arial"/>
              <a:buNone/>
              <a:tabLst/>
              <a:defRPr/>
            </a:lvl1pPr>
          </a:lstStyle>
          <a:p>
            <a:pPr marL="0" marR="0" lvl="0" indent="0" algn="l" defTabSz="457200" rtl="0" eaLnBrk="1" fontAlgn="auto" latinLnBrk="0" hangingPunct="0">
              <a:lnSpc>
                <a:spcPts val="1900"/>
              </a:lnSpc>
              <a:spcBef>
                <a:spcPts val="0"/>
              </a:spcBef>
              <a:spcAft>
                <a:spcPts val="0"/>
              </a:spcAft>
              <a:buClrTx/>
              <a:buSzTx/>
              <a:buFontTx/>
              <a:buNone/>
              <a:tabLst/>
              <a:defRPr/>
            </a:pPr>
            <a:r>
              <a:rPr kumimoji="0" lang="de-DE" sz="1500" b="0" i="0" u="none" strike="noStrike" kern="0" cap="none" spc="0" normalizeH="0" baseline="0" noProof="0" dirty="0" err="1">
                <a:ln>
                  <a:noFill/>
                </a:ln>
                <a:solidFill>
                  <a:srgbClr val="000000"/>
                </a:solidFill>
                <a:effectLst/>
                <a:uLnTx/>
                <a:uFillTx/>
                <a:latin typeface="+mj-lt"/>
                <a:sym typeface="Calibri"/>
              </a:rPr>
              <a:t>Lorem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ipsum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amet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consectetuer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adipiscing</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elit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commodo </a:t>
            </a:r>
            <a:r>
              <a:rPr kumimoji="0" lang="de-DE" sz="1500" b="0" i="0" u="none" strike="noStrike" kern="0" cap="none" spc="0" normalizeH="0" baseline="0" noProof="0" dirty="0" err="1">
                <a:ln>
                  <a:noFill/>
                </a:ln>
                <a:solidFill>
                  <a:srgbClr val="000000"/>
                </a:solidFill>
                <a:effectLst/>
                <a:uLnTx/>
                <a:uFillTx/>
                <a:latin typeface="+mj-lt"/>
                <a:sym typeface="Calibri"/>
              </a:rPr>
              <a:t>ligula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eget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Cum </a:t>
            </a:r>
            <a:r>
              <a:rPr kumimoji="0" lang="de-DE" sz="1500" b="0" i="0" u="none" strike="noStrike" kern="0" cap="none" spc="0" normalizeH="0" baseline="0" noProof="0" dirty="0" err="1">
                <a:ln>
                  <a:noFill/>
                </a:ln>
                <a:solidFill>
                  <a:srgbClr val="000000"/>
                </a:solidFill>
                <a:effectLst/>
                <a:uLnTx/>
                <a:uFillTx/>
                <a:latin typeface="+mj-lt"/>
                <a:sym typeface="Calibri"/>
              </a:rPr>
              <a:t>sociis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natoque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penatibus</a:t>
            </a:r>
            <a:r>
              <a:rPr kumimoji="0" lang="de-DE" sz="1500" b="0" i="0" u="none" strike="noStrike" kern="0" cap="none" spc="0" normalizeH="0" baseline="0" noProof="0" dirty="0">
                <a:ln>
                  <a:noFill/>
                </a:ln>
                <a:solidFill>
                  <a:srgbClr val="000000"/>
                </a:solidFill>
                <a:effectLst/>
                <a:uLnTx/>
                <a:uFillTx/>
                <a:latin typeface="+mj-lt"/>
                <a:sym typeface="Calibri"/>
              </a:rPr>
              <a:t> et </a:t>
            </a:r>
            <a:r>
              <a:rPr kumimoji="0" lang="de-DE" sz="1500" b="0" i="0" u="none" strike="noStrike" kern="0" cap="none" spc="0" normalizeH="0" baseline="0" noProof="0" dirty="0" err="1">
                <a:ln>
                  <a:noFill/>
                </a:ln>
                <a:solidFill>
                  <a:srgbClr val="000000"/>
                </a:solidFill>
                <a:effectLst/>
                <a:uLnTx/>
                <a:uFillTx/>
                <a:latin typeface="+mj-lt"/>
                <a:sym typeface="Calibri"/>
              </a:rPr>
              <a:t>magnis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parturient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montes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nascetur</a:t>
            </a:r>
            <a:r>
              <a:rPr kumimoji="0" lang="de-DE" sz="1500" b="0" i="0" u="none" strike="noStrike" kern="0" cap="none" spc="0" normalizeH="0" baseline="0" noProof="0" dirty="0">
                <a:ln>
                  <a:noFill/>
                </a:ln>
                <a:solidFill>
                  <a:srgbClr val="000000"/>
                </a:solidFill>
                <a:effectLst/>
                <a:uLnTx/>
                <a:uFillTx/>
                <a:latin typeface="+mj-lt"/>
                <a:sym typeface="Calibri"/>
              </a:rPr>
              <a:t>.</a:t>
            </a:r>
          </a:p>
          <a:p>
            <a:pPr marL="285750" marR="0" lvl="0" indent="-285750" algn="l" defTabSz="457200" rtl="0" eaLnBrk="1" fontAlgn="auto" latinLnBrk="0" hangingPunct="0">
              <a:lnSpc>
                <a:spcPct val="100000"/>
              </a:lnSpc>
              <a:spcBef>
                <a:spcPts val="0"/>
              </a:spcBef>
              <a:spcAft>
                <a:spcPts val="0"/>
              </a:spcAft>
              <a:buClrTx/>
              <a:buSzTx/>
              <a:buFont typeface="Arial"/>
              <a:buChar char="•"/>
              <a:tabLst/>
              <a:defRPr/>
            </a:pPr>
            <a:endParaRPr kumimoji="0" lang="de-DE" sz="1500" b="0" i="0" u="none" strike="noStrike" kern="0" cap="none" spc="0" normalizeH="0" baseline="0" noProof="0" dirty="0">
              <a:ln>
                <a:noFill/>
              </a:ln>
              <a:solidFill>
                <a:srgbClr val="000000"/>
              </a:solidFill>
              <a:effectLst/>
              <a:uLnTx/>
              <a:uFillTx/>
              <a:latin typeface="+mj-lt"/>
              <a:sym typeface="Calibri"/>
            </a:endParaRPr>
          </a:p>
          <a:p>
            <a:pPr marL="285750" marR="0" lvl="0" indent="-285750" algn="l" defTabSz="457200" rtl="0" eaLnBrk="1" fontAlgn="auto" latinLnBrk="0" hangingPunct="0">
              <a:lnSpc>
                <a:spcPts val="1900"/>
              </a:lnSpc>
              <a:spcBef>
                <a:spcPts val="0"/>
              </a:spcBef>
              <a:spcAft>
                <a:spcPts val="600"/>
              </a:spcAft>
              <a:buClr>
                <a:srgbClr val="555555"/>
              </a:buClr>
              <a:buSzTx/>
              <a:buFont typeface="Arial"/>
              <a:buChar char="•"/>
              <a:tabLst/>
              <a:defRPr/>
            </a:pPr>
            <a:r>
              <a:rPr kumimoji="0" lang="de-DE" sz="1500" b="0" i="0" u="none" strike="noStrike" kern="0" cap="none" spc="0" normalizeH="0" baseline="0" noProof="0" dirty="0" err="1">
                <a:ln>
                  <a:noFill/>
                </a:ln>
                <a:solidFill>
                  <a:srgbClr val="000000"/>
                </a:solidFill>
                <a:effectLst/>
                <a:uLnTx/>
                <a:uFillTx/>
                <a:latin typeface="+mj-lt"/>
                <a:sym typeface="Calibri"/>
              </a:rPr>
              <a:t>ridiculus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quam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felis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ultricies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pellentesque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pretium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285750" marR="0" lvl="0" indent="-285750" algn="l" defTabSz="457200" rtl="0" eaLnBrk="1" fontAlgn="auto" latinLnBrk="0" hangingPunct="0">
              <a:lnSpc>
                <a:spcPts val="1900"/>
              </a:lnSpc>
              <a:spcBef>
                <a:spcPts val="0"/>
              </a:spcBef>
              <a:spcAft>
                <a:spcPts val="600"/>
              </a:spcAft>
              <a:buClr>
                <a:srgbClr val="555555"/>
              </a:buClr>
              <a:buSzTx/>
              <a:buFont typeface="Arial"/>
              <a:buChar char="•"/>
              <a:tabLst/>
              <a:defRPr/>
            </a:pPr>
            <a:r>
              <a:rPr kumimoji="0" lang="de-DE" sz="1500" b="0" i="0" u="none" strike="noStrike" kern="0" cap="none" spc="0" normalizeH="0" baseline="0" noProof="0" dirty="0" err="1">
                <a:ln>
                  <a:noFill/>
                </a:ln>
                <a:solidFill>
                  <a:srgbClr val="000000"/>
                </a:solidFill>
                <a:effectLst/>
                <a:uLnTx/>
                <a:uFillTx/>
                <a:latin typeface="+mj-lt"/>
                <a:sym typeface="Calibri"/>
              </a:rPr>
              <a:t>Nulla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consequat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enim</a:t>
            </a:r>
            <a:br>
              <a:rPr kumimoji="0" lang="de-DE" sz="1500" b="0" i="0" u="none" strike="noStrike" kern="0" cap="none" spc="0" normalizeH="0" baseline="0" noProof="0" dirty="0">
                <a:ln>
                  <a:noFill/>
                </a:ln>
                <a:solidFill>
                  <a:srgbClr val="000000"/>
                </a:solidFill>
                <a:effectLst/>
                <a:uLnTx/>
                <a:uFillTx/>
                <a:latin typeface="+mj-lt"/>
                <a:sym typeface="Calibri"/>
              </a:rPr>
            </a:br>
            <a:r>
              <a:rPr kumimoji="0" lang="de-DE" sz="1500" b="0" i="0" u="none" strike="noStrike" kern="0" cap="none" spc="0" normalizeH="0" baseline="0" noProof="0" dirty="0" err="1">
                <a:ln>
                  <a:noFill/>
                </a:ln>
                <a:solidFill>
                  <a:srgbClr val="000000"/>
                </a:solidFill>
                <a:effectLst/>
                <a:uLnTx/>
                <a:uFillTx/>
                <a:latin typeface="+mj-lt"/>
                <a:sym typeface="Calibri"/>
              </a:rPr>
              <a:t>aliquet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vulputate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eget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justo</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rhoncus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imperdiet</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285750" marR="0" lvl="0" indent="-285750" algn="l" defTabSz="457200" rtl="0" eaLnBrk="1" fontAlgn="auto" latinLnBrk="0" hangingPunct="0">
              <a:lnSpc>
                <a:spcPts val="1900"/>
              </a:lnSpc>
              <a:spcBef>
                <a:spcPts val="0"/>
              </a:spcBef>
              <a:spcAft>
                <a:spcPts val="600"/>
              </a:spcAft>
              <a:buClr>
                <a:srgbClr val="555555"/>
              </a:buClr>
              <a:buSzTx/>
              <a:buFont typeface="Arial"/>
              <a:buChar char="•"/>
              <a:tabLst/>
              <a:defRPr/>
            </a:pPr>
            <a:r>
              <a:rPr kumimoji="0" lang="de-DE" sz="1500" b="0" i="0" u="none" strike="noStrike" kern="0" cap="none" spc="0" normalizeH="0" baseline="0" noProof="0" dirty="0" err="1">
                <a:ln>
                  <a:noFill/>
                </a:ln>
                <a:solidFill>
                  <a:srgbClr val="000000"/>
                </a:solidFill>
                <a:effectLst/>
                <a:uLnTx/>
                <a:uFillTx/>
                <a:latin typeface="+mj-lt"/>
                <a:sym typeface="Calibri"/>
              </a:rPr>
              <a:t>Venenatis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vitae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justo</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Nullam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dictum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felis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pede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mollis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pretium</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285750" marR="0" lvl="0" indent="-285750" algn="l" defTabSz="457200" rtl="0" eaLnBrk="1" fontAlgn="auto" latinLnBrk="0" hangingPunct="0">
              <a:lnSpc>
                <a:spcPts val="1900"/>
              </a:lnSpc>
              <a:spcBef>
                <a:spcPts val="0"/>
              </a:spcBef>
              <a:spcAft>
                <a:spcPts val="600"/>
              </a:spcAft>
              <a:buClr>
                <a:srgbClr val="555555"/>
              </a:buClr>
              <a:buSzTx/>
              <a:buFont typeface="Arial"/>
              <a:buChar char="•"/>
              <a:tabLst/>
              <a:defRPr/>
            </a:pPr>
            <a:r>
              <a:rPr kumimoji="0" lang="de-DE" sz="1500" b="0" i="0" u="none" strike="noStrike" kern="0" cap="none" spc="0" normalizeH="0" baseline="0" noProof="0" dirty="0" err="1">
                <a:ln>
                  <a:noFill/>
                </a:ln>
                <a:solidFill>
                  <a:srgbClr val="000000"/>
                </a:solidFill>
                <a:effectLst/>
                <a:uLnTx/>
                <a:uFillTx/>
                <a:latin typeface="+mj-lt"/>
                <a:sym typeface="Calibri"/>
              </a:rPr>
              <a:t>Lorem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ipsum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amet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consectetuer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adipiscing</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elit</a:t>
            </a:r>
            <a:r>
              <a:rPr kumimoji="0" lang="de-DE" sz="1500" b="0" i="0" u="none" strike="noStrike" kern="0" cap="none" spc="0" normalizeH="0" baseline="0" noProof="0" dirty="0">
                <a:ln>
                  <a:noFill/>
                </a:ln>
                <a:solidFill>
                  <a:srgbClr val="000000"/>
                </a:solidFill>
                <a:effectLst/>
                <a:uLnTx/>
                <a:uFillTx/>
                <a:latin typeface="+mj-lt"/>
                <a:sym typeface="Calibri"/>
              </a:rPr>
              <a:t>.</a:t>
            </a:r>
          </a:p>
        </p:txBody>
      </p:sp>
      <p:sp>
        <p:nvSpPr>
          <p:cNvPr id="25" name="Fußzeilenplatzhalter 24"/>
          <p:cNvSpPr>
            <a:spLocks noGrp="1"/>
          </p:cNvSpPr>
          <p:nvPr>
            <p:ph type="ftr" sz="quarter" idx="14"/>
          </p:nvPr>
        </p:nvSpPr>
        <p:spPr>
          <a:xfrm>
            <a:off x="869992" y="4749507"/>
            <a:ext cx="4980391" cy="274637"/>
          </a:xfrm>
        </p:spPr>
        <p:txBody>
          <a:bodyPr/>
          <a:lstStyle>
            <a:lvl1pPr algn="l">
              <a:defRPr/>
            </a:lvl1pPr>
          </a:lstStyle>
          <a:p>
            <a:r>
              <a:rPr lang="de-DE"/>
              <a:t>Gesellschafterversammlung der Medien Union 2016</a:t>
            </a:r>
            <a:endParaRPr lang="de-DE" dirty="0"/>
          </a:p>
        </p:txBody>
      </p:sp>
      <p:sp>
        <p:nvSpPr>
          <p:cNvPr id="26" name="Foliennummernplatzhalter 25"/>
          <p:cNvSpPr>
            <a:spLocks noGrp="1"/>
          </p:cNvSpPr>
          <p:nvPr>
            <p:ph type="sldNum" sz="quarter" idx="15"/>
          </p:nvPr>
        </p:nvSpPr>
        <p:spPr/>
        <p:txBody>
          <a:bodyPr/>
          <a:lstStyle/>
          <a:p>
            <a:fld id="{57DA6B04-819C-4428-A45D-96A580AFA295}" type="slidenum">
              <a:rPr lang="de-DE" smtClean="0"/>
              <a:pPr/>
              <a:t>‹Nr.›</a:t>
            </a:fld>
            <a:endParaRPr lang="de-DE" dirty="0"/>
          </a:p>
        </p:txBody>
      </p:sp>
      <p:sp>
        <p:nvSpPr>
          <p:cNvPr id="9" name="Textplatzhalter 2"/>
          <p:cNvSpPr>
            <a:spLocks noGrp="1"/>
          </p:cNvSpPr>
          <p:nvPr>
            <p:ph type="body" sz="quarter" idx="16" hasCustomPrompt="1"/>
          </p:nvPr>
        </p:nvSpPr>
        <p:spPr>
          <a:xfrm>
            <a:off x="845123" y="79694"/>
            <a:ext cx="7910590" cy="238357"/>
          </a:xfrm>
        </p:spPr>
        <p:txBody>
          <a:bodyPr>
            <a:noAutofit/>
          </a:bodyPr>
          <a:lstStyle>
            <a:lvl5pPr>
              <a:defRPr kumimoji="0" lang="de-DE" sz="800" b="0" i="0" u="none" strike="noStrike" cap="none" spc="0" normalizeH="0" baseline="0" dirty="0">
                <a:ln>
                  <a:noFill/>
                </a:ln>
                <a:solidFill>
                  <a:schemeClr val="bg1"/>
                </a:solidFill>
                <a:effectLst/>
                <a:uFillTx/>
                <a:latin typeface="+mj-lt"/>
                <a:ea typeface="+mj-ea"/>
                <a:cs typeface="+mj-cs"/>
                <a:sym typeface="Calibri"/>
              </a:defRPr>
            </a:lvl5pPr>
          </a:lstStyle>
          <a:p>
            <a:pPr marL="88900" marR="0" lvl="4" indent="0" algn="l" defTabSz="457200" rtl="0" eaLnBrk="1" fontAlgn="auto" latinLnBrk="0" hangingPunct="1">
              <a:lnSpc>
                <a:spcPct val="100000"/>
              </a:lnSpc>
              <a:spcBef>
                <a:spcPts val="700"/>
              </a:spcBef>
              <a:spcAft>
                <a:spcPts val="0"/>
              </a:spcAft>
              <a:buClrTx/>
              <a:buSzPct val="100000"/>
              <a:buFont typeface="Arial"/>
              <a:buNone/>
              <a:tabLst/>
              <a:defRPr/>
            </a:pPr>
            <a:r>
              <a:rPr lang="de-DE" sz="800" dirty="0"/>
              <a:t>1. Marktentwicklung   2. Geschäftsentwicklung   3. Marktanteile und Frequenzen   4. Ausblick</a:t>
            </a:r>
          </a:p>
        </p:txBody>
      </p:sp>
    </p:spTree>
    <p:extLst>
      <p:ext uri="{BB962C8B-B14F-4D97-AF65-F5344CB8AC3E}">
        <p14:creationId xmlns:p14="http://schemas.microsoft.com/office/powerpoint/2010/main" val="243674234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Unterkapitel Text Grafik 50|50">
    <p:spTree>
      <p:nvGrpSpPr>
        <p:cNvPr id="1" name=""/>
        <p:cNvGrpSpPr/>
        <p:nvPr/>
      </p:nvGrpSpPr>
      <p:grpSpPr>
        <a:xfrm>
          <a:off x="0" y="0"/>
          <a:ext cx="0" cy="0"/>
          <a:chOff x="0" y="0"/>
          <a:chExt cx="0" cy="0"/>
        </a:xfrm>
      </p:grpSpPr>
      <p:sp>
        <p:nvSpPr>
          <p:cNvPr id="23" name="Titel 22"/>
          <p:cNvSpPr>
            <a:spLocks noGrp="1"/>
          </p:cNvSpPr>
          <p:nvPr>
            <p:ph type="title" hasCustomPrompt="1"/>
          </p:nvPr>
        </p:nvSpPr>
        <p:spPr>
          <a:xfrm>
            <a:off x="442957" y="497150"/>
            <a:ext cx="8320708" cy="457007"/>
          </a:xfrm>
        </p:spPr>
        <p:txBody>
          <a:bodyPr anchor="t"/>
          <a:lstStyle>
            <a:lvl1pPr marL="541338" indent="-541338">
              <a:tabLst>
                <a:tab pos="541338" algn="l"/>
              </a:tabLst>
              <a:defRPr sz="2400" baseline="0"/>
            </a:lvl1pPr>
          </a:lstStyle>
          <a:p>
            <a:r>
              <a:rPr lang="de-DE" dirty="0"/>
              <a:t>1.1	Dies ist eine Unterüberschrift</a:t>
            </a:r>
          </a:p>
        </p:txBody>
      </p:sp>
      <p:pic>
        <p:nvPicPr>
          <p:cNvPr id="16" name="Bild 34" descr="Westermann_Gruppe_wei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1685" y="4783920"/>
            <a:ext cx="1800000" cy="147000"/>
          </a:xfrm>
          <a:prstGeom prst="rect">
            <a:avLst/>
          </a:prstGeom>
        </p:spPr>
      </p:pic>
      <p:sp>
        <p:nvSpPr>
          <p:cNvPr id="17" name="Shape 4"/>
          <p:cNvSpPr txBox="1">
            <a:spLocks/>
          </p:cNvSpPr>
          <p:nvPr userDrawn="1"/>
        </p:nvSpPr>
        <p:spPr>
          <a:xfrm>
            <a:off x="576000" y="4686721"/>
            <a:ext cx="338400" cy="395977"/>
          </a:xfrm>
          <a:prstGeom prst="rect">
            <a:avLst/>
          </a:prstGeom>
          <a:ln w="12700">
            <a:miter lim="400000"/>
          </a:ln>
        </p:spPr>
        <p:txBody>
          <a:bodyPr wrap="square" lIns="0" tIns="0" rIns="0" bIns="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l"/>
            <a:fld id="{3BAC6103-5C2D-483F-A795-2DF01F3FCF68}" type="slidenum">
              <a:rPr lang="de-DE" sz="1050" smtClean="0">
                <a:solidFill>
                  <a:schemeClr val="bg2"/>
                </a:solidFill>
                <a:latin typeface="bs Thomas Sans 1"/>
              </a:rPr>
              <a:t>‹Nr.›</a:t>
            </a:fld>
            <a:endParaRPr lang="de-DE" sz="1050" dirty="0">
              <a:solidFill>
                <a:schemeClr val="bg2"/>
              </a:solidFill>
              <a:latin typeface="bs Thomas Sans 1"/>
            </a:endParaRPr>
          </a:p>
        </p:txBody>
      </p:sp>
      <p:sp>
        <p:nvSpPr>
          <p:cNvPr id="25" name="Fußzeilenplatzhalter 24"/>
          <p:cNvSpPr>
            <a:spLocks noGrp="1"/>
          </p:cNvSpPr>
          <p:nvPr>
            <p:ph type="ftr" sz="quarter" idx="14"/>
          </p:nvPr>
        </p:nvSpPr>
        <p:spPr>
          <a:xfrm>
            <a:off x="869992" y="4749507"/>
            <a:ext cx="4980391" cy="274637"/>
          </a:xfrm>
        </p:spPr>
        <p:txBody>
          <a:bodyPr/>
          <a:lstStyle>
            <a:lvl1pPr algn="l">
              <a:defRPr/>
            </a:lvl1pPr>
          </a:lstStyle>
          <a:p>
            <a:r>
              <a:rPr lang="de-DE"/>
              <a:t>Gesellschafterversammlung der Medien Union 2016</a:t>
            </a:r>
            <a:endParaRPr lang="de-DE" dirty="0"/>
          </a:p>
        </p:txBody>
      </p:sp>
      <p:sp>
        <p:nvSpPr>
          <p:cNvPr id="26" name="Foliennummernplatzhalter 25"/>
          <p:cNvSpPr>
            <a:spLocks noGrp="1"/>
          </p:cNvSpPr>
          <p:nvPr>
            <p:ph type="sldNum" sz="quarter" idx="15"/>
          </p:nvPr>
        </p:nvSpPr>
        <p:spPr/>
        <p:txBody>
          <a:bodyPr/>
          <a:lstStyle/>
          <a:p>
            <a:fld id="{57DA6B04-819C-4428-A45D-96A580AFA295}" type="slidenum">
              <a:rPr lang="de-DE" smtClean="0"/>
              <a:pPr/>
              <a:t>‹Nr.›</a:t>
            </a:fld>
            <a:endParaRPr lang="de-DE" dirty="0"/>
          </a:p>
        </p:txBody>
      </p:sp>
      <p:sp>
        <p:nvSpPr>
          <p:cNvPr id="9" name="Textplatzhalter 2"/>
          <p:cNvSpPr>
            <a:spLocks noGrp="1"/>
          </p:cNvSpPr>
          <p:nvPr>
            <p:ph type="body" sz="quarter" idx="16" hasCustomPrompt="1"/>
          </p:nvPr>
        </p:nvSpPr>
        <p:spPr>
          <a:xfrm>
            <a:off x="845123" y="79694"/>
            <a:ext cx="7910590" cy="238357"/>
          </a:xfrm>
        </p:spPr>
        <p:txBody>
          <a:bodyPr>
            <a:noAutofit/>
          </a:bodyPr>
          <a:lstStyle>
            <a:lvl5pPr>
              <a:defRPr kumimoji="0" lang="de-DE" sz="800" b="0" i="0" u="none" strike="noStrike" cap="none" spc="0" normalizeH="0" baseline="0" dirty="0">
                <a:ln>
                  <a:noFill/>
                </a:ln>
                <a:solidFill>
                  <a:schemeClr val="bg1"/>
                </a:solidFill>
                <a:effectLst/>
                <a:uFillTx/>
                <a:latin typeface="+mj-lt"/>
                <a:ea typeface="+mj-ea"/>
                <a:cs typeface="+mj-cs"/>
                <a:sym typeface="Calibri"/>
              </a:defRPr>
            </a:lvl5pPr>
          </a:lstStyle>
          <a:p>
            <a:pPr marL="88900" marR="0" lvl="4" indent="0" algn="l" defTabSz="457200" rtl="0" eaLnBrk="1" fontAlgn="auto" latinLnBrk="0" hangingPunct="1">
              <a:lnSpc>
                <a:spcPct val="100000"/>
              </a:lnSpc>
              <a:spcBef>
                <a:spcPts val="700"/>
              </a:spcBef>
              <a:spcAft>
                <a:spcPts val="0"/>
              </a:spcAft>
              <a:buClrTx/>
              <a:buSzPct val="100000"/>
              <a:buFont typeface="Arial"/>
              <a:buNone/>
              <a:tabLst/>
              <a:defRPr/>
            </a:pPr>
            <a:r>
              <a:rPr lang="de-DE" sz="800" dirty="0"/>
              <a:t>1. Marktentwicklung   2. Geschäftsentwicklung   3. Marktanteile und Frequenzen   4. Ausblick</a:t>
            </a:r>
          </a:p>
        </p:txBody>
      </p:sp>
      <p:sp>
        <p:nvSpPr>
          <p:cNvPr id="10" name="Bildplatzhalter 12"/>
          <p:cNvSpPr>
            <a:spLocks noGrp="1"/>
          </p:cNvSpPr>
          <p:nvPr>
            <p:ph type="pic" sz="quarter" idx="17"/>
          </p:nvPr>
        </p:nvSpPr>
        <p:spPr>
          <a:xfrm>
            <a:off x="442957" y="1113183"/>
            <a:ext cx="8336565" cy="3361163"/>
          </a:xfrm>
          <a:prstGeom prst="rect">
            <a:avLst/>
          </a:prstGeom>
        </p:spPr>
        <p:txBody>
          <a:bodyPr/>
          <a:lstStyle>
            <a:lvl1pPr>
              <a:defRPr/>
            </a:lvl1pPr>
          </a:lstStyle>
          <a:p>
            <a:r>
              <a:rPr lang="de-DE" dirty="0"/>
              <a:t>Bild</a:t>
            </a:r>
          </a:p>
        </p:txBody>
      </p:sp>
    </p:spTree>
    <p:extLst>
      <p:ext uri="{BB962C8B-B14F-4D97-AF65-F5344CB8AC3E}">
        <p14:creationId xmlns:p14="http://schemas.microsoft.com/office/powerpoint/2010/main" val="138961142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Unterkapitel Text Grafik 50|50">
    <p:spTree>
      <p:nvGrpSpPr>
        <p:cNvPr id="1" name=""/>
        <p:cNvGrpSpPr/>
        <p:nvPr/>
      </p:nvGrpSpPr>
      <p:grpSpPr>
        <a:xfrm>
          <a:off x="0" y="0"/>
          <a:ext cx="0" cy="0"/>
          <a:chOff x="0" y="0"/>
          <a:chExt cx="0" cy="0"/>
        </a:xfrm>
      </p:grpSpPr>
      <p:sp>
        <p:nvSpPr>
          <p:cNvPr id="23" name="Titel 22"/>
          <p:cNvSpPr>
            <a:spLocks noGrp="1"/>
          </p:cNvSpPr>
          <p:nvPr>
            <p:ph type="title" hasCustomPrompt="1"/>
          </p:nvPr>
        </p:nvSpPr>
        <p:spPr>
          <a:xfrm>
            <a:off x="442957" y="497150"/>
            <a:ext cx="8320708" cy="816745"/>
          </a:xfrm>
        </p:spPr>
        <p:txBody>
          <a:bodyPr anchor="t"/>
          <a:lstStyle>
            <a:lvl1pPr marL="541338" indent="-541338">
              <a:tabLst>
                <a:tab pos="541338" algn="l"/>
              </a:tabLst>
              <a:defRPr sz="2400" baseline="0"/>
            </a:lvl1pPr>
          </a:lstStyle>
          <a:p>
            <a:r>
              <a:rPr lang="de-DE" dirty="0"/>
              <a:t>1.1	Dies ist eine Unterüberschrift mit bis zu zwei Zeilen Inhalt</a:t>
            </a:r>
          </a:p>
        </p:txBody>
      </p:sp>
      <p:pic>
        <p:nvPicPr>
          <p:cNvPr id="16" name="Bild 34" descr="Westermann_Gruppe_wei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1685" y="4783920"/>
            <a:ext cx="1800000" cy="147000"/>
          </a:xfrm>
          <a:prstGeom prst="rect">
            <a:avLst/>
          </a:prstGeom>
        </p:spPr>
      </p:pic>
      <p:sp>
        <p:nvSpPr>
          <p:cNvPr id="17" name="Shape 4"/>
          <p:cNvSpPr txBox="1">
            <a:spLocks/>
          </p:cNvSpPr>
          <p:nvPr userDrawn="1"/>
        </p:nvSpPr>
        <p:spPr>
          <a:xfrm>
            <a:off x="576000" y="4686721"/>
            <a:ext cx="338400" cy="395977"/>
          </a:xfrm>
          <a:prstGeom prst="rect">
            <a:avLst/>
          </a:prstGeom>
          <a:ln w="12700">
            <a:miter lim="400000"/>
          </a:ln>
        </p:spPr>
        <p:txBody>
          <a:bodyPr wrap="square" lIns="0" tIns="0" rIns="0" bIns="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l"/>
            <a:fld id="{3BAC6103-5C2D-483F-A795-2DF01F3FCF68}" type="slidenum">
              <a:rPr lang="de-DE" sz="1050" smtClean="0">
                <a:solidFill>
                  <a:schemeClr val="bg2"/>
                </a:solidFill>
                <a:latin typeface="bs Thomas Sans 1"/>
              </a:rPr>
              <a:t>‹Nr.›</a:t>
            </a:fld>
            <a:endParaRPr lang="de-DE" sz="1050" dirty="0">
              <a:solidFill>
                <a:schemeClr val="bg2"/>
              </a:solidFill>
              <a:latin typeface="bs Thomas Sans 1"/>
            </a:endParaRPr>
          </a:p>
        </p:txBody>
      </p:sp>
      <p:sp>
        <p:nvSpPr>
          <p:cNvPr id="7" name="Textplatzhalter 6"/>
          <p:cNvSpPr>
            <a:spLocks noGrp="1"/>
          </p:cNvSpPr>
          <p:nvPr>
            <p:ph type="body" sz="quarter" idx="12" hasCustomPrompt="1"/>
          </p:nvPr>
        </p:nvSpPr>
        <p:spPr>
          <a:xfrm>
            <a:off x="985421" y="1466910"/>
            <a:ext cx="3777410" cy="3025577"/>
          </a:xfrm>
          <a:prstGeom prst="rect">
            <a:avLst/>
          </a:prstGeom>
        </p:spPr>
        <p:txBody>
          <a:bodyPr/>
          <a:lstStyle>
            <a:lvl1pPr marL="0" marR="0" indent="0" algn="l" defTabSz="457200" rtl="0" eaLnBrk="1" fontAlgn="auto" latinLnBrk="0" hangingPunct="0">
              <a:lnSpc>
                <a:spcPts val="1900"/>
              </a:lnSpc>
              <a:spcBef>
                <a:spcPts val="0"/>
              </a:spcBef>
              <a:spcAft>
                <a:spcPts val="600"/>
              </a:spcAft>
              <a:buClr>
                <a:srgbClr val="555555"/>
              </a:buClr>
              <a:buSzTx/>
              <a:buFont typeface="Arial"/>
              <a:buNone/>
              <a:tabLst/>
              <a:defRPr/>
            </a:lvl1pPr>
          </a:lstStyle>
          <a:p>
            <a:pPr marL="0" marR="0" lvl="0" indent="0" algn="l" defTabSz="457200" rtl="0" eaLnBrk="1" fontAlgn="auto" latinLnBrk="0" hangingPunct="0">
              <a:lnSpc>
                <a:spcPts val="1900"/>
              </a:lnSpc>
              <a:spcBef>
                <a:spcPts val="0"/>
              </a:spcBef>
              <a:spcAft>
                <a:spcPts val="0"/>
              </a:spcAft>
              <a:buClrTx/>
              <a:buSzTx/>
              <a:buFontTx/>
              <a:buNone/>
              <a:tabLst/>
              <a:defRPr/>
            </a:pPr>
            <a:r>
              <a:rPr kumimoji="0" lang="de-DE" sz="1500" b="0" i="0" u="none" strike="noStrike" kern="0" cap="none" spc="0" normalizeH="0" baseline="0" noProof="0" dirty="0" err="1">
                <a:ln>
                  <a:noFill/>
                </a:ln>
                <a:solidFill>
                  <a:srgbClr val="000000"/>
                </a:solidFill>
                <a:effectLst/>
                <a:uLnTx/>
                <a:uFillTx/>
                <a:latin typeface="+mj-lt"/>
                <a:sym typeface="Calibri"/>
              </a:rPr>
              <a:t>Lorem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ipsum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sit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amet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consectetuer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adipiscing</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elit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commodo </a:t>
            </a:r>
            <a:r>
              <a:rPr kumimoji="0" lang="de-DE" sz="1500" b="0" i="0" u="none" strike="noStrike" kern="0" cap="none" spc="0" normalizeH="0" baseline="0" noProof="0" dirty="0" err="1">
                <a:ln>
                  <a:noFill/>
                </a:ln>
                <a:solidFill>
                  <a:srgbClr val="000000"/>
                </a:solidFill>
                <a:effectLst/>
                <a:uLnTx/>
                <a:uFillTx/>
                <a:latin typeface="+mj-lt"/>
                <a:sym typeface="Calibri"/>
              </a:rPr>
              <a:t>ligula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eget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dolor</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Aenean</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Cum </a:t>
            </a:r>
            <a:r>
              <a:rPr kumimoji="0" lang="de-DE" sz="1500" b="0" i="0" u="none" strike="noStrike" kern="0" cap="none" spc="0" normalizeH="0" baseline="0" noProof="0" dirty="0" err="1">
                <a:ln>
                  <a:noFill/>
                </a:ln>
                <a:solidFill>
                  <a:srgbClr val="000000"/>
                </a:solidFill>
                <a:effectLst/>
                <a:uLnTx/>
                <a:uFillTx/>
                <a:latin typeface="+mj-lt"/>
                <a:sym typeface="Calibri"/>
              </a:rPr>
              <a:t>sociis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natoque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penatibus</a:t>
            </a:r>
            <a:r>
              <a:rPr kumimoji="0" lang="de-DE" sz="1500" b="0" i="0" u="none" strike="noStrike" kern="0" cap="none" spc="0" normalizeH="0" baseline="0" noProof="0" dirty="0">
                <a:ln>
                  <a:noFill/>
                </a:ln>
                <a:solidFill>
                  <a:srgbClr val="000000"/>
                </a:solidFill>
                <a:effectLst/>
                <a:uLnTx/>
                <a:uFillTx/>
                <a:latin typeface="+mj-lt"/>
                <a:sym typeface="Calibri"/>
              </a:rPr>
              <a:t> et </a:t>
            </a:r>
            <a:r>
              <a:rPr kumimoji="0" lang="de-DE" sz="1500" b="0" i="0" u="none" strike="noStrike" kern="0" cap="none" spc="0" normalizeH="0" baseline="0" noProof="0" dirty="0" err="1">
                <a:ln>
                  <a:noFill/>
                </a:ln>
                <a:solidFill>
                  <a:srgbClr val="000000"/>
                </a:solidFill>
                <a:effectLst/>
                <a:uLnTx/>
                <a:uFillTx/>
                <a:latin typeface="+mj-lt"/>
                <a:sym typeface="Calibri"/>
              </a:rPr>
              <a:t>magnis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parturient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montes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nascetur</a:t>
            </a:r>
            <a:r>
              <a:rPr kumimoji="0" lang="de-DE" sz="1500" b="0" i="0" u="none" strike="noStrike" kern="0" cap="none" spc="0" normalizeH="0" baseline="0" noProof="0" dirty="0">
                <a:ln>
                  <a:noFill/>
                </a:ln>
                <a:solidFill>
                  <a:srgbClr val="000000"/>
                </a:solidFill>
                <a:effectLst/>
                <a:uLnTx/>
                <a:uFillTx/>
                <a:latin typeface="+mj-lt"/>
                <a:sym typeface="Calibri"/>
              </a:rPr>
              <a:t>.</a:t>
            </a:r>
          </a:p>
          <a:p>
            <a:pPr marL="285750" marR="0" lvl="0" indent="-285750" algn="l" defTabSz="457200" rtl="0" eaLnBrk="1" fontAlgn="auto" latinLnBrk="0" hangingPunct="0">
              <a:lnSpc>
                <a:spcPct val="100000"/>
              </a:lnSpc>
              <a:spcBef>
                <a:spcPts val="0"/>
              </a:spcBef>
              <a:spcAft>
                <a:spcPts val="0"/>
              </a:spcAft>
              <a:buClrTx/>
              <a:buSzTx/>
              <a:buFont typeface="Arial"/>
              <a:buChar char="•"/>
              <a:tabLst/>
              <a:defRPr/>
            </a:pPr>
            <a:endParaRPr kumimoji="0" lang="de-DE" sz="1500" b="0" i="0" u="none" strike="noStrike" kern="0" cap="none" spc="0" normalizeH="0" baseline="0" noProof="0" dirty="0">
              <a:ln>
                <a:noFill/>
              </a:ln>
              <a:solidFill>
                <a:srgbClr val="000000"/>
              </a:solidFill>
              <a:effectLst/>
              <a:uLnTx/>
              <a:uFillTx/>
              <a:latin typeface="+mj-lt"/>
              <a:sym typeface="Calibri"/>
            </a:endParaRPr>
          </a:p>
          <a:p>
            <a:pPr marL="285750" marR="0" lvl="0" indent="-285750" algn="l" defTabSz="457200" rtl="0" eaLnBrk="1" fontAlgn="auto" latinLnBrk="0" hangingPunct="0">
              <a:lnSpc>
                <a:spcPts val="1900"/>
              </a:lnSpc>
              <a:spcBef>
                <a:spcPts val="0"/>
              </a:spcBef>
              <a:spcAft>
                <a:spcPts val="600"/>
              </a:spcAft>
              <a:buClr>
                <a:srgbClr val="555555"/>
              </a:buClr>
              <a:buSzTx/>
              <a:buFont typeface="Arial"/>
              <a:buChar char="•"/>
              <a:tabLst/>
              <a:defRPr/>
            </a:pPr>
            <a:r>
              <a:rPr kumimoji="0" lang="de-DE" sz="1500" b="0" i="0" u="none" strike="noStrike" kern="0" cap="none" spc="0" normalizeH="0" baseline="0" noProof="0" dirty="0" err="1">
                <a:ln>
                  <a:noFill/>
                </a:ln>
                <a:solidFill>
                  <a:srgbClr val="000000"/>
                </a:solidFill>
                <a:effectLst/>
                <a:uLnTx/>
                <a:uFillTx/>
                <a:latin typeface="+mj-lt"/>
                <a:sym typeface="Calibri"/>
              </a:rPr>
              <a:t>ridiculus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Donec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quam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felis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ultricies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pellentesque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eu</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pretium</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endParaRPr kumimoji="0" lang="de-DE" sz="1500" b="0" i="0" u="none" strike="noStrike" kern="0" cap="none" spc="0" normalizeH="0" baseline="0" noProof="0" dirty="0">
              <a:ln>
                <a:noFill/>
              </a:ln>
              <a:solidFill>
                <a:srgbClr val="000000"/>
              </a:solidFill>
              <a:effectLst/>
              <a:uLnTx/>
              <a:uFillTx/>
              <a:latin typeface="+mj-lt"/>
              <a:sym typeface="Calibri"/>
            </a:endParaRPr>
          </a:p>
          <a:p>
            <a:pPr marL="285750" marR="0" lvl="0" indent="-285750" algn="l" defTabSz="457200" rtl="0" eaLnBrk="1" fontAlgn="auto" latinLnBrk="0" hangingPunct="0">
              <a:lnSpc>
                <a:spcPts val="1900"/>
              </a:lnSpc>
              <a:spcBef>
                <a:spcPts val="0"/>
              </a:spcBef>
              <a:spcAft>
                <a:spcPts val="600"/>
              </a:spcAft>
              <a:buClr>
                <a:srgbClr val="555555"/>
              </a:buClr>
              <a:buSzTx/>
              <a:buFont typeface="Arial"/>
              <a:buChar char="•"/>
              <a:tabLst/>
              <a:defRPr/>
            </a:pPr>
            <a:r>
              <a:rPr kumimoji="0" lang="de-DE" sz="1500" b="0" i="0" u="none" strike="noStrike" kern="0" cap="none" spc="0" normalizeH="0" baseline="0" noProof="0" dirty="0" err="1">
                <a:ln>
                  <a:noFill/>
                </a:ln>
                <a:solidFill>
                  <a:srgbClr val="000000"/>
                </a:solidFill>
                <a:effectLst/>
                <a:uLnTx/>
                <a:uFillTx/>
                <a:latin typeface="+mj-lt"/>
                <a:sym typeface="Calibri"/>
              </a:rPr>
              <a:t>Nulla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consequat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massa</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quis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enim</a:t>
            </a:r>
            <a:br>
              <a:rPr kumimoji="0" lang="de-DE" sz="1500" b="0" i="0" u="none" strike="noStrike" kern="0" cap="none" spc="0" normalizeH="0" baseline="0" noProof="0" dirty="0">
                <a:ln>
                  <a:noFill/>
                </a:ln>
                <a:solidFill>
                  <a:srgbClr val="000000"/>
                </a:solidFill>
                <a:effectLst/>
                <a:uLnTx/>
                <a:uFillTx/>
                <a:latin typeface="+mj-lt"/>
                <a:sym typeface="Calibri"/>
              </a:rPr>
            </a:br>
            <a:r>
              <a:rPr kumimoji="0" lang="de-DE" sz="1500" b="0" i="0" u="none" strike="noStrike" kern="0" cap="none" spc="0" normalizeH="0" baseline="0" noProof="0" dirty="0" err="1">
                <a:ln>
                  <a:noFill/>
                </a:ln>
                <a:solidFill>
                  <a:srgbClr val="000000"/>
                </a:solidFill>
                <a:effectLst/>
                <a:uLnTx/>
                <a:uFillTx/>
                <a:latin typeface="+mj-lt"/>
                <a:sym typeface="Calibri"/>
              </a:rPr>
              <a:t>aliquet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nec</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vulputate</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eget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justo</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rhoncus</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ut</a:t>
            </a:r>
            <a:r>
              <a:rPr kumimoji="0" lang="de-DE" sz="1500" b="0" i="0" u="none" strike="noStrike" kern="0" cap="none" spc="0" normalizeH="0" baseline="0" noProof="0" dirty="0">
                <a:ln>
                  <a:noFill/>
                </a:ln>
                <a:solidFill>
                  <a:srgbClr val="000000"/>
                </a:solidFill>
                <a:effectLst/>
                <a:uLnTx/>
                <a:uFillTx/>
                <a:latin typeface="+mj-lt"/>
                <a:sym typeface="Calibri"/>
              </a:rPr>
              <a:t>, </a:t>
            </a:r>
            <a:r>
              <a:rPr kumimoji="0" lang="de-DE" sz="1500" b="0" i="0" u="none" strike="noStrike" kern="0" cap="none" spc="0" normalizeH="0" baseline="0" noProof="0" dirty="0" err="1">
                <a:ln>
                  <a:noFill/>
                </a:ln>
                <a:solidFill>
                  <a:srgbClr val="000000"/>
                </a:solidFill>
                <a:effectLst/>
                <a:uLnTx/>
                <a:uFillTx/>
                <a:latin typeface="+mj-lt"/>
                <a:sym typeface="Calibri"/>
              </a:rPr>
              <a:t>imperdiet</a:t>
            </a:r>
            <a:endParaRPr kumimoji="0" lang="de-DE" sz="1500" b="0" i="0" u="none" strike="noStrike" kern="0" cap="none" spc="0" normalizeH="0" baseline="0" noProof="0" dirty="0">
              <a:ln>
                <a:noFill/>
              </a:ln>
              <a:solidFill>
                <a:srgbClr val="000000"/>
              </a:solidFill>
              <a:effectLst/>
              <a:uLnTx/>
              <a:uFillTx/>
              <a:latin typeface="+mj-lt"/>
              <a:sym typeface="Calibri"/>
            </a:endParaRPr>
          </a:p>
        </p:txBody>
      </p:sp>
      <p:sp>
        <p:nvSpPr>
          <p:cNvPr id="25" name="Fußzeilenplatzhalter 24"/>
          <p:cNvSpPr>
            <a:spLocks noGrp="1"/>
          </p:cNvSpPr>
          <p:nvPr>
            <p:ph type="ftr" sz="quarter" idx="14"/>
          </p:nvPr>
        </p:nvSpPr>
        <p:spPr>
          <a:xfrm>
            <a:off x="869992" y="4749507"/>
            <a:ext cx="4980391" cy="274637"/>
          </a:xfrm>
        </p:spPr>
        <p:txBody>
          <a:bodyPr/>
          <a:lstStyle>
            <a:lvl1pPr algn="l">
              <a:defRPr/>
            </a:lvl1pPr>
          </a:lstStyle>
          <a:p>
            <a:r>
              <a:rPr lang="de-DE"/>
              <a:t>Gesellschafterversammlung der Medien Union 2016</a:t>
            </a:r>
            <a:endParaRPr lang="de-DE" dirty="0"/>
          </a:p>
        </p:txBody>
      </p:sp>
      <p:sp>
        <p:nvSpPr>
          <p:cNvPr id="26" name="Foliennummernplatzhalter 25"/>
          <p:cNvSpPr>
            <a:spLocks noGrp="1"/>
          </p:cNvSpPr>
          <p:nvPr>
            <p:ph type="sldNum" sz="quarter" idx="15"/>
          </p:nvPr>
        </p:nvSpPr>
        <p:spPr/>
        <p:txBody>
          <a:bodyPr/>
          <a:lstStyle/>
          <a:p>
            <a:fld id="{57DA6B04-819C-4428-A45D-96A580AFA295}" type="slidenum">
              <a:rPr lang="de-DE" smtClean="0"/>
              <a:pPr/>
              <a:t>‹Nr.›</a:t>
            </a:fld>
            <a:endParaRPr lang="de-DE" dirty="0"/>
          </a:p>
        </p:txBody>
      </p:sp>
      <p:sp>
        <p:nvSpPr>
          <p:cNvPr id="9" name="Textplatzhalter 2"/>
          <p:cNvSpPr>
            <a:spLocks noGrp="1"/>
          </p:cNvSpPr>
          <p:nvPr>
            <p:ph type="body" sz="quarter" idx="16" hasCustomPrompt="1"/>
          </p:nvPr>
        </p:nvSpPr>
        <p:spPr>
          <a:xfrm>
            <a:off x="845123" y="79694"/>
            <a:ext cx="7910590" cy="238357"/>
          </a:xfrm>
        </p:spPr>
        <p:txBody>
          <a:bodyPr>
            <a:noAutofit/>
          </a:bodyPr>
          <a:lstStyle>
            <a:lvl5pPr>
              <a:defRPr kumimoji="0" lang="de-DE" sz="800" b="0" i="0" u="none" strike="noStrike" cap="none" spc="0" normalizeH="0" baseline="0" dirty="0">
                <a:ln>
                  <a:noFill/>
                </a:ln>
                <a:solidFill>
                  <a:schemeClr val="bg1"/>
                </a:solidFill>
                <a:effectLst/>
                <a:uFillTx/>
                <a:latin typeface="+mj-lt"/>
                <a:ea typeface="+mj-ea"/>
                <a:cs typeface="+mj-cs"/>
                <a:sym typeface="Calibri"/>
              </a:defRPr>
            </a:lvl5pPr>
          </a:lstStyle>
          <a:p>
            <a:pPr marL="88900" marR="0" lvl="4" indent="0" algn="l" defTabSz="457200" rtl="0" eaLnBrk="1" fontAlgn="auto" latinLnBrk="0" hangingPunct="1">
              <a:lnSpc>
                <a:spcPct val="100000"/>
              </a:lnSpc>
              <a:spcBef>
                <a:spcPts val="700"/>
              </a:spcBef>
              <a:spcAft>
                <a:spcPts val="0"/>
              </a:spcAft>
              <a:buClrTx/>
              <a:buSzPct val="100000"/>
              <a:buFont typeface="Arial"/>
              <a:buNone/>
              <a:tabLst/>
              <a:defRPr/>
            </a:pPr>
            <a:r>
              <a:rPr lang="de-DE" sz="800" dirty="0"/>
              <a:t>1. Marktentwicklung   2. Geschäftsentwicklung   3. Marktanteile und Frequenzen   4. Ausblick</a:t>
            </a:r>
          </a:p>
        </p:txBody>
      </p:sp>
      <p:sp>
        <p:nvSpPr>
          <p:cNvPr id="10" name="Bildplatzhalter 12"/>
          <p:cNvSpPr>
            <a:spLocks noGrp="1"/>
          </p:cNvSpPr>
          <p:nvPr>
            <p:ph type="pic" sz="quarter" idx="17"/>
          </p:nvPr>
        </p:nvSpPr>
        <p:spPr>
          <a:xfrm>
            <a:off x="5145735" y="1466910"/>
            <a:ext cx="3633787" cy="3007436"/>
          </a:xfrm>
          <a:prstGeom prst="rect">
            <a:avLst/>
          </a:prstGeom>
        </p:spPr>
        <p:txBody>
          <a:bodyPr/>
          <a:lstStyle>
            <a:lvl1pPr>
              <a:defRPr/>
            </a:lvl1pPr>
          </a:lstStyle>
          <a:p>
            <a:r>
              <a:rPr lang="de-DE" dirty="0"/>
              <a:t>Bild</a:t>
            </a:r>
          </a:p>
        </p:txBody>
      </p:sp>
    </p:spTree>
    <p:extLst>
      <p:ext uri="{BB962C8B-B14F-4D97-AF65-F5344CB8AC3E}">
        <p14:creationId xmlns:p14="http://schemas.microsoft.com/office/powerpoint/2010/main" val="30747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uppierung 8"/>
          <p:cNvGrpSpPr/>
          <p:nvPr userDrawn="1"/>
        </p:nvGrpSpPr>
        <p:grpSpPr>
          <a:xfrm>
            <a:off x="-1" y="4573016"/>
            <a:ext cx="9153453" cy="576000"/>
            <a:chOff x="-1" y="4569458"/>
            <a:chExt cx="9153453" cy="576000"/>
          </a:xfrm>
        </p:grpSpPr>
        <p:sp>
          <p:nvSpPr>
            <p:cNvPr id="3" name="Shape 164"/>
            <p:cNvSpPr/>
            <p:nvPr/>
          </p:nvSpPr>
          <p:spPr>
            <a:xfrm>
              <a:off x="-1" y="4569458"/>
              <a:ext cx="6188659" cy="576000"/>
            </a:xfrm>
            <a:prstGeom prst="rect">
              <a:avLst/>
            </a:prstGeom>
            <a:solidFill>
              <a:schemeClr val="accent4"/>
            </a:solidFill>
            <a:ln w="12700">
              <a:miter lim="400000"/>
            </a:ln>
          </p:spPr>
          <p:txBody>
            <a:bodyPr lIns="45719" rIns="45719" anchor="ctr"/>
            <a:lstStyle/>
            <a:p>
              <a:pPr algn="ctr">
                <a:defRPr>
                  <a:solidFill>
                    <a:srgbClr val="E4E2DC"/>
                  </a:solidFill>
                </a:defRPr>
              </a:pPr>
              <a:endParaRPr dirty="0">
                <a:solidFill>
                  <a:schemeClr val="bg2"/>
                </a:solidFill>
              </a:endParaRPr>
            </a:p>
          </p:txBody>
        </p:sp>
        <p:sp>
          <p:nvSpPr>
            <p:cNvPr id="4" name="Shape 165"/>
            <p:cNvSpPr/>
            <p:nvPr/>
          </p:nvSpPr>
          <p:spPr>
            <a:xfrm>
              <a:off x="8746158" y="4569458"/>
              <a:ext cx="407294" cy="576000"/>
            </a:xfrm>
            <a:prstGeom prst="rect">
              <a:avLst/>
            </a:prstGeom>
            <a:solidFill>
              <a:schemeClr val="accent1"/>
            </a:solidFill>
            <a:ln w="12700">
              <a:miter lim="400000"/>
            </a:ln>
          </p:spPr>
          <p:txBody>
            <a:bodyPr lIns="45719" rIns="45719" anchor="ctr"/>
            <a:lstStyle/>
            <a:p>
              <a:pPr algn="ctr">
                <a:defRPr>
                  <a:solidFill>
                    <a:srgbClr val="646464"/>
                  </a:solidFill>
                </a:defRPr>
              </a:pPr>
              <a:endParaRPr dirty="0">
                <a:solidFill>
                  <a:schemeClr val="tx1"/>
                </a:solidFill>
              </a:endParaRPr>
            </a:p>
          </p:txBody>
        </p:sp>
        <p:sp>
          <p:nvSpPr>
            <p:cNvPr id="5" name="Shape 166"/>
            <p:cNvSpPr/>
            <p:nvPr/>
          </p:nvSpPr>
          <p:spPr>
            <a:xfrm>
              <a:off x="6188658" y="4569458"/>
              <a:ext cx="2557500" cy="576000"/>
            </a:xfrm>
            <a:prstGeom prst="rect">
              <a:avLst/>
            </a:prstGeom>
            <a:solidFill>
              <a:schemeClr val="accent2"/>
            </a:solidFill>
            <a:ln w="12700">
              <a:miter lim="400000"/>
            </a:ln>
          </p:spPr>
          <p:txBody>
            <a:bodyPr lIns="45719" rIns="45719" anchor="ctr"/>
            <a:lstStyle/>
            <a:p>
              <a:pPr algn="ctr">
                <a:defRPr>
                  <a:solidFill>
                    <a:srgbClr val="FFFFFF"/>
                  </a:solidFill>
                </a:defRPr>
              </a:pPr>
              <a:endParaRPr dirty="0">
                <a:solidFill>
                  <a:schemeClr val="accent1"/>
                </a:solidFill>
              </a:endParaRPr>
            </a:p>
          </p:txBody>
        </p:sp>
      </p:grpSp>
      <p:sp>
        <p:nvSpPr>
          <p:cNvPr id="11" name="Titelplatzhalter 10"/>
          <p:cNvSpPr>
            <a:spLocks noGrp="1"/>
          </p:cNvSpPr>
          <p:nvPr>
            <p:ph type="title"/>
          </p:nvPr>
        </p:nvSpPr>
        <p:spPr>
          <a:xfrm>
            <a:off x="457200" y="206375"/>
            <a:ext cx="8229600" cy="857250"/>
          </a:xfrm>
          <a:prstGeom prst="rect">
            <a:avLst/>
          </a:prstGeom>
        </p:spPr>
        <p:txBody>
          <a:bodyPr vert="horz" lIns="91440" tIns="45720" rIns="91440" bIns="45720" rtlCol="0" anchor="ctr">
            <a:noAutofit/>
          </a:bodyPr>
          <a:lstStyle/>
          <a:p>
            <a:r>
              <a:rPr lang="de-DE" dirty="0"/>
              <a:t>1.	Titelmasterformat durch Klicken 	bearbeiten</a:t>
            </a:r>
          </a:p>
        </p:txBody>
      </p:sp>
      <p:sp>
        <p:nvSpPr>
          <p:cNvPr id="13" name="Datumsplatzhalter 12"/>
          <p:cNvSpPr>
            <a:spLocks noGrp="1"/>
          </p:cNvSpPr>
          <p:nvPr>
            <p:ph type="dt" sz="half" idx="2"/>
          </p:nvPr>
        </p:nvSpPr>
        <p:spPr>
          <a:xfrm>
            <a:off x="457200" y="4767263"/>
            <a:ext cx="883327" cy="274637"/>
          </a:xfrm>
          <a:prstGeom prst="rect">
            <a:avLst/>
          </a:prstGeom>
        </p:spPr>
        <p:txBody>
          <a:bodyPr vert="horz" lIns="91440" tIns="45720" rIns="91440" bIns="45720" rtlCol="0" anchor="ctr"/>
          <a:lstStyle>
            <a:lvl1pPr algn="l">
              <a:defRPr sz="1050">
                <a:solidFill>
                  <a:schemeClr val="bg1">
                    <a:lumMod val="65000"/>
                    <a:lumOff val="35000"/>
                  </a:schemeClr>
                </a:solidFill>
              </a:defRPr>
            </a:lvl1pPr>
          </a:lstStyle>
          <a:p>
            <a:endParaRPr lang="de-DE" dirty="0"/>
          </a:p>
        </p:txBody>
      </p:sp>
      <p:sp>
        <p:nvSpPr>
          <p:cNvPr id="14" name="Fußzeilenplatzhalter 13"/>
          <p:cNvSpPr>
            <a:spLocks noGrp="1"/>
          </p:cNvSpPr>
          <p:nvPr>
            <p:ph type="ftr" sz="quarter" idx="3"/>
          </p:nvPr>
        </p:nvSpPr>
        <p:spPr>
          <a:xfrm>
            <a:off x="1331648" y="4767263"/>
            <a:ext cx="4518735" cy="274637"/>
          </a:xfrm>
          <a:prstGeom prst="rect">
            <a:avLst/>
          </a:prstGeom>
        </p:spPr>
        <p:txBody>
          <a:bodyPr vert="horz" lIns="91440" tIns="45720" rIns="91440" bIns="45720" rtlCol="0" anchor="ctr"/>
          <a:lstStyle>
            <a:lvl1pPr algn="l">
              <a:defRPr sz="1050">
                <a:solidFill>
                  <a:schemeClr val="bg1">
                    <a:lumMod val="65000"/>
                    <a:lumOff val="35000"/>
                  </a:schemeClr>
                </a:solidFill>
              </a:defRPr>
            </a:lvl1pPr>
          </a:lstStyle>
          <a:p>
            <a:r>
              <a:rPr lang="de-DE"/>
              <a:t>Gesellschafterversammlung der Medien Union 2016</a:t>
            </a:r>
            <a:endParaRPr lang="de-DE" dirty="0"/>
          </a:p>
        </p:txBody>
      </p:sp>
      <p:sp>
        <p:nvSpPr>
          <p:cNvPr id="15" name="Foliennummernplatzhalter 14"/>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bg1">
                    <a:lumMod val="65000"/>
                    <a:lumOff val="35000"/>
                  </a:schemeClr>
                </a:solidFill>
              </a:defRPr>
            </a:lvl1pPr>
          </a:lstStyle>
          <a:p>
            <a:fld id="{57DA6B04-819C-4428-A45D-96A580AFA295}" type="slidenum">
              <a:rPr lang="de-DE" smtClean="0"/>
              <a:pPr/>
              <a:t>‹Nr.›</a:t>
            </a:fld>
            <a:endParaRPr lang="de-DE" dirty="0"/>
          </a:p>
        </p:txBody>
      </p:sp>
      <p:sp>
        <p:nvSpPr>
          <p:cNvPr id="18" name="Textplatzhalter 17"/>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 bg1="lt1" tx1="dk1" bg2="lt2" tx2="dk2" accent1="accent1" accent2="accent2" accent3="accent3" accent4="accent4" accent5="accent5" accent6="accent6" hlink="hlink" folHlink="folHlink"/>
  <p:sldLayoutIdLst>
    <p:sldLayoutId id="2147483668" r:id="rId1"/>
    <p:sldLayoutId id="2147483661" r:id="rId2"/>
    <p:sldLayoutId id="2147483664" r:id="rId3"/>
    <p:sldLayoutId id="2147483665" r:id="rId4"/>
    <p:sldLayoutId id="2147483666" r:id="rId5"/>
    <p:sldLayoutId id="2147483669" r:id="rId6"/>
    <p:sldLayoutId id="2147483667" r:id="rId7"/>
    <p:sldLayoutId id="2147483671" r:id="rId8"/>
    <p:sldLayoutId id="2147483670" r:id="rId9"/>
    <p:sldLayoutId id="2147483663" r:id="rId10"/>
    <p:sldLayoutId id="2147483672" r:id="rId11"/>
    <p:sldLayoutId id="2147483673" r:id="rId12"/>
  </p:sldLayoutIdLst>
  <p:transition spd="med"/>
  <p:hf sldNum="0" hdr="0" dt="0"/>
  <p:txStyles>
    <p:titleStyle>
      <a:lvl1pPr marL="0" marR="0" indent="0" algn="l" defTabSz="457200" rtl="0" eaLnBrk="1" latinLnBrk="0" hangingPunct="1">
        <a:lnSpc>
          <a:spcPct val="100000"/>
        </a:lnSpc>
        <a:spcBef>
          <a:spcPts val="0"/>
        </a:spcBef>
        <a:spcAft>
          <a:spcPts val="0"/>
        </a:spcAft>
        <a:buClrTx/>
        <a:buSzTx/>
        <a:buFont typeface="+mj-lt"/>
        <a:buNone/>
        <a:tabLst>
          <a:tab pos="541338" algn="l"/>
        </a:tabLst>
        <a:defRPr sz="3600" b="0" i="0" u="none" strike="noStrike" cap="none" spc="0" baseline="0">
          <a:ln>
            <a:noFill/>
          </a:ln>
          <a:solidFill>
            <a:schemeClr val="bg1">
              <a:lumMod val="65000"/>
              <a:lumOff val="35000"/>
            </a:schemeClr>
          </a:solidFill>
          <a:uFillTx/>
          <a:latin typeface="+mj-lt"/>
          <a:ea typeface="+mj-ea"/>
          <a:cs typeface="+mj-cs"/>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l" defTabSz="457200" rtl="0" eaLnBrk="1" latinLnBrk="0" hangingPunct="1">
        <a:lnSpc>
          <a:spcPct val="100000"/>
        </a:lnSpc>
        <a:spcBef>
          <a:spcPts val="700"/>
        </a:spcBef>
        <a:spcAft>
          <a:spcPts val="0"/>
        </a:spcAft>
        <a:buClrTx/>
        <a:buSzPct val="100000"/>
        <a:buFont typeface="Arial"/>
        <a:buNone/>
        <a:tabLst/>
        <a:defRPr sz="1500" b="0" i="0" u="none" strike="noStrike" cap="none" spc="0" baseline="0">
          <a:ln>
            <a:noFill/>
          </a:ln>
          <a:solidFill>
            <a:schemeClr val="bg1">
              <a:lumMod val="75000"/>
              <a:lumOff val="25000"/>
            </a:schemeClr>
          </a:solidFill>
          <a:uFillTx/>
          <a:latin typeface="+mj-lt"/>
          <a:ea typeface="+mj-ea"/>
          <a:cs typeface="+mj-cs"/>
          <a:sym typeface="Calibri"/>
        </a:defRPr>
      </a:lvl1pPr>
      <a:lvl2pPr marL="0" marR="0" indent="0" algn="l" defTabSz="457200" rtl="0" eaLnBrk="1" latinLnBrk="0" hangingPunct="1">
        <a:lnSpc>
          <a:spcPct val="100000"/>
        </a:lnSpc>
        <a:spcBef>
          <a:spcPts val="700"/>
        </a:spcBef>
        <a:spcAft>
          <a:spcPts val="0"/>
        </a:spcAft>
        <a:buClrTx/>
        <a:buSzPct val="100000"/>
        <a:buFont typeface="Arial" panose="020B0604020202020204" pitchFamily="34" charset="0"/>
        <a:buNone/>
        <a:tabLst/>
        <a:defRPr sz="2000" b="0" i="0" u="none" strike="noStrike" cap="none" spc="0" baseline="0">
          <a:ln>
            <a:noFill/>
          </a:ln>
          <a:solidFill>
            <a:schemeClr val="bg1">
              <a:lumMod val="75000"/>
              <a:lumOff val="25000"/>
            </a:schemeClr>
          </a:solidFill>
          <a:uFillTx/>
          <a:latin typeface="+mj-lt"/>
          <a:ea typeface="+mj-ea"/>
          <a:cs typeface="+mj-cs"/>
          <a:sym typeface="Calibri"/>
        </a:defRPr>
      </a:lvl2pPr>
      <a:lvl3pPr marL="0" marR="0" indent="0" algn="l" defTabSz="457200" rtl="0" eaLnBrk="1" latinLnBrk="0" hangingPunct="1">
        <a:lnSpc>
          <a:spcPct val="100000"/>
        </a:lnSpc>
        <a:spcBef>
          <a:spcPts val="700"/>
        </a:spcBef>
        <a:spcAft>
          <a:spcPts val="0"/>
        </a:spcAft>
        <a:buClrTx/>
        <a:buSzPct val="100000"/>
        <a:buFont typeface="Arial" panose="020B0604020202020204" pitchFamily="34" charset="0"/>
        <a:buNone/>
        <a:tabLst/>
        <a:defRPr lang="de-DE" sz="2400" b="0" i="0" u="none" strike="noStrike" cap="none" spc="0" baseline="0" dirty="0" smtClean="0">
          <a:ln>
            <a:noFill/>
          </a:ln>
          <a:solidFill>
            <a:schemeClr val="bg1">
              <a:lumMod val="75000"/>
              <a:lumOff val="25000"/>
            </a:schemeClr>
          </a:solidFill>
          <a:uFillTx/>
          <a:latin typeface="+mj-lt"/>
          <a:ea typeface="+mj-ea"/>
          <a:cs typeface="+mj-cs"/>
          <a:sym typeface="Calibri"/>
        </a:defRPr>
      </a:lvl3pPr>
      <a:lvl4pPr marL="0" marR="0" indent="0" algn="l" defTabSz="457200" rtl="0" eaLnBrk="1" fontAlgn="auto" latinLnBrk="0" hangingPunct="1">
        <a:lnSpc>
          <a:spcPct val="100000"/>
        </a:lnSpc>
        <a:spcBef>
          <a:spcPts val="700"/>
        </a:spcBef>
        <a:spcAft>
          <a:spcPts val="0"/>
        </a:spcAft>
        <a:buClrTx/>
        <a:buSzPct val="100000"/>
        <a:buFont typeface="Arial" panose="020B0604020202020204" pitchFamily="34" charset="0"/>
        <a:buNone/>
        <a:tabLst/>
        <a:defRPr lang="de-DE" sz="2800" b="0" i="0" u="none" strike="noStrike" cap="none" spc="0" baseline="0" dirty="0" smtClean="0">
          <a:ln>
            <a:noFill/>
          </a:ln>
          <a:solidFill>
            <a:schemeClr val="bg1">
              <a:lumMod val="65000"/>
              <a:lumOff val="35000"/>
            </a:schemeClr>
          </a:solidFill>
          <a:uFillTx/>
          <a:latin typeface="+mj-lt"/>
          <a:ea typeface="+mj-ea"/>
          <a:cs typeface="+mj-cs"/>
          <a:sym typeface="Calibri"/>
        </a:defRPr>
      </a:lvl4pPr>
      <a:lvl5pPr marL="0" marR="0" indent="0" algn="l" defTabSz="457200" rtl="0" eaLnBrk="1" fontAlgn="auto" latinLnBrk="0" hangingPunct="0">
        <a:lnSpc>
          <a:spcPct val="80000"/>
        </a:lnSpc>
        <a:spcBef>
          <a:spcPts val="700"/>
        </a:spcBef>
        <a:spcAft>
          <a:spcPts val="0"/>
        </a:spcAft>
        <a:buClrTx/>
        <a:buSzTx/>
        <a:buFont typeface="Arial" panose="020B0604020202020204" pitchFamily="34" charset="0"/>
        <a:buNone/>
        <a:tabLst/>
        <a:defRPr kumimoji="0" lang="de-DE" sz="3200" b="0" i="0" u="none" strike="noStrike" cap="none" spc="0" normalizeH="0" baseline="0" dirty="0">
          <a:ln>
            <a:noFill/>
          </a:ln>
          <a:solidFill>
            <a:srgbClr val="646464"/>
          </a:solidFill>
          <a:effectLst/>
          <a:uFillTx/>
          <a:latin typeface="bs Thomas Sans 1"/>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r>
              <a:rPr lang="de-DE"/>
              <a:t>Fachnachmittag Englisch, 18. März 2021	</a:t>
            </a:r>
            <a:endParaRPr lang="de-DE" dirty="0"/>
          </a:p>
        </p:txBody>
      </p:sp>
      <p:sp>
        <p:nvSpPr>
          <p:cNvPr id="6" name="Titel 5"/>
          <p:cNvSpPr>
            <a:spLocks noGrp="1"/>
          </p:cNvSpPr>
          <p:nvPr>
            <p:ph type="title"/>
          </p:nvPr>
        </p:nvSpPr>
        <p:spPr>
          <a:xfrm>
            <a:off x="571500" y="2176344"/>
            <a:ext cx="8114216" cy="461515"/>
          </a:xfrm>
        </p:spPr>
        <p:txBody>
          <a:bodyPr/>
          <a:lstStyle/>
          <a:p>
            <a:r>
              <a:rPr lang="de-DE">
                <a:solidFill>
                  <a:schemeClr val="bg1"/>
                </a:solidFill>
              </a:rPr>
              <a:t>Motivierende und wirkungsvolle Wortschatzarbeit im Englischunterricht</a:t>
            </a:r>
          </a:p>
        </p:txBody>
      </p:sp>
      <p:sp>
        <p:nvSpPr>
          <p:cNvPr id="7" name="Textplatzhalter 6"/>
          <p:cNvSpPr>
            <a:spLocks noGrp="1"/>
          </p:cNvSpPr>
          <p:nvPr>
            <p:ph type="body" sz="quarter" idx="11"/>
          </p:nvPr>
        </p:nvSpPr>
        <p:spPr>
          <a:xfrm>
            <a:off x="571499" y="3274486"/>
            <a:ext cx="8302869" cy="681037"/>
          </a:xfrm>
        </p:spPr>
        <p:txBody>
          <a:bodyPr/>
          <a:lstStyle/>
          <a:p>
            <a:r>
              <a:rPr lang="de-DE"/>
              <a:t>															Christoph Deeg</a:t>
            </a:r>
          </a:p>
        </p:txBody>
      </p:sp>
    </p:spTree>
    <p:extLst>
      <p:ext uri="{BB962C8B-B14F-4D97-AF65-F5344CB8AC3E}">
        <p14:creationId xmlns:p14="http://schemas.microsoft.com/office/powerpoint/2010/main" val="29888176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D88719-FA71-8043-8A8E-F491C8673F8D}"/>
              </a:ext>
            </a:extLst>
          </p:cNvPr>
          <p:cNvSpPr>
            <a:spLocks noGrp="1"/>
          </p:cNvSpPr>
          <p:nvPr>
            <p:ph type="title"/>
          </p:nvPr>
        </p:nvSpPr>
        <p:spPr>
          <a:xfrm>
            <a:off x="388935" y="468774"/>
            <a:ext cx="7745766" cy="481477"/>
          </a:xfrm>
        </p:spPr>
        <p:txBody>
          <a:bodyPr/>
          <a:lstStyle/>
          <a:p>
            <a:r>
              <a:rPr lang="de-DE">
                <a:solidFill>
                  <a:schemeClr val="bg1"/>
                </a:solidFill>
              </a:rPr>
              <a:t>Einführung, Beispiel 1 - </a:t>
            </a:r>
            <a:r>
              <a:rPr lang="de-DE" b="1" i="1">
                <a:solidFill>
                  <a:schemeClr val="bg1"/>
                </a:solidFill>
              </a:rPr>
              <a:t>Memory</a:t>
            </a:r>
          </a:p>
        </p:txBody>
      </p:sp>
      <p:sp>
        <p:nvSpPr>
          <p:cNvPr id="4" name="Footer Placeholder 3">
            <a:extLst>
              <a:ext uri="{FF2B5EF4-FFF2-40B4-BE49-F238E27FC236}">
                <a16:creationId xmlns:a16="http://schemas.microsoft.com/office/drawing/2014/main" id="{38CAF8C0-6FE6-0A4E-A2B2-06AF326438B9}"/>
              </a:ext>
            </a:extLst>
          </p:cNvPr>
          <p:cNvSpPr>
            <a:spLocks noGrp="1"/>
          </p:cNvSpPr>
          <p:nvPr>
            <p:ph type="ftr" sz="quarter" idx="12"/>
          </p:nvPr>
        </p:nvSpPr>
        <p:spPr/>
        <p:txBody>
          <a:bodyPr/>
          <a:lstStyle/>
          <a:p>
            <a:r>
              <a:rPr lang="de-DE"/>
              <a:t>Fachnachmittag Englisch, 18. März 2021	</a:t>
            </a:r>
            <a:endParaRPr lang="de-DE" dirty="0"/>
          </a:p>
        </p:txBody>
      </p:sp>
      <p:sp>
        <p:nvSpPr>
          <p:cNvPr id="8" name="Rectangle 7">
            <a:extLst>
              <a:ext uri="{FF2B5EF4-FFF2-40B4-BE49-F238E27FC236}">
                <a16:creationId xmlns:a16="http://schemas.microsoft.com/office/drawing/2014/main" id="{055369CA-20E5-1F4F-8286-B5094FB8D351}"/>
              </a:ext>
            </a:extLst>
          </p:cNvPr>
          <p:cNvSpPr/>
          <p:nvPr/>
        </p:nvSpPr>
        <p:spPr>
          <a:xfrm>
            <a:off x="388935" y="1187481"/>
            <a:ext cx="8229600" cy="3046988"/>
          </a:xfrm>
          <a:prstGeom prst="rect">
            <a:avLst/>
          </a:prstGeom>
        </p:spPr>
        <p:txBody>
          <a:bodyPr wrap="square">
            <a:spAutoFit/>
          </a:bodyPr>
          <a:lstStyle/>
          <a:p>
            <a:r>
              <a:rPr lang="de-DE" sz="2400" dirty="0">
                <a:latin typeface="Arial" panose="020B0604020202020204" pitchFamily="34" charset="0"/>
                <a:cs typeface="Arial" panose="020B0604020202020204" pitchFamily="34" charset="0"/>
              </a:rPr>
              <a:t>Liste mit 10 „neuen“ Wörtern/Phrasen (englisch – deutsch) </a:t>
            </a:r>
          </a:p>
          <a:p>
            <a:r>
              <a:rPr lang="de-DE" sz="2400" dirty="0">
                <a:latin typeface="Arial" panose="020B0604020202020204" pitchFamily="34" charset="0"/>
                <a:cs typeface="Arial" panose="020B0604020202020204" pitchFamily="34" charset="0"/>
              </a:rPr>
              <a:t>an der Tafel oder auf Folie</a:t>
            </a:r>
          </a:p>
          <a:p>
            <a:r>
              <a:rPr lang="de-DE" sz="2400" dirty="0">
                <a:latin typeface="Arial" panose="020B0604020202020204" pitchFamily="34" charset="0"/>
                <a:cs typeface="Arial" panose="020B0604020202020204" pitchFamily="34" charset="0"/>
              </a:rPr>
              <a:t>L. spricht aus, weist auf Besonderheiten hin</a:t>
            </a:r>
          </a:p>
          <a:p>
            <a:pPr marL="285750" indent="-285750">
              <a:buFont typeface="Wingdings" pitchFamily="2" charset="2"/>
              <a:buChar char="à"/>
            </a:pPr>
            <a:r>
              <a:rPr lang="de-DE" sz="2400" dirty="0">
                <a:latin typeface="Arial" panose="020B0604020202020204" pitchFamily="34" charset="0"/>
                <a:cs typeface="Arial" panose="020B0604020202020204" pitchFamily="34" charset="0"/>
                <a:sym typeface="Wingdings" pitchFamily="2" charset="2"/>
              </a:rPr>
              <a:t> S. erhalten 30 Sekunden Zeit sich die Wörter einzuprägen</a:t>
            </a:r>
          </a:p>
          <a:p>
            <a:pPr marL="285750" indent="-285750">
              <a:buFont typeface="Wingdings" pitchFamily="2" charset="2"/>
              <a:buChar char="à"/>
            </a:pPr>
            <a:r>
              <a:rPr lang="de-DE" sz="2400" dirty="0">
                <a:latin typeface="Arial" panose="020B0604020202020204" pitchFamily="34" charset="0"/>
                <a:cs typeface="Arial" panose="020B0604020202020204" pitchFamily="34" charset="0"/>
                <a:sym typeface="Wingdings" pitchFamily="2" charset="2"/>
              </a:rPr>
              <a:t> Wörter verschwinden, die S. schreiben die Wörter aus </a:t>
            </a:r>
          </a:p>
          <a:p>
            <a:r>
              <a:rPr lang="de-DE" sz="2400" dirty="0">
                <a:latin typeface="Arial" panose="020B0604020202020204" pitchFamily="34" charset="0"/>
                <a:cs typeface="Arial" panose="020B0604020202020204" pitchFamily="34" charset="0"/>
                <a:sym typeface="Wingdings" pitchFamily="2" charset="2"/>
              </a:rPr>
              <a:t>dem Gedächtnis auf einen Zettel / in den Chat</a:t>
            </a:r>
          </a:p>
          <a:p>
            <a:r>
              <a:rPr lang="de-DE" sz="2400" dirty="0">
                <a:latin typeface="Arial" panose="020B0604020202020204" pitchFamily="34" charset="0"/>
                <a:cs typeface="Arial" panose="020B0604020202020204" pitchFamily="34" charset="0"/>
                <a:sym typeface="Wingdings" pitchFamily="2" charset="2"/>
              </a:rPr>
              <a:t> Auswertung</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2667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8E176-C1E0-B140-90B2-8ABA308122D5}"/>
              </a:ext>
            </a:extLst>
          </p:cNvPr>
          <p:cNvSpPr>
            <a:spLocks noGrp="1"/>
          </p:cNvSpPr>
          <p:nvPr>
            <p:ph type="body" sz="quarter" idx="10"/>
          </p:nvPr>
        </p:nvSpPr>
        <p:spPr>
          <a:xfrm>
            <a:off x="377212" y="1215445"/>
            <a:ext cx="8379925" cy="3018407"/>
          </a:xfrm>
        </p:spPr>
        <p:txBody>
          <a:bodyPr>
            <a:normAutofit/>
          </a:bodyPr>
          <a:lstStyle/>
          <a:p>
            <a:pPr>
              <a:lnSpc>
                <a:spcPct val="100000"/>
              </a:lnSpc>
            </a:pPr>
            <a:r>
              <a:rPr lang="de-DE" sz="2400" dirty="0">
                <a:solidFill>
                  <a:schemeClr val="bg1"/>
                </a:solidFill>
                <a:latin typeface="Arial" panose="020B0604020202020204" pitchFamily="34" charset="0"/>
                <a:cs typeface="Arial" panose="020B0604020202020204" pitchFamily="34" charset="0"/>
              </a:rPr>
              <a:t>Liste mit 10 „neuen“ Wörtern/Phrasen (englisch – deutsch) </a:t>
            </a:r>
          </a:p>
          <a:p>
            <a:pPr>
              <a:lnSpc>
                <a:spcPct val="100000"/>
              </a:lnSpc>
            </a:pPr>
            <a:r>
              <a:rPr lang="de-DE" sz="2400" dirty="0">
                <a:solidFill>
                  <a:schemeClr val="bg1"/>
                </a:solidFill>
                <a:latin typeface="Arial" panose="020B0604020202020204" pitchFamily="34" charset="0"/>
                <a:cs typeface="Arial" panose="020B0604020202020204" pitchFamily="34" charset="0"/>
              </a:rPr>
              <a:t>an der Tafel oder auf Folie</a:t>
            </a:r>
          </a:p>
          <a:p>
            <a:pPr>
              <a:lnSpc>
                <a:spcPct val="100000"/>
              </a:lnSpc>
            </a:pPr>
            <a:r>
              <a:rPr lang="de-DE" sz="2400" dirty="0">
                <a:solidFill>
                  <a:schemeClr val="bg1"/>
                </a:solidFill>
                <a:latin typeface="Arial" panose="020B0604020202020204" pitchFamily="34" charset="0"/>
                <a:cs typeface="Arial" panose="020B0604020202020204" pitchFamily="34" charset="0"/>
              </a:rPr>
              <a:t>L. spricht aus, weist auf Besonderheiten hin</a:t>
            </a:r>
          </a:p>
          <a:p>
            <a:pPr marL="342900" indent="-342900">
              <a:lnSpc>
                <a:spcPct val="100000"/>
              </a:lnSpc>
              <a:buFont typeface="Wingdings" pitchFamily="2" charset="2"/>
              <a:buChar char="à"/>
            </a:pPr>
            <a:r>
              <a:rPr lang="de-DE" sz="2400" dirty="0">
                <a:solidFill>
                  <a:schemeClr val="bg1"/>
                </a:solidFill>
                <a:latin typeface="Arial" panose="020B0604020202020204" pitchFamily="34" charset="0"/>
                <a:cs typeface="Arial" panose="020B0604020202020204" pitchFamily="34" charset="0"/>
                <a:sym typeface="Wingdings" pitchFamily="2" charset="2"/>
              </a:rPr>
              <a:t>L. bearbeitet die englischen Wörter/Phrasen, so dass sie nur noch zum Teil zu sehen sind (z.B. mit Schwamm oder mit digitalen Mitteln)</a:t>
            </a:r>
          </a:p>
          <a:p>
            <a:pPr marL="342900" indent="-342900">
              <a:lnSpc>
                <a:spcPct val="100000"/>
              </a:lnSpc>
              <a:buFont typeface="Wingdings" pitchFamily="2" charset="2"/>
              <a:buChar char="à"/>
            </a:pPr>
            <a:r>
              <a:rPr lang="de-DE" sz="2400" dirty="0">
                <a:solidFill>
                  <a:schemeClr val="bg1"/>
                </a:solidFill>
                <a:latin typeface="Arial" panose="020B0604020202020204" pitchFamily="34" charset="0"/>
                <a:cs typeface="Arial" panose="020B0604020202020204" pitchFamily="34" charset="0"/>
                <a:sym typeface="Wingdings" pitchFamily="2" charset="2"/>
              </a:rPr>
              <a:t>S. nennen sich gegenseitig die Wörter (Partnerarbeit), dann Auswertung im Plenum</a:t>
            </a:r>
            <a:endParaRPr lang="de-DE" sz="2400" dirty="0">
              <a:solidFill>
                <a:schemeClr val="bg1"/>
              </a:solidFill>
              <a:latin typeface="Arial" panose="020B0604020202020204" pitchFamily="34" charset="0"/>
              <a:cs typeface="Arial" panose="020B0604020202020204" pitchFamily="34" charset="0"/>
            </a:endParaRPr>
          </a:p>
          <a:p>
            <a:endParaRPr lang="de-DE" sz="240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9CA1CAE-B40A-8F43-964F-689DF3705722}"/>
              </a:ext>
            </a:extLst>
          </p:cNvPr>
          <p:cNvSpPr>
            <a:spLocks noGrp="1"/>
          </p:cNvSpPr>
          <p:nvPr>
            <p:ph type="title"/>
          </p:nvPr>
        </p:nvSpPr>
        <p:spPr>
          <a:xfrm>
            <a:off x="377213" y="476140"/>
            <a:ext cx="7745766" cy="481477"/>
          </a:xfrm>
        </p:spPr>
        <p:txBody>
          <a:bodyPr/>
          <a:lstStyle/>
          <a:p>
            <a:r>
              <a:rPr lang="de-DE">
                <a:solidFill>
                  <a:schemeClr val="bg1"/>
                </a:solidFill>
              </a:rPr>
              <a:t>Einführung, Beispiel 2 – </a:t>
            </a:r>
            <a:r>
              <a:rPr lang="de-DE" b="1" i="1">
                <a:solidFill>
                  <a:schemeClr val="bg1"/>
                </a:solidFill>
              </a:rPr>
              <a:t>disappearing phrases</a:t>
            </a:r>
          </a:p>
        </p:txBody>
      </p:sp>
      <p:sp>
        <p:nvSpPr>
          <p:cNvPr id="4" name="Footer Placeholder 3">
            <a:extLst>
              <a:ext uri="{FF2B5EF4-FFF2-40B4-BE49-F238E27FC236}">
                <a16:creationId xmlns:a16="http://schemas.microsoft.com/office/drawing/2014/main" id="{0C40C997-1986-3549-8197-4BEBBA820976}"/>
              </a:ext>
            </a:extLst>
          </p:cNvPr>
          <p:cNvSpPr>
            <a:spLocks noGrp="1"/>
          </p:cNvSpPr>
          <p:nvPr>
            <p:ph type="ftr" sz="quarter" idx="12"/>
          </p:nvPr>
        </p:nvSpPr>
        <p:spPr/>
        <p:txBody>
          <a:bodyPr/>
          <a:lstStyle/>
          <a:p>
            <a:r>
              <a:rPr lang="de-DE"/>
              <a:t>Fachnachmittag Englisch, 18. März 2021	</a:t>
            </a:r>
            <a:endParaRPr lang="de-DE" dirty="0"/>
          </a:p>
        </p:txBody>
      </p:sp>
    </p:spTree>
    <p:extLst>
      <p:ext uri="{BB962C8B-B14F-4D97-AF65-F5344CB8AC3E}">
        <p14:creationId xmlns:p14="http://schemas.microsoft.com/office/powerpoint/2010/main" val="916007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8A4A9F-A32A-D347-959B-EAF476709AF1}"/>
              </a:ext>
            </a:extLst>
          </p:cNvPr>
          <p:cNvSpPr>
            <a:spLocks noGrp="1"/>
          </p:cNvSpPr>
          <p:nvPr>
            <p:ph type="title"/>
          </p:nvPr>
        </p:nvSpPr>
        <p:spPr>
          <a:xfrm>
            <a:off x="330320" y="307809"/>
            <a:ext cx="7745766" cy="481477"/>
          </a:xfrm>
        </p:spPr>
        <p:txBody>
          <a:bodyPr/>
          <a:lstStyle/>
          <a:p>
            <a:r>
              <a:rPr lang="de-DE">
                <a:solidFill>
                  <a:schemeClr val="bg1"/>
                </a:solidFill>
              </a:rPr>
              <a:t>Einführung, Beispiel 3 – </a:t>
            </a:r>
            <a:r>
              <a:rPr lang="de-DE" b="1" i="1">
                <a:solidFill>
                  <a:schemeClr val="bg1"/>
                </a:solidFill>
              </a:rPr>
              <a:t>ein Tisch, ein Wort</a:t>
            </a:r>
          </a:p>
        </p:txBody>
      </p:sp>
      <p:sp>
        <p:nvSpPr>
          <p:cNvPr id="4" name="Footer Placeholder 3">
            <a:extLst>
              <a:ext uri="{FF2B5EF4-FFF2-40B4-BE49-F238E27FC236}">
                <a16:creationId xmlns:a16="http://schemas.microsoft.com/office/drawing/2014/main" id="{8BA2538C-5880-004B-A33A-DB102878DF7E}"/>
              </a:ext>
            </a:extLst>
          </p:cNvPr>
          <p:cNvSpPr>
            <a:spLocks noGrp="1"/>
          </p:cNvSpPr>
          <p:nvPr>
            <p:ph type="ftr" sz="quarter" idx="12"/>
          </p:nvPr>
        </p:nvSpPr>
        <p:spPr/>
        <p:txBody>
          <a:bodyPr/>
          <a:lstStyle/>
          <a:p>
            <a:r>
              <a:rPr lang="de-DE"/>
              <a:t>Fachnachmittag Englisch, 18. März 2021	</a:t>
            </a:r>
            <a:endParaRPr lang="de-DE" dirty="0"/>
          </a:p>
        </p:txBody>
      </p:sp>
      <p:sp>
        <p:nvSpPr>
          <p:cNvPr id="5" name="Rectangle 4">
            <a:extLst>
              <a:ext uri="{FF2B5EF4-FFF2-40B4-BE49-F238E27FC236}">
                <a16:creationId xmlns:a16="http://schemas.microsoft.com/office/drawing/2014/main" id="{54AED603-0479-414F-8B48-F72B64064905}"/>
              </a:ext>
            </a:extLst>
          </p:cNvPr>
          <p:cNvSpPr/>
          <p:nvPr/>
        </p:nvSpPr>
        <p:spPr>
          <a:xfrm>
            <a:off x="330319" y="1070251"/>
            <a:ext cx="8567495" cy="3416320"/>
          </a:xfrm>
          <a:prstGeom prst="rect">
            <a:avLst/>
          </a:prstGeom>
        </p:spPr>
        <p:txBody>
          <a:bodyPr wrap="square">
            <a:spAutoFit/>
          </a:bodyPr>
          <a:lstStyle/>
          <a:p>
            <a:r>
              <a:rPr lang="de-DE" sz="2400" dirty="0">
                <a:latin typeface="Arial" panose="020B0604020202020204" pitchFamily="34" charset="0"/>
                <a:cs typeface="Arial" panose="020B0604020202020204" pitchFamily="34" charset="0"/>
              </a:rPr>
              <a:t>auf jedem Platz liegt ein Zettel mit einem englischen Begriff und der Übersetzung</a:t>
            </a:r>
          </a:p>
          <a:p>
            <a:r>
              <a:rPr lang="de-DE" sz="2400" dirty="0">
                <a:latin typeface="Arial" panose="020B0604020202020204" pitchFamily="34" charset="0"/>
                <a:cs typeface="Arial" panose="020B0604020202020204" pitchFamily="34" charset="0"/>
              </a:rPr>
              <a:t>Die S. sitzen, L. nennt nacheinander die Begriffe, die S. stehen auf, wenn der Begriff genannt wird. </a:t>
            </a:r>
          </a:p>
          <a:p>
            <a:r>
              <a:rPr lang="de-DE" sz="2400" dirty="0">
                <a:latin typeface="Arial" panose="020B0604020202020204" pitchFamily="34" charset="0"/>
                <a:cs typeface="Arial" panose="020B0604020202020204" pitchFamily="34" charset="0"/>
                <a:sym typeface="Wingdings" pitchFamily="2" charset="2"/>
              </a:rPr>
              <a:t> alle Begriffe genannt  S. wechseln den Platz und prägen sich den nächsten Begriff ein</a:t>
            </a:r>
          </a:p>
          <a:p>
            <a:pPr marL="342900" indent="-342900">
              <a:buFont typeface="Wingdings" pitchFamily="2" charset="2"/>
              <a:buChar char="à"/>
            </a:pPr>
            <a:r>
              <a:rPr lang="de-DE" sz="2400" dirty="0">
                <a:latin typeface="Arial" panose="020B0604020202020204" pitchFamily="34" charset="0"/>
                <a:cs typeface="Arial" panose="020B0604020202020204" pitchFamily="34" charset="0"/>
                <a:sym typeface="Wingdings" pitchFamily="2" charset="2"/>
              </a:rPr>
              <a:t>nach 10 Sekunden Signal durch L.  S. wechseln wieder</a:t>
            </a:r>
          </a:p>
          <a:p>
            <a:r>
              <a:rPr lang="de-DE" sz="2400" dirty="0">
                <a:latin typeface="Arial" panose="020B0604020202020204" pitchFamily="34" charset="0"/>
                <a:cs typeface="Arial" panose="020B0604020202020204" pitchFamily="34" charset="0"/>
                <a:sym typeface="Wingdings" pitchFamily="2" charset="2"/>
              </a:rPr>
              <a:t> nach x Durchgängen notieren die S. am Platz möglichst alle Begriffe</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1268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B5AE7-9627-E044-8337-54DD204FBAC8}"/>
              </a:ext>
            </a:extLst>
          </p:cNvPr>
          <p:cNvSpPr>
            <a:spLocks noGrp="1"/>
          </p:cNvSpPr>
          <p:nvPr>
            <p:ph type="title"/>
          </p:nvPr>
        </p:nvSpPr>
        <p:spPr>
          <a:xfrm>
            <a:off x="425217" y="328097"/>
            <a:ext cx="7745766" cy="481477"/>
          </a:xfrm>
        </p:spPr>
        <p:txBody>
          <a:bodyPr/>
          <a:lstStyle/>
          <a:p>
            <a:r>
              <a:rPr lang="de-DE">
                <a:solidFill>
                  <a:schemeClr val="bg1"/>
                </a:solidFill>
              </a:rPr>
              <a:t>Einführung, Beispiel 4 - </a:t>
            </a:r>
            <a:r>
              <a:rPr lang="de-DE" b="1" i="1">
                <a:solidFill>
                  <a:schemeClr val="bg1"/>
                </a:solidFill>
              </a:rPr>
              <a:t>Bingo</a:t>
            </a:r>
            <a:r>
              <a:rPr lang="de-DE">
                <a:solidFill>
                  <a:schemeClr val="bg1"/>
                </a:solidFill>
              </a:rPr>
              <a:t> </a:t>
            </a:r>
          </a:p>
        </p:txBody>
      </p:sp>
      <p:sp>
        <p:nvSpPr>
          <p:cNvPr id="4" name="Footer Placeholder 3">
            <a:extLst>
              <a:ext uri="{FF2B5EF4-FFF2-40B4-BE49-F238E27FC236}">
                <a16:creationId xmlns:a16="http://schemas.microsoft.com/office/drawing/2014/main" id="{FE6728E3-3B3B-F747-930D-25E918EAEC5F}"/>
              </a:ext>
            </a:extLst>
          </p:cNvPr>
          <p:cNvSpPr>
            <a:spLocks noGrp="1"/>
          </p:cNvSpPr>
          <p:nvPr>
            <p:ph type="ftr" sz="quarter" idx="12"/>
          </p:nvPr>
        </p:nvSpPr>
        <p:spPr/>
        <p:txBody>
          <a:bodyPr/>
          <a:lstStyle/>
          <a:p>
            <a:r>
              <a:rPr lang="de-DE"/>
              <a:t>Fachnachmittag Englisch, 18. März 2021	</a:t>
            </a:r>
            <a:endParaRPr lang="de-DE" dirty="0"/>
          </a:p>
        </p:txBody>
      </p:sp>
      <p:sp>
        <p:nvSpPr>
          <p:cNvPr id="7" name="Text Placeholder 1">
            <a:extLst>
              <a:ext uri="{FF2B5EF4-FFF2-40B4-BE49-F238E27FC236}">
                <a16:creationId xmlns:a16="http://schemas.microsoft.com/office/drawing/2014/main" id="{B6BAD27E-C5A4-8045-9FA7-3F473EB97B2D}"/>
              </a:ext>
            </a:extLst>
          </p:cNvPr>
          <p:cNvSpPr>
            <a:spLocks noGrp="1"/>
          </p:cNvSpPr>
          <p:nvPr>
            <p:ph type="body" sz="quarter" idx="10"/>
          </p:nvPr>
        </p:nvSpPr>
        <p:spPr>
          <a:xfrm>
            <a:off x="377212" y="1215445"/>
            <a:ext cx="8379925" cy="3018407"/>
          </a:xfrm>
        </p:spPr>
        <p:txBody>
          <a:bodyPr>
            <a:normAutofit fontScale="92500"/>
          </a:bodyPr>
          <a:lstStyle/>
          <a:p>
            <a:pPr>
              <a:lnSpc>
                <a:spcPct val="100000"/>
              </a:lnSpc>
            </a:pPr>
            <a:r>
              <a:rPr lang="de-DE" sz="2400" dirty="0">
                <a:solidFill>
                  <a:schemeClr val="bg1"/>
                </a:solidFill>
                <a:latin typeface="Arial" panose="020B0604020202020204" pitchFamily="34" charset="0"/>
                <a:cs typeface="Arial" panose="020B0604020202020204" pitchFamily="34" charset="0"/>
              </a:rPr>
              <a:t>Liste mit 9 bzw. 16 „neuen“ Wörtern/Phrasen (englisch – deutsch) </a:t>
            </a:r>
          </a:p>
          <a:p>
            <a:pPr>
              <a:lnSpc>
                <a:spcPct val="100000"/>
              </a:lnSpc>
            </a:pPr>
            <a:r>
              <a:rPr lang="de-DE" sz="2400" dirty="0">
                <a:solidFill>
                  <a:schemeClr val="bg1"/>
                </a:solidFill>
                <a:latin typeface="Arial" panose="020B0604020202020204" pitchFamily="34" charset="0"/>
                <a:cs typeface="Arial" panose="020B0604020202020204" pitchFamily="34" charset="0"/>
              </a:rPr>
              <a:t>an der Tafel oder auf Folie</a:t>
            </a:r>
          </a:p>
          <a:p>
            <a:pPr>
              <a:lnSpc>
                <a:spcPct val="100000"/>
              </a:lnSpc>
            </a:pPr>
            <a:r>
              <a:rPr lang="de-DE" sz="2400" dirty="0">
                <a:solidFill>
                  <a:schemeClr val="bg1"/>
                </a:solidFill>
                <a:latin typeface="Arial" panose="020B0604020202020204" pitchFamily="34" charset="0"/>
                <a:cs typeface="Arial" panose="020B0604020202020204" pitchFamily="34" charset="0"/>
              </a:rPr>
              <a:t>L. spricht aus, weist auf Besonderheiten hin</a:t>
            </a:r>
          </a:p>
          <a:p>
            <a:pPr marL="342900" indent="-342900">
              <a:lnSpc>
                <a:spcPct val="100000"/>
              </a:lnSpc>
              <a:buFont typeface="Wingdings" pitchFamily="2" charset="2"/>
              <a:buChar char="à"/>
            </a:pPr>
            <a:r>
              <a:rPr lang="de-DE" sz="2400" dirty="0">
                <a:solidFill>
                  <a:schemeClr val="bg1"/>
                </a:solidFill>
                <a:latin typeface="Arial" panose="020B0604020202020204" pitchFamily="34" charset="0"/>
                <a:cs typeface="Arial" panose="020B0604020202020204" pitchFamily="34" charset="0"/>
                <a:sym typeface="Wingdings" pitchFamily="2" charset="2"/>
              </a:rPr>
              <a:t>alle S. erhalten Tabelle mit den 9 bzw. 16 englischen Begriffen (in 3 bzw. 4 Reihen)</a:t>
            </a:r>
          </a:p>
          <a:p>
            <a:pPr marL="342900" indent="-342900">
              <a:lnSpc>
                <a:spcPct val="100000"/>
              </a:lnSpc>
              <a:buFont typeface="Wingdings" pitchFamily="2" charset="2"/>
              <a:buChar char="à"/>
            </a:pPr>
            <a:r>
              <a:rPr lang="de-DE" sz="2400" dirty="0">
                <a:solidFill>
                  <a:schemeClr val="bg1"/>
                </a:solidFill>
                <a:latin typeface="Arial" panose="020B0604020202020204" pitchFamily="34" charset="0"/>
                <a:cs typeface="Arial" panose="020B0604020202020204" pitchFamily="34" charset="0"/>
                <a:sym typeface="Wingdings" pitchFamily="2" charset="2"/>
              </a:rPr>
              <a:t>L. nennt deutsche Entsprechung eines Begriffs, S. streichen den Begriff aus</a:t>
            </a:r>
          </a:p>
          <a:p>
            <a:pPr marL="342900" indent="-342900">
              <a:lnSpc>
                <a:spcPct val="100000"/>
              </a:lnSpc>
              <a:buFont typeface="Wingdings" pitchFamily="2" charset="2"/>
              <a:buChar char="à"/>
            </a:pPr>
            <a:r>
              <a:rPr lang="de-DE" sz="2400" dirty="0">
                <a:solidFill>
                  <a:schemeClr val="bg1"/>
                </a:solidFill>
                <a:latin typeface="Arial" panose="020B0604020202020204" pitchFamily="34" charset="0"/>
                <a:cs typeface="Arial" panose="020B0604020202020204" pitchFamily="34" charset="0"/>
                <a:sym typeface="Wingdings" pitchFamily="2" charset="2"/>
              </a:rPr>
              <a:t>bei 3 bzw. 4 genannten Begriffen in einer Reihe: Bingo!!</a:t>
            </a:r>
            <a:endParaRPr lang="de-DE" sz="2400" dirty="0">
              <a:solidFill>
                <a:schemeClr val="bg1"/>
              </a:solidFill>
              <a:latin typeface="Arial" panose="020B0604020202020204" pitchFamily="34" charset="0"/>
              <a:cs typeface="Arial" panose="020B0604020202020204" pitchFamily="34" charset="0"/>
            </a:endParaRPr>
          </a:p>
          <a:p>
            <a:endParaRPr lang="de-DE"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3569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D34D2D-CD07-B144-8771-580D4527FCFF}"/>
              </a:ext>
            </a:extLst>
          </p:cNvPr>
          <p:cNvSpPr>
            <a:spLocks noGrp="1"/>
          </p:cNvSpPr>
          <p:nvPr>
            <p:ph type="ftr" sz="quarter" idx="12"/>
          </p:nvPr>
        </p:nvSpPr>
        <p:spPr/>
        <p:txBody>
          <a:bodyPr/>
          <a:lstStyle/>
          <a:p>
            <a:r>
              <a:rPr lang="de-DE"/>
              <a:t>Fachnachmittag Englisch, 18. März 2021	</a:t>
            </a:r>
            <a:endParaRPr lang="de-DE" dirty="0"/>
          </a:p>
        </p:txBody>
      </p:sp>
      <p:sp>
        <p:nvSpPr>
          <p:cNvPr id="5" name="Title 1">
            <a:extLst>
              <a:ext uri="{FF2B5EF4-FFF2-40B4-BE49-F238E27FC236}">
                <a16:creationId xmlns:a16="http://schemas.microsoft.com/office/drawing/2014/main" id="{16DE9CD2-BF6C-734F-8DAD-7D27AE5ACA79}"/>
              </a:ext>
            </a:extLst>
          </p:cNvPr>
          <p:cNvSpPr>
            <a:spLocks noGrp="1"/>
          </p:cNvSpPr>
          <p:nvPr>
            <p:ph type="title"/>
          </p:nvPr>
        </p:nvSpPr>
        <p:spPr>
          <a:xfrm>
            <a:off x="152399" y="289376"/>
            <a:ext cx="9838147" cy="536518"/>
          </a:xfrm>
        </p:spPr>
        <p:txBody>
          <a:bodyPr/>
          <a:lstStyle/>
          <a:p>
            <a:r>
              <a:rPr lang="de-DE"/>
              <a:t>introduction of lexical items - establishing a form-meaning link</a:t>
            </a:r>
            <a:br>
              <a:rPr lang="de-DE"/>
            </a:br>
            <a:endParaRPr lang="de-DE"/>
          </a:p>
        </p:txBody>
      </p:sp>
      <p:sp>
        <p:nvSpPr>
          <p:cNvPr id="6" name="Content Placeholder 2">
            <a:extLst>
              <a:ext uri="{FF2B5EF4-FFF2-40B4-BE49-F238E27FC236}">
                <a16:creationId xmlns:a16="http://schemas.microsoft.com/office/drawing/2014/main" id="{F82C1E66-AE92-6D41-B02E-3997BC804B97}"/>
              </a:ext>
            </a:extLst>
          </p:cNvPr>
          <p:cNvSpPr txBox="1">
            <a:spLocks/>
          </p:cNvSpPr>
          <p:nvPr/>
        </p:nvSpPr>
        <p:spPr>
          <a:xfrm>
            <a:off x="152399" y="625406"/>
            <a:ext cx="10515600" cy="537565"/>
          </a:xfrm>
          <a:prstGeom prst="rect">
            <a:avLst/>
          </a:prstGeom>
        </p:spPr>
        <p:txBody>
          <a:bodyPr/>
          <a:lstStyle>
            <a:lvl1pPr marL="0" marR="0" indent="0" algn="l" defTabSz="457200" rtl="0" eaLnBrk="1" latinLnBrk="0" hangingPunct="1">
              <a:lnSpc>
                <a:spcPct val="100000"/>
              </a:lnSpc>
              <a:spcBef>
                <a:spcPts val="700"/>
              </a:spcBef>
              <a:spcAft>
                <a:spcPts val="0"/>
              </a:spcAft>
              <a:buClrTx/>
              <a:buSzPct val="100000"/>
              <a:buFont typeface="Arial"/>
              <a:buNone/>
              <a:tabLst/>
              <a:defRPr sz="1500" b="0" i="0" u="none" strike="noStrike" cap="none" spc="0" baseline="0">
                <a:ln>
                  <a:noFill/>
                </a:ln>
                <a:solidFill>
                  <a:schemeClr val="bg1">
                    <a:lumMod val="75000"/>
                    <a:lumOff val="25000"/>
                  </a:schemeClr>
                </a:solidFill>
                <a:uFillTx/>
                <a:latin typeface="+mj-lt"/>
                <a:ea typeface="+mj-ea"/>
                <a:cs typeface="+mj-cs"/>
                <a:sym typeface="Calibri"/>
              </a:defRPr>
            </a:lvl1pPr>
            <a:lvl2pPr marL="0" marR="0" indent="0" algn="l" defTabSz="457200" rtl="0" eaLnBrk="1" latinLnBrk="0" hangingPunct="1">
              <a:lnSpc>
                <a:spcPct val="100000"/>
              </a:lnSpc>
              <a:spcBef>
                <a:spcPts val="700"/>
              </a:spcBef>
              <a:spcAft>
                <a:spcPts val="0"/>
              </a:spcAft>
              <a:buClrTx/>
              <a:buSzPct val="100000"/>
              <a:buFont typeface="Arial" panose="020B0604020202020204" pitchFamily="34" charset="0"/>
              <a:buNone/>
              <a:tabLst/>
              <a:defRPr sz="2000" b="0" i="0" u="none" strike="noStrike" cap="none" spc="0" baseline="0">
                <a:ln>
                  <a:noFill/>
                </a:ln>
                <a:solidFill>
                  <a:schemeClr val="bg1">
                    <a:lumMod val="75000"/>
                    <a:lumOff val="25000"/>
                  </a:schemeClr>
                </a:solidFill>
                <a:uFillTx/>
                <a:latin typeface="+mj-lt"/>
                <a:ea typeface="+mj-ea"/>
                <a:cs typeface="+mj-cs"/>
                <a:sym typeface="Calibri"/>
              </a:defRPr>
            </a:lvl2pPr>
            <a:lvl3pPr marL="0" marR="0" indent="0" algn="l" defTabSz="457200" rtl="0" eaLnBrk="1" latinLnBrk="0" hangingPunct="1">
              <a:lnSpc>
                <a:spcPct val="100000"/>
              </a:lnSpc>
              <a:spcBef>
                <a:spcPts val="700"/>
              </a:spcBef>
              <a:spcAft>
                <a:spcPts val="0"/>
              </a:spcAft>
              <a:buClrTx/>
              <a:buSzPct val="100000"/>
              <a:buFont typeface="Arial" panose="020B0604020202020204" pitchFamily="34" charset="0"/>
              <a:buNone/>
              <a:tabLst/>
              <a:defRPr lang="de-DE" sz="2400" b="0" i="0" u="none" strike="noStrike" cap="none" spc="0" baseline="0" dirty="0" smtClean="0">
                <a:ln>
                  <a:noFill/>
                </a:ln>
                <a:solidFill>
                  <a:schemeClr val="bg1">
                    <a:lumMod val="75000"/>
                    <a:lumOff val="25000"/>
                  </a:schemeClr>
                </a:solidFill>
                <a:uFillTx/>
                <a:latin typeface="+mj-lt"/>
                <a:ea typeface="+mj-ea"/>
                <a:cs typeface="+mj-cs"/>
                <a:sym typeface="Calibri"/>
              </a:defRPr>
            </a:lvl3pPr>
            <a:lvl4pPr marL="0" marR="0" indent="0" algn="l" defTabSz="457200" rtl="0" eaLnBrk="1" fontAlgn="auto" latinLnBrk="0" hangingPunct="1">
              <a:lnSpc>
                <a:spcPct val="100000"/>
              </a:lnSpc>
              <a:spcBef>
                <a:spcPts val="700"/>
              </a:spcBef>
              <a:spcAft>
                <a:spcPts val="0"/>
              </a:spcAft>
              <a:buClrTx/>
              <a:buSzPct val="100000"/>
              <a:buFont typeface="Arial" panose="020B0604020202020204" pitchFamily="34" charset="0"/>
              <a:buNone/>
              <a:tabLst/>
              <a:defRPr lang="de-DE" sz="2800" b="0" i="0" u="none" strike="noStrike" cap="none" spc="0" baseline="0" dirty="0" smtClean="0">
                <a:ln>
                  <a:noFill/>
                </a:ln>
                <a:solidFill>
                  <a:schemeClr val="bg1">
                    <a:lumMod val="65000"/>
                    <a:lumOff val="35000"/>
                  </a:schemeClr>
                </a:solidFill>
                <a:uFillTx/>
                <a:latin typeface="+mj-lt"/>
                <a:ea typeface="+mj-ea"/>
                <a:cs typeface="+mj-cs"/>
                <a:sym typeface="Calibri"/>
              </a:defRPr>
            </a:lvl4pPr>
            <a:lvl5pPr marL="0" marR="0" indent="0" algn="l" defTabSz="457200" rtl="0" eaLnBrk="1" fontAlgn="auto" latinLnBrk="0" hangingPunct="0">
              <a:lnSpc>
                <a:spcPct val="80000"/>
              </a:lnSpc>
              <a:spcBef>
                <a:spcPts val="700"/>
              </a:spcBef>
              <a:spcAft>
                <a:spcPts val="0"/>
              </a:spcAft>
              <a:buClrTx/>
              <a:buSzTx/>
              <a:buFont typeface="Arial" panose="020B0604020202020204" pitchFamily="34" charset="0"/>
              <a:buNone/>
              <a:tabLst/>
              <a:defRPr kumimoji="0" lang="de-DE" sz="3200" b="0" i="0" u="none" strike="noStrike" cap="none" spc="0" normalizeH="0" baseline="0" dirty="0">
                <a:ln>
                  <a:noFill/>
                </a:ln>
                <a:solidFill>
                  <a:srgbClr val="646464"/>
                </a:solidFill>
                <a:effectLst/>
                <a:uFillTx/>
                <a:latin typeface="bs Thomas Sans 1"/>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endParaRPr lang="de-DE"/>
          </a:p>
        </p:txBody>
      </p:sp>
      <p:sp>
        <p:nvSpPr>
          <p:cNvPr id="7" name="Oval 6">
            <a:extLst>
              <a:ext uri="{FF2B5EF4-FFF2-40B4-BE49-F238E27FC236}">
                <a16:creationId xmlns:a16="http://schemas.microsoft.com/office/drawing/2014/main" id="{F5D85379-F400-7540-AF29-57292F6080EA}"/>
              </a:ext>
            </a:extLst>
          </p:cNvPr>
          <p:cNvSpPr/>
          <p:nvPr/>
        </p:nvSpPr>
        <p:spPr>
          <a:xfrm>
            <a:off x="4249665" y="639523"/>
            <a:ext cx="4120738" cy="2054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400"/>
              <a:t>/ˈɡəʊlˌkiːpə(r)/</a:t>
            </a:r>
          </a:p>
        </p:txBody>
      </p:sp>
      <p:sp>
        <p:nvSpPr>
          <p:cNvPr id="8" name="Oval 7">
            <a:extLst>
              <a:ext uri="{FF2B5EF4-FFF2-40B4-BE49-F238E27FC236}">
                <a16:creationId xmlns:a16="http://schemas.microsoft.com/office/drawing/2014/main" id="{053D94FA-3ED5-4947-94D6-AEC333559108}"/>
              </a:ext>
            </a:extLst>
          </p:cNvPr>
          <p:cNvSpPr/>
          <p:nvPr/>
        </p:nvSpPr>
        <p:spPr>
          <a:xfrm>
            <a:off x="869993" y="787786"/>
            <a:ext cx="3065813" cy="2054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400"/>
              <a:t>goalkeeper</a:t>
            </a:r>
          </a:p>
        </p:txBody>
      </p:sp>
      <p:sp>
        <p:nvSpPr>
          <p:cNvPr id="9" name="Rounded Rectangle 8">
            <a:extLst>
              <a:ext uri="{FF2B5EF4-FFF2-40B4-BE49-F238E27FC236}">
                <a16:creationId xmlns:a16="http://schemas.microsoft.com/office/drawing/2014/main" id="{FD248E17-47F1-1146-A7B1-C3F8BCA64374}"/>
              </a:ext>
            </a:extLst>
          </p:cNvPr>
          <p:cNvSpPr/>
          <p:nvPr/>
        </p:nvSpPr>
        <p:spPr>
          <a:xfrm>
            <a:off x="3112488" y="2723422"/>
            <a:ext cx="2802576" cy="161504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400"/>
              <a:t>Torhüter*in</a:t>
            </a:r>
          </a:p>
        </p:txBody>
      </p:sp>
      <p:cxnSp>
        <p:nvCxnSpPr>
          <p:cNvPr id="10" name="Straight Arrow Connector 9">
            <a:extLst>
              <a:ext uri="{FF2B5EF4-FFF2-40B4-BE49-F238E27FC236}">
                <a16:creationId xmlns:a16="http://schemas.microsoft.com/office/drawing/2014/main" id="{D6567F9A-FB17-6A44-94EE-CF38180716D0}"/>
              </a:ext>
            </a:extLst>
          </p:cNvPr>
          <p:cNvCxnSpPr>
            <a:cxnSpLocks/>
          </p:cNvCxnSpPr>
          <p:nvPr/>
        </p:nvCxnSpPr>
        <p:spPr>
          <a:xfrm>
            <a:off x="2136199" y="2866399"/>
            <a:ext cx="829739" cy="9318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DDD8AA9-0F8D-EC4B-9F3E-E6727E16BE0B}"/>
              </a:ext>
            </a:extLst>
          </p:cNvPr>
          <p:cNvCxnSpPr>
            <a:cxnSpLocks/>
          </p:cNvCxnSpPr>
          <p:nvPr/>
        </p:nvCxnSpPr>
        <p:spPr>
          <a:xfrm flipV="1">
            <a:off x="6072554" y="2723422"/>
            <a:ext cx="937019" cy="12272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4376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D34D2D-CD07-B144-8771-580D4527FCFF}"/>
              </a:ext>
            </a:extLst>
          </p:cNvPr>
          <p:cNvSpPr>
            <a:spLocks noGrp="1"/>
          </p:cNvSpPr>
          <p:nvPr>
            <p:ph type="ftr" sz="quarter" idx="12"/>
          </p:nvPr>
        </p:nvSpPr>
        <p:spPr/>
        <p:txBody>
          <a:bodyPr/>
          <a:lstStyle/>
          <a:p>
            <a:r>
              <a:rPr lang="de-DE"/>
              <a:t>Fachnachmittag Englisch, 18. März 2021	</a:t>
            </a:r>
            <a:endParaRPr lang="de-DE" dirty="0"/>
          </a:p>
        </p:txBody>
      </p:sp>
      <p:sp>
        <p:nvSpPr>
          <p:cNvPr id="5" name="Title 1">
            <a:extLst>
              <a:ext uri="{FF2B5EF4-FFF2-40B4-BE49-F238E27FC236}">
                <a16:creationId xmlns:a16="http://schemas.microsoft.com/office/drawing/2014/main" id="{16DE9CD2-BF6C-734F-8DAD-7D27AE5ACA79}"/>
              </a:ext>
            </a:extLst>
          </p:cNvPr>
          <p:cNvSpPr>
            <a:spLocks noGrp="1"/>
          </p:cNvSpPr>
          <p:nvPr>
            <p:ph type="title"/>
          </p:nvPr>
        </p:nvSpPr>
        <p:spPr>
          <a:xfrm>
            <a:off x="152399" y="289376"/>
            <a:ext cx="9838147" cy="536518"/>
          </a:xfrm>
        </p:spPr>
        <p:txBody>
          <a:bodyPr/>
          <a:lstStyle/>
          <a:p>
            <a:r>
              <a:rPr lang="de-DE"/>
              <a:t>introduction of lexical items - establishing a form-meaning link</a:t>
            </a:r>
            <a:br>
              <a:rPr lang="de-DE"/>
            </a:br>
            <a:endParaRPr lang="de-DE"/>
          </a:p>
        </p:txBody>
      </p:sp>
      <p:sp>
        <p:nvSpPr>
          <p:cNvPr id="6" name="Content Placeholder 2">
            <a:extLst>
              <a:ext uri="{FF2B5EF4-FFF2-40B4-BE49-F238E27FC236}">
                <a16:creationId xmlns:a16="http://schemas.microsoft.com/office/drawing/2014/main" id="{F82C1E66-AE92-6D41-B02E-3997BC804B97}"/>
              </a:ext>
            </a:extLst>
          </p:cNvPr>
          <p:cNvSpPr txBox="1">
            <a:spLocks/>
          </p:cNvSpPr>
          <p:nvPr/>
        </p:nvSpPr>
        <p:spPr>
          <a:xfrm>
            <a:off x="152399" y="625406"/>
            <a:ext cx="10515600" cy="537565"/>
          </a:xfrm>
          <a:prstGeom prst="rect">
            <a:avLst/>
          </a:prstGeom>
        </p:spPr>
        <p:txBody>
          <a:bodyPr/>
          <a:lstStyle>
            <a:lvl1pPr marL="0" marR="0" indent="0" algn="l" defTabSz="457200" rtl="0" eaLnBrk="1" latinLnBrk="0" hangingPunct="1">
              <a:lnSpc>
                <a:spcPct val="100000"/>
              </a:lnSpc>
              <a:spcBef>
                <a:spcPts val="700"/>
              </a:spcBef>
              <a:spcAft>
                <a:spcPts val="0"/>
              </a:spcAft>
              <a:buClrTx/>
              <a:buSzPct val="100000"/>
              <a:buFont typeface="Arial"/>
              <a:buNone/>
              <a:tabLst/>
              <a:defRPr sz="1500" b="0" i="0" u="none" strike="noStrike" cap="none" spc="0" baseline="0">
                <a:ln>
                  <a:noFill/>
                </a:ln>
                <a:solidFill>
                  <a:schemeClr val="bg1">
                    <a:lumMod val="75000"/>
                    <a:lumOff val="25000"/>
                  </a:schemeClr>
                </a:solidFill>
                <a:uFillTx/>
                <a:latin typeface="+mj-lt"/>
                <a:ea typeface="+mj-ea"/>
                <a:cs typeface="+mj-cs"/>
                <a:sym typeface="Calibri"/>
              </a:defRPr>
            </a:lvl1pPr>
            <a:lvl2pPr marL="0" marR="0" indent="0" algn="l" defTabSz="457200" rtl="0" eaLnBrk="1" latinLnBrk="0" hangingPunct="1">
              <a:lnSpc>
                <a:spcPct val="100000"/>
              </a:lnSpc>
              <a:spcBef>
                <a:spcPts val="700"/>
              </a:spcBef>
              <a:spcAft>
                <a:spcPts val="0"/>
              </a:spcAft>
              <a:buClrTx/>
              <a:buSzPct val="100000"/>
              <a:buFont typeface="Arial" panose="020B0604020202020204" pitchFamily="34" charset="0"/>
              <a:buNone/>
              <a:tabLst/>
              <a:defRPr sz="2000" b="0" i="0" u="none" strike="noStrike" cap="none" spc="0" baseline="0">
                <a:ln>
                  <a:noFill/>
                </a:ln>
                <a:solidFill>
                  <a:schemeClr val="bg1">
                    <a:lumMod val="75000"/>
                    <a:lumOff val="25000"/>
                  </a:schemeClr>
                </a:solidFill>
                <a:uFillTx/>
                <a:latin typeface="+mj-lt"/>
                <a:ea typeface="+mj-ea"/>
                <a:cs typeface="+mj-cs"/>
                <a:sym typeface="Calibri"/>
              </a:defRPr>
            </a:lvl2pPr>
            <a:lvl3pPr marL="0" marR="0" indent="0" algn="l" defTabSz="457200" rtl="0" eaLnBrk="1" latinLnBrk="0" hangingPunct="1">
              <a:lnSpc>
                <a:spcPct val="100000"/>
              </a:lnSpc>
              <a:spcBef>
                <a:spcPts val="700"/>
              </a:spcBef>
              <a:spcAft>
                <a:spcPts val="0"/>
              </a:spcAft>
              <a:buClrTx/>
              <a:buSzPct val="100000"/>
              <a:buFont typeface="Arial" panose="020B0604020202020204" pitchFamily="34" charset="0"/>
              <a:buNone/>
              <a:tabLst/>
              <a:defRPr lang="de-DE" sz="2400" b="0" i="0" u="none" strike="noStrike" cap="none" spc="0" baseline="0" dirty="0" smtClean="0">
                <a:ln>
                  <a:noFill/>
                </a:ln>
                <a:solidFill>
                  <a:schemeClr val="bg1">
                    <a:lumMod val="75000"/>
                    <a:lumOff val="25000"/>
                  </a:schemeClr>
                </a:solidFill>
                <a:uFillTx/>
                <a:latin typeface="+mj-lt"/>
                <a:ea typeface="+mj-ea"/>
                <a:cs typeface="+mj-cs"/>
                <a:sym typeface="Calibri"/>
              </a:defRPr>
            </a:lvl3pPr>
            <a:lvl4pPr marL="0" marR="0" indent="0" algn="l" defTabSz="457200" rtl="0" eaLnBrk="1" fontAlgn="auto" latinLnBrk="0" hangingPunct="1">
              <a:lnSpc>
                <a:spcPct val="100000"/>
              </a:lnSpc>
              <a:spcBef>
                <a:spcPts val="700"/>
              </a:spcBef>
              <a:spcAft>
                <a:spcPts val="0"/>
              </a:spcAft>
              <a:buClrTx/>
              <a:buSzPct val="100000"/>
              <a:buFont typeface="Arial" panose="020B0604020202020204" pitchFamily="34" charset="0"/>
              <a:buNone/>
              <a:tabLst/>
              <a:defRPr lang="de-DE" sz="2800" b="0" i="0" u="none" strike="noStrike" cap="none" spc="0" baseline="0" dirty="0" smtClean="0">
                <a:ln>
                  <a:noFill/>
                </a:ln>
                <a:solidFill>
                  <a:schemeClr val="bg1">
                    <a:lumMod val="65000"/>
                    <a:lumOff val="35000"/>
                  </a:schemeClr>
                </a:solidFill>
                <a:uFillTx/>
                <a:latin typeface="+mj-lt"/>
                <a:ea typeface="+mj-ea"/>
                <a:cs typeface="+mj-cs"/>
                <a:sym typeface="Calibri"/>
              </a:defRPr>
            </a:lvl4pPr>
            <a:lvl5pPr marL="0" marR="0" indent="0" algn="l" defTabSz="457200" rtl="0" eaLnBrk="1" fontAlgn="auto" latinLnBrk="0" hangingPunct="0">
              <a:lnSpc>
                <a:spcPct val="80000"/>
              </a:lnSpc>
              <a:spcBef>
                <a:spcPts val="700"/>
              </a:spcBef>
              <a:spcAft>
                <a:spcPts val="0"/>
              </a:spcAft>
              <a:buClrTx/>
              <a:buSzTx/>
              <a:buFont typeface="Arial" panose="020B0604020202020204" pitchFamily="34" charset="0"/>
              <a:buNone/>
              <a:tabLst/>
              <a:defRPr kumimoji="0" lang="de-DE" sz="3200" b="0" i="0" u="none" strike="noStrike" cap="none" spc="0" normalizeH="0" baseline="0" dirty="0">
                <a:ln>
                  <a:noFill/>
                </a:ln>
                <a:solidFill>
                  <a:srgbClr val="646464"/>
                </a:solidFill>
                <a:effectLst/>
                <a:uFillTx/>
                <a:latin typeface="bs Thomas Sans 1"/>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endParaRPr lang="de-DE"/>
          </a:p>
        </p:txBody>
      </p:sp>
      <p:sp>
        <p:nvSpPr>
          <p:cNvPr id="12" name="Oval 11">
            <a:extLst>
              <a:ext uri="{FF2B5EF4-FFF2-40B4-BE49-F238E27FC236}">
                <a16:creationId xmlns:a16="http://schemas.microsoft.com/office/drawing/2014/main" id="{7F269827-F396-C748-9B64-87D0B5394FDE}"/>
              </a:ext>
            </a:extLst>
          </p:cNvPr>
          <p:cNvSpPr/>
          <p:nvPr/>
        </p:nvSpPr>
        <p:spPr>
          <a:xfrm>
            <a:off x="2836844" y="687781"/>
            <a:ext cx="3063834" cy="2054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400"/>
              <a:t>/ˈdʒɜː(r)zi/</a:t>
            </a:r>
          </a:p>
        </p:txBody>
      </p:sp>
      <p:sp>
        <p:nvSpPr>
          <p:cNvPr id="13" name="Oval 12">
            <a:extLst>
              <a:ext uri="{FF2B5EF4-FFF2-40B4-BE49-F238E27FC236}">
                <a16:creationId xmlns:a16="http://schemas.microsoft.com/office/drawing/2014/main" id="{D00ED555-BB08-134A-932E-9E8584575DBA}"/>
              </a:ext>
            </a:extLst>
          </p:cNvPr>
          <p:cNvSpPr/>
          <p:nvPr/>
        </p:nvSpPr>
        <p:spPr>
          <a:xfrm>
            <a:off x="269794" y="775342"/>
            <a:ext cx="2850077" cy="2054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400"/>
              <a:t>jersey</a:t>
            </a:r>
          </a:p>
        </p:txBody>
      </p:sp>
      <p:sp>
        <p:nvSpPr>
          <p:cNvPr id="14" name="Rounded Rectangle 13">
            <a:extLst>
              <a:ext uri="{FF2B5EF4-FFF2-40B4-BE49-F238E27FC236}">
                <a16:creationId xmlns:a16="http://schemas.microsoft.com/office/drawing/2014/main" id="{2ACF89D8-8514-3643-9C7A-258D45EFDEAB}"/>
              </a:ext>
            </a:extLst>
          </p:cNvPr>
          <p:cNvSpPr/>
          <p:nvPr/>
        </p:nvSpPr>
        <p:spPr>
          <a:xfrm>
            <a:off x="1561699" y="3231113"/>
            <a:ext cx="2550290" cy="12175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400"/>
              <a:t>Trikot</a:t>
            </a:r>
          </a:p>
        </p:txBody>
      </p:sp>
      <p:pic>
        <p:nvPicPr>
          <p:cNvPr id="15" name="Picture 14">
            <a:extLst>
              <a:ext uri="{FF2B5EF4-FFF2-40B4-BE49-F238E27FC236}">
                <a16:creationId xmlns:a16="http://schemas.microsoft.com/office/drawing/2014/main" id="{464CCBDD-C112-954B-903C-96CD4F49176F}"/>
              </a:ext>
            </a:extLst>
          </p:cNvPr>
          <p:cNvPicPr>
            <a:picLocks noChangeAspect="1"/>
          </p:cNvPicPr>
          <p:nvPr/>
        </p:nvPicPr>
        <p:blipFill>
          <a:blip r:embed="rId2"/>
          <a:stretch>
            <a:fillRect/>
          </a:stretch>
        </p:blipFill>
        <p:spPr>
          <a:xfrm>
            <a:off x="4660998" y="2902218"/>
            <a:ext cx="1808017" cy="1808017"/>
          </a:xfrm>
          <a:prstGeom prst="rect">
            <a:avLst/>
          </a:prstGeom>
        </p:spPr>
      </p:pic>
      <p:cxnSp>
        <p:nvCxnSpPr>
          <p:cNvPr id="16" name="Straight Arrow Connector 15">
            <a:extLst>
              <a:ext uri="{FF2B5EF4-FFF2-40B4-BE49-F238E27FC236}">
                <a16:creationId xmlns:a16="http://schemas.microsoft.com/office/drawing/2014/main" id="{5972B790-A9CD-824F-BDBE-3158876690C3}"/>
              </a:ext>
            </a:extLst>
          </p:cNvPr>
          <p:cNvCxnSpPr>
            <a:cxnSpLocks/>
          </p:cNvCxnSpPr>
          <p:nvPr/>
        </p:nvCxnSpPr>
        <p:spPr>
          <a:xfrm flipH="1" flipV="1">
            <a:off x="1031794" y="2829773"/>
            <a:ext cx="429361" cy="7052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971479-A636-DA4D-BF99-5C661FB0DD9C}"/>
              </a:ext>
            </a:extLst>
          </p:cNvPr>
          <p:cNvCxnSpPr>
            <a:cxnSpLocks/>
          </p:cNvCxnSpPr>
          <p:nvPr/>
        </p:nvCxnSpPr>
        <p:spPr>
          <a:xfrm>
            <a:off x="5546286" y="2454381"/>
            <a:ext cx="258030" cy="5322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ounded Rectangular Callout 17">
            <a:extLst>
              <a:ext uri="{FF2B5EF4-FFF2-40B4-BE49-F238E27FC236}">
                <a16:creationId xmlns:a16="http://schemas.microsoft.com/office/drawing/2014/main" id="{94B4999C-DFAA-B345-B505-5B7D44B1574A}"/>
              </a:ext>
            </a:extLst>
          </p:cNvPr>
          <p:cNvSpPr/>
          <p:nvPr/>
        </p:nvSpPr>
        <p:spPr>
          <a:xfrm>
            <a:off x="6469015" y="862955"/>
            <a:ext cx="2468348" cy="2039263"/>
          </a:xfrm>
          <a:prstGeom prst="wedgeRoundRectCallout">
            <a:avLst>
              <a:gd name="adj1" fmla="val -29005"/>
              <a:gd name="adj2" fmla="val 9368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a:solidFill>
                  <a:schemeClr val="bg1"/>
                </a:solidFill>
              </a:rPr>
              <a:t>to wear a jersey</a:t>
            </a:r>
          </a:p>
          <a:p>
            <a:pPr algn="ctr"/>
            <a:r>
              <a:rPr lang="de-DE" sz="2200">
                <a:solidFill>
                  <a:schemeClr val="bg1"/>
                </a:solidFill>
              </a:rPr>
              <a:t>a green jersey</a:t>
            </a:r>
          </a:p>
          <a:p>
            <a:pPr algn="ctr"/>
            <a:r>
              <a:rPr lang="de-DE" sz="2200">
                <a:solidFill>
                  <a:schemeClr val="bg1"/>
                </a:solidFill>
              </a:rPr>
              <a:t>a beautiful jersey</a:t>
            </a:r>
          </a:p>
          <a:p>
            <a:pPr algn="ctr"/>
            <a:r>
              <a:rPr lang="de-DE" sz="2200">
                <a:solidFill>
                  <a:schemeClr val="bg1"/>
                </a:solidFill>
              </a:rPr>
              <a:t>an expensive jersey</a:t>
            </a:r>
          </a:p>
        </p:txBody>
      </p:sp>
    </p:spTree>
    <p:extLst>
      <p:ext uri="{BB962C8B-B14F-4D97-AF65-F5344CB8AC3E}">
        <p14:creationId xmlns:p14="http://schemas.microsoft.com/office/powerpoint/2010/main" val="33660954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EDFA6-E11E-124B-AE52-4DDB565F7ACE}"/>
              </a:ext>
            </a:extLst>
          </p:cNvPr>
          <p:cNvSpPr>
            <a:spLocks noGrp="1"/>
          </p:cNvSpPr>
          <p:nvPr>
            <p:ph type="title"/>
          </p:nvPr>
        </p:nvSpPr>
        <p:spPr>
          <a:xfrm>
            <a:off x="272819" y="316375"/>
            <a:ext cx="7745766" cy="481477"/>
          </a:xfrm>
        </p:spPr>
        <p:txBody>
          <a:bodyPr/>
          <a:lstStyle/>
          <a:p>
            <a:r>
              <a:rPr lang="de-DE">
                <a:solidFill>
                  <a:schemeClr val="bg1"/>
                </a:solidFill>
              </a:rPr>
              <a:t>Wortschatzarbeit – typische Phasen</a:t>
            </a:r>
          </a:p>
        </p:txBody>
      </p:sp>
      <p:sp>
        <p:nvSpPr>
          <p:cNvPr id="4" name="Footer Placeholder 3">
            <a:extLst>
              <a:ext uri="{FF2B5EF4-FFF2-40B4-BE49-F238E27FC236}">
                <a16:creationId xmlns:a16="http://schemas.microsoft.com/office/drawing/2014/main" id="{C95A4D19-13E6-C442-AC4B-B98FFE2830FA}"/>
              </a:ext>
            </a:extLst>
          </p:cNvPr>
          <p:cNvSpPr>
            <a:spLocks noGrp="1"/>
          </p:cNvSpPr>
          <p:nvPr>
            <p:ph type="ftr" sz="quarter" idx="12"/>
          </p:nvPr>
        </p:nvSpPr>
        <p:spPr/>
        <p:txBody>
          <a:bodyPr/>
          <a:lstStyle/>
          <a:p>
            <a:r>
              <a:rPr lang="de-DE"/>
              <a:t>Fachnachmittag Englisch, 18. März 2021	</a:t>
            </a:r>
            <a:endParaRPr lang="de-DE" dirty="0"/>
          </a:p>
        </p:txBody>
      </p:sp>
      <p:sp>
        <p:nvSpPr>
          <p:cNvPr id="5" name="Rounded Rectangle 4">
            <a:extLst>
              <a:ext uri="{FF2B5EF4-FFF2-40B4-BE49-F238E27FC236}">
                <a16:creationId xmlns:a16="http://schemas.microsoft.com/office/drawing/2014/main" id="{D43BB224-05C9-3343-BE21-C86D6A7D45D4}"/>
              </a:ext>
            </a:extLst>
          </p:cNvPr>
          <p:cNvSpPr/>
          <p:nvPr/>
        </p:nvSpPr>
        <p:spPr>
          <a:xfrm>
            <a:off x="398585" y="1852246"/>
            <a:ext cx="1148861" cy="1254369"/>
          </a:xfrm>
          <a:prstGeom prst="roundRect">
            <a:avLst/>
          </a:prstGeom>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6" name="Rounded Rectangle 5">
            <a:extLst>
              <a:ext uri="{FF2B5EF4-FFF2-40B4-BE49-F238E27FC236}">
                <a16:creationId xmlns:a16="http://schemas.microsoft.com/office/drawing/2014/main" id="{3FE7776F-A046-A449-8784-54F4E713ECFA}"/>
              </a:ext>
            </a:extLst>
          </p:cNvPr>
          <p:cNvSpPr/>
          <p:nvPr/>
        </p:nvSpPr>
        <p:spPr>
          <a:xfrm>
            <a:off x="480646" y="1383323"/>
            <a:ext cx="1312984" cy="1430215"/>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dirty="0">
              <a:solidFill>
                <a:schemeClr val="bg1"/>
              </a:solidFill>
              <a:latin typeface="bs Thomas Sans 1"/>
            </a:endParaRPr>
          </a:p>
          <a:p>
            <a:pPr algn="ctr">
              <a:lnSpc>
                <a:spcPct val="100000"/>
              </a:lnSpc>
              <a:tabLst>
                <a:tab pos="442913" algn="l"/>
              </a:tabLst>
            </a:pPr>
            <a:r>
              <a:rPr lang="de-DE" dirty="0">
                <a:solidFill>
                  <a:schemeClr val="bg1"/>
                </a:solidFill>
                <a:latin typeface="bs Thomas Sans 1"/>
              </a:rPr>
              <a:t>Erstkontakt</a:t>
            </a:r>
          </a:p>
        </p:txBody>
      </p:sp>
      <p:sp>
        <p:nvSpPr>
          <p:cNvPr id="7" name="Rounded Rectangle 6">
            <a:extLst>
              <a:ext uri="{FF2B5EF4-FFF2-40B4-BE49-F238E27FC236}">
                <a16:creationId xmlns:a16="http://schemas.microsoft.com/office/drawing/2014/main" id="{2A58C0A5-FFD8-994E-B10B-FF4D04782802}"/>
              </a:ext>
            </a:extLst>
          </p:cNvPr>
          <p:cNvSpPr/>
          <p:nvPr/>
        </p:nvSpPr>
        <p:spPr>
          <a:xfrm>
            <a:off x="6846277" y="1594336"/>
            <a:ext cx="1652954" cy="1430215"/>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Verwendung bei freier Sprach-</a:t>
            </a:r>
          </a:p>
          <a:p>
            <a:pPr algn="ctr">
              <a:lnSpc>
                <a:spcPct val="100000"/>
              </a:lnSpc>
              <a:tabLst>
                <a:tab pos="442913" algn="l"/>
              </a:tabLst>
            </a:pPr>
            <a:r>
              <a:rPr lang="de-DE" dirty="0">
                <a:solidFill>
                  <a:schemeClr val="bg1"/>
                </a:solidFill>
                <a:latin typeface="bs Thomas Sans 1"/>
              </a:rPr>
              <a:t>produktion </a:t>
            </a:r>
          </a:p>
        </p:txBody>
      </p:sp>
      <p:sp>
        <p:nvSpPr>
          <p:cNvPr id="8" name="Rounded Rectangle 7">
            <a:extLst>
              <a:ext uri="{FF2B5EF4-FFF2-40B4-BE49-F238E27FC236}">
                <a16:creationId xmlns:a16="http://schemas.microsoft.com/office/drawing/2014/main" id="{ED07AF81-5307-3F4C-8F02-529A68F63D57}"/>
              </a:ext>
            </a:extLst>
          </p:cNvPr>
          <p:cNvSpPr/>
          <p:nvPr/>
        </p:nvSpPr>
        <p:spPr>
          <a:xfrm>
            <a:off x="398585" y="3399007"/>
            <a:ext cx="2137225" cy="375138"/>
          </a:xfrm>
          <a:prstGeom prst="roundRect">
            <a:avLst/>
          </a:prstGeom>
          <a:solidFill>
            <a:schemeClr val="accent2">
              <a:lumMod val="60000"/>
              <a:lumOff val="4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Kurzzeitgedächtnis</a:t>
            </a:r>
          </a:p>
        </p:txBody>
      </p:sp>
      <p:sp>
        <p:nvSpPr>
          <p:cNvPr id="9" name="Rounded Rectangle 8">
            <a:extLst>
              <a:ext uri="{FF2B5EF4-FFF2-40B4-BE49-F238E27FC236}">
                <a16:creationId xmlns:a16="http://schemas.microsoft.com/office/drawing/2014/main" id="{6DD8C963-D7CD-E341-9052-44CFAB181974}"/>
              </a:ext>
            </a:extLst>
          </p:cNvPr>
          <p:cNvSpPr/>
          <p:nvPr/>
        </p:nvSpPr>
        <p:spPr>
          <a:xfrm>
            <a:off x="5955321" y="3399007"/>
            <a:ext cx="2678723" cy="375138"/>
          </a:xfrm>
          <a:prstGeom prst="roundRect">
            <a:avLst/>
          </a:prstGeom>
          <a:solidFill>
            <a:schemeClr val="accent2">
              <a:lumMod val="60000"/>
              <a:lumOff val="4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Langzeitgedächtnis</a:t>
            </a:r>
          </a:p>
        </p:txBody>
      </p:sp>
      <p:cxnSp>
        <p:nvCxnSpPr>
          <p:cNvPr id="11" name="Straight Arrow Connector 10">
            <a:extLst>
              <a:ext uri="{FF2B5EF4-FFF2-40B4-BE49-F238E27FC236}">
                <a16:creationId xmlns:a16="http://schemas.microsoft.com/office/drawing/2014/main" id="{CB7652D3-B0FC-C24F-BC66-EBEAC896ED6C}"/>
              </a:ext>
            </a:extLst>
          </p:cNvPr>
          <p:cNvCxnSpPr>
            <a:cxnSpLocks/>
          </p:cNvCxnSpPr>
          <p:nvPr/>
        </p:nvCxnSpPr>
        <p:spPr>
          <a:xfrm>
            <a:off x="2667786" y="3546719"/>
            <a:ext cx="3182598" cy="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a:extLst>
              <a:ext uri="{FF2B5EF4-FFF2-40B4-BE49-F238E27FC236}">
                <a16:creationId xmlns:a16="http://schemas.microsoft.com/office/drawing/2014/main" id="{270C35E7-CBC6-B046-BD76-7058FB51B2DC}"/>
              </a:ext>
            </a:extLst>
          </p:cNvPr>
          <p:cNvCxnSpPr>
            <a:cxnSpLocks/>
          </p:cNvCxnSpPr>
          <p:nvPr/>
        </p:nvCxnSpPr>
        <p:spPr>
          <a:xfrm>
            <a:off x="2115090" y="1846873"/>
            <a:ext cx="4485003" cy="5373"/>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6" name="Oval 15">
            <a:extLst>
              <a:ext uri="{FF2B5EF4-FFF2-40B4-BE49-F238E27FC236}">
                <a16:creationId xmlns:a16="http://schemas.microsoft.com/office/drawing/2014/main" id="{4E859BA8-7A7E-4C4C-BBFD-668C2D3B078F}"/>
              </a:ext>
            </a:extLst>
          </p:cNvPr>
          <p:cNvSpPr/>
          <p:nvPr/>
        </p:nvSpPr>
        <p:spPr>
          <a:xfrm>
            <a:off x="398585" y="1131216"/>
            <a:ext cx="2269201" cy="1682321"/>
          </a:xfrm>
          <a:prstGeom prst="ellipse">
            <a:avLst/>
          </a:prstGeom>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19" name="Rounded Rectangle 18">
            <a:extLst>
              <a:ext uri="{FF2B5EF4-FFF2-40B4-BE49-F238E27FC236}">
                <a16:creationId xmlns:a16="http://schemas.microsoft.com/office/drawing/2014/main" id="{3BED3AC7-DB6E-D149-A913-772D7EEDFD18}"/>
              </a:ext>
            </a:extLst>
          </p:cNvPr>
          <p:cNvSpPr/>
          <p:nvPr/>
        </p:nvSpPr>
        <p:spPr>
          <a:xfrm>
            <a:off x="3701099" y="1968793"/>
            <a:ext cx="1312984" cy="858816"/>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weitere Kontakte</a:t>
            </a:r>
          </a:p>
        </p:txBody>
      </p:sp>
      <p:sp>
        <p:nvSpPr>
          <p:cNvPr id="14" name="Oval 13">
            <a:extLst>
              <a:ext uri="{FF2B5EF4-FFF2-40B4-BE49-F238E27FC236}">
                <a16:creationId xmlns:a16="http://schemas.microsoft.com/office/drawing/2014/main" id="{8432C54A-D1CE-B449-AB83-447B085C67D7}"/>
              </a:ext>
            </a:extLst>
          </p:cNvPr>
          <p:cNvSpPr/>
          <p:nvPr/>
        </p:nvSpPr>
        <p:spPr>
          <a:xfrm>
            <a:off x="0" y="1072599"/>
            <a:ext cx="3446585" cy="3293502"/>
          </a:xfrm>
          <a:prstGeom prst="ellipse">
            <a:avLst/>
          </a:prstGeom>
          <a:solidFill>
            <a:schemeClr val="accent6">
              <a:lumMod val="75000"/>
              <a:alpha val="49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4000" dirty="0">
              <a:solidFill>
                <a:srgbClr val="646464"/>
              </a:solidFill>
              <a:latin typeface="bs Thomas Sans 1"/>
            </a:endParaRPr>
          </a:p>
          <a:p>
            <a:pPr algn="ctr">
              <a:lnSpc>
                <a:spcPct val="100000"/>
              </a:lnSpc>
              <a:tabLst>
                <a:tab pos="442913" algn="l"/>
              </a:tabLst>
            </a:pPr>
            <a:r>
              <a:rPr lang="de-DE" sz="4000" dirty="0">
                <a:solidFill>
                  <a:schemeClr val="bg1"/>
                </a:solidFill>
                <a:latin typeface="bs Thomas Sans 1"/>
              </a:rPr>
              <a:t>Einführung</a:t>
            </a:r>
          </a:p>
        </p:txBody>
      </p:sp>
      <p:sp>
        <p:nvSpPr>
          <p:cNvPr id="15" name="Oval 14">
            <a:extLst>
              <a:ext uri="{FF2B5EF4-FFF2-40B4-BE49-F238E27FC236}">
                <a16:creationId xmlns:a16="http://schemas.microsoft.com/office/drawing/2014/main" id="{28D581AF-0529-0242-9D9F-665CF08AE667}"/>
              </a:ext>
            </a:extLst>
          </p:cNvPr>
          <p:cNvSpPr/>
          <p:nvPr/>
        </p:nvSpPr>
        <p:spPr>
          <a:xfrm>
            <a:off x="2725615" y="1072599"/>
            <a:ext cx="3601919" cy="3293502"/>
          </a:xfrm>
          <a:prstGeom prst="ellipse">
            <a:avLst/>
          </a:prstGeom>
          <a:solidFill>
            <a:schemeClr val="accent6">
              <a:lumMod val="75000"/>
              <a:alpha val="42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3400" dirty="0">
              <a:solidFill>
                <a:schemeClr val="bg1"/>
              </a:solidFill>
              <a:latin typeface="bs Thomas Sans 1"/>
            </a:endParaRPr>
          </a:p>
          <a:p>
            <a:pPr algn="ctr">
              <a:lnSpc>
                <a:spcPct val="100000"/>
              </a:lnSpc>
              <a:tabLst>
                <a:tab pos="442913" algn="l"/>
              </a:tabLst>
            </a:pPr>
            <a:r>
              <a:rPr lang="de-DE" sz="3400" dirty="0">
                <a:solidFill>
                  <a:schemeClr val="bg1"/>
                </a:solidFill>
                <a:latin typeface="bs Thomas Sans 1"/>
              </a:rPr>
              <a:t>Wiederholung und Umwälzung</a:t>
            </a:r>
          </a:p>
        </p:txBody>
      </p:sp>
    </p:spTree>
    <p:extLst>
      <p:ext uri="{BB962C8B-B14F-4D97-AF65-F5344CB8AC3E}">
        <p14:creationId xmlns:p14="http://schemas.microsoft.com/office/powerpoint/2010/main" val="30845579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Foliennummernplatzhalter 4"/>
          <p:cNvSpPr>
            <a:spLocks noGrp="1"/>
          </p:cNvSpPr>
          <p:nvPr>
            <p:ph type="sldNum" sz="quarter" idx="12"/>
          </p:nvPr>
        </p:nvSpPr>
        <p:spPr/>
        <p:txBody>
          <a:bodyPr/>
          <a:lstStyle/>
          <a:p>
            <a:fld id="{EDE30198-1040-E440-ACA2-E6D4028A1DA8}" type="slidenum">
              <a:rPr lang="de-DE" smtClean="0"/>
              <a:pPr/>
              <a:t>17</a:t>
            </a:fld>
            <a:endParaRPr lang="de-DE"/>
          </a:p>
        </p:txBody>
      </p:sp>
      <p:pic>
        <p:nvPicPr>
          <p:cNvPr id="4" name="Inhaltsplatzhalter 3" descr="forgetting_curve_de.png"/>
          <p:cNvPicPr>
            <a:picLocks noGrp="1" noChangeAspect="1"/>
          </p:cNvPicPr>
          <p:nvPr>
            <p:ph sz="quarter" idx="1"/>
          </p:nvPr>
        </p:nvPicPr>
        <p:blipFill>
          <a:blip r:embed="rId3"/>
          <a:srcRect l="-13106" r="-13106"/>
          <a:stretch>
            <a:fillRect/>
          </a:stretch>
        </p:blipFill>
        <p:spPr>
          <a:xfrm>
            <a:off x="775302" y="209053"/>
            <a:ext cx="7665094" cy="4215506"/>
          </a:xfrm>
        </p:spPr>
      </p:pic>
      <p:sp>
        <p:nvSpPr>
          <p:cNvPr id="7" name="Textfeld 6"/>
          <p:cNvSpPr txBox="1"/>
          <p:nvPr/>
        </p:nvSpPr>
        <p:spPr>
          <a:xfrm>
            <a:off x="1682136" y="4424559"/>
            <a:ext cx="6150061" cy="207749"/>
          </a:xfrm>
          <a:prstGeom prst="rect">
            <a:avLst/>
          </a:prstGeom>
          <a:noFill/>
        </p:spPr>
        <p:txBody>
          <a:bodyPr wrap="square" rtlCol="0">
            <a:spAutoFit/>
          </a:bodyPr>
          <a:lstStyle/>
          <a:p>
            <a:r>
              <a:rPr lang="de-DE" sz="750" dirty="0"/>
              <a:t>(https://www.phase-6.de/was-ist-phase-6/wissenschaftlicher-hintergrund/wissenschaftlicher-hintergrund.html)</a:t>
            </a:r>
          </a:p>
        </p:txBody>
      </p:sp>
      <p:sp>
        <p:nvSpPr>
          <p:cNvPr id="8" name="Fußzeilenplatzhalter 3">
            <a:extLst>
              <a:ext uri="{FF2B5EF4-FFF2-40B4-BE49-F238E27FC236}">
                <a16:creationId xmlns:a16="http://schemas.microsoft.com/office/drawing/2014/main" id="{AE3E4953-FCBC-614F-AEDA-1B33DCD8ED22}"/>
              </a:ext>
            </a:extLst>
          </p:cNvPr>
          <p:cNvSpPr txBox="1">
            <a:spLocks/>
          </p:cNvSpPr>
          <p:nvPr/>
        </p:nvSpPr>
        <p:spPr>
          <a:xfrm>
            <a:off x="-1714894" y="4726061"/>
            <a:ext cx="4980391" cy="274637"/>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bg1">
                    <a:lumMod val="65000"/>
                    <a:lumOff val="35000"/>
                  </a:schemeClr>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de-DE"/>
              <a:t>Fachnachmittag Englisch, 18. März 2021	</a:t>
            </a:r>
            <a:endParaRPr lang="de-DE" dirty="0"/>
          </a:p>
        </p:txBody>
      </p:sp>
    </p:spTree>
    <p:extLst>
      <p:ext uri="{BB962C8B-B14F-4D97-AF65-F5344CB8AC3E}">
        <p14:creationId xmlns:p14="http://schemas.microsoft.com/office/powerpoint/2010/main" val="101378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tx1"/>
          </a:solidFill>
        </p:spPr>
        <p:txBody>
          <a:bodyPr/>
          <a:lstStyle/>
          <a:p>
            <a:r>
              <a:rPr lang="de-DE" dirty="0"/>
              <a:t>Vergessen</a:t>
            </a:r>
          </a:p>
        </p:txBody>
      </p:sp>
      <p:sp>
        <p:nvSpPr>
          <p:cNvPr id="4" name="Foliennummernplatzhalter 3"/>
          <p:cNvSpPr>
            <a:spLocks noGrp="1"/>
          </p:cNvSpPr>
          <p:nvPr>
            <p:ph type="sldNum" sz="quarter" idx="12"/>
          </p:nvPr>
        </p:nvSpPr>
        <p:spPr/>
        <p:txBody>
          <a:bodyPr/>
          <a:lstStyle/>
          <a:p>
            <a:fld id="{EDE30198-1040-E440-ACA2-E6D4028A1DA8}" type="slidenum">
              <a:rPr lang="de-DE" smtClean="0"/>
              <a:pPr/>
              <a:t>18</a:t>
            </a:fld>
            <a:endParaRPr lang="de-DE"/>
          </a:p>
        </p:txBody>
      </p:sp>
      <p:sp>
        <p:nvSpPr>
          <p:cNvPr id="3" name="Inhaltsplatzhalter 2"/>
          <p:cNvSpPr>
            <a:spLocks noGrp="1"/>
          </p:cNvSpPr>
          <p:nvPr>
            <p:ph sz="quarter" idx="1"/>
          </p:nvPr>
        </p:nvSpPr>
        <p:spPr>
          <a:xfrm>
            <a:off x="457201" y="1219201"/>
            <a:ext cx="8229600" cy="3238500"/>
          </a:xfrm>
          <a:solidFill>
            <a:schemeClr val="tx1"/>
          </a:solidFill>
        </p:spPr>
        <p:txBody>
          <a:bodyPr>
            <a:normAutofit lnSpcReduction="10000"/>
          </a:bodyPr>
          <a:lstStyle/>
          <a:p>
            <a:pPr>
              <a:buNone/>
            </a:pPr>
            <a:r>
              <a:rPr lang="de-DE" sz="2800" dirty="0"/>
              <a:t>"</a:t>
            </a:r>
            <a:r>
              <a:rPr lang="de-DE" sz="2800" dirty="0" err="1"/>
              <a:t>The</a:t>
            </a:r>
            <a:r>
              <a:rPr lang="de-DE" sz="2800" dirty="0"/>
              <a:t> </a:t>
            </a:r>
            <a:r>
              <a:rPr lang="de-DE" sz="2800" dirty="0" err="1"/>
              <a:t>spacing</a:t>
            </a:r>
            <a:r>
              <a:rPr lang="de-DE" sz="2800" dirty="0"/>
              <a:t> </a:t>
            </a:r>
            <a:r>
              <a:rPr lang="de-DE" sz="2800" dirty="0" err="1"/>
              <a:t>effect</a:t>
            </a:r>
            <a:r>
              <a:rPr lang="de-DE" sz="2800" dirty="0"/>
              <a:t> (</a:t>
            </a:r>
            <a:r>
              <a:rPr lang="de-DE" sz="2800" dirty="0" err="1"/>
              <a:t>where</a:t>
            </a:r>
            <a:r>
              <a:rPr lang="de-DE" sz="2800" dirty="0"/>
              <a:t> </a:t>
            </a:r>
            <a:r>
              <a:rPr lang="de-DE" sz="2800" dirty="0" err="1"/>
              <a:t>people</a:t>
            </a:r>
            <a:r>
              <a:rPr lang="de-DE" sz="2800" dirty="0"/>
              <a:t> </a:t>
            </a:r>
            <a:r>
              <a:rPr lang="de-DE" sz="2800" dirty="0" err="1"/>
              <a:t>learn</a:t>
            </a:r>
            <a:r>
              <a:rPr lang="de-DE" sz="2800" dirty="0"/>
              <a:t> </a:t>
            </a:r>
            <a:r>
              <a:rPr lang="de-DE" sz="2800" dirty="0" err="1"/>
              <a:t>items</a:t>
            </a:r>
            <a:r>
              <a:rPr lang="de-DE" sz="2800" dirty="0"/>
              <a:t> </a:t>
            </a:r>
            <a:r>
              <a:rPr lang="de-DE" sz="2800" dirty="0" err="1"/>
              <a:t>better</a:t>
            </a:r>
            <a:r>
              <a:rPr lang="de-DE" sz="2800" dirty="0"/>
              <a:t> </a:t>
            </a:r>
            <a:r>
              <a:rPr lang="de-DE" sz="2800" dirty="0" err="1"/>
              <a:t>when</a:t>
            </a:r>
            <a:r>
              <a:rPr lang="de-DE" sz="2800" dirty="0"/>
              <a:t> multiple </a:t>
            </a:r>
            <a:r>
              <a:rPr lang="de-DE" sz="2800" dirty="0" err="1"/>
              <a:t>presentations</a:t>
            </a:r>
            <a:r>
              <a:rPr lang="de-DE" sz="2800" dirty="0"/>
              <a:t> </a:t>
            </a:r>
            <a:r>
              <a:rPr lang="de-DE" sz="2800" dirty="0" err="1"/>
              <a:t>are</a:t>
            </a:r>
            <a:r>
              <a:rPr lang="de-DE" sz="2800" dirty="0"/>
              <a:t> </a:t>
            </a:r>
            <a:r>
              <a:rPr lang="de-DE" sz="2800" dirty="0" err="1"/>
              <a:t>spread</a:t>
            </a:r>
            <a:r>
              <a:rPr lang="de-DE" sz="2800" dirty="0"/>
              <a:t> </a:t>
            </a:r>
            <a:r>
              <a:rPr lang="de-DE" sz="2800" dirty="0" err="1"/>
              <a:t>over</a:t>
            </a:r>
            <a:r>
              <a:rPr lang="de-DE" sz="2800" dirty="0"/>
              <a:t> time) has </a:t>
            </a:r>
            <a:r>
              <a:rPr lang="de-DE" sz="2800" dirty="0" err="1"/>
              <a:t>been</a:t>
            </a:r>
            <a:r>
              <a:rPr lang="de-DE" sz="2800" dirty="0"/>
              <a:t> </a:t>
            </a:r>
            <a:r>
              <a:rPr lang="de-DE" sz="2800" dirty="0" err="1"/>
              <a:t>studied</a:t>
            </a:r>
            <a:r>
              <a:rPr lang="de-DE" sz="2800" dirty="0"/>
              <a:t> </a:t>
            </a:r>
            <a:r>
              <a:rPr lang="de-DE" sz="2800" dirty="0" err="1"/>
              <a:t>extensively</a:t>
            </a:r>
            <a:r>
              <a:rPr lang="de-DE" sz="2800" dirty="0"/>
              <a:t> and </a:t>
            </a:r>
            <a:r>
              <a:rPr lang="de-DE" sz="2800" dirty="0" err="1"/>
              <a:t>is</a:t>
            </a:r>
            <a:r>
              <a:rPr lang="de-DE" sz="2800" dirty="0"/>
              <a:t> </a:t>
            </a:r>
            <a:r>
              <a:rPr lang="de-DE" sz="2800" dirty="0" err="1"/>
              <a:t>found</a:t>
            </a:r>
            <a:r>
              <a:rPr lang="de-DE" sz="2800" dirty="0"/>
              <a:t> to </a:t>
            </a:r>
            <a:r>
              <a:rPr lang="de-DE" sz="2800" dirty="0" err="1"/>
              <a:t>be</a:t>
            </a:r>
            <a:r>
              <a:rPr lang="de-DE" sz="2800" dirty="0"/>
              <a:t> robust </a:t>
            </a:r>
            <a:r>
              <a:rPr lang="de-DE" sz="2800" dirty="0" err="1"/>
              <a:t>over</a:t>
            </a:r>
            <a:r>
              <a:rPr lang="de-DE" sz="2800" dirty="0"/>
              <a:t> different </a:t>
            </a:r>
            <a:r>
              <a:rPr lang="de-DE" sz="2800" dirty="0" err="1"/>
              <a:t>types</a:t>
            </a:r>
            <a:r>
              <a:rPr lang="de-DE" sz="2800" dirty="0"/>
              <a:t> of </a:t>
            </a:r>
            <a:r>
              <a:rPr lang="de-DE" sz="2800" dirty="0" err="1"/>
              <a:t>tasks</a:t>
            </a:r>
            <a:r>
              <a:rPr lang="de-DE" sz="2800" dirty="0"/>
              <a:t> and </a:t>
            </a:r>
            <a:r>
              <a:rPr lang="de-DE" sz="2800" dirty="0" err="1"/>
              <a:t>domains</a:t>
            </a:r>
            <a:r>
              <a:rPr lang="de-DE" sz="2800" dirty="0"/>
              <a:t>. </a:t>
            </a:r>
            <a:r>
              <a:rPr lang="de-DE" sz="2800" dirty="0" err="1"/>
              <a:t>Many</a:t>
            </a:r>
            <a:r>
              <a:rPr lang="de-DE" sz="2800" dirty="0"/>
              <a:t> </a:t>
            </a:r>
            <a:r>
              <a:rPr lang="de-DE" sz="2800" dirty="0" err="1"/>
              <a:t>experiments</a:t>
            </a:r>
            <a:r>
              <a:rPr lang="de-DE" sz="2800" dirty="0"/>
              <a:t> </a:t>
            </a:r>
            <a:r>
              <a:rPr lang="de-DE" sz="2800" dirty="0" err="1"/>
              <a:t>have</a:t>
            </a:r>
            <a:r>
              <a:rPr lang="de-DE" sz="2800" dirty="0"/>
              <a:t> </a:t>
            </a:r>
            <a:r>
              <a:rPr lang="de-DE" sz="2800" dirty="0" err="1"/>
              <a:t>examined</a:t>
            </a:r>
            <a:r>
              <a:rPr lang="de-DE" sz="2800" dirty="0"/>
              <a:t> </a:t>
            </a:r>
            <a:r>
              <a:rPr lang="de-DE" sz="2800" dirty="0" err="1"/>
              <a:t>the</a:t>
            </a:r>
            <a:r>
              <a:rPr lang="de-DE" sz="2800" dirty="0"/>
              <a:t> </a:t>
            </a:r>
            <a:r>
              <a:rPr lang="de-DE" sz="2800" dirty="0" err="1"/>
              <a:t>spacing</a:t>
            </a:r>
            <a:r>
              <a:rPr lang="de-DE" sz="2800" dirty="0"/>
              <a:t> </a:t>
            </a:r>
            <a:r>
              <a:rPr lang="de-DE" sz="2800" dirty="0" err="1"/>
              <a:t>effect</a:t>
            </a:r>
            <a:r>
              <a:rPr lang="de-DE" sz="2800" dirty="0"/>
              <a:t> in </a:t>
            </a:r>
            <a:r>
              <a:rPr lang="de-DE" sz="2800" dirty="0" err="1"/>
              <a:t>the</a:t>
            </a:r>
            <a:r>
              <a:rPr lang="de-DE" sz="2800" dirty="0"/>
              <a:t> </a:t>
            </a:r>
            <a:r>
              <a:rPr lang="de-DE" sz="2800" dirty="0" err="1"/>
              <a:t>context</a:t>
            </a:r>
            <a:r>
              <a:rPr lang="de-DE" sz="2800" dirty="0"/>
              <a:t> of </a:t>
            </a:r>
            <a:r>
              <a:rPr lang="de-DE" sz="2800" dirty="0" err="1"/>
              <a:t>word</a:t>
            </a:r>
            <a:r>
              <a:rPr lang="de-DE" sz="2800" dirty="0"/>
              <a:t> </a:t>
            </a:r>
            <a:r>
              <a:rPr lang="de-DE" sz="2800" dirty="0" err="1"/>
              <a:t>learning</a:t>
            </a:r>
            <a:r>
              <a:rPr lang="de-DE" sz="2800" dirty="0"/>
              <a:t> and </a:t>
            </a:r>
            <a:r>
              <a:rPr lang="de-DE" sz="2800" dirty="0" err="1"/>
              <a:t>other</a:t>
            </a:r>
            <a:r>
              <a:rPr lang="de-DE" sz="2800" dirty="0"/>
              <a:t> </a:t>
            </a:r>
            <a:r>
              <a:rPr lang="de-DE" sz="2800" dirty="0" err="1"/>
              <a:t>similar</a:t>
            </a:r>
            <a:r>
              <a:rPr lang="de-DE" sz="2800" dirty="0"/>
              <a:t> </a:t>
            </a:r>
            <a:r>
              <a:rPr lang="de-DE" sz="2800" dirty="0" err="1"/>
              <a:t>tasks</a:t>
            </a:r>
            <a:r>
              <a:rPr lang="de-DE" sz="2800" dirty="0"/>
              <a:t>."</a:t>
            </a:r>
          </a:p>
          <a:p>
            <a:pPr>
              <a:buNone/>
            </a:pPr>
            <a:r>
              <a:rPr lang="de-DE" dirty="0"/>
              <a:t>	</a:t>
            </a:r>
            <a:r>
              <a:rPr lang="de-DE" sz="1350" dirty="0"/>
              <a:t>(</a:t>
            </a:r>
            <a:r>
              <a:rPr lang="de-DE" sz="1350" dirty="0" err="1"/>
              <a:t>from</a:t>
            </a:r>
            <a:r>
              <a:rPr lang="de-DE" sz="1350" dirty="0"/>
              <a:t>: Aida </a:t>
            </a:r>
            <a:r>
              <a:rPr lang="de-DE" sz="1350" dirty="0" err="1"/>
              <a:t>Nematzadeh</a:t>
            </a:r>
            <a:r>
              <a:rPr lang="de-DE" sz="1350" dirty="0"/>
              <a:t>, </a:t>
            </a:r>
            <a:r>
              <a:rPr lang="de-DE" sz="1350" dirty="0" err="1"/>
              <a:t>Afsaneh</a:t>
            </a:r>
            <a:r>
              <a:rPr lang="de-DE" sz="1350" dirty="0"/>
              <a:t> </a:t>
            </a:r>
            <a:r>
              <a:rPr lang="de-DE" sz="1350" dirty="0" err="1"/>
              <a:t>Fazly</a:t>
            </a:r>
            <a:r>
              <a:rPr lang="de-DE" sz="1350" dirty="0"/>
              <a:t>, and Suzanne Stevenson, A </a:t>
            </a:r>
            <a:r>
              <a:rPr lang="de-DE" sz="1350" dirty="0" err="1"/>
              <a:t>Computational</a:t>
            </a:r>
            <a:r>
              <a:rPr lang="de-DE" sz="1350" dirty="0"/>
              <a:t> Model of </a:t>
            </a:r>
            <a:r>
              <a:rPr lang="de-DE" sz="1350" dirty="0" err="1"/>
              <a:t>Memory</a:t>
            </a:r>
            <a:r>
              <a:rPr lang="de-DE" sz="1350" dirty="0"/>
              <a:t>, </a:t>
            </a:r>
            <a:r>
              <a:rPr lang="de-DE" sz="1350" dirty="0" err="1"/>
              <a:t>Attention</a:t>
            </a:r>
            <a:r>
              <a:rPr lang="de-DE" sz="1350" dirty="0"/>
              <a:t>, and Word </a:t>
            </a:r>
            <a:r>
              <a:rPr lang="de-DE" sz="1350" dirty="0" err="1"/>
              <a:t>Learning</a:t>
            </a:r>
            <a:r>
              <a:rPr lang="de-DE" sz="1350" dirty="0"/>
              <a:t>, Department of Computer Science University of Toronto (2010)</a:t>
            </a:r>
          </a:p>
          <a:p>
            <a:pPr>
              <a:buNone/>
            </a:pPr>
            <a:r>
              <a:rPr lang="de-DE" sz="1350" dirty="0"/>
              <a:t>	https://www.cs.toronto.edu/~aida/papers/nematzadeh_etal_12_cmcl.pdf)</a:t>
            </a:r>
          </a:p>
          <a:p>
            <a:pPr>
              <a:buNone/>
            </a:pPr>
            <a:endParaRPr lang="de-DE" sz="1350" dirty="0"/>
          </a:p>
          <a:p>
            <a:pPr>
              <a:buNone/>
            </a:pPr>
            <a:endParaRPr lang="de-DE" dirty="0"/>
          </a:p>
          <a:p>
            <a:endParaRPr lang="de-DE" dirty="0"/>
          </a:p>
          <a:p>
            <a:endParaRPr lang="de-DE" dirty="0"/>
          </a:p>
        </p:txBody>
      </p:sp>
      <p:sp>
        <p:nvSpPr>
          <p:cNvPr id="6" name="Fußzeilenplatzhalter 3">
            <a:extLst>
              <a:ext uri="{FF2B5EF4-FFF2-40B4-BE49-F238E27FC236}">
                <a16:creationId xmlns:a16="http://schemas.microsoft.com/office/drawing/2014/main" id="{EB09D1A3-B768-9248-8DE5-D23CF1F06CE5}"/>
              </a:ext>
            </a:extLst>
          </p:cNvPr>
          <p:cNvSpPr txBox="1">
            <a:spLocks/>
          </p:cNvSpPr>
          <p:nvPr/>
        </p:nvSpPr>
        <p:spPr>
          <a:xfrm>
            <a:off x="-1908376" y="4716385"/>
            <a:ext cx="4980391" cy="274637"/>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bg1">
                    <a:lumMod val="65000"/>
                    <a:lumOff val="35000"/>
                  </a:schemeClr>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de-DE"/>
              <a:t>Fachnachmittag Englisch, 18. März 2021	</a:t>
            </a:r>
            <a:endParaRPr lang="de-DE" dirty="0"/>
          </a:p>
        </p:txBody>
      </p:sp>
    </p:spTree>
    <p:extLst>
      <p:ext uri="{BB962C8B-B14F-4D97-AF65-F5344CB8AC3E}">
        <p14:creationId xmlns:p14="http://schemas.microsoft.com/office/powerpoint/2010/main" val="4243554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schematische Übersicht </a:t>
            </a:r>
            <a:r>
              <a:rPr lang="de-DE" sz="1350" dirty="0">
                <a:solidFill>
                  <a:schemeClr val="tx1"/>
                </a:solidFill>
              </a:rPr>
              <a:t>(für die Unterstufe; kein Umsetzungsbeispiel)</a:t>
            </a:r>
          </a:p>
        </p:txBody>
      </p:sp>
      <p:sp>
        <p:nvSpPr>
          <p:cNvPr id="6" name="Fußzeilenplatzhalter 5"/>
          <p:cNvSpPr>
            <a:spLocks noGrp="1"/>
          </p:cNvSpPr>
          <p:nvPr>
            <p:ph type="ftr" sz="quarter" idx="11"/>
          </p:nvPr>
        </p:nvSpPr>
        <p:spPr>
          <a:xfrm>
            <a:off x="71553" y="4732094"/>
            <a:ext cx="4518735" cy="274637"/>
          </a:xfrm>
        </p:spPr>
        <p:txBody>
          <a:bodyPr/>
          <a:lstStyle/>
          <a:p>
            <a:r>
              <a:rPr lang="de-DE"/>
              <a:t>Fachnachmittag Englisch, 18. März 2021	</a:t>
            </a:r>
            <a:endParaRPr lang="de-DE" dirty="0"/>
          </a:p>
        </p:txBody>
      </p:sp>
      <p:sp>
        <p:nvSpPr>
          <p:cNvPr id="5" name="Foliennummernplatzhalter 4"/>
          <p:cNvSpPr>
            <a:spLocks noGrp="1"/>
          </p:cNvSpPr>
          <p:nvPr>
            <p:ph type="sldNum" sz="quarter" idx="12"/>
          </p:nvPr>
        </p:nvSpPr>
        <p:spPr/>
        <p:txBody>
          <a:bodyPr/>
          <a:lstStyle/>
          <a:p>
            <a:fld id="{EDE30198-1040-E440-ACA2-E6D4028A1DA8}" type="slidenum">
              <a:rPr lang="de-DE" smtClean="0"/>
              <a:pPr/>
              <a:t>19</a:t>
            </a:fld>
            <a:endParaRPr lang="de-DE"/>
          </a:p>
        </p:txBody>
      </p:sp>
      <p:graphicFrame>
        <p:nvGraphicFramePr>
          <p:cNvPr id="8" name="Inhaltsplatzhalter 7"/>
          <p:cNvGraphicFramePr>
            <a:graphicFrameLocks noGrp="1"/>
          </p:cNvGraphicFramePr>
          <p:nvPr>
            <p:ph sz="quarter" idx="1"/>
            <p:extLst>
              <p:ext uri="{D42A27DB-BD31-4B8C-83A1-F6EECF244321}">
                <p14:modId xmlns:p14="http://schemas.microsoft.com/office/powerpoint/2010/main" val="1398845149"/>
              </p:ext>
            </p:extLst>
          </p:nvPr>
        </p:nvGraphicFramePr>
        <p:xfrm>
          <a:off x="285249" y="1100774"/>
          <a:ext cx="8546128" cy="2490150"/>
        </p:xfrm>
        <a:graphic>
          <a:graphicData uri="http://schemas.openxmlformats.org/drawingml/2006/table">
            <a:tbl>
              <a:tblPr firstRow="1" bandRow="1">
                <a:tableStyleId>{5C22544A-7EE6-4342-B048-85BDC9FD1C3A}</a:tableStyleId>
              </a:tblPr>
              <a:tblGrid>
                <a:gridCol w="1004289">
                  <a:extLst>
                    <a:ext uri="{9D8B030D-6E8A-4147-A177-3AD203B41FA5}">
                      <a16:colId xmlns:a16="http://schemas.microsoft.com/office/drawing/2014/main" val="20000"/>
                    </a:ext>
                  </a:extLst>
                </a:gridCol>
                <a:gridCol w="1132243">
                  <a:extLst>
                    <a:ext uri="{9D8B030D-6E8A-4147-A177-3AD203B41FA5}">
                      <a16:colId xmlns:a16="http://schemas.microsoft.com/office/drawing/2014/main" val="20001"/>
                    </a:ext>
                  </a:extLst>
                </a:gridCol>
                <a:gridCol w="1068266">
                  <a:extLst>
                    <a:ext uri="{9D8B030D-6E8A-4147-A177-3AD203B41FA5}">
                      <a16:colId xmlns:a16="http://schemas.microsoft.com/office/drawing/2014/main" val="20002"/>
                    </a:ext>
                  </a:extLst>
                </a:gridCol>
                <a:gridCol w="1068266">
                  <a:extLst>
                    <a:ext uri="{9D8B030D-6E8A-4147-A177-3AD203B41FA5}">
                      <a16:colId xmlns:a16="http://schemas.microsoft.com/office/drawing/2014/main" val="20003"/>
                    </a:ext>
                  </a:extLst>
                </a:gridCol>
                <a:gridCol w="1068266">
                  <a:extLst>
                    <a:ext uri="{9D8B030D-6E8A-4147-A177-3AD203B41FA5}">
                      <a16:colId xmlns:a16="http://schemas.microsoft.com/office/drawing/2014/main" val="20004"/>
                    </a:ext>
                  </a:extLst>
                </a:gridCol>
                <a:gridCol w="1068266">
                  <a:extLst>
                    <a:ext uri="{9D8B030D-6E8A-4147-A177-3AD203B41FA5}">
                      <a16:colId xmlns:a16="http://schemas.microsoft.com/office/drawing/2014/main" val="20005"/>
                    </a:ext>
                  </a:extLst>
                </a:gridCol>
                <a:gridCol w="1068266">
                  <a:extLst>
                    <a:ext uri="{9D8B030D-6E8A-4147-A177-3AD203B41FA5}">
                      <a16:colId xmlns:a16="http://schemas.microsoft.com/office/drawing/2014/main" val="20006"/>
                    </a:ext>
                  </a:extLst>
                </a:gridCol>
                <a:gridCol w="1068266">
                  <a:extLst>
                    <a:ext uri="{9D8B030D-6E8A-4147-A177-3AD203B41FA5}">
                      <a16:colId xmlns:a16="http://schemas.microsoft.com/office/drawing/2014/main" val="20007"/>
                    </a:ext>
                  </a:extLst>
                </a:gridCol>
              </a:tblGrid>
              <a:tr h="481867">
                <a:tc>
                  <a:txBody>
                    <a:bodyPr/>
                    <a:lstStyle/>
                    <a:p>
                      <a:r>
                        <a:rPr lang="de-DE" sz="1600" dirty="0">
                          <a:solidFill>
                            <a:schemeClr val="bg1"/>
                          </a:solidFill>
                        </a:rPr>
                        <a:t>Stunde</a:t>
                      </a:r>
                      <a:r>
                        <a:rPr lang="de-DE" sz="1600" baseline="0" dirty="0">
                          <a:solidFill>
                            <a:schemeClr val="bg1"/>
                          </a:solidFill>
                        </a:rPr>
                        <a:t> 1</a:t>
                      </a:r>
                      <a:endParaRPr lang="de-DE" sz="1600" dirty="0">
                        <a:solidFill>
                          <a:schemeClr val="bg1"/>
                        </a:solidFill>
                      </a:endParaRPr>
                    </a:p>
                  </a:txBody>
                  <a:tcPr marL="70869" marR="70869" marT="34290" marB="34290"/>
                </a:tc>
                <a:tc>
                  <a:txBody>
                    <a:bodyPr/>
                    <a:lstStyle/>
                    <a:p>
                      <a:r>
                        <a:rPr lang="de-DE" sz="1600" dirty="0">
                          <a:solidFill>
                            <a:schemeClr val="bg1"/>
                          </a:solidFill>
                        </a:rPr>
                        <a:t>Stunde 2</a:t>
                      </a:r>
                    </a:p>
                  </a:txBody>
                  <a:tcPr marL="70869" marR="70869" marT="34290" marB="34290"/>
                </a:tc>
                <a:tc>
                  <a:txBody>
                    <a:bodyPr/>
                    <a:lstStyle/>
                    <a:p>
                      <a:r>
                        <a:rPr lang="de-DE" sz="1600" dirty="0">
                          <a:solidFill>
                            <a:schemeClr val="bg1"/>
                          </a:solidFill>
                        </a:rPr>
                        <a:t>Stunde 3</a:t>
                      </a:r>
                    </a:p>
                  </a:txBody>
                  <a:tcPr marL="70869" marR="70869" marT="34290" marB="34290"/>
                </a:tc>
                <a:tc>
                  <a:txBody>
                    <a:bodyPr/>
                    <a:lstStyle/>
                    <a:p>
                      <a:r>
                        <a:rPr lang="de-DE" sz="1600" dirty="0">
                          <a:solidFill>
                            <a:schemeClr val="bg1"/>
                          </a:solidFill>
                        </a:rPr>
                        <a:t>Stunde 4</a:t>
                      </a:r>
                    </a:p>
                  </a:txBody>
                  <a:tcPr marL="70869" marR="70869" marT="34290" marB="34290"/>
                </a:tc>
                <a:tc>
                  <a:txBody>
                    <a:bodyPr/>
                    <a:lstStyle/>
                    <a:p>
                      <a:r>
                        <a:rPr lang="de-DE" sz="1600" dirty="0">
                          <a:solidFill>
                            <a:schemeClr val="bg1"/>
                          </a:solidFill>
                        </a:rPr>
                        <a:t>Stunde 5</a:t>
                      </a:r>
                    </a:p>
                  </a:txBody>
                  <a:tcPr marL="70869" marR="70869" marT="34290" marB="34290"/>
                </a:tc>
                <a:tc>
                  <a:txBody>
                    <a:bodyPr/>
                    <a:lstStyle/>
                    <a:p>
                      <a:r>
                        <a:rPr lang="de-DE" sz="1600" dirty="0">
                          <a:solidFill>
                            <a:schemeClr val="bg1"/>
                          </a:solidFill>
                        </a:rPr>
                        <a:t>Stunde 6</a:t>
                      </a:r>
                    </a:p>
                  </a:txBody>
                  <a:tcPr marL="70869" marR="70869" marT="34290" marB="34290"/>
                </a:tc>
                <a:tc>
                  <a:txBody>
                    <a:bodyPr/>
                    <a:lstStyle/>
                    <a:p>
                      <a:r>
                        <a:rPr lang="de-DE" sz="1600" dirty="0">
                          <a:solidFill>
                            <a:schemeClr val="bg1"/>
                          </a:solidFill>
                        </a:rPr>
                        <a:t>Stunde 7</a:t>
                      </a:r>
                    </a:p>
                  </a:txBody>
                  <a:tcPr marL="70869" marR="70869" marT="34290" marB="34290"/>
                </a:tc>
                <a:tc>
                  <a:txBody>
                    <a:bodyPr/>
                    <a:lstStyle/>
                    <a:p>
                      <a:r>
                        <a:rPr lang="de-DE" sz="1600" dirty="0">
                          <a:solidFill>
                            <a:schemeClr val="bg1"/>
                          </a:solidFill>
                        </a:rPr>
                        <a:t>Stunde 8</a:t>
                      </a:r>
                    </a:p>
                  </a:txBody>
                  <a:tcPr marL="70869" marR="70869" marT="34290" marB="34290"/>
                </a:tc>
                <a:extLst>
                  <a:ext uri="{0D108BD9-81ED-4DB2-BD59-A6C34878D82A}">
                    <a16:rowId xmlns:a16="http://schemas.microsoft.com/office/drawing/2014/main" val="10000"/>
                  </a:ext>
                </a:extLst>
              </a:tr>
              <a:tr h="562682">
                <a:tc>
                  <a:txBody>
                    <a:bodyPr/>
                    <a:lstStyle/>
                    <a:p>
                      <a:r>
                        <a:rPr lang="de-DE" sz="1600" dirty="0">
                          <a:solidFill>
                            <a:schemeClr val="bg1"/>
                          </a:solidFill>
                        </a:rPr>
                        <a:t> 6 neue E</a:t>
                      </a:r>
                    </a:p>
                  </a:txBody>
                  <a:tcPr marL="70869" marR="70869" marT="34290" marB="34290"/>
                </a:tc>
                <a:tc>
                  <a:txBody>
                    <a:bodyPr/>
                    <a:lstStyle/>
                    <a:p>
                      <a:pPr algn="l"/>
                      <a:r>
                        <a:rPr lang="de-DE" sz="1600" dirty="0">
                          <a:solidFill>
                            <a:schemeClr val="bg1"/>
                          </a:solidFill>
                          <a:latin typeface="Arial Black"/>
                          <a:cs typeface="Arial Black"/>
                        </a:rPr>
                        <a:t>6 neue E</a:t>
                      </a:r>
                    </a:p>
                  </a:txBody>
                  <a:tcPr marL="70869" marR="70869" marT="34290" marB="34290"/>
                </a:tc>
                <a:tc>
                  <a:txBody>
                    <a:bodyPr/>
                    <a:lstStyle/>
                    <a:p>
                      <a:r>
                        <a:rPr lang="de-DE" sz="1600" dirty="0">
                          <a:solidFill>
                            <a:schemeClr val="bg1"/>
                          </a:solidFill>
                          <a:latin typeface="Bradley Hand Bold"/>
                          <a:cs typeface="Bradley Hand Bold"/>
                        </a:rPr>
                        <a:t>6 neue E</a:t>
                      </a:r>
                    </a:p>
                  </a:txBody>
                  <a:tcPr marL="70869" marR="70869" marT="34290" marB="34290"/>
                </a:tc>
                <a:tc>
                  <a:txBody>
                    <a:bodyPr/>
                    <a:lstStyle/>
                    <a:p>
                      <a:r>
                        <a:rPr lang="de-DE" sz="1600" dirty="0">
                          <a:solidFill>
                            <a:schemeClr val="bg1"/>
                          </a:solidFill>
                          <a:latin typeface="Modern No. 20"/>
                          <a:cs typeface="Modern No. 20"/>
                        </a:rPr>
                        <a:t>6 neue E</a:t>
                      </a:r>
                    </a:p>
                  </a:txBody>
                  <a:tcPr marL="70869" marR="70869" marT="34290" marB="34290"/>
                </a:tc>
                <a:tc>
                  <a:txBody>
                    <a:bodyPr/>
                    <a:lstStyle/>
                    <a:p>
                      <a:r>
                        <a:rPr lang="de-DE" sz="1600" dirty="0">
                          <a:solidFill>
                            <a:schemeClr val="bg1"/>
                          </a:solidFill>
                          <a:latin typeface="Bernard MT Condensed"/>
                          <a:cs typeface="Bernard MT Condensed"/>
                        </a:rPr>
                        <a:t>6 neue E</a:t>
                      </a:r>
                    </a:p>
                  </a:txBody>
                  <a:tcPr marL="70869" marR="70869" marT="34290" marB="34290"/>
                </a:tc>
                <a:tc>
                  <a:txBody>
                    <a:bodyPr/>
                    <a:lstStyle/>
                    <a:p>
                      <a:r>
                        <a:rPr lang="de-DE" sz="1600" dirty="0">
                          <a:solidFill>
                            <a:schemeClr val="bg1"/>
                          </a:solidFill>
                          <a:latin typeface="PT Serif"/>
                          <a:cs typeface="PT Serif"/>
                        </a:rPr>
                        <a:t>6 neue E</a:t>
                      </a:r>
                    </a:p>
                  </a:txBody>
                  <a:tcPr marL="70869" marR="70869" marT="34290" marB="34290"/>
                </a:tc>
                <a:tc>
                  <a:txBody>
                    <a:bodyPr/>
                    <a:lstStyle/>
                    <a:p>
                      <a:r>
                        <a:rPr lang="de-DE" sz="1600" dirty="0">
                          <a:solidFill>
                            <a:schemeClr val="bg1"/>
                          </a:solidFill>
                          <a:latin typeface="Abadi MT Condensed Extra Bold"/>
                          <a:cs typeface="Abadi MT Condensed Extra Bold"/>
                        </a:rPr>
                        <a:t>6 neue E</a:t>
                      </a:r>
                    </a:p>
                  </a:txBody>
                  <a:tcPr marL="70869" marR="70869" marT="34290" marB="34290"/>
                </a:tc>
                <a:tc>
                  <a:txBody>
                    <a:bodyPr/>
                    <a:lstStyle/>
                    <a:p>
                      <a:r>
                        <a:rPr lang="de-DE" sz="1600" dirty="0">
                          <a:solidFill>
                            <a:schemeClr val="bg1"/>
                          </a:solidFill>
                        </a:rPr>
                        <a:t>6 neue E</a:t>
                      </a:r>
                    </a:p>
                  </a:txBody>
                  <a:tcPr marL="70869" marR="70869" marT="34290" marB="34290"/>
                </a:tc>
                <a:extLst>
                  <a:ext uri="{0D108BD9-81ED-4DB2-BD59-A6C34878D82A}">
                    <a16:rowId xmlns:a16="http://schemas.microsoft.com/office/drawing/2014/main" val="10001"/>
                  </a:ext>
                </a:extLst>
              </a:tr>
              <a:tr h="481867">
                <a:tc>
                  <a:txBody>
                    <a:bodyPr/>
                    <a:lstStyle/>
                    <a:p>
                      <a:endParaRPr lang="de-DE" sz="1600" dirty="0">
                        <a:solidFill>
                          <a:schemeClr val="bg1"/>
                        </a:solidFill>
                      </a:endParaRPr>
                    </a:p>
                  </a:txBody>
                  <a:tcPr marL="70869" marR="70869" marT="34290" marB="34290"/>
                </a:tc>
                <a:tc>
                  <a:txBody>
                    <a:bodyPr/>
                    <a:lstStyle/>
                    <a:p>
                      <a:r>
                        <a:rPr lang="de-DE" sz="1600" dirty="0">
                          <a:solidFill>
                            <a:schemeClr val="bg1"/>
                          </a:solidFill>
                        </a:rPr>
                        <a:t>6 alte E</a:t>
                      </a:r>
                    </a:p>
                  </a:txBody>
                  <a:tcPr marL="70869" marR="70869" marT="34290" marB="34290"/>
                </a:tc>
                <a:tc>
                  <a:txBody>
                    <a:bodyPr/>
                    <a:lstStyle/>
                    <a:p>
                      <a:r>
                        <a:rPr lang="de-DE" sz="1600" dirty="0">
                          <a:solidFill>
                            <a:schemeClr val="bg1"/>
                          </a:solidFill>
                          <a:latin typeface="Arial Black"/>
                          <a:cs typeface="Arial Black"/>
                        </a:rPr>
                        <a:t>6 alte E</a:t>
                      </a:r>
                    </a:p>
                  </a:txBody>
                  <a:tcPr marL="70869" marR="70869" marT="34290" marB="34290"/>
                </a:tc>
                <a:tc>
                  <a:txBody>
                    <a:bodyPr/>
                    <a:lstStyle/>
                    <a:p>
                      <a:r>
                        <a:rPr lang="de-DE" sz="1600" dirty="0">
                          <a:solidFill>
                            <a:schemeClr val="bg1"/>
                          </a:solidFill>
                          <a:latin typeface="Bradley Hand Bold"/>
                          <a:cs typeface="Bradley Hand Bold"/>
                        </a:rPr>
                        <a:t>6 alte E</a:t>
                      </a:r>
                    </a:p>
                  </a:txBody>
                  <a:tcPr marL="70869" marR="70869" marT="34290" marB="34290"/>
                </a:tc>
                <a:tc>
                  <a:txBody>
                    <a:bodyPr/>
                    <a:lstStyle/>
                    <a:p>
                      <a:r>
                        <a:rPr lang="de-DE" sz="1600" dirty="0">
                          <a:solidFill>
                            <a:schemeClr val="bg1"/>
                          </a:solidFill>
                          <a:latin typeface="Modern No. 20"/>
                          <a:cs typeface="Modern No. 20"/>
                        </a:rPr>
                        <a:t>6 alte E</a:t>
                      </a:r>
                    </a:p>
                  </a:txBody>
                  <a:tcPr marL="70869" marR="70869" marT="34290" marB="34290"/>
                </a:tc>
                <a:tc>
                  <a:txBody>
                    <a:bodyPr/>
                    <a:lstStyle/>
                    <a:p>
                      <a:r>
                        <a:rPr lang="de-DE" sz="1600" dirty="0">
                          <a:solidFill>
                            <a:schemeClr val="bg1"/>
                          </a:solidFill>
                          <a:latin typeface="Bernard MT Condensed"/>
                          <a:cs typeface="Bernard MT Condensed"/>
                        </a:rPr>
                        <a:t>6 alte E</a:t>
                      </a:r>
                    </a:p>
                  </a:txBody>
                  <a:tcPr marL="70869" marR="70869" marT="34290" marB="34290"/>
                </a:tc>
                <a:tc>
                  <a:txBody>
                    <a:bodyPr/>
                    <a:lstStyle/>
                    <a:p>
                      <a:r>
                        <a:rPr lang="de-DE" sz="1600" dirty="0">
                          <a:solidFill>
                            <a:schemeClr val="bg1"/>
                          </a:solidFill>
                          <a:latin typeface="PT Serif"/>
                          <a:cs typeface="PT Serif"/>
                        </a:rPr>
                        <a:t>6 alte E</a:t>
                      </a:r>
                    </a:p>
                  </a:txBody>
                  <a:tcPr marL="70869" marR="70869" marT="34290" marB="34290"/>
                </a:tc>
                <a:tc>
                  <a:txBody>
                    <a:bodyPr/>
                    <a:lstStyle/>
                    <a:p>
                      <a:r>
                        <a:rPr lang="de-DE" sz="1600" dirty="0">
                          <a:solidFill>
                            <a:schemeClr val="bg1"/>
                          </a:solidFill>
                          <a:latin typeface="Abadi MT Condensed Extra Bold"/>
                          <a:cs typeface="Abadi MT Condensed Extra Bold"/>
                        </a:rPr>
                        <a:t>6 alte E</a:t>
                      </a:r>
                    </a:p>
                  </a:txBody>
                  <a:tcPr marL="70869" marR="70869" marT="34290" marB="34290"/>
                </a:tc>
                <a:extLst>
                  <a:ext uri="{0D108BD9-81ED-4DB2-BD59-A6C34878D82A}">
                    <a16:rowId xmlns:a16="http://schemas.microsoft.com/office/drawing/2014/main" val="10002"/>
                  </a:ext>
                </a:extLst>
              </a:tr>
              <a:tr h="481867">
                <a:tc>
                  <a:txBody>
                    <a:bodyPr/>
                    <a:lstStyle/>
                    <a:p>
                      <a:endParaRPr lang="de-DE" sz="1600" dirty="0">
                        <a:solidFill>
                          <a:schemeClr val="bg1"/>
                        </a:solidFill>
                      </a:endParaRPr>
                    </a:p>
                  </a:txBody>
                  <a:tcPr marL="70869" marR="70869" marT="34290" marB="34290"/>
                </a:tc>
                <a:tc>
                  <a:txBody>
                    <a:bodyPr/>
                    <a:lstStyle/>
                    <a:p>
                      <a:endParaRPr lang="de-DE" sz="1600" dirty="0">
                        <a:solidFill>
                          <a:schemeClr val="bg1"/>
                        </a:solidFill>
                      </a:endParaRPr>
                    </a:p>
                  </a:txBody>
                  <a:tcPr marL="70869" marR="70869" marT="34290" marB="34290"/>
                </a:tc>
                <a:tc>
                  <a:txBody>
                    <a:bodyPr/>
                    <a:lstStyle/>
                    <a:p>
                      <a:r>
                        <a:rPr lang="de-DE" sz="1600" dirty="0">
                          <a:solidFill>
                            <a:schemeClr val="bg1"/>
                          </a:solidFill>
                        </a:rPr>
                        <a:t>6 alte</a:t>
                      </a:r>
                      <a:r>
                        <a:rPr lang="de-DE" sz="1600" baseline="0" dirty="0">
                          <a:solidFill>
                            <a:schemeClr val="bg1"/>
                          </a:solidFill>
                        </a:rPr>
                        <a:t> E</a:t>
                      </a:r>
                      <a:endParaRPr lang="de-DE" sz="1600" dirty="0">
                        <a:solidFill>
                          <a:schemeClr val="bg1"/>
                        </a:solidFill>
                      </a:endParaRPr>
                    </a:p>
                  </a:txBody>
                  <a:tcPr marL="70869" marR="70869" marT="34290" marB="34290"/>
                </a:tc>
                <a:tc>
                  <a:txBody>
                    <a:bodyPr/>
                    <a:lstStyle/>
                    <a:p>
                      <a:r>
                        <a:rPr lang="de-DE" sz="1600" dirty="0">
                          <a:solidFill>
                            <a:schemeClr val="bg1"/>
                          </a:solidFill>
                          <a:latin typeface="Arial Black"/>
                          <a:cs typeface="Arial Black"/>
                        </a:rPr>
                        <a:t>6 alte E</a:t>
                      </a:r>
                    </a:p>
                  </a:txBody>
                  <a:tcPr marL="70869" marR="70869" marT="34290" marB="34290"/>
                </a:tc>
                <a:tc>
                  <a:txBody>
                    <a:bodyPr/>
                    <a:lstStyle/>
                    <a:p>
                      <a:r>
                        <a:rPr lang="de-DE" sz="1600" dirty="0">
                          <a:solidFill>
                            <a:schemeClr val="bg1"/>
                          </a:solidFill>
                          <a:latin typeface="Bradley Hand Bold"/>
                          <a:cs typeface="Bradley Hand Bold"/>
                        </a:rPr>
                        <a:t>6 alte E</a:t>
                      </a:r>
                    </a:p>
                  </a:txBody>
                  <a:tcPr marL="70869" marR="70869" marT="34290" marB="34290"/>
                </a:tc>
                <a:tc>
                  <a:txBody>
                    <a:bodyPr/>
                    <a:lstStyle/>
                    <a:p>
                      <a:r>
                        <a:rPr lang="de-DE" sz="1600" dirty="0">
                          <a:solidFill>
                            <a:schemeClr val="bg1"/>
                          </a:solidFill>
                          <a:latin typeface="Modern No. 20"/>
                          <a:cs typeface="Modern No. 20"/>
                        </a:rPr>
                        <a:t>6 alte E</a:t>
                      </a:r>
                    </a:p>
                  </a:txBody>
                  <a:tcPr marL="70869" marR="70869" marT="34290" marB="34290"/>
                </a:tc>
                <a:tc>
                  <a:txBody>
                    <a:bodyPr/>
                    <a:lstStyle/>
                    <a:p>
                      <a:r>
                        <a:rPr lang="de-DE" sz="1600" dirty="0">
                          <a:solidFill>
                            <a:schemeClr val="bg1"/>
                          </a:solidFill>
                          <a:latin typeface="Bernard MT Condensed"/>
                          <a:cs typeface="Bernard MT Condensed"/>
                        </a:rPr>
                        <a:t>6 alte E</a:t>
                      </a:r>
                    </a:p>
                  </a:txBody>
                  <a:tcPr marL="70869" marR="70869" marT="34290" marB="34290"/>
                </a:tc>
                <a:tc>
                  <a:txBody>
                    <a:bodyPr/>
                    <a:lstStyle/>
                    <a:p>
                      <a:r>
                        <a:rPr lang="de-DE" sz="1600" dirty="0">
                          <a:solidFill>
                            <a:schemeClr val="bg1"/>
                          </a:solidFill>
                          <a:latin typeface="PT Serif"/>
                          <a:cs typeface="PT Serif"/>
                        </a:rPr>
                        <a:t>6 alte E</a:t>
                      </a:r>
                    </a:p>
                  </a:txBody>
                  <a:tcPr marL="70869" marR="70869" marT="34290" marB="34290"/>
                </a:tc>
                <a:extLst>
                  <a:ext uri="{0D108BD9-81ED-4DB2-BD59-A6C34878D82A}">
                    <a16:rowId xmlns:a16="http://schemas.microsoft.com/office/drawing/2014/main" val="10003"/>
                  </a:ext>
                </a:extLst>
              </a:tr>
              <a:tr h="481867">
                <a:tc>
                  <a:txBody>
                    <a:bodyPr/>
                    <a:lstStyle/>
                    <a:p>
                      <a:endParaRPr lang="de-DE" sz="1600" dirty="0">
                        <a:solidFill>
                          <a:schemeClr val="bg1"/>
                        </a:solidFill>
                      </a:endParaRPr>
                    </a:p>
                  </a:txBody>
                  <a:tcPr marL="70869" marR="70869" marT="34290" marB="34290"/>
                </a:tc>
                <a:tc>
                  <a:txBody>
                    <a:bodyPr/>
                    <a:lstStyle/>
                    <a:p>
                      <a:endParaRPr lang="de-DE" sz="1600" dirty="0">
                        <a:solidFill>
                          <a:schemeClr val="bg1"/>
                        </a:solidFill>
                      </a:endParaRPr>
                    </a:p>
                  </a:txBody>
                  <a:tcPr marL="70869" marR="70869" marT="34290" marB="34290"/>
                </a:tc>
                <a:tc>
                  <a:txBody>
                    <a:bodyPr/>
                    <a:lstStyle/>
                    <a:p>
                      <a:endParaRPr lang="de-DE" sz="1600" dirty="0">
                        <a:solidFill>
                          <a:schemeClr val="bg1"/>
                        </a:solidFill>
                      </a:endParaRPr>
                    </a:p>
                  </a:txBody>
                  <a:tcPr marL="70869" marR="70869" marT="34290" marB="34290"/>
                </a:tc>
                <a:tc>
                  <a:txBody>
                    <a:bodyPr/>
                    <a:lstStyle/>
                    <a:p>
                      <a:r>
                        <a:rPr lang="de-DE" sz="1600" dirty="0">
                          <a:solidFill>
                            <a:schemeClr val="bg1"/>
                          </a:solidFill>
                        </a:rPr>
                        <a:t>6 alte E</a:t>
                      </a:r>
                    </a:p>
                  </a:txBody>
                  <a:tcPr marL="70869" marR="70869" marT="34290" marB="34290"/>
                </a:tc>
                <a:tc>
                  <a:txBody>
                    <a:bodyPr/>
                    <a:lstStyle/>
                    <a:p>
                      <a:r>
                        <a:rPr lang="de-DE" sz="1600" dirty="0">
                          <a:solidFill>
                            <a:schemeClr val="bg1"/>
                          </a:solidFill>
                          <a:latin typeface="Arial Black"/>
                          <a:cs typeface="Arial Black"/>
                        </a:rPr>
                        <a:t>6 alte E</a:t>
                      </a:r>
                    </a:p>
                  </a:txBody>
                  <a:tcPr marL="70869" marR="70869" marT="34290" marB="34290"/>
                </a:tc>
                <a:tc>
                  <a:txBody>
                    <a:bodyPr/>
                    <a:lstStyle/>
                    <a:p>
                      <a:r>
                        <a:rPr lang="de-DE" sz="1600" dirty="0">
                          <a:solidFill>
                            <a:schemeClr val="bg1"/>
                          </a:solidFill>
                          <a:latin typeface="Bradley Hand Bold"/>
                          <a:cs typeface="Bradley Hand Bold"/>
                        </a:rPr>
                        <a:t>6 alte E</a:t>
                      </a:r>
                    </a:p>
                  </a:txBody>
                  <a:tcPr marL="70869" marR="70869" marT="34290" marB="34290"/>
                </a:tc>
                <a:tc>
                  <a:txBody>
                    <a:bodyPr/>
                    <a:lstStyle/>
                    <a:p>
                      <a:r>
                        <a:rPr lang="de-DE" sz="1600" dirty="0">
                          <a:solidFill>
                            <a:schemeClr val="bg1"/>
                          </a:solidFill>
                          <a:latin typeface="Modern No. 20"/>
                          <a:cs typeface="Modern No. 20"/>
                        </a:rPr>
                        <a:t>6 alte E</a:t>
                      </a:r>
                    </a:p>
                  </a:txBody>
                  <a:tcPr marL="70869" marR="70869" marT="34290" marB="34290"/>
                </a:tc>
                <a:tc>
                  <a:txBody>
                    <a:bodyPr/>
                    <a:lstStyle/>
                    <a:p>
                      <a:r>
                        <a:rPr lang="de-DE" sz="1600" dirty="0">
                          <a:solidFill>
                            <a:schemeClr val="bg1"/>
                          </a:solidFill>
                          <a:latin typeface="Bernard MT Condensed"/>
                          <a:cs typeface="Bernard MT Condensed"/>
                        </a:rPr>
                        <a:t>6 alte E</a:t>
                      </a:r>
                    </a:p>
                  </a:txBody>
                  <a:tcPr marL="70869" marR="70869" marT="34290" marB="34290"/>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FE457992-A876-6844-8DC8-6D09117A332E}"/>
              </a:ext>
            </a:extLst>
          </p:cNvPr>
          <p:cNvSpPr/>
          <p:nvPr/>
        </p:nvSpPr>
        <p:spPr>
          <a:xfrm>
            <a:off x="285249" y="3821722"/>
            <a:ext cx="8546128" cy="910371"/>
          </a:xfrm>
          <a:prstGeom prst="rect">
            <a:avLst/>
          </a:prstGeom>
          <a:solidFill>
            <a:schemeClr val="accent5"/>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r>
              <a:rPr lang="de-DE" dirty="0">
                <a:sym typeface="Wingdings"/>
              </a:rPr>
              <a:t>34 Schulwochen x 3 Begegnungen = 102 Begegnungen, 600 lexikalische Einheiten / 102 Begegnungen = ca. 6 neue lexikalische Einheiten pro Begegnung</a:t>
            </a:r>
            <a:endParaRPr lang="de-DE" dirty="0">
              <a:solidFill>
                <a:srgbClr val="646464"/>
              </a:solidFill>
              <a:latin typeface="bs Thomas Sans 1"/>
            </a:endParaRPr>
          </a:p>
        </p:txBody>
      </p:sp>
    </p:spTree>
    <p:extLst>
      <p:ext uri="{BB962C8B-B14F-4D97-AF65-F5344CB8AC3E}">
        <p14:creationId xmlns:p14="http://schemas.microsoft.com/office/powerpoint/2010/main" val="73628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FB0118-304E-C640-96FE-71B8DB4B4F8B}"/>
              </a:ext>
            </a:extLst>
          </p:cNvPr>
          <p:cNvSpPr>
            <a:spLocks noGrp="1"/>
          </p:cNvSpPr>
          <p:nvPr>
            <p:ph type="title"/>
          </p:nvPr>
        </p:nvSpPr>
        <p:spPr>
          <a:xfrm>
            <a:off x="363416" y="336699"/>
            <a:ext cx="7745766" cy="481477"/>
          </a:xfrm>
        </p:spPr>
        <p:txBody>
          <a:bodyPr/>
          <a:lstStyle/>
          <a:p>
            <a:r>
              <a:rPr lang="de-DE"/>
              <a:t>Warum Wortschatzarbeit?</a:t>
            </a:r>
          </a:p>
        </p:txBody>
      </p:sp>
      <p:sp>
        <p:nvSpPr>
          <p:cNvPr id="5" name="TextBox 4">
            <a:extLst>
              <a:ext uri="{FF2B5EF4-FFF2-40B4-BE49-F238E27FC236}">
                <a16:creationId xmlns:a16="http://schemas.microsoft.com/office/drawing/2014/main" id="{FDBB9339-9699-7746-BB40-CE3A3BF5EF10}"/>
              </a:ext>
            </a:extLst>
          </p:cNvPr>
          <p:cNvSpPr txBox="1"/>
          <p:nvPr/>
        </p:nvSpPr>
        <p:spPr>
          <a:xfrm>
            <a:off x="1582615" y="4923692"/>
            <a:ext cx="0" cy="0"/>
          </a:xfrm>
          <a:prstGeom prst="rect">
            <a:avLst/>
          </a:prstGeom>
        </p:spPr>
        <p:txBody>
          <a:bodyPr vert="horz" wrap="none" lIns="91440" tIns="45720" rIns="91440" bIns="45720" rtlCol="0" anchor="t">
            <a:noAutofit/>
          </a:bodyPr>
          <a:lstStyle/>
          <a:p>
            <a:endParaRPr lang="de-DE" dirty="0"/>
          </a:p>
        </p:txBody>
      </p:sp>
      <p:sp>
        <p:nvSpPr>
          <p:cNvPr id="6" name="TextBox 5">
            <a:extLst>
              <a:ext uri="{FF2B5EF4-FFF2-40B4-BE49-F238E27FC236}">
                <a16:creationId xmlns:a16="http://schemas.microsoft.com/office/drawing/2014/main" id="{8D18EC58-D806-CE4E-9EFD-5F1CE05D2392}"/>
              </a:ext>
            </a:extLst>
          </p:cNvPr>
          <p:cNvSpPr txBox="1"/>
          <p:nvPr/>
        </p:nvSpPr>
        <p:spPr>
          <a:xfrm>
            <a:off x="949569" y="4783015"/>
            <a:ext cx="0" cy="0"/>
          </a:xfrm>
          <a:prstGeom prst="rect">
            <a:avLst/>
          </a:prstGeom>
        </p:spPr>
        <p:txBody>
          <a:bodyPr vert="horz" wrap="none" lIns="91440" tIns="45720" rIns="91440" bIns="45720" rtlCol="0" anchor="t">
            <a:noAutofit/>
          </a:bodyPr>
          <a:lstStyle/>
          <a:p>
            <a:endParaRPr lang="de-DE" dirty="0"/>
          </a:p>
        </p:txBody>
      </p:sp>
      <p:sp>
        <p:nvSpPr>
          <p:cNvPr id="7" name="Fußzeilenplatzhalter 3">
            <a:extLst>
              <a:ext uri="{FF2B5EF4-FFF2-40B4-BE49-F238E27FC236}">
                <a16:creationId xmlns:a16="http://schemas.microsoft.com/office/drawing/2014/main" id="{74F73E77-2BDC-2045-A115-3E357647E05B}"/>
              </a:ext>
            </a:extLst>
          </p:cNvPr>
          <p:cNvSpPr>
            <a:spLocks noGrp="1"/>
          </p:cNvSpPr>
          <p:nvPr>
            <p:ph type="ftr" sz="quarter" idx="12"/>
          </p:nvPr>
        </p:nvSpPr>
        <p:spPr>
          <a:xfrm>
            <a:off x="869993" y="4749507"/>
            <a:ext cx="4980391" cy="274637"/>
          </a:xfrm>
        </p:spPr>
        <p:txBody>
          <a:bodyPr/>
          <a:lstStyle/>
          <a:p>
            <a:r>
              <a:rPr lang="de-DE"/>
              <a:t>Fachnachmittag Englisch, 18. März 2021	</a:t>
            </a:r>
            <a:endParaRPr lang="de-DE" dirty="0"/>
          </a:p>
        </p:txBody>
      </p:sp>
      <p:sp>
        <p:nvSpPr>
          <p:cNvPr id="8" name="Text Box 12">
            <a:extLst>
              <a:ext uri="{FF2B5EF4-FFF2-40B4-BE49-F238E27FC236}">
                <a16:creationId xmlns:a16="http://schemas.microsoft.com/office/drawing/2014/main" id="{52576737-2185-0E4D-8F05-F102AA09CED5}"/>
              </a:ext>
            </a:extLst>
          </p:cNvPr>
          <p:cNvSpPr txBox="1">
            <a:spLocks noChangeArrowheads="1"/>
          </p:cNvSpPr>
          <p:nvPr/>
        </p:nvSpPr>
        <p:spPr bwMode="auto">
          <a:xfrm>
            <a:off x="363416" y="987406"/>
            <a:ext cx="8412946" cy="247246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lnSpc>
                <a:spcPct val="150000"/>
              </a:lnSpc>
            </a:pPr>
            <a:r>
              <a:rPr lang="en-US" sz="1800" dirty="0">
                <a:solidFill>
                  <a:schemeClr val="bg1"/>
                </a:solidFill>
                <a:latin typeface="Arial" panose="020B0604020202020204" pitchFamily="34" charset="0"/>
                <a:cs typeface="Arial" panose="020B0604020202020204" pitchFamily="34" charset="0"/>
              </a:rPr>
              <a:t>“In the context of L2 instruction, it is important to note […] the fact that speakers do not select an empty grammatical structure first, and subsequently fill its slots with lexical items. Speaking is primarily lexically driven. […] In general, one could say that the lexicon comes first and grammar only second. (This is largely true as well for listening, reading, and writing.)” </a:t>
            </a:r>
            <a:endParaRPr lang="de-DE" sz="1800" dirty="0">
              <a:solidFill>
                <a:schemeClr val="bg1"/>
              </a:solidFill>
              <a:latin typeface="Arial" panose="020B0604020202020204" pitchFamily="34" charset="0"/>
              <a:cs typeface="Arial" panose="020B0604020202020204" pitchFamily="34" charset="0"/>
            </a:endParaRPr>
          </a:p>
          <a:p>
            <a:r>
              <a:rPr lang="de-DE" sz="800" dirty="0">
                <a:solidFill>
                  <a:schemeClr val="bg1"/>
                </a:solidFill>
                <a:latin typeface="Arial" panose="020B0604020202020204" pitchFamily="34" charset="0"/>
                <a:cs typeface="Arial" panose="020B0604020202020204" pitchFamily="34" charset="0"/>
              </a:rPr>
              <a:t>(J.H. </a:t>
            </a:r>
            <a:r>
              <a:rPr lang="de-DE" sz="800" dirty="0" err="1">
                <a:solidFill>
                  <a:schemeClr val="bg1"/>
                </a:solidFill>
                <a:latin typeface="Arial" panose="020B0604020202020204" pitchFamily="34" charset="0"/>
                <a:cs typeface="Arial" panose="020B0604020202020204" pitchFamily="34" charset="0"/>
              </a:rPr>
              <a:t>Hulstijn</a:t>
            </a:r>
            <a:r>
              <a:rPr lang="de-DE" sz="800" dirty="0">
                <a:solidFill>
                  <a:schemeClr val="bg1"/>
                </a:solidFill>
                <a:latin typeface="Arial" panose="020B0604020202020204" pitchFamily="34" charset="0"/>
                <a:cs typeface="Arial" panose="020B0604020202020204" pitchFamily="34" charset="0"/>
              </a:rPr>
              <a:t>. </a:t>
            </a:r>
            <a:r>
              <a:rPr lang="de-DE" sz="800" dirty="0" err="1">
                <a:solidFill>
                  <a:schemeClr val="bg1"/>
                </a:solidFill>
                <a:latin typeface="Arial" panose="020B0604020202020204" pitchFamily="34" charset="0"/>
                <a:cs typeface="Arial" panose="020B0604020202020204" pitchFamily="34" charset="0"/>
              </a:rPr>
              <a:t>Psycholinguistic</a:t>
            </a:r>
            <a:r>
              <a:rPr lang="de-DE" sz="800" dirty="0">
                <a:solidFill>
                  <a:schemeClr val="bg1"/>
                </a:solidFill>
                <a:latin typeface="Arial" panose="020B0604020202020204" pitchFamily="34" charset="0"/>
                <a:cs typeface="Arial" panose="020B0604020202020204" pitchFamily="34" charset="0"/>
              </a:rPr>
              <a:t> </a:t>
            </a:r>
            <a:r>
              <a:rPr lang="de-DE" sz="800" dirty="0" err="1">
                <a:solidFill>
                  <a:schemeClr val="bg1"/>
                </a:solidFill>
                <a:latin typeface="Arial" panose="020B0604020202020204" pitchFamily="34" charset="0"/>
                <a:cs typeface="Arial" panose="020B0604020202020204" pitchFamily="34" charset="0"/>
              </a:rPr>
              <a:t>perspectives</a:t>
            </a:r>
            <a:r>
              <a:rPr lang="de-DE" sz="800" dirty="0">
                <a:solidFill>
                  <a:schemeClr val="bg1"/>
                </a:solidFill>
                <a:latin typeface="Arial" panose="020B0604020202020204" pitchFamily="34" charset="0"/>
                <a:cs typeface="Arial" panose="020B0604020202020204" pitchFamily="34" charset="0"/>
              </a:rPr>
              <a:t> on </a:t>
            </a:r>
            <a:r>
              <a:rPr lang="de-DE" sz="800" dirty="0" err="1">
                <a:solidFill>
                  <a:schemeClr val="bg1"/>
                </a:solidFill>
                <a:latin typeface="Arial" panose="020B0604020202020204" pitchFamily="34" charset="0"/>
                <a:cs typeface="Arial" panose="020B0604020202020204" pitchFamily="34" charset="0"/>
              </a:rPr>
              <a:t>second</a:t>
            </a:r>
            <a:r>
              <a:rPr lang="de-DE" sz="800" dirty="0">
                <a:solidFill>
                  <a:schemeClr val="bg1"/>
                </a:solidFill>
                <a:latin typeface="Arial" panose="020B0604020202020204" pitchFamily="34" charset="0"/>
                <a:cs typeface="Arial" panose="020B0604020202020204" pitchFamily="34" charset="0"/>
              </a:rPr>
              <a:t> </a:t>
            </a:r>
            <a:r>
              <a:rPr lang="de-DE" sz="800" dirty="0" err="1">
                <a:solidFill>
                  <a:schemeClr val="bg1"/>
                </a:solidFill>
                <a:latin typeface="Arial" panose="020B0604020202020204" pitchFamily="34" charset="0"/>
                <a:cs typeface="Arial" panose="020B0604020202020204" pitchFamily="34" charset="0"/>
              </a:rPr>
              <a:t>language</a:t>
            </a:r>
            <a:r>
              <a:rPr lang="de-DE" sz="800" dirty="0">
                <a:solidFill>
                  <a:schemeClr val="bg1"/>
                </a:solidFill>
                <a:latin typeface="Arial" panose="020B0604020202020204" pitchFamily="34" charset="0"/>
                <a:cs typeface="Arial" panose="020B0604020202020204" pitchFamily="34" charset="0"/>
              </a:rPr>
              <a:t> </a:t>
            </a:r>
            <a:r>
              <a:rPr lang="de-DE" sz="800" dirty="0" err="1">
                <a:solidFill>
                  <a:schemeClr val="bg1"/>
                </a:solidFill>
                <a:latin typeface="Arial" panose="020B0604020202020204" pitchFamily="34" charset="0"/>
                <a:cs typeface="Arial" panose="020B0604020202020204" pitchFamily="34" charset="0"/>
              </a:rPr>
              <a:t>acquisition</a:t>
            </a:r>
            <a:r>
              <a:rPr lang="de-DE" sz="800" dirty="0">
                <a:solidFill>
                  <a:schemeClr val="bg1"/>
                </a:solidFill>
                <a:latin typeface="Arial" panose="020B0604020202020204" pitchFamily="34" charset="0"/>
                <a:cs typeface="Arial" panose="020B0604020202020204" pitchFamily="34" charset="0"/>
              </a:rPr>
              <a:t>. The international </a:t>
            </a:r>
            <a:r>
              <a:rPr lang="de-DE" sz="800" dirty="0" err="1">
                <a:solidFill>
                  <a:schemeClr val="bg1"/>
                </a:solidFill>
                <a:latin typeface="Arial" panose="020B0604020202020204" pitchFamily="34" charset="0"/>
                <a:cs typeface="Arial" panose="020B0604020202020204" pitchFamily="34" charset="0"/>
              </a:rPr>
              <a:t>handbook</a:t>
            </a:r>
            <a:r>
              <a:rPr lang="de-DE" sz="800" dirty="0">
                <a:solidFill>
                  <a:schemeClr val="bg1"/>
                </a:solidFill>
                <a:latin typeface="Arial" panose="020B0604020202020204" pitchFamily="34" charset="0"/>
                <a:cs typeface="Arial" panose="020B0604020202020204" pitchFamily="34" charset="0"/>
              </a:rPr>
              <a:t> on English </a:t>
            </a:r>
            <a:r>
              <a:rPr lang="de-DE" sz="800" dirty="0" err="1">
                <a:solidFill>
                  <a:schemeClr val="bg1"/>
                </a:solidFill>
                <a:latin typeface="Arial" panose="020B0604020202020204" pitchFamily="34" charset="0"/>
                <a:cs typeface="Arial" panose="020B0604020202020204" pitchFamily="34" charset="0"/>
              </a:rPr>
              <a:t>language</a:t>
            </a:r>
            <a:r>
              <a:rPr lang="de-DE" sz="800" dirty="0">
                <a:solidFill>
                  <a:schemeClr val="bg1"/>
                </a:solidFill>
                <a:latin typeface="Arial" panose="020B0604020202020204" pitchFamily="34" charset="0"/>
                <a:cs typeface="Arial" panose="020B0604020202020204" pitchFamily="34" charset="0"/>
              </a:rPr>
              <a:t> </a:t>
            </a:r>
            <a:r>
              <a:rPr lang="de-DE" sz="800" dirty="0" err="1">
                <a:solidFill>
                  <a:schemeClr val="bg1"/>
                </a:solidFill>
                <a:latin typeface="Arial" panose="020B0604020202020204" pitchFamily="34" charset="0"/>
                <a:cs typeface="Arial" panose="020B0604020202020204" pitchFamily="34" charset="0"/>
              </a:rPr>
              <a:t>teaching</a:t>
            </a:r>
            <a:r>
              <a:rPr lang="de-DE" sz="800" dirty="0">
                <a:solidFill>
                  <a:schemeClr val="bg1"/>
                </a:solidFill>
                <a:latin typeface="Arial" panose="020B0604020202020204" pitchFamily="34" charset="0"/>
                <a:cs typeface="Arial" panose="020B0604020202020204" pitchFamily="34" charset="0"/>
              </a:rPr>
              <a:t>. 2006, p. 708.)</a:t>
            </a:r>
            <a:endParaRPr lang="de-DE" altLang="de-DE"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075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schematische Übersicht </a:t>
            </a:r>
            <a:r>
              <a:rPr lang="de-DE" sz="1350" dirty="0">
                <a:solidFill>
                  <a:schemeClr val="tx1"/>
                </a:solidFill>
              </a:rPr>
              <a:t>(für die Mittelstufe; kein Umsetzungsbeispiel)</a:t>
            </a:r>
          </a:p>
        </p:txBody>
      </p:sp>
      <p:sp>
        <p:nvSpPr>
          <p:cNvPr id="6" name="Fußzeilenplatzhalter 5"/>
          <p:cNvSpPr>
            <a:spLocks noGrp="1"/>
          </p:cNvSpPr>
          <p:nvPr>
            <p:ph type="ftr" sz="quarter" idx="11"/>
          </p:nvPr>
        </p:nvSpPr>
        <p:spPr>
          <a:xfrm>
            <a:off x="71553" y="4732094"/>
            <a:ext cx="4518735" cy="274637"/>
          </a:xfrm>
        </p:spPr>
        <p:txBody>
          <a:bodyPr/>
          <a:lstStyle/>
          <a:p>
            <a:r>
              <a:rPr lang="de-DE"/>
              <a:t>Fachnachmittag Englisch, 18. März 2021	</a:t>
            </a:r>
            <a:endParaRPr lang="de-DE" dirty="0"/>
          </a:p>
        </p:txBody>
      </p:sp>
      <p:sp>
        <p:nvSpPr>
          <p:cNvPr id="5" name="Foliennummernplatzhalter 4"/>
          <p:cNvSpPr>
            <a:spLocks noGrp="1"/>
          </p:cNvSpPr>
          <p:nvPr>
            <p:ph type="sldNum" sz="quarter" idx="12"/>
          </p:nvPr>
        </p:nvSpPr>
        <p:spPr/>
        <p:txBody>
          <a:bodyPr/>
          <a:lstStyle/>
          <a:p>
            <a:fld id="{EDE30198-1040-E440-ACA2-E6D4028A1DA8}" type="slidenum">
              <a:rPr lang="de-DE" smtClean="0"/>
              <a:pPr/>
              <a:t>20</a:t>
            </a:fld>
            <a:endParaRPr lang="de-DE"/>
          </a:p>
        </p:txBody>
      </p:sp>
      <p:graphicFrame>
        <p:nvGraphicFramePr>
          <p:cNvPr id="8" name="Inhaltsplatzhalter 7"/>
          <p:cNvGraphicFramePr>
            <a:graphicFrameLocks noGrp="1"/>
          </p:cNvGraphicFramePr>
          <p:nvPr>
            <p:ph sz="quarter" idx="1"/>
            <p:extLst>
              <p:ext uri="{D42A27DB-BD31-4B8C-83A1-F6EECF244321}">
                <p14:modId xmlns:p14="http://schemas.microsoft.com/office/powerpoint/2010/main" val="3313234550"/>
              </p:ext>
            </p:extLst>
          </p:nvPr>
        </p:nvGraphicFramePr>
        <p:xfrm>
          <a:off x="285249" y="1100774"/>
          <a:ext cx="8546128" cy="2490150"/>
        </p:xfrm>
        <a:graphic>
          <a:graphicData uri="http://schemas.openxmlformats.org/drawingml/2006/table">
            <a:tbl>
              <a:tblPr firstRow="1" bandRow="1">
                <a:tableStyleId>{5C22544A-7EE6-4342-B048-85BDC9FD1C3A}</a:tableStyleId>
              </a:tblPr>
              <a:tblGrid>
                <a:gridCol w="1004289">
                  <a:extLst>
                    <a:ext uri="{9D8B030D-6E8A-4147-A177-3AD203B41FA5}">
                      <a16:colId xmlns:a16="http://schemas.microsoft.com/office/drawing/2014/main" val="20000"/>
                    </a:ext>
                  </a:extLst>
                </a:gridCol>
                <a:gridCol w="1132243">
                  <a:extLst>
                    <a:ext uri="{9D8B030D-6E8A-4147-A177-3AD203B41FA5}">
                      <a16:colId xmlns:a16="http://schemas.microsoft.com/office/drawing/2014/main" val="20001"/>
                    </a:ext>
                  </a:extLst>
                </a:gridCol>
                <a:gridCol w="1068266">
                  <a:extLst>
                    <a:ext uri="{9D8B030D-6E8A-4147-A177-3AD203B41FA5}">
                      <a16:colId xmlns:a16="http://schemas.microsoft.com/office/drawing/2014/main" val="20002"/>
                    </a:ext>
                  </a:extLst>
                </a:gridCol>
                <a:gridCol w="1068266">
                  <a:extLst>
                    <a:ext uri="{9D8B030D-6E8A-4147-A177-3AD203B41FA5}">
                      <a16:colId xmlns:a16="http://schemas.microsoft.com/office/drawing/2014/main" val="20003"/>
                    </a:ext>
                  </a:extLst>
                </a:gridCol>
                <a:gridCol w="1068266">
                  <a:extLst>
                    <a:ext uri="{9D8B030D-6E8A-4147-A177-3AD203B41FA5}">
                      <a16:colId xmlns:a16="http://schemas.microsoft.com/office/drawing/2014/main" val="20004"/>
                    </a:ext>
                  </a:extLst>
                </a:gridCol>
                <a:gridCol w="1068266">
                  <a:extLst>
                    <a:ext uri="{9D8B030D-6E8A-4147-A177-3AD203B41FA5}">
                      <a16:colId xmlns:a16="http://schemas.microsoft.com/office/drawing/2014/main" val="20005"/>
                    </a:ext>
                  </a:extLst>
                </a:gridCol>
                <a:gridCol w="1068266">
                  <a:extLst>
                    <a:ext uri="{9D8B030D-6E8A-4147-A177-3AD203B41FA5}">
                      <a16:colId xmlns:a16="http://schemas.microsoft.com/office/drawing/2014/main" val="20006"/>
                    </a:ext>
                  </a:extLst>
                </a:gridCol>
                <a:gridCol w="1068266">
                  <a:extLst>
                    <a:ext uri="{9D8B030D-6E8A-4147-A177-3AD203B41FA5}">
                      <a16:colId xmlns:a16="http://schemas.microsoft.com/office/drawing/2014/main" val="20007"/>
                    </a:ext>
                  </a:extLst>
                </a:gridCol>
              </a:tblGrid>
              <a:tr h="481867">
                <a:tc>
                  <a:txBody>
                    <a:bodyPr/>
                    <a:lstStyle/>
                    <a:p>
                      <a:r>
                        <a:rPr lang="de-DE" sz="1600" dirty="0">
                          <a:solidFill>
                            <a:schemeClr val="bg1"/>
                          </a:solidFill>
                        </a:rPr>
                        <a:t>Stunde</a:t>
                      </a:r>
                      <a:r>
                        <a:rPr lang="de-DE" sz="1600" baseline="0" dirty="0">
                          <a:solidFill>
                            <a:schemeClr val="bg1"/>
                          </a:solidFill>
                        </a:rPr>
                        <a:t> 1</a:t>
                      </a:r>
                      <a:endParaRPr lang="de-DE" sz="1600" dirty="0">
                        <a:solidFill>
                          <a:schemeClr val="bg1"/>
                        </a:solidFill>
                      </a:endParaRPr>
                    </a:p>
                  </a:txBody>
                  <a:tcPr marL="70869" marR="70869" marT="34290" marB="34290"/>
                </a:tc>
                <a:tc>
                  <a:txBody>
                    <a:bodyPr/>
                    <a:lstStyle/>
                    <a:p>
                      <a:r>
                        <a:rPr lang="de-DE" sz="1600" dirty="0">
                          <a:solidFill>
                            <a:schemeClr val="bg1"/>
                          </a:solidFill>
                        </a:rPr>
                        <a:t>Stunde 2</a:t>
                      </a:r>
                    </a:p>
                  </a:txBody>
                  <a:tcPr marL="70869" marR="70869" marT="34290" marB="34290"/>
                </a:tc>
                <a:tc>
                  <a:txBody>
                    <a:bodyPr/>
                    <a:lstStyle/>
                    <a:p>
                      <a:r>
                        <a:rPr lang="de-DE" sz="1600" dirty="0">
                          <a:solidFill>
                            <a:schemeClr val="bg1"/>
                          </a:solidFill>
                        </a:rPr>
                        <a:t>Stunde 3</a:t>
                      </a:r>
                    </a:p>
                  </a:txBody>
                  <a:tcPr marL="70869" marR="70869" marT="34290" marB="34290"/>
                </a:tc>
                <a:tc>
                  <a:txBody>
                    <a:bodyPr/>
                    <a:lstStyle/>
                    <a:p>
                      <a:r>
                        <a:rPr lang="de-DE" sz="1600" dirty="0">
                          <a:solidFill>
                            <a:schemeClr val="bg1"/>
                          </a:solidFill>
                        </a:rPr>
                        <a:t>Stunde 4</a:t>
                      </a:r>
                    </a:p>
                  </a:txBody>
                  <a:tcPr marL="70869" marR="70869" marT="34290" marB="34290"/>
                </a:tc>
                <a:tc>
                  <a:txBody>
                    <a:bodyPr/>
                    <a:lstStyle/>
                    <a:p>
                      <a:r>
                        <a:rPr lang="de-DE" sz="1600" dirty="0">
                          <a:solidFill>
                            <a:schemeClr val="bg1"/>
                          </a:solidFill>
                        </a:rPr>
                        <a:t>Stunde 5</a:t>
                      </a:r>
                    </a:p>
                  </a:txBody>
                  <a:tcPr marL="70869" marR="70869" marT="34290" marB="34290"/>
                </a:tc>
                <a:tc>
                  <a:txBody>
                    <a:bodyPr/>
                    <a:lstStyle/>
                    <a:p>
                      <a:r>
                        <a:rPr lang="de-DE" sz="1600" dirty="0">
                          <a:solidFill>
                            <a:schemeClr val="bg1"/>
                          </a:solidFill>
                        </a:rPr>
                        <a:t>Stunde 6</a:t>
                      </a:r>
                    </a:p>
                  </a:txBody>
                  <a:tcPr marL="70869" marR="70869" marT="34290" marB="34290"/>
                </a:tc>
                <a:tc>
                  <a:txBody>
                    <a:bodyPr/>
                    <a:lstStyle/>
                    <a:p>
                      <a:r>
                        <a:rPr lang="de-DE" sz="1600" dirty="0">
                          <a:solidFill>
                            <a:schemeClr val="bg1"/>
                          </a:solidFill>
                        </a:rPr>
                        <a:t>Stunde 7</a:t>
                      </a:r>
                    </a:p>
                  </a:txBody>
                  <a:tcPr marL="70869" marR="70869" marT="34290" marB="34290"/>
                </a:tc>
                <a:tc>
                  <a:txBody>
                    <a:bodyPr/>
                    <a:lstStyle/>
                    <a:p>
                      <a:r>
                        <a:rPr lang="de-DE" sz="1600" dirty="0">
                          <a:solidFill>
                            <a:schemeClr val="bg1"/>
                          </a:solidFill>
                        </a:rPr>
                        <a:t>Stunde 8</a:t>
                      </a:r>
                    </a:p>
                  </a:txBody>
                  <a:tcPr marL="70869" marR="70869" marT="34290" marB="34290"/>
                </a:tc>
                <a:extLst>
                  <a:ext uri="{0D108BD9-81ED-4DB2-BD59-A6C34878D82A}">
                    <a16:rowId xmlns:a16="http://schemas.microsoft.com/office/drawing/2014/main" val="10000"/>
                  </a:ext>
                </a:extLst>
              </a:tr>
              <a:tr h="562682">
                <a:tc>
                  <a:txBody>
                    <a:bodyPr/>
                    <a:lstStyle/>
                    <a:p>
                      <a:r>
                        <a:rPr lang="de-DE" sz="1600" dirty="0">
                          <a:solidFill>
                            <a:schemeClr val="bg1"/>
                          </a:solidFill>
                        </a:rPr>
                        <a:t> 9 neue E</a:t>
                      </a:r>
                    </a:p>
                  </a:txBody>
                  <a:tcPr marL="70869" marR="70869" marT="34290" marB="34290"/>
                </a:tc>
                <a:tc>
                  <a:txBody>
                    <a:bodyPr/>
                    <a:lstStyle/>
                    <a:p>
                      <a:pPr algn="l"/>
                      <a:r>
                        <a:rPr lang="de-DE" sz="1600" dirty="0">
                          <a:solidFill>
                            <a:schemeClr val="bg1"/>
                          </a:solidFill>
                          <a:latin typeface="Arial Black"/>
                          <a:cs typeface="Arial Black"/>
                        </a:rPr>
                        <a:t>9 neue E</a:t>
                      </a:r>
                    </a:p>
                  </a:txBody>
                  <a:tcPr marL="70869" marR="70869" marT="34290" marB="34290"/>
                </a:tc>
                <a:tc>
                  <a:txBody>
                    <a:bodyPr/>
                    <a:lstStyle/>
                    <a:p>
                      <a:r>
                        <a:rPr lang="de-DE" sz="1600" dirty="0">
                          <a:solidFill>
                            <a:schemeClr val="bg1"/>
                          </a:solidFill>
                          <a:latin typeface="Bradley Hand Bold"/>
                          <a:cs typeface="Bradley Hand Bold"/>
                        </a:rPr>
                        <a:t>9 neue E</a:t>
                      </a:r>
                    </a:p>
                  </a:txBody>
                  <a:tcPr marL="70869" marR="70869" marT="34290" marB="34290"/>
                </a:tc>
                <a:tc>
                  <a:txBody>
                    <a:bodyPr/>
                    <a:lstStyle/>
                    <a:p>
                      <a:r>
                        <a:rPr lang="de-DE" sz="1600" dirty="0">
                          <a:solidFill>
                            <a:schemeClr val="bg1"/>
                          </a:solidFill>
                          <a:latin typeface="Modern No. 20"/>
                          <a:cs typeface="Modern No. 20"/>
                        </a:rPr>
                        <a:t>9 neue E</a:t>
                      </a:r>
                    </a:p>
                  </a:txBody>
                  <a:tcPr marL="70869" marR="70869" marT="34290" marB="34290"/>
                </a:tc>
                <a:tc>
                  <a:txBody>
                    <a:bodyPr/>
                    <a:lstStyle/>
                    <a:p>
                      <a:r>
                        <a:rPr lang="de-DE" sz="1600" dirty="0">
                          <a:solidFill>
                            <a:schemeClr val="bg1"/>
                          </a:solidFill>
                          <a:latin typeface="Bernard MT Condensed"/>
                          <a:cs typeface="Bernard MT Condensed"/>
                        </a:rPr>
                        <a:t>9 neue E</a:t>
                      </a:r>
                    </a:p>
                  </a:txBody>
                  <a:tcPr marL="70869" marR="70869" marT="34290" marB="34290"/>
                </a:tc>
                <a:tc>
                  <a:txBody>
                    <a:bodyPr/>
                    <a:lstStyle/>
                    <a:p>
                      <a:r>
                        <a:rPr lang="de-DE" sz="1600" dirty="0">
                          <a:solidFill>
                            <a:schemeClr val="bg1"/>
                          </a:solidFill>
                          <a:latin typeface="PT Serif"/>
                          <a:cs typeface="PT Serif"/>
                        </a:rPr>
                        <a:t>9 neue E</a:t>
                      </a:r>
                    </a:p>
                  </a:txBody>
                  <a:tcPr marL="70869" marR="70869" marT="34290" marB="34290"/>
                </a:tc>
                <a:tc>
                  <a:txBody>
                    <a:bodyPr/>
                    <a:lstStyle/>
                    <a:p>
                      <a:r>
                        <a:rPr lang="de-DE" sz="1600" dirty="0">
                          <a:solidFill>
                            <a:schemeClr val="bg1"/>
                          </a:solidFill>
                          <a:latin typeface="Abadi MT Condensed Extra Bold"/>
                          <a:cs typeface="Abadi MT Condensed Extra Bold"/>
                        </a:rPr>
                        <a:t>9 neue E</a:t>
                      </a:r>
                    </a:p>
                  </a:txBody>
                  <a:tcPr marL="70869" marR="70869" marT="34290" marB="34290"/>
                </a:tc>
                <a:tc>
                  <a:txBody>
                    <a:bodyPr/>
                    <a:lstStyle/>
                    <a:p>
                      <a:r>
                        <a:rPr lang="de-DE" sz="1600" dirty="0">
                          <a:solidFill>
                            <a:schemeClr val="bg1"/>
                          </a:solidFill>
                        </a:rPr>
                        <a:t>9 neue E</a:t>
                      </a:r>
                    </a:p>
                  </a:txBody>
                  <a:tcPr marL="70869" marR="70869" marT="34290" marB="34290"/>
                </a:tc>
                <a:extLst>
                  <a:ext uri="{0D108BD9-81ED-4DB2-BD59-A6C34878D82A}">
                    <a16:rowId xmlns:a16="http://schemas.microsoft.com/office/drawing/2014/main" val="10001"/>
                  </a:ext>
                </a:extLst>
              </a:tr>
              <a:tr h="481867">
                <a:tc>
                  <a:txBody>
                    <a:bodyPr/>
                    <a:lstStyle/>
                    <a:p>
                      <a:endParaRPr lang="de-DE" sz="1600" dirty="0">
                        <a:solidFill>
                          <a:schemeClr val="bg1"/>
                        </a:solidFill>
                      </a:endParaRPr>
                    </a:p>
                  </a:txBody>
                  <a:tcPr marL="70869" marR="70869" marT="34290" marB="34290"/>
                </a:tc>
                <a:tc>
                  <a:txBody>
                    <a:bodyPr/>
                    <a:lstStyle/>
                    <a:p>
                      <a:r>
                        <a:rPr lang="de-DE" sz="1600" dirty="0">
                          <a:solidFill>
                            <a:schemeClr val="bg1"/>
                          </a:solidFill>
                        </a:rPr>
                        <a:t>9 alte E</a:t>
                      </a:r>
                    </a:p>
                  </a:txBody>
                  <a:tcPr marL="70869" marR="70869" marT="34290" marB="34290"/>
                </a:tc>
                <a:tc>
                  <a:txBody>
                    <a:bodyPr/>
                    <a:lstStyle/>
                    <a:p>
                      <a:r>
                        <a:rPr lang="de-DE" sz="1600" dirty="0">
                          <a:solidFill>
                            <a:schemeClr val="bg1"/>
                          </a:solidFill>
                          <a:latin typeface="Arial Black"/>
                          <a:cs typeface="Arial Black"/>
                        </a:rPr>
                        <a:t>9 alte E</a:t>
                      </a:r>
                    </a:p>
                  </a:txBody>
                  <a:tcPr marL="70869" marR="70869" marT="34290" marB="34290"/>
                </a:tc>
                <a:tc>
                  <a:txBody>
                    <a:bodyPr/>
                    <a:lstStyle/>
                    <a:p>
                      <a:r>
                        <a:rPr lang="de-DE" sz="1600" dirty="0">
                          <a:solidFill>
                            <a:schemeClr val="bg1"/>
                          </a:solidFill>
                          <a:latin typeface="Bradley Hand Bold"/>
                          <a:cs typeface="Bradley Hand Bold"/>
                        </a:rPr>
                        <a:t>9 alte E</a:t>
                      </a:r>
                    </a:p>
                  </a:txBody>
                  <a:tcPr marL="70869" marR="70869" marT="34290" marB="34290"/>
                </a:tc>
                <a:tc>
                  <a:txBody>
                    <a:bodyPr/>
                    <a:lstStyle/>
                    <a:p>
                      <a:r>
                        <a:rPr lang="de-DE" sz="1600" dirty="0">
                          <a:solidFill>
                            <a:schemeClr val="bg1"/>
                          </a:solidFill>
                          <a:latin typeface="Modern No. 20"/>
                          <a:cs typeface="Modern No. 20"/>
                        </a:rPr>
                        <a:t>9 alte E</a:t>
                      </a:r>
                    </a:p>
                  </a:txBody>
                  <a:tcPr marL="70869" marR="70869" marT="34290" marB="34290"/>
                </a:tc>
                <a:tc>
                  <a:txBody>
                    <a:bodyPr/>
                    <a:lstStyle/>
                    <a:p>
                      <a:r>
                        <a:rPr lang="de-DE" sz="1600" dirty="0">
                          <a:solidFill>
                            <a:schemeClr val="bg1"/>
                          </a:solidFill>
                          <a:latin typeface="Bernard MT Condensed"/>
                          <a:cs typeface="Bernard MT Condensed"/>
                        </a:rPr>
                        <a:t>9 alte E</a:t>
                      </a:r>
                    </a:p>
                  </a:txBody>
                  <a:tcPr marL="70869" marR="70869" marT="34290" marB="34290"/>
                </a:tc>
                <a:tc>
                  <a:txBody>
                    <a:bodyPr/>
                    <a:lstStyle/>
                    <a:p>
                      <a:r>
                        <a:rPr lang="de-DE" sz="1600" dirty="0">
                          <a:solidFill>
                            <a:schemeClr val="bg1"/>
                          </a:solidFill>
                          <a:latin typeface="PT Serif"/>
                          <a:cs typeface="PT Serif"/>
                        </a:rPr>
                        <a:t>9 alte E</a:t>
                      </a:r>
                    </a:p>
                  </a:txBody>
                  <a:tcPr marL="70869" marR="70869" marT="34290" marB="34290"/>
                </a:tc>
                <a:tc>
                  <a:txBody>
                    <a:bodyPr/>
                    <a:lstStyle/>
                    <a:p>
                      <a:r>
                        <a:rPr lang="de-DE" sz="1600" dirty="0">
                          <a:solidFill>
                            <a:schemeClr val="bg1"/>
                          </a:solidFill>
                          <a:latin typeface="Abadi MT Condensed Extra Bold"/>
                          <a:cs typeface="Abadi MT Condensed Extra Bold"/>
                        </a:rPr>
                        <a:t>9 alte E</a:t>
                      </a:r>
                    </a:p>
                  </a:txBody>
                  <a:tcPr marL="70869" marR="70869" marT="34290" marB="34290"/>
                </a:tc>
                <a:extLst>
                  <a:ext uri="{0D108BD9-81ED-4DB2-BD59-A6C34878D82A}">
                    <a16:rowId xmlns:a16="http://schemas.microsoft.com/office/drawing/2014/main" val="10002"/>
                  </a:ext>
                </a:extLst>
              </a:tr>
              <a:tr h="481867">
                <a:tc>
                  <a:txBody>
                    <a:bodyPr/>
                    <a:lstStyle/>
                    <a:p>
                      <a:endParaRPr lang="de-DE" sz="1600" dirty="0">
                        <a:solidFill>
                          <a:schemeClr val="bg1"/>
                        </a:solidFill>
                      </a:endParaRPr>
                    </a:p>
                  </a:txBody>
                  <a:tcPr marL="70869" marR="70869" marT="34290" marB="34290"/>
                </a:tc>
                <a:tc>
                  <a:txBody>
                    <a:bodyPr/>
                    <a:lstStyle/>
                    <a:p>
                      <a:endParaRPr lang="de-DE" sz="1600" dirty="0">
                        <a:solidFill>
                          <a:schemeClr val="bg1"/>
                        </a:solidFill>
                      </a:endParaRPr>
                    </a:p>
                  </a:txBody>
                  <a:tcPr marL="70869" marR="70869" marT="34290" marB="34290"/>
                </a:tc>
                <a:tc>
                  <a:txBody>
                    <a:bodyPr/>
                    <a:lstStyle/>
                    <a:p>
                      <a:r>
                        <a:rPr lang="de-DE" sz="1600" dirty="0">
                          <a:solidFill>
                            <a:schemeClr val="bg1"/>
                          </a:solidFill>
                        </a:rPr>
                        <a:t>9 alte</a:t>
                      </a:r>
                      <a:r>
                        <a:rPr lang="de-DE" sz="1600" baseline="0" dirty="0">
                          <a:solidFill>
                            <a:schemeClr val="bg1"/>
                          </a:solidFill>
                        </a:rPr>
                        <a:t> E</a:t>
                      </a:r>
                      <a:endParaRPr lang="de-DE" sz="1600" dirty="0">
                        <a:solidFill>
                          <a:schemeClr val="bg1"/>
                        </a:solidFill>
                      </a:endParaRPr>
                    </a:p>
                  </a:txBody>
                  <a:tcPr marL="70869" marR="70869" marT="34290" marB="34290"/>
                </a:tc>
                <a:tc>
                  <a:txBody>
                    <a:bodyPr/>
                    <a:lstStyle/>
                    <a:p>
                      <a:r>
                        <a:rPr lang="de-DE" sz="1600" dirty="0">
                          <a:solidFill>
                            <a:schemeClr val="bg1"/>
                          </a:solidFill>
                          <a:latin typeface="Arial Black"/>
                          <a:cs typeface="Arial Black"/>
                        </a:rPr>
                        <a:t>9 alte E</a:t>
                      </a:r>
                    </a:p>
                  </a:txBody>
                  <a:tcPr marL="70869" marR="70869" marT="34290" marB="34290"/>
                </a:tc>
                <a:tc>
                  <a:txBody>
                    <a:bodyPr/>
                    <a:lstStyle/>
                    <a:p>
                      <a:r>
                        <a:rPr lang="de-DE" sz="1600" dirty="0">
                          <a:solidFill>
                            <a:schemeClr val="bg1"/>
                          </a:solidFill>
                          <a:latin typeface="Bradley Hand Bold"/>
                          <a:cs typeface="Bradley Hand Bold"/>
                        </a:rPr>
                        <a:t>9 alte E</a:t>
                      </a:r>
                    </a:p>
                  </a:txBody>
                  <a:tcPr marL="70869" marR="70869" marT="34290" marB="34290"/>
                </a:tc>
                <a:tc>
                  <a:txBody>
                    <a:bodyPr/>
                    <a:lstStyle/>
                    <a:p>
                      <a:r>
                        <a:rPr lang="de-DE" sz="1600" dirty="0">
                          <a:solidFill>
                            <a:schemeClr val="bg1"/>
                          </a:solidFill>
                          <a:latin typeface="Modern No. 20"/>
                          <a:cs typeface="Modern No. 20"/>
                        </a:rPr>
                        <a:t>9 alte E</a:t>
                      </a:r>
                    </a:p>
                  </a:txBody>
                  <a:tcPr marL="70869" marR="70869" marT="34290" marB="34290"/>
                </a:tc>
                <a:tc>
                  <a:txBody>
                    <a:bodyPr/>
                    <a:lstStyle/>
                    <a:p>
                      <a:r>
                        <a:rPr lang="de-DE" sz="1600" dirty="0">
                          <a:solidFill>
                            <a:schemeClr val="bg1"/>
                          </a:solidFill>
                          <a:latin typeface="Bernard MT Condensed"/>
                          <a:cs typeface="Bernard MT Condensed"/>
                        </a:rPr>
                        <a:t>9 alte E</a:t>
                      </a:r>
                    </a:p>
                  </a:txBody>
                  <a:tcPr marL="70869" marR="70869" marT="34290" marB="34290"/>
                </a:tc>
                <a:tc>
                  <a:txBody>
                    <a:bodyPr/>
                    <a:lstStyle/>
                    <a:p>
                      <a:r>
                        <a:rPr lang="de-DE" sz="1600" dirty="0">
                          <a:solidFill>
                            <a:schemeClr val="bg1"/>
                          </a:solidFill>
                          <a:latin typeface="PT Serif"/>
                          <a:cs typeface="PT Serif"/>
                        </a:rPr>
                        <a:t>9 alte E</a:t>
                      </a:r>
                    </a:p>
                  </a:txBody>
                  <a:tcPr marL="70869" marR="70869" marT="34290" marB="34290"/>
                </a:tc>
                <a:extLst>
                  <a:ext uri="{0D108BD9-81ED-4DB2-BD59-A6C34878D82A}">
                    <a16:rowId xmlns:a16="http://schemas.microsoft.com/office/drawing/2014/main" val="10003"/>
                  </a:ext>
                </a:extLst>
              </a:tr>
              <a:tr h="481867">
                <a:tc>
                  <a:txBody>
                    <a:bodyPr/>
                    <a:lstStyle/>
                    <a:p>
                      <a:endParaRPr lang="de-DE" sz="1600" dirty="0">
                        <a:solidFill>
                          <a:schemeClr val="bg1"/>
                        </a:solidFill>
                      </a:endParaRPr>
                    </a:p>
                  </a:txBody>
                  <a:tcPr marL="70869" marR="70869" marT="34290" marB="34290"/>
                </a:tc>
                <a:tc>
                  <a:txBody>
                    <a:bodyPr/>
                    <a:lstStyle/>
                    <a:p>
                      <a:endParaRPr lang="de-DE" sz="1600" dirty="0">
                        <a:solidFill>
                          <a:schemeClr val="bg1"/>
                        </a:solidFill>
                      </a:endParaRPr>
                    </a:p>
                  </a:txBody>
                  <a:tcPr marL="70869" marR="70869" marT="34290" marB="34290"/>
                </a:tc>
                <a:tc>
                  <a:txBody>
                    <a:bodyPr/>
                    <a:lstStyle/>
                    <a:p>
                      <a:endParaRPr lang="de-DE" sz="1600" dirty="0">
                        <a:solidFill>
                          <a:schemeClr val="bg1"/>
                        </a:solidFill>
                      </a:endParaRPr>
                    </a:p>
                  </a:txBody>
                  <a:tcPr marL="70869" marR="70869" marT="34290" marB="34290"/>
                </a:tc>
                <a:tc>
                  <a:txBody>
                    <a:bodyPr/>
                    <a:lstStyle/>
                    <a:p>
                      <a:r>
                        <a:rPr lang="de-DE" sz="1600" dirty="0">
                          <a:solidFill>
                            <a:schemeClr val="bg1"/>
                          </a:solidFill>
                        </a:rPr>
                        <a:t>9 alte E</a:t>
                      </a:r>
                    </a:p>
                  </a:txBody>
                  <a:tcPr marL="70869" marR="70869" marT="34290" marB="34290"/>
                </a:tc>
                <a:tc>
                  <a:txBody>
                    <a:bodyPr/>
                    <a:lstStyle/>
                    <a:p>
                      <a:r>
                        <a:rPr lang="de-DE" sz="1600" dirty="0">
                          <a:solidFill>
                            <a:schemeClr val="bg1"/>
                          </a:solidFill>
                          <a:latin typeface="Arial Black"/>
                          <a:cs typeface="Arial Black"/>
                        </a:rPr>
                        <a:t>9 alte E</a:t>
                      </a:r>
                    </a:p>
                  </a:txBody>
                  <a:tcPr marL="70869" marR="70869" marT="34290" marB="34290"/>
                </a:tc>
                <a:tc>
                  <a:txBody>
                    <a:bodyPr/>
                    <a:lstStyle/>
                    <a:p>
                      <a:r>
                        <a:rPr lang="de-DE" sz="1600" dirty="0">
                          <a:solidFill>
                            <a:schemeClr val="bg1"/>
                          </a:solidFill>
                          <a:latin typeface="Bradley Hand Bold"/>
                          <a:cs typeface="Bradley Hand Bold"/>
                        </a:rPr>
                        <a:t>9 alte E</a:t>
                      </a:r>
                    </a:p>
                  </a:txBody>
                  <a:tcPr marL="70869" marR="70869" marT="34290" marB="34290"/>
                </a:tc>
                <a:tc>
                  <a:txBody>
                    <a:bodyPr/>
                    <a:lstStyle/>
                    <a:p>
                      <a:r>
                        <a:rPr lang="de-DE" sz="1600" dirty="0">
                          <a:solidFill>
                            <a:schemeClr val="bg1"/>
                          </a:solidFill>
                          <a:latin typeface="Modern No. 20"/>
                          <a:cs typeface="Modern No. 20"/>
                        </a:rPr>
                        <a:t>9 alte E</a:t>
                      </a:r>
                    </a:p>
                  </a:txBody>
                  <a:tcPr marL="70869" marR="70869" marT="34290" marB="34290"/>
                </a:tc>
                <a:tc>
                  <a:txBody>
                    <a:bodyPr/>
                    <a:lstStyle/>
                    <a:p>
                      <a:r>
                        <a:rPr lang="de-DE" sz="1600" dirty="0">
                          <a:solidFill>
                            <a:schemeClr val="bg1"/>
                          </a:solidFill>
                          <a:latin typeface="Bernard MT Condensed"/>
                          <a:cs typeface="Bernard MT Condensed"/>
                        </a:rPr>
                        <a:t>9 alte E</a:t>
                      </a:r>
                    </a:p>
                  </a:txBody>
                  <a:tcPr marL="70869" marR="70869" marT="34290" marB="34290"/>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FE457992-A876-6844-8DC8-6D09117A332E}"/>
              </a:ext>
            </a:extLst>
          </p:cNvPr>
          <p:cNvSpPr/>
          <p:nvPr/>
        </p:nvSpPr>
        <p:spPr>
          <a:xfrm>
            <a:off x="285249" y="3821722"/>
            <a:ext cx="8546128" cy="910371"/>
          </a:xfrm>
          <a:prstGeom prst="rect">
            <a:avLst/>
          </a:prstGeom>
          <a:solidFill>
            <a:schemeClr val="accent5"/>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r>
              <a:rPr lang="de-DE" dirty="0">
                <a:sym typeface="Wingdings"/>
              </a:rPr>
              <a:t>34 Schulwochen x 2 Begegnungen = 68 Begegnungen, 600 lexikalische Einheiten / 68 Begegnungen = ca. 9 neue lexikalische Einheiten pro Begegnung</a:t>
            </a:r>
            <a:endParaRPr lang="de-DE" dirty="0">
              <a:solidFill>
                <a:srgbClr val="646464"/>
              </a:solidFill>
              <a:latin typeface="bs Thomas Sans 1"/>
            </a:endParaRPr>
          </a:p>
        </p:txBody>
      </p:sp>
    </p:spTree>
    <p:extLst>
      <p:ext uri="{BB962C8B-B14F-4D97-AF65-F5344CB8AC3E}">
        <p14:creationId xmlns:p14="http://schemas.microsoft.com/office/powerpoint/2010/main" val="1002095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B5AE7-9627-E044-8337-54DD204FBAC8}"/>
              </a:ext>
            </a:extLst>
          </p:cNvPr>
          <p:cNvSpPr>
            <a:spLocks noGrp="1"/>
          </p:cNvSpPr>
          <p:nvPr>
            <p:ph type="title"/>
          </p:nvPr>
        </p:nvSpPr>
        <p:spPr>
          <a:xfrm>
            <a:off x="401771" y="328097"/>
            <a:ext cx="7745766" cy="481477"/>
          </a:xfrm>
        </p:spPr>
        <p:txBody>
          <a:bodyPr/>
          <a:lstStyle/>
          <a:p>
            <a:r>
              <a:rPr lang="de-DE">
                <a:solidFill>
                  <a:schemeClr val="bg1"/>
                </a:solidFill>
              </a:rPr>
              <a:t>Wiederholung, Beispiel 1 – </a:t>
            </a:r>
            <a:r>
              <a:rPr lang="de-DE" b="1" i="1">
                <a:solidFill>
                  <a:schemeClr val="bg1"/>
                </a:solidFill>
              </a:rPr>
              <a:t>Wörter im Chat</a:t>
            </a:r>
            <a:endParaRPr lang="de-DE" b="1">
              <a:solidFill>
                <a:schemeClr val="bg1"/>
              </a:solidFill>
            </a:endParaRPr>
          </a:p>
        </p:txBody>
      </p:sp>
      <p:sp>
        <p:nvSpPr>
          <p:cNvPr id="4" name="Footer Placeholder 3">
            <a:extLst>
              <a:ext uri="{FF2B5EF4-FFF2-40B4-BE49-F238E27FC236}">
                <a16:creationId xmlns:a16="http://schemas.microsoft.com/office/drawing/2014/main" id="{FE6728E3-3B3B-F747-930D-25E918EAEC5F}"/>
              </a:ext>
            </a:extLst>
          </p:cNvPr>
          <p:cNvSpPr>
            <a:spLocks noGrp="1"/>
          </p:cNvSpPr>
          <p:nvPr>
            <p:ph type="ftr" sz="quarter" idx="12"/>
          </p:nvPr>
        </p:nvSpPr>
        <p:spPr/>
        <p:txBody>
          <a:bodyPr/>
          <a:lstStyle/>
          <a:p>
            <a:r>
              <a:rPr lang="de-DE"/>
              <a:t>Fachnachmittag Englisch, 18. März 2021	</a:t>
            </a:r>
            <a:endParaRPr lang="de-DE" dirty="0"/>
          </a:p>
        </p:txBody>
      </p:sp>
      <p:sp>
        <p:nvSpPr>
          <p:cNvPr id="7" name="Text Placeholder 1">
            <a:extLst>
              <a:ext uri="{FF2B5EF4-FFF2-40B4-BE49-F238E27FC236}">
                <a16:creationId xmlns:a16="http://schemas.microsoft.com/office/drawing/2014/main" id="{B6BAD27E-C5A4-8045-9FA7-3F473EB97B2D}"/>
              </a:ext>
            </a:extLst>
          </p:cNvPr>
          <p:cNvSpPr>
            <a:spLocks noGrp="1"/>
          </p:cNvSpPr>
          <p:nvPr>
            <p:ph type="body" sz="quarter" idx="10"/>
          </p:nvPr>
        </p:nvSpPr>
        <p:spPr>
          <a:xfrm>
            <a:off x="377212" y="1215445"/>
            <a:ext cx="8379925" cy="3018407"/>
          </a:xfrm>
        </p:spPr>
        <p:txBody>
          <a:bodyPr>
            <a:normAutofit/>
          </a:bodyPr>
          <a:lstStyle/>
          <a:p>
            <a:pPr>
              <a:lnSpc>
                <a:spcPct val="100000"/>
              </a:lnSpc>
            </a:pPr>
            <a:r>
              <a:rPr lang="de-DE" sz="2400">
                <a:solidFill>
                  <a:schemeClr val="bg1"/>
                </a:solidFill>
                <a:latin typeface="Arial" panose="020B0604020202020204" pitchFamily="34" charset="0"/>
                <a:cs typeface="Arial" panose="020B0604020202020204" pitchFamily="34" charset="0"/>
              </a:rPr>
              <a:t>L. wählt Begriffe aus, die den S. bereits bekannt sind (und die in der Stunde vorkommen / gebraucht werden)</a:t>
            </a:r>
          </a:p>
          <a:p>
            <a:pPr>
              <a:lnSpc>
                <a:spcPct val="100000"/>
              </a:lnSpc>
            </a:pPr>
            <a:r>
              <a:rPr lang="de-DE" sz="2400">
                <a:solidFill>
                  <a:schemeClr val="bg1"/>
                </a:solidFill>
                <a:latin typeface="Arial" panose="020B0604020202020204" pitchFamily="34" charset="0"/>
                <a:cs typeface="Arial" panose="020B0604020202020204" pitchFamily="34" charset="0"/>
              </a:rPr>
              <a:t>Die Begriffe stehen jeweils auf einer Folie.</a:t>
            </a:r>
          </a:p>
          <a:p>
            <a:pPr>
              <a:lnSpc>
                <a:spcPct val="100000"/>
              </a:lnSpc>
            </a:pPr>
            <a:r>
              <a:rPr lang="de-DE" sz="2400">
                <a:solidFill>
                  <a:schemeClr val="bg1"/>
                </a:solidFill>
                <a:latin typeface="Arial" panose="020B0604020202020204" pitchFamily="34" charset="0"/>
                <a:cs typeface="Arial" panose="020B0604020202020204" pitchFamily="34" charset="0"/>
              </a:rPr>
              <a:t>Die S. lesen die Begriffe, schreiben die Übersetzung oder die Ergänzung in den Chat und schicken ihren Eintrag auf das Signal von L. ab.</a:t>
            </a:r>
          </a:p>
        </p:txBody>
      </p:sp>
    </p:spTree>
    <p:extLst>
      <p:ext uri="{BB962C8B-B14F-4D97-AF65-F5344CB8AC3E}">
        <p14:creationId xmlns:p14="http://schemas.microsoft.com/office/powerpoint/2010/main" val="7117458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731D8F-57CA-A44D-A4CC-3D4C30F9E143}"/>
              </a:ext>
            </a:extLst>
          </p:cNvPr>
          <p:cNvPicPr>
            <a:picLocks noGrp="1" noChangeAspect="1"/>
          </p:cNvPicPr>
          <p:nvPr>
            <p:ph idx="1"/>
          </p:nvPr>
        </p:nvPicPr>
        <p:blipFill rotWithShape="1">
          <a:blip r:embed="rId2"/>
          <a:srcRect l="11621"/>
          <a:stretch/>
        </p:blipFill>
        <p:spPr>
          <a:xfrm>
            <a:off x="3544408" y="273844"/>
            <a:ext cx="4661120" cy="4491131"/>
          </a:xfrm>
        </p:spPr>
      </p:pic>
      <p:pic>
        <p:nvPicPr>
          <p:cNvPr id="7" name="Picture 6">
            <a:extLst>
              <a:ext uri="{FF2B5EF4-FFF2-40B4-BE49-F238E27FC236}">
                <a16:creationId xmlns:a16="http://schemas.microsoft.com/office/drawing/2014/main" id="{EC676119-7894-6446-A120-B3390C11CE72}"/>
              </a:ext>
            </a:extLst>
          </p:cNvPr>
          <p:cNvPicPr>
            <a:picLocks noChangeAspect="1"/>
          </p:cNvPicPr>
          <p:nvPr/>
        </p:nvPicPr>
        <p:blipFill rotWithShape="1">
          <a:blip r:embed="rId3"/>
          <a:srcRect l="14152" r="20857"/>
          <a:stretch/>
        </p:blipFill>
        <p:spPr>
          <a:xfrm>
            <a:off x="5392888" y="580147"/>
            <a:ext cx="2663042" cy="4261757"/>
          </a:xfrm>
          <a:prstGeom prst="rect">
            <a:avLst/>
          </a:prstGeom>
        </p:spPr>
      </p:pic>
      <p:sp>
        <p:nvSpPr>
          <p:cNvPr id="8" name="Rounded Rectangle 7">
            <a:extLst>
              <a:ext uri="{FF2B5EF4-FFF2-40B4-BE49-F238E27FC236}">
                <a16:creationId xmlns:a16="http://schemas.microsoft.com/office/drawing/2014/main" id="{BAC7AB40-A9BB-184D-B7B5-98A95106DCCA}"/>
              </a:ext>
            </a:extLst>
          </p:cNvPr>
          <p:cNvSpPr/>
          <p:nvPr/>
        </p:nvSpPr>
        <p:spPr>
          <a:xfrm>
            <a:off x="3969560" y="436418"/>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9" name="Rounded Rectangle 8">
            <a:extLst>
              <a:ext uri="{FF2B5EF4-FFF2-40B4-BE49-F238E27FC236}">
                <a16:creationId xmlns:a16="http://schemas.microsoft.com/office/drawing/2014/main" id="{DFA21F15-7613-A547-8FF8-1E6BC06131C2}"/>
              </a:ext>
            </a:extLst>
          </p:cNvPr>
          <p:cNvSpPr/>
          <p:nvPr/>
        </p:nvSpPr>
        <p:spPr>
          <a:xfrm>
            <a:off x="5796650" y="789709"/>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0" name="Rounded Rectangle 9">
            <a:extLst>
              <a:ext uri="{FF2B5EF4-FFF2-40B4-BE49-F238E27FC236}">
                <a16:creationId xmlns:a16="http://schemas.microsoft.com/office/drawing/2014/main" id="{3CC6DC5B-FF2A-F342-A7C9-A864F3E6103B}"/>
              </a:ext>
            </a:extLst>
          </p:cNvPr>
          <p:cNvSpPr/>
          <p:nvPr/>
        </p:nvSpPr>
        <p:spPr>
          <a:xfrm>
            <a:off x="4003702" y="897327"/>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1" name="Rounded Rectangle 10">
            <a:extLst>
              <a:ext uri="{FF2B5EF4-FFF2-40B4-BE49-F238E27FC236}">
                <a16:creationId xmlns:a16="http://schemas.microsoft.com/office/drawing/2014/main" id="{AA41E753-573A-F548-A9A6-CE9FB14A8A64}"/>
              </a:ext>
            </a:extLst>
          </p:cNvPr>
          <p:cNvSpPr/>
          <p:nvPr/>
        </p:nvSpPr>
        <p:spPr>
          <a:xfrm>
            <a:off x="3982920" y="1322126"/>
            <a:ext cx="874321" cy="14596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2" name="Rounded Rectangle 11">
            <a:extLst>
              <a:ext uri="{FF2B5EF4-FFF2-40B4-BE49-F238E27FC236}">
                <a16:creationId xmlns:a16="http://schemas.microsoft.com/office/drawing/2014/main" id="{390E8FBA-F473-5941-B51B-D04F0C6F73EF}"/>
              </a:ext>
            </a:extLst>
          </p:cNvPr>
          <p:cNvSpPr/>
          <p:nvPr/>
        </p:nvSpPr>
        <p:spPr>
          <a:xfrm>
            <a:off x="3994795" y="1783237"/>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3" name="Rounded Rectangle 12">
            <a:extLst>
              <a:ext uri="{FF2B5EF4-FFF2-40B4-BE49-F238E27FC236}">
                <a16:creationId xmlns:a16="http://schemas.microsoft.com/office/drawing/2014/main" id="{E7843C05-394D-E04B-867E-EC36BE3C17E3}"/>
              </a:ext>
            </a:extLst>
          </p:cNvPr>
          <p:cNvSpPr/>
          <p:nvPr/>
        </p:nvSpPr>
        <p:spPr>
          <a:xfrm>
            <a:off x="3993311" y="2200871"/>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4" name="Rounded Rectangle 13">
            <a:extLst>
              <a:ext uri="{FF2B5EF4-FFF2-40B4-BE49-F238E27FC236}">
                <a16:creationId xmlns:a16="http://schemas.microsoft.com/office/drawing/2014/main" id="{DB98EFC6-DA83-1A41-ADD4-B8F50C8F8CE1}"/>
              </a:ext>
            </a:extLst>
          </p:cNvPr>
          <p:cNvSpPr/>
          <p:nvPr/>
        </p:nvSpPr>
        <p:spPr>
          <a:xfrm>
            <a:off x="4022999" y="2632835"/>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5" name="Rounded Rectangle 14">
            <a:extLst>
              <a:ext uri="{FF2B5EF4-FFF2-40B4-BE49-F238E27FC236}">
                <a16:creationId xmlns:a16="http://schemas.microsoft.com/office/drawing/2014/main" id="{3A01155B-F10F-734B-A215-F57F956A9AAA}"/>
              </a:ext>
            </a:extLst>
          </p:cNvPr>
          <p:cNvSpPr/>
          <p:nvPr/>
        </p:nvSpPr>
        <p:spPr>
          <a:xfrm>
            <a:off x="3982920" y="3090035"/>
            <a:ext cx="77041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6" name="Rounded Rectangle 15">
            <a:extLst>
              <a:ext uri="{FF2B5EF4-FFF2-40B4-BE49-F238E27FC236}">
                <a16:creationId xmlns:a16="http://schemas.microsoft.com/office/drawing/2014/main" id="{81F0BB4A-27A8-3945-B6C6-647BA75D9357}"/>
              </a:ext>
            </a:extLst>
          </p:cNvPr>
          <p:cNvSpPr/>
          <p:nvPr/>
        </p:nvSpPr>
        <p:spPr>
          <a:xfrm>
            <a:off x="4003702" y="3496765"/>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7" name="Rounded Rectangle 16">
            <a:extLst>
              <a:ext uri="{FF2B5EF4-FFF2-40B4-BE49-F238E27FC236}">
                <a16:creationId xmlns:a16="http://schemas.microsoft.com/office/drawing/2014/main" id="{0A59AF76-A273-D845-AE4C-8092C1EF2F37}"/>
              </a:ext>
            </a:extLst>
          </p:cNvPr>
          <p:cNvSpPr/>
          <p:nvPr/>
        </p:nvSpPr>
        <p:spPr>
          <a:xfrm>
            <a:off x="3993311" y="3953965"/>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8" name="Rounded Rectangle 17">
            <a:extLst>
              <a:ext uri="{FF2B5EF4-FFF2-40B4-BE49-F238E27FC236}">
                <a16:creationId xmlns:a16="http://schemas.microsoft.com/office/drawing/2014/main" id="{788F362D-FC38-1341-AD63-F8D4157B8A1F}"/>
              </a:ext>
            </a:extLst>
          </p:cNvPr>
          <p:cNvSpPr/>
          <p:nvPr/>
        </p:nvSpPr>
        <p:spPr>
          <a:xfrm>
            <a:off x="3996280" y="4358245"/>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0" name="Rounded Rectangle 19">
            <a:extLst>
              <a:ext uri="{FF2B5EF4-FFF2-40B4-BE49-F238E27FC236}">
                <a16:creationId xmlns:a16="http://schemas.microsoft.com/office/drawing/2014/main" id="{0FCB1CB7-DD80-F941-AFD6-2E39E1889416}"/>
              </a:ext>
            </a:extLst>
          </p:cNvPr>
          <p:cNvSpPr/>
          <p:nvPr/>
        </p:nvSpPr>
        <p:spPr>
          <a:xfrm>
            <a:off x="5884999" y="1638080"/>
            <a:ext cx="839411" cy="13195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1" name="Rounded Rectangle 20">
            <a:extLst>
              <a:ext uri="{FF2B5EF4-FFF2-40B4-BE49-F238E27FC236}">
                <a16:creationId xmlns:a16="http://schemas.microsoft.com/office/drawing/2014/main" id="{B68E5084-2CBE-344C-8BA1-78375A78C04A}"/>
              </a:ext>
            </a:extLst>
          </p:cNvPr>
          <p:cNvSpPr/>
          <p:nvPr/>
        </p:nvSpPr>
        <p:spPr>
          <a:xfrm>
            <a:off x="5864218" y="2015414"/>
            <a:ext cx="860192" cy="16918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2" name="Rounded Rectangle 21">
            <a:extLst>
              <a:ext uri="{FF2B5EF4-FFF2-40B4-BE49-F238E27FC236}">
                <a16:creationId xmlns:a16="http://schemas.microsoft.com/office/drawing/2014/main" id="{E7CBF727-B798-DD41-9632-749A0B4E3162}"/>
              </a:ext>
            </a:extLst>
          </p:cNvPr>
          <p:cNvSpPr/>
          <p:nvPr/>
        </p:nvSpPr>
        <p:spPr>
          <a:xfrm>
            <a:off x="5864218" y="2432502"/>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3" name="Rounded Rectangle 22">
            <a:extLst>
              <a:ext uri="{FF2B5EF4-FFF2-40B4-BE49-F238E27FC236}">
                <a16:creationId xmlns:a16="http://schemas.microsoft.com/office/drawing/2014/main" id="{322C2F24-0AA8-6B4B-911E-3EA199EF19C9}"/>
              </a:ext>
            </a:extLst>
          </p:cNvPr>
          <p:cNvSpPr/>
          <p:nvPr/>
        </p:nvSpPr>
        <p:spPr>
          <a:xfrm>
            <a:off x="5884999" y="2834264"/>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4" name="Rounded Rectangle 23">
            <a:extLst>
              <a:ext uri="{FF2B5EF4-FFF2-40B4-BE49-F238E27FC236}">
                <a16:creationId xmlns:a16="http://schemas.microsoft.com/office/drawing/2014/main" id="{78398CB0-823D-AF40-87D9-0349AFBACB25}"/>
              </a:ext>
            </a:extLst>
          </p:cNvPr>
          <p:cNvSpPr/>
          <p:nvPr/>
        </p:nvSpPr>
        <p:spPr>
          <a:xfrm>
            <a:off x="5884999" y="3276170"/>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5" name="Rounded Rectangle 24">
            <a:extLst>
              <a:ext uri="{FF2B5EF4-FFF2-40B4-BE49-F238E27FC236}">
                <a16:creationId xmlns:a16="http://schemas.microsoft.com/office/drawing/2014/main" id="{0259FDF3-EBDD-5249-9DCD-79588273327D}"/>
              </a:ext>
            </a:extLst>
          </p:cNvPr>
          <p:cNvSpPr/>
          <p:nvPr/>
        </p:nvSpPr>
        <p:spPr>
          <a:xfrm>
            <a:off x="5910950" y="3689255"/>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6" name="Rounded Rectangle 25">
            <a:extLst>
              <a:ext uri="{FF2B5EF4-FFF2-40B4-BE49-F238E27FC236}">
                <a16:creationId xmlns:a16="http://schemas.microsoft.com/office/drawing/2014/main" id="{EB5B9CD4-98AA-1849-AE2C-A494D60280A8}"/>
              </a:ext>
            </a:extLst>
          </p:cNvPr>
          <p:cNvSpPr/>
          <p:nvPr/>
        </p:nvSpPr>
        <p:spPr>
          <a:xfrm>
            <a:off x="5884999" y="4110346"/>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7" name="Rounded Rectangle 26">
            <a:extLst>
              <a:ext uri="{FF2B5EF4-FFF2-40B4-BE49-F238E27FC236}">
                <a16:creationId xmlns:a16="http://schemas.microsoft.com/office/drawing/2014/main" id="{ED4CB3E7-35F7-964C-91F4-F2E0ECEB1F51}"/>
              </a:ext>
            </a:extLst>
          </p:cNvPr>
          <p:cNvSpPr/>
          <p:nvPr/>
        </p:nvSpPr>
        <p:spPr>
          <a:xfrm>
            <a:off x="5910950" y="4514626"/>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8" name="Rounded Rectangle 27">
            <a:extLst>
              <a:ext uri="{FF2B5EF4-FFF2-40B4-BE49-F238E27FC236}">
                <a16:creationId xmlns:a16="http://schemas.microsoft.com/office/drawing/2014/main" id="{F8C11E75-186E-BB4F-BDE6-F6DA0D0A03D2}"/>
              </a:ext>
            </a:extLst>
          </p:cNvPr>
          <p:cNvSpPr/>
          <p:nvPr/>
        </p:nvSpPr>
        <p:spPr>
          <a:xfrm>
            <a:off x="5864218" y="1207046"/>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9" name="TextBox 28">
            <a:extLst>
              <a:ext uri="{FF2B5EF4-FFF2-40B4-BE49-F238E27FC236}">
                <a16:creationId xmlns:a16="http://schemas.microsoft.com/office/drawing/2014/main" id="{DABA2199-205B-7A43-8D16-5C8D39B6DA64}"/>
              </a:ext>
            </a:extLst>
          </p:cNvPr>
          <p:cNvSpPr txBox="1"/>
          <p:nvPr/>
        </p:nvSpPr>
        <p:spPr>
          <a:xfrm>
            <a:off x="236263" y="140939"/>
            <a:ext cx="3557903" cy="4339650"/>
          </a:xfrm>
          <a:prstGeom prst="rect">
            <a:avLst/>
          </a:prstGeom>
          <a:noFill/>
        </p:spPr>
        <p:txBody>
          <a:bodyPr wrap="square" rtlCol="0">
            <a:spAutoFit/>
          </a:bodyPr>
          <a:lstStyle/>
          <a:p>
            <a:r>
              <a:rPr lang="de-DE" sz="2400" b="1">
                <a:solidFill>
                  <a:schemeClr val="tx1"/>
                </a:solidFill>
              </a:rPr>
              <a:t>vocab exercise:</a:t>
            </a:r>
          </a:p>
          <a:p>
            <a:r>
              <a:rPr lang="de-DE">
                <a:solidFill>
                  <a:schemeClr val="tx1"/>
                </a:solidFill>
              </a:rPr>
              <a:t>Use the chat. First write, </a:t>
            </a:r>
          </a:p>
          <a:p>
            <a:r>
              <a:rPr lang="de-DE">
                <a:solidFill>
                  <a:schemeClr val="tx1"/>
                </a:solidFill>
              </a:rPr>
              <a:t>then, when I say so, send.</a:t>
            </a:r>
          </a:p>
          <a:p>
            <a:r>
              <a:rPr lang="de-DE" sz="2400" i="1">
                <a:solidFill>
                  <a:schemeClr val="tx1"/>
                </a:solidFill>
              </a:rPr>
              <a:t>We are often quick </a:t>
            </a:r>
          </a:p>
          <a:p>
            <a:r>
              <a:rPr lang="de-DE" sz="2400" i="1">
                <a:solidFill>
                  <a:schemeClr val="tx1"/>
                </a:solidFill>
              </a:rPr>
              <a:t>to judge others.</a:t>
            </a:r>
          </a:p>
          <a:p>
            <a:r>
              <a:rPr lang="de-DE" sz="2400">
                <a:solidFill>
                  <a:schemeClr val="tx1"/>
                </a:solidFill>
              </a:rPr>
              <a:t>in German?</a:t>
            </a:r>
          </a:p>
          <a:p>
            <a:endParaRPr lang="de-DE" sz="2400">
              <a:solidFill>
                <a:schemeClr val="tx1"/>
              </a:solidFill>
            </a:endParaRPr>
          </a:p>
          <a:p>
            <a:r>
              <a:rPr lang="de-DE" sz="2400" i="1">
                <a:solidFill>
                  <a:schemeClr val="tx1"/>
                </a:solidFill>
              </a:rPr>
              <a:t>to look for a role model</a:t>
            </a:r>
          </a:p>
          <a:p>
            <a:r>
              <a:rPr lang="de-DE" sz="2400">
                <a:solidFill>
                  <a:schemeClr val="tx1"/>
                </a:solidFill>
              </a:rPr>
              <a:t>in German?</a:t>
            </a:r>
          </a:p>
          <a:p>
            <a:endParaRPr lang="de-DE" sz="2400">
              <a:solidFill>
                <a:schemeClr val="tx1"/>
              </a:solidFill>
            </a:endParaRPr>
          </a:p>
          <a:p>
            <a:r>
              <a:rPr lang="de-DE" sz="2400" i="1">
                <a:solidFill>
                  <a:schemeClr val="tx1"/>
                </a:solidFill>
              </a:rPr>
              <a:t>it turns out that </a:t>
            </a:r>
          </a:p>
          <a:p>
            <a:r>
              <a:rPr lang="de-DE" sz="2400">
                <a:solidFill>
                  <a:schemeClr val="tx1"/>
                </a:solidFill>
              </a:rPr>
              <a:t>in German?</a:t>
            </a:r>
          </a:p>
        </p:txBody>
      </p:sp>
      <p:pic>
        <p:nvPicPr>
          <p:cNvPr id="31" name="Picture 30">
            <a:extLst>
              <a:ext uri="{FF2B5EF4-FFF2-40B4-BE49-F238E27FC236}">
                <a16:creationId xmlns:a16="http://schemas.microsoft.com/office/drawing/2014/main" id="{32B4621F-4C8E-1242-B894-008B0CB9BB03}"/>
              </a:ext>
            </a:extLst>
          </p:cNvPr>
          <p:cNvPicPr>
            <a:picLocks noChangeAspect="1"/>
          </p:cNvPicPr>
          <p:nvPr/>
        </p:nvPicPr>
        <p:blipFill rotWithShape="1">
          <a:blip r:embed="rId4"/>
          <a:srcRect l="19899" r="26920"/>
          <a:stretch/>
        </p:blipFill>
        <p:spPr>
          <a:xfrm>
            <a:off x="7041367" y="482175"/>
            <a:ext cx="1968330" cy="4457700"/>
          </a:xfrm>
          <a:prstGeom prst="rect">
            <a:avLst/>
          </a:prstGeom>
        </p:spPr>
      </p:pic>
      <p:sp>
        <p:nvSpPr>
          <p:cNvPr id="32" name="Rounded Rectangle 31">
            <a:extLst>
              <a:ext uri="{FF2B5EF4-FFF2-40B4-BE49-F238E27FC236}">
                <a16:creationId xmlns:a16="http://schemas.microsoft.com/office/drawing/2014/main" id="{9E6EA9C7-C1AF-4241-A5B6-C359780A5288}"/>
              </a:ext>
            </a:extLst>
          </p:cNvPr>
          <p:cNvSpPr/>
          <p:nvPr/>
        </p:nvSpPr>
        <p:spPr>
          <a:xfrm>
            <a:off x="7445129" y="711518"/>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33" name="Rounded Rectangle 32">
            <a:extLst>
              <a:ext uri="{FF2B5EF4-FFF2-40B4-BE49-F238E27FC236}">
                <a16:creationId xmlns:a16="http://schemas.microsoft.com/office/drawing/2014/main" id="{A0041AEF-9B23-5E4E-B2CE-F71BD74A0E67}"/>
              </a:ext>
            </a:extLst>
          </p:cNvPr>
          <p:cNvSpPr/>
          <p:nvPr/>
        </p:nvSpPr>
        <p:spPr>
          <a:xfrm>
            <a:off x="7533478" y="1559889"/>
            <a:ext cx="839411" cy="13195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34" name="Rounded Rectangle 33">
            <a:extLst>
              <a:ext uri="{FF2B5EF4-FFF2-40B4-BE49-F238E27FC236}">
                <a16:creationId xmlns:a16="http://schemas.microsoft.com/office/drawing/2014/main" id="{CA02AC01-CA7C-5C4C-88BF-53546B251DD1}"/>
              </a:ext>
            </a:extLst>
          </p:cNvPr>
          <p:cNvSpPr/>
          <p:nvPr/>
        </p:nvSpPr>
        <p:spPr>
          <a:xfrm>
            <a:off x="7512696" y="1983841"/>
            <a:ext cx="860192" cy="16918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35" name="Rounded Rectangle 34">
            <a:extLst>
              <a:ext uri="{FF2B5EF4-FFF2-40B4-BE49-F238E27FC236}">
                <a16:creationId xmlns:a16="http://schemas.microsoft.com/office/drawing/2014/main" id="{920F56CF-814C-E145-BE2C-118FF29727DF}"/>
              </a:ext>
            </a:extLst>
          </p:cNvPr>
          <p:cNvSpPr/>
          <p:nvPr/>
        </p:nvSpPr>
        <p:spPr>
          <a:xfrm>
            <a:off x="7512697" y="2409015"/>
            <a:ext cx="751883" cy="16578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36" name="Rounded Rectangle 35">
            <a:extLst>
              <a:ext uri="{FF2B5EF4-FFF2-40B4-BE49-F238E27FC236}">
                <a16:creationId xmlns:a16="http://schemas.microsoft.com/office/drawing/2014/main" id="{AEECD373-B779-C04A-B1E2-8A92A3165B18}"/>
              </a:ext>
            </a:extLst>
          </p:cNvPr>
          <p:cNvSpPr/>
          <p:nvPr/>
        </p:nvSpPr>
        <p:spPr>
          <a:xfrm>
            <a:off x="7478140" y="2871338"/>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37" name="Rounded Rectangle 36">
            <a:extLst>
              <a:ext uri="{FF2B5EF4-FFF2-40B4-BE49-F238E27FC236}">
                <a16:creationId xmlns:a16="http://schemas.microsoft.com/office/drawing/2014/main" id="{D4D3787A-1111-B742-8C9B-608256BC3197}"/>
              </a:ext>
            </a:extLst>
          </p:cNvPr>
          <p:cNvSpPr/>
          <p:nvPr/>
        </p:nvSpPr>
        <p:spPr>
          <a:xfrm>
            <a:off x="7533478" y="3322329"/>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38" name="Rounded Rectangle 37">
            <a:extLst>
              <a:ext uri="{FF2B5EF4-FFF2-40B4-BE49-F238E27FC236}">
                <a16:creationId xmlns:a16="http://schemas.microsoft.com/office/drawing/2014/main" id="{9150C40B-700B-A842-93AE-188BA245FBC2}"/>
              </a:ext>
            </a:extLst>
          </p:cNvPr>
          <p:cNvSpPr/>
          <p:nvPr/>
        </p:nvSpPr>
        <p:spPr>
          <a:xfrm>
            <a:off x="7533478" y="3712522"/>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39" name="Rounded Rectangle 38">
            <a:extLst>
              <a:ext uri="{FF2B5EF4-FFF2-40B4-BE49-F238E27FC236}">
                <a16:creationId xmlns:a16="http://schemas.microsoft.com/office/drawing/2014/main" id="{A88F262C-87B3-2146-9557-0444CC6AE292}"/>
              </a:ext>
            </a:extLst>
          </p:cNvPr>
          <p:cNvSpPr/>
          <p:nvPr/>
        </p:nvSpPr>
        <p:spPr>
          <a:xfrm>
            <a:off x="7533478" y="4165446"/>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40" name="Rounded Rectangle 39">
            <a:extLst>
              <a:ext uri="{FF2B5EF4-FFF2-40B4-BE49-F238E27FC236}">
                <a16:creationId xmlns:a16="http://schemas.microsoft.com/office/drawing/2014/main" id="{81D8EB46-51C0-714D-8490-3B9BE373CA72}"/>
              </a:ext>
            </a:extLst>
          </p:cNvPr>
          <p:cNvSpPr/>
          <p:nvPr/>
        </p:nvSpPr>
        <p:spPr>
          <a:xfrm>
            <a:off x="7533478" y="4608593"/>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41" name="Rounded Rectangle 40">
            <a:extLst>
              <a:ext uri="{FF2B5EF4-FFF2-40B4-BE49-F238E27FC236}">
                <a16:creationId xmlns:a16="http://schemas.microsoft.com/office/drawing/2014/main" id="{63FE072F-83DE-F74C-8ABC-A895030703BB}"/>
              </a:ext>
            </a:extLst>
          </p:cNvPr>
          <p:cNvSpPr/>
          <p:nvPr/>
        </p:nvSpPr>
        <p:spPr>
          <a:xfrm>
            <a:off x="7512697" y="1128855"/>
            <a:ext cx="659081" cy="15638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cxnSp>
        <p:nvCxnSpPr>
          <p:cNvPr id="43" name="Straight Arrow Connector 42">
            <a:extLst>
              <a:ext uri="{FF2B5EF4-FFF2-40B4-BE49-F238E27FC236}">
                <a16:creationId xmlns:a16="http://schemas.microsoft.com/office/drawing/2014/main" id="{7AAE9E6F-479F-924B-A551-D924666DAA6B}"/>
              </a:ext>
            </a:extLst>
          </p:cNvPr>
          <p:cNvCxnSpPr/>
          <p:nvPr/>
        </p:nvCxnSpPr>
        <p:spPr>
          <a:xfrm flipH="1">
            <a:off x="6074228" y="347353"/>
            <a:ext cx="561110" cy="706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AE253F2-3CA7-8A4E-9278-44EE86CD5078}"/>
              </a:ext>
            </a:extLst>
          </p:cNvPr>
          <p:cNvCxnSpPr>
            <a:cxnSpLocks/>
          </p:cNvCxnSpPr>
          <p:nvPr/>
        </p:nvCxnSpPr>
        <p:spPr>
          <a:xfrm flipH="1">
            <a:off x="6287984" y="1559889"/>
            <a:ext cx="436425" cy="640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179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B5AE7-9627-E044-8337-54DD204FBAC8}"/>
              </a:ext>
            </a:extLst>
          </p:cNvPr>
          <p:cNvSpPr>
            <a:spLocks noGrp="1"/>
          </p:cNvSpPr>
          <p:nvPr>
            <p:ph type="title"/>
          </p:nvPr>
        </p:nvSpPr>
        <p:spPr>
          <a:xfrm>
            <a:off x="179034" y="328097"/>
            <a:ext cx="7745766" cy="481477"/>
          </a:xfrm>
        </p:spPr>
        <p:txBody>
          <a:bodyPr/>
          <a:lstStyle/>
          <a:p>
            <a:r>
              <a:rPr lang="de-DE">
                <a:solidFill>
                  <a:schemeClr val="bg1"/>
                </a:solidFill>
              </a:rPr>
              <a:t>Wiederholung, Beispiel 2 – </a:t>
            </a:r>
            <a:r>
              <a:rPr lang="de-DE" b="1" i="1">
                <a:solidFill>
                  <a:schemeClr val="bg1"/>
                </a:solidFill>
              </a:rPr>
              <a:t>How many As are in Alabama?</a:t>
            </a:r>
            <a:endParaRPr lang="de-DE" b="1">
              <a:solidFill>
                <a:schemeClr val="bg1"/>
              </a:solidFill>
            </a:endParaRPr>
          </a:p>
        </p:txBody>
      </p:sp>
      <p:sp>
        <p:nvSpPr>
          <p:cNvPr id="4" name="Footer Placeholder 3">
            <a:extLst>
              <a:ext uri="{FF2B5EF4-FFF2-40B4-BE49-F238E27FC236}">
                <a16:creationId xmlns:a16="http://schemas.microsoft.com/office/drawing/2014/main" id="{FE6728E3-3B3B-F747-930D-25E918EAEC5F}"/>
              </a:ext>
            </a:extLst>
          </p:cNvPr>
          <p:cNvSpPr>
            <a:spLocks noGrp="1"/>
          </p:cNvSpPr>
          <p:nvPr>
            <p:ph type="ftr" sz="quarter" idx="12"/>
          </p:nvPr>
        </p:nvSpPr>
        <p:spPr/>
        <p:txBody>
          <a:bodyPr/>
          <a:lstStyle/>
          <a:p>
            <a:r>
              <a:rPr lang="de-DE"/>
              <a:t>Fachnachmittag Englisch, 18. März 2021	</a:t>
            </a:r>
            <a:endParaRPr lang="de-DE" dirty="0"/>
          </a:p>
        </p:txBody>
      </p:sp>
      <p:sp>
        <p:nvSpPr>
          <p:cNvPr id="7" name="Text Placeholder 1">
            <a:extLst>
              <a:ext uri="{FF2B5EF4-FFF2-40B4-BE49-F238E27FC236}">
                <a16:creationId xmlns:a16="http://schemas.microsoft.com/office/drawing/2014/main" id="{B6BAD27E-C5A4-8045-9FA7-3F473EB97B2D}"/>
              </a:ext>
            </a:extLst>
          </p:cNvPr>
          <p:cNvSpPr>
            <a:spLocks noGrp="1"/>
          </p:cNvSpPr>
          <p:nvPr>
            <p:ph type="body" sz="quarter" idx="10"/>
          </p:nvPr>
        </p:nvSpPr>
        <p:spPr>
          <a:xfrm>
            <a:off x="377212" y="1215445"/>
            <a:ext cx="8379925" cy="3018407"/>
          </a:xfrm>
        </p:spPr>
        <p:txBody>
          <a:bodyPr>
            <a:normAutofit/>
          </a:bodyPr>
          <a:lstStyle/>
          <a:p>
            <a:pPr>
              <a:lnSpc>
                <a:spcPct val="100000"/>
              </a:lnSpc>
            </a:pPr>
            <a:r>
              <a:rPr lang="de-DE" sz="2400">
                <a:solidFill>
                  <a:schemeClr val="bg1"/>
                </a:solidFill>
                <a:latin typeface="Arial" panose="020B0604020202020204" pitchFamily="34" charset="0"/>
                <a:cs typeface="Arial" panose="020B0604020202020204" pitchFamily="34" charset="0"/>
              </a:rPr>
              <a:t>L. wählt Begriffe aus, die den S. bereits bekannt sind (und die in der Stunde vorkommen / gebraucht werden)</a:t>
            </a:r>
          </a:p>
          <a:p>
            <a:pPr>
              <a:lnSpc>
                <a:spcPct val="100000"/>
              </a:lnSpc>
            </a:pPr>
            <a:r>
              <a:rPr lang="de-DE" sz="2400">
                <a:solidFill>
                  <a:schemeClr val="bg1"/>
                </a:solidFill>
                <a:latin typeface="Arial" panose="020B0604020202020204" pitchFamily="34" charset="0"/>
                <a:cs typeface="Arial" panose="020B0604020202020204" pitchFamily="34" charset="0"/>
              </a:rPr>
              <a:t>L. nennt den ersten Begriff, die S. zeigen – bei geschlossenen Augen – mit Hilfe der Finger, wie oft ein bestimmter Buchstabe (z.B. a oder e) im Wort zu finden ist</a:t>
            </a:r>
          </a:p>
          <a:p>
            <a:pPr>
              <a:lnSpc>
                <a:spcPct val="100000"/>
              </a:lnSpc>
            </a:pPr>
            <a:endParaRPr lang="de-DE" sz="2400">
              <a:solidFill>
                <a:schemeClr val="bg1"/>
              </a:solidFill>
              <a:latin typeface="Arial" panose="020B0604020202020204" pitchFamily="34" charset="0"/>
              <a:cs typeface="Arial" panose="020B0604020202020204" pitchFamily="34" charset="0"/>
            </a:endParaRPr>
          </a:p>
          <a:p>
            <a:pPr>
              <a:lnSpc>
                <a:spcPct val="100000"/>
              </a:lnSpc>
            </a:pPr>
            <a:r>
              <a:rPr lang="de-DE" sz="2400">
                <a:solidFill>
                  <a:schemeClr val="bg1"/>
                </a:solidFill>
                <a:latin typeface="Arial" panose="020B0604020202020204" pitchFamily="34" charset="0"/>
                <a:cs typeface="Arial" panose="020B0604020202020204" pitchFamily="34" charset="0"/>
              </a:rPr>
              <a:t>Auswertung: die Begriffe stehen an der Tafel</a:t>
            </a:r>
          </a:p>
        </p:txBody>
      </p:sp>
    </p:spTree>
    <p:extLst>
      <p:ext uri="{BB962C8B-B14F-4D97-AF65-F5344CB8AC3E}">
        <p14:creationId xmlns:p14="http://schemas.microsoft.com/office/powerpoint/2010/main" val="21080079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3252BC-3882-4345-AE1E-19E3A9C75D4C}"/>
              </a:ext>
            </a:extLst>
          </p:cNvPr>
          <p:cNvSpPr>
            <a:spLocks noGrp="1"/>
          </p:cNvSpPr>
          <p:nvPr>
            <p:ph type="title"/>
          </p:nvPr>
        </p:nvSpPr>
        <p:spPr>
          <a:xfrm>
            <a:off x="294454" y="433606"/>
            <a:ext cx="7745766" cy="481477"/>
          </a:xfrm>
        </p:spPr>
        <p:txBody>
          <a:bodyPr/>
          <a:lstStyle/>
          <a:p>
            <a:r>
              <a:rPr lang="de-DE" b="1">
                <a:solidFill>
                  <a:schemeClr val="bg1"/>
                </a:solidFill>
              </a:rPr>
              <a:t>How many Es are in Elephant? </a:t>
            </a:r>
          </a:p>
        </p:txBody>
      </p:sp>
      <p:sp>
        <p:nvSpPr>
          <p:cNvPr id="4" name="Footer Placeholder 3">
            <a:extLst>
              <a:ext uri="{FF2B5EF4-FFF2-40B4-BE49-F238E27FC236}">
                <a16:creationId xmlns:a16="http://schemas.microsoft.com/office/drawing/2014/main" id="{E13D1B93-9A9A-7D44-8026-B0F20B668EE1}"/>
              </a:ext>
            </a:extLst>
          </p:cNvPr>
          <p:cNvSpPr>
            <a:spLocks noGrp="1"/>
          </p:cNvSpPr>
          <p:nvPr>
            <p:ph type="ftr" sz="quarter" idx="12"/>
          </p:nvPr>
        </p:nvSpPr>
        <p:spPr/>
        <p:txBody>
          <a:bodyPr/>
          <a:lstStyle/>
          <a:p>
            <a:r>
              <a:rPr lang="de-DE"/>
              <a:t>Fachnachmittag Englisch, 18. März 2021	</a:t>
            </a:r>
            <a:endParaRPr lang="de-DE" dirty="0"/>
          </a:p>
        </p:txBody>
      </p:sp>
      <p:sp>
        <p:nvSpPr>
          <p:cNvPr id="6" name="TextBox 5">
            <a:extLst>
              <a:ext uri="{FF2B5EF4-FFF2-40B4-BE49-F238E27FC236}">
                <a16:creationId xmlns:a16="http://schemas.microsoft.com/office/drawing/2014/main" id="{CBCCEE27-C421-5244-BE50-B7FBE2418B75}"/>
              </a:ext>
            </a:extLst>
          </p:cNvPr>
          <p:cNvSpPr txBox="1"/>
          <p:nvPr/>
        </p:nvSpPr>
        <p:spPr>
          <a:xfrm>
            <a:off x="273376" y="1036948"/>
            <a:ext cx="5241304" cy="1894788"/>
          </a:xfrm>
          <a:prstGeom prst="rect">
            <a:avLst/>
          </a:prstGeom>
        </p:spPr>
        <p:txBody>
          <a:bodyPr vert="horz" wrap="square" lIns="91440" tIns="45720" rIns="91440" bIns="45720" rtlCol="0" anchor="t">
            <a:noAutofit/>
          </a:bodyPr>
          <a:lstStyle/>
          <a:p>
            <a:r>
              <a:rPr lang="de-DE" sz="2400" dirty="0"/>
              <a:t>Listen to me pronouncing 5 words.</a:t>
            </a:r>
          </a:p>
          <a:p>
            <a:r>
              <a:rPr lang="de-DE" sz="2400" dirty="0"/>
              <a:t>Use the chat and tell me how many Es are in … </a:t>
            </a:r>
          </a:p>
        </p:txBody>
      </p:sp>
      <p:sp>
        <p:nvSpPr>
          <p:cNvPr id="7" name="TextBox 6">
            <a:extLst>
              <a:ext uri="{FF2B5EF4-FFF2-40B4-BE49-F238E27FC236}">
                <a16:creationId xmlns:a16="http://schemas.microsoft.com/office/drawing/2014/main" id="{B8512D26-6A3F-DE4D-A3A3-749C555A4512}"/>
              </a:ext>
            </a:extLst>
          </p:cNvPr>
          <p:cNvSpPr txBox="1"/>
          <p:nvPr/>
        </p:nvSpPr>
        <p:spPr>
          <a:xfrm>
            <a:off x="5816338" y="3789575"/>
            <a:ext cx="0" cy="0"/>
          </a:xfrm>
          <a:prstGeom prst="rect">
            <a:avLst/>
          </a:prstGeom>
        </p:spPr>
        <p:txBody>
          <a:bodyPr vert="horz" wrap="none" lIns="91440" tIns="45720" rIns="91440" bIns="45720" rtlCol="0" anchor="t">
            <a:noAutofit/>
          </a:bodyPr>
          <a:lstStyle/>
          <a:p>
            <a:endParaRPr lang="de-DE" dirty="0"/>
          </a:p>
        </p:txBody>
      </p:sp>
    </p:spTree>
    <p:extLst>
      <p:ext uri="{BB962C8B-B14F-4D97-AF65-F5344CB8AC3E}">
        <p14:creationId xmlns:p14="http://schemas.microsoft.com/office/powerpoint/2010/main" val="32898283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3252BC-3882-4345-AE1E-19E3A9C75D4C}"/>
              </a:ext>
            </a:extLst>
          </p:cNvPr>
          <p:cNvSpPr>
            <a:spLocks noGrp="1"/>
          </p:cNvSpPr>
          <p:nvPr>
            <p:ph type="title"/>
          </p:nvPr>
        </p:nvSpPr>
        <p:spPr>
          <a:xfrm>
            <a:off x="190757" y="433606"/>
            <a:ext cx="7745766" cy="481477"/>
          </a:xfrm>
        </p:spPr>
        <p:txBody>
          <a:bodyPr/>
          <a:lstStyle/>
          <a:p>
            <a:r>
              <a:rPr lang="de-DE" b="1">
                <a:solidFill>
                  <a:schemeClr val="bg1"/>
                </a:solidFill>
              </a:rPr>
              <a:t>How many Es are in Elephant? </a:t>
            </a:r>
          </a:p>
        </p:txBody>
      </p:sp>
      <p:sp>
        <p:nvSpPr>
          <p:cNvPr id="4" name="Footer Placeholder 3">
            <a:extLst>
              <a:ext uri="{FF2B5EF4-FFF2-40B4-BE49-F238E27FC236}">
                <a16:creationId xmlns:a16="http://schemas.microsoft.com/office/drawing/2014/main" id="{E13D1B93-9A9A-7D44-8026-B0F20B668EE1}"/>
              </a:ext>
            </a:extLst>
          </p:cNvPr>
          <p:cNvSpPr>
            <a:spLocks noGrp="1"/>
          </p:cNvSpPr>
          <p:nvPr>
            <p:ph type="ftr" sz="quarter" idx="12"/>
          </p:nvPr>
        </p:nvSpPr>
        <p:spPr/>
        <p:txBody>
          <a:bodyPr/>
          <a:lstStyle/>
          <a:p>
            <a:r>
              <a:rPr lang="de-DE"/>
              <a:t>Fachnachmittag Englisch, 18. März 2021	</a:t>
            </a:r>
            <a:endParaRPr lang="de-DE" dirty="0"/>
          </a:p>
        </p:txBody>
      </p:sp>
      <p:sp>
        <p:nvSpPr>
          <p:cNvPr id="5" name="Rectangle 4">
            <a:extLst>
              <a:ext uri="{FF2B5EF4-FFF2-40B4-BE49-F238E27FC236}">
                <a16:creationId xmlns:a16="http://schemas.microsoft.com/office/drawing/2014/main" id="{088A8236-0D0A-5C4E-B47D-F87446552809}"/>
              </a:ext>
            </a:extLst>
          </p:cNvPr>
          <p:cNvSpPr/>
          <p:nvPr/>
        </p:nvSpPr>
        <p:spPr>
          <a:xfrm>
            <a:off x="311085" y="1065229"/>
            <a:ext cx="2960016" cy="2130458"/>
          </a:xfrm>
          <a:prstGeom prst="rect">
            <a:avLst/>
          </a:prstGeom>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marL="342900" indent="-342900">
              <a:lnSpc>
                <a:spcPct val="100000"/>
              </a:lnSpc>
              <a:buFont typeface="Arial" panose="020B0604020202020204" pitchFamily="34" charset="0"/>
              <a:buChar char="•"/>
              <a:tabLst>
                <a:tab pos="442913" algn="l"/>
              </a:tabLst>
            </a:pPr>
            <a:r>
              <a:rPr lang="de-DE" sz="2400" dirty="0">
                <a:solidFill>
                  <a:srgbClr val="646464"/>
                </a:solidFill>
                <a:latin typeface="bs Thomas Sans 1"/>
              </a:rPr>
              <a:t>healthy ingredients</a:t>
            </a:r>
          </a:p>
          <a:p>
            <a:pPr marL="342900" indent="-342900">
              <a:lnSpc>
                <a:spcPct val="100000"/>
              </a:lnSpc>
              <a:buFont typeface="Arial" panose="020B0604020202020204" pitchFamily="34" charset="0"/>
              <a:buChar char="•"/>
              <a:tabLst>
                <a:tab pos="442913" algn="l"/>
              </a:tabLst>
            </a:pPr>
            <a:r>
              <a:rPr lang="de-DE" sz="2400" dirty="0">
                <a:solidFill>
                  <a:srgbClr val="646464"/>
                </a:solidFill>
                <a:latin typeface="bs Thomas Sans 1"/>
              </a:rPr>
              <a:t>role model</a:t>
            </a:r>
          </a:p>
          <a:p>
            <a:pPr marL="342900" indent="-342900">
              <a:lnSpc>
                <a:spcPct val="100000"/>
              </a:lnSpc>
              <a:buFont typeface="Arial" panose="020B0604020202020204" pitchFamily="34" charset="0"/>
              <a:buChar char="•"/>
              <a:tabLst>
                <a:tab pos="442913" algn="l"/>
              </a:tabLst>
            </a:pPr>
            <a:r>
              <a:rPr lang="de-DE" sz="2400" dirty="0">
                <a:solidFill>
                  <a:srgbClr val="646464"/>
                </a:solidFill>
                <a:latin typeface="bs Thomas Sans 1"/>
              </a:rPr>
              <a:t>efficiency</a:t>
            </a:r>
          </a:p>
          <a:p>
            <a:pPr marL="342900" indent="-342900">
              <a:lnSpc>
                <a:spcPct val="100000"/>
              </a:lnSpc>
              <a:buFont typeface="Arial" panose="020B0604020202020204" pitchFamily="34" charset="0"/>
              <a:buChar char="•"/>
              <a:tabLst>
                <a:tab pos="442913" algn="l"/>
              </a:tabLst>
            </a:pPr>
            <a:r>
              <a:rPr lang="de-DE" sz="2400" dirty="0">
                <a:solidFill>
                  <a:srgbClr val="646464"/>
                </a:solidFill>
                <a:latin typeface="bs Thomas Sans 1"/>
              </a:rPr>
              <a:t>judgement</a:t>
            </a:r>
          </a:p>
          <a:p>
            <a:pPr marL="342900" indent="-342900">
              <a:lnSpc>
                <a:spcPct val="100000"/>
              </a:lnSpc>
              <a:buFont typeface="Arial" panose="020B0604020202020204" pitchFamily="34" charset="0"/>
              <a:buChar char="•"/>
              <a:tabLst>
                <a:tab pos="442913" algn="l"/>
              </a:tabLst>
            </a:pPr>
            <a:r>
              <a:rPr lang="de-DE" sz="2400" dirty="0">
                <a:solidFill>
                  <a:srgbClr val="646464"/>
                </a:solidFill>
                <a:latin typeface="bs Thomas Sans 1"/>
              </a:rPr>
              <a:t>fair trade chocolate</a:t>
            </a:r>
          </a:p>
          <a:p>
            <a:pPr marL="342900" indent="-342900">
              <a:lnSpc>
                <a:spcPct val="100000"/>
              </a:lnSpc>
              <a:buFont typeface="Arial" panose="020B0604020202020204" pitchFamily="34" charset="0"/>
              <a:buChar char="•"/>
              <a:tabLst>
                <a:tab pos="442913" algn="l"/>
              </a:tabLst>
            </a:pPr>
            <a:endParaRPr lang="de-DE" sz="2400" dirty="0">
              <a:solidFill>
                <a:srgbClr val="646464"/>
              </a:solidFill>
              <a:latin typeface="bs Thomas Sans 1"/>
            </a:endParaRPr>
          </a:p>
          <a:p>
            <a:pPr marL="342900" indent="-342900">
              <a:lnSpc>
                <a:spcPct val="100000"/>
              </a:lnSpc>
              <a:buFont typeface="Arial" panose="020B0604020202020204" pitchFamily="34" charset="0"/>
              <a:buChar char="•"/>
              <a:tabLst>
                <a:tab pos="442913" algn="l"/>
              </a:tabLst>
            </a:pPr>
            <a:endParaRPr lang="de-DE" sz="2400" dirty="0">
              <a:solidFill>
                <a:srgbClr val="646464"/>
              </a:solidFill>
              <a:latin typeface="bs Thomas Sans 1"/>
            </a:endParaRPr>
          </a:p>
        </p:txBody>
      </p:sp>
    </p:spTree>
    <p:extLst>
      <p:ext uri="{BB962C8B-B14F-4D97-AF65-F5344CB8AC3E}">
        <p14:creationId xmlns:p14="http://schemas.microsoft.com/office/powerpoint/2010/main" val="199284317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B5AE7-9627-E044-8337-54DD204FBAC8}"/>
              </a:ext>
            </a:extLst>
          </p:cNvPr>
          <p:cNvSpPr>
            <a:spLocks noGrp="1"/>
          </p:cNvSpPr>
          <p:nvPr>
            <p:ph type="title"/>
          </p:nvPr>
        </p:nvSpPr>
        <p:spPr>
          <a:xfrm>
            <a:off x="179034" y="328097"/>
            <a:ext cx="7745766" cy="481477"/>
          </a:xfrm>
        </p:spPr>
        <p:txBody>
          <a:bodyPr/>
          <a:lstStyle/>
          <a:p>
            <a:r>
              <a:rPr lang="de-DE">
                <a:solidFill>
                  <a:schemeClr val="bg1"/>
                </a:solidFill>
              </a:rPr>
              <a:t>Wiederholung, Beispiel 3 – </a:t>
            </a:r>
            <a:r>
              <a:rPr lang="de-DE" b="1" i="1">
                <a:solidFill>
                  <a:schemeClr val="bg1"/>
                </a:solidFill>
              </a:rPr>
              <a:t>Rundgang</a:t>
            </a:r>
            <a:endParaRPr lang="de-DE" b="1">
              <a:solidFill>
                <a:schemeClr val="bg1"/>
              </a:solidFill>
            </a:endParaRPr>
          </a:p>
        </p:txBody>
      </p:sp>
      <p:sp>
        <p:nvSpPr>
          <p:cNvPr id="4" name="Footer Placeholder 3">
            <a:extLst>
              <a:ext uri="{FF2B5EF4-FFF2-40B4-BE49-F238E27FC236}">
                <a16:creationId xmlns:a16="http://schemas.microsoft.com/office/drawing/2014/main" id="{FE6728E3-3B3B-F747-930D-25E918EAEC5F}"/>
              </a:ext>
            </a:extLst>
          </p:cNvPr>
          <p:cNvSpPr>
            <a:spLocks noGrp="1"/>
          </p:cNvSpPr>
          <p:nvPr>
            <p:ph type="ftr" sz="quarter" idx="12"/>
          </p:nvPr>
        </p:nvSpPr>
        <p:spPr/>
        <p:txBody>
          <a:bodyPr/>
          <a:lstStyle/>
          <a:p>
            <a:r>
              <a:rPr lang="de-DE"/>
              <a:t>Fachnachmittag Englisch, 18. März 2021	</a:t>
            </a:r>
            <a:endParaRPr lang="de-DE" dirty="0"/>
          </a:p>
        </p:txBody>
      </p:sp>
      <p:sp>
        <p:nvSpPr>
          <p:cNvPr id="7" name="Text Placeholder 1">
            <a:extLst>
              <a:ext uri="{FF2B5EF4-FFF2-40B4-BE49-F238E27FC236}">
                <a16:creationId xmlns:a16="http://schemas.microsoft.com/office/drawing/2014/main" id="{B6BAD27E-C5A4-8045-9FA7-3F473EB97B2D}"/>
              </a:ext>
            </a:extLst>
          </p:cNvPr>
          <p:cNvSpPr>
            <a:spLocks noGrp="1"/>
          </p:cNvSpPr>
          <p:nvPr>
            <p:ph type="body" sz="quarter" idx="10"/>
          </p:nvPr>
        </p:nvSpPr>
        <p:spPr>
          <a:xfrm>
            <a:off x="179034" y="1016152"/>
            <a:ext cx="8379925" cy="3018407"/>
          </a:xfrm>
        </p:spPr>
        <p:txBody>
          <a:bodyPr>
            <a:normAutofit/>
          </a:bodyPr>
          <a:lstStyle/>
          <a:p>
            <a:pPr>
              <a:lnSpc>
                <a:spcPct val="100000"/>
              </a:lnSpc>
            </a:pPr>
            <a:r>
              <a:rPr lang="de-DE" sz="2400">
                <a:solidFill>
                  <a:schemeClr val="bg1"/>
                </a:solidFill>
                <a:latin typeface="Arial" panose="020B0604020202020204" pitchFamily="34" charset="0"/>
                <a:cs typeface="Arial" panose="020B0604020202020204" pitchFamily="34" charset="0"/>
              </a:rPr>
              <a:t>L. schreibt Begriffe, die den S. bereits bekannt sind (und die in der Stunde vorkommen / gebraucht werden) auf Zettel und hängt die Zettel an verschiedene Stellen im Klassenzimmer / im Gang</a:t>
            </a:r>
          </a:p>
          <a:p>
            <a:pPr>
              <a:lnSpc>
                <a:spcPct val="100000"/>
              </a:lnSpc>
            </a:pPr>
            <a:r>
              <a:rPr lang="de-DE" sz="2400">
                <a:solidFill>
                  <a:schemeClr val="bg1"/>
                </a:solidFill>
                <a:latin typeface="Arial" panose="020B0604020202020204" pitchFamily="34" charset="0"/>
                <a:cs typeface="Arial" panose="020B0604020202020204" pitchFamily="34" charset="0"/>
              </a:rPr>
              <a:t>Die S. werden über die Zahl der Begriffe informiert. Sie gehen umher, lesen die Begriffe, merken sich möglichst viele, setzen sich erst dann, wenn sie sich alle gemerkt haben und notieren die Begriffe.</a:t>
            </a:r>
          </a:p>
        </p:txBody>
      </p:sp>
    </p:spTree>
    <p:extLst>
      <p:ext uri="{BB962C8B-B14F-4D97-AF65-F5344CB8AC3E}">
        <p14:creationId xmlns:p14="http://schemas.microsoft.com/office/powerpoint/2010/main" val="12696012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6CF885-DD47-1649-A255-D1C13AC4AAFB}"/>
              </a:ext>
            </a:extLst>
          </p:cNvPr>
          <p:cNvSpPr>
            <a:spLocks noGrp="1"/>
          </p:cNvSpPr>
          <p:nvPr>
            <p:ph type="ftr" sz="quarter" idx="12"/>
          </p:nvPr>
        </p:nvSpPr>
        <p:spPr/>
        <p:txBody>
          <a:bodyPr/>
          <a:lstStyle/>
          <a:p>
            <a:r>
              <a:rPr lang="de-DE"/>
              <a:t>Fachnachmittag Englisch, 18. März 2021	</a:t>
            </a:r>
            <a:endParaRPr lang="de-DE" dirty="0"/>
          </a:p>
        </p:txBody>
      </p:sp>
      <p:sp>
        <p:nvSpPr>
          <p:cNvPr id="5" name="Title 2">
            <a:extLst>
              <a:ext uri="{FF2B5EF4-FFF2-40B4-BE49-F238E27FC236}">
                <a16:creationId xmlns:a16="http://schemas.microsoft.com/office/drawing/2014/main" id="{7EB0B231-A7F4-C742-BC82-38291C5D3B7E}"/>
              </a:ext>
            </a:extLst>
          </p:cNvPr>
          <p:cNvSpPr>
            <a:spLocks noGrp="1"/>
          </p:cNvSpPr>
          <p:nvPr>
            <p:ph type="title"/>
          </p:nvPr>
        </p:nvSpPr>
        <p:spPr>
          <a:xfrm>
            <a:off x="179034" y="328097"/>
            <a:ext cx="7745766" cy="481477"/>
          </a:xfrm>
        </p:spPr>
        <p:txBody>
          <a:bodyPr/>
          <a:lstStyle/>
          <a:p>
            <a:r>
              <a:rPr lang="de-DE">
                <a:solidFill>
                  <a:schemeClr val="bg1"/>
                </a:solidFill>
              </a:rPr>
              <a:t>Wiederholung, Beispiel 4 – </a:t>
            </a:r>
            <a:r>
              <a:rPr lang="de-DE" b="1" i="1">
                <a:solidFill>
                  <a:schemeClr val="bg1"/>
                </a:solidFill>
              </a:rPr>
              <a:t>Reinfliegen, Rausfliegen</a:t>
            </a:r>
            <a:endParaRPr lang="de-DE" b="1">
              <a:solidFill>
                <a:schemeClr val="bg1"/>
              </a:solidFill>
            </a:endParaRPr>
          </a:p>
        </p:txBody>
      </p:sp>
      <p:sp>
        <p:nvSpPr>
          <p:cNvPr id="6" name="Text Placeholder 1">
            <a:extLst>
              <a:ext uri="{FF2B5EF4-FFF2-40B4-BE49-F238E27FC236}">
                <a16:creationId xmlns:a16="http://schemas.microsoft.com/office/drawing/2014/main" id="{127263BE-2E65-9A48-BAD7-B2163F4AA425}"/>
              </a:ext>
            </a:extLst>
          </p:cNvPr>
          <p:cNvSpPr>
            <a:spLocks noGrp="1"/>
          </p:cNvSpPr>
          <p:nvPr>
            <p:ph type="body" sz="quarter" idx="10"/>
          </p:nvPr>
        </p:nvSpPr>
        <p:spPr>
          <a:xfrm>
            <a:off x="179034" y="1016152"/>
            <a:ext cx="8379925" cy="3018407"/>
          </a:xfrm>
        </p:spPr>
        <p:txBody>
          <a:bodyPr>
            <a:normAutofit/>
          </a:bodyPr>
          <a:lstStyle/>
          <a:p>
            <a:pPr>
              <a:lnSpc>
                <a:spcPct val="100000"/>
              </a:lnSpc>
            </a:pPr>
            <a:r>
              <a:rPr lang="de-DE" sz="2400">
                <a:solidFill>
                  <a:schemeClr val="bg1"/>
                </a:solidFill>
                <a:latin typeface="Arial" panose="020B0604020202020204" pitchFamily="34" charset="0"/>
                <a:cs typeface="Arial" panose="020B0604020202020204" pitchFamily="34" charset="0"/>
              </a:rPr>
              <a:t>L. schreibt Begriffe, die den S. bereits bekannt sind (und die in der Stunde vorkommen / gebraucht werden) auf eine Impress bzw. Power-Point Folie. Alle Begriffe erscheinen hintereinander nur ganz kurz und verschwinden dann wieder.</a:t>
            </a:r>
          </a:p>
          <a:p>
            <a:pPr>
              <a:lnSpc>
                <a:spcPct val="100000"/>
              </a:lnSpc>
            </a:pPr>
            <a:r>
              <a:rPr lang="de-DE" sz="2400">
                <a:solidFill>
                  <a:schemeClr val="bg1"/>
                </a:solidFill>
                <a:latin typeface="Arial" panose="020B0604020202020204" pitchFamily="34" charset="0"/>
                <a:cs typeface="Arial" panose="020B0604020202020204" pitchFamily="34" charset="0"/>
              </a:rPr>
              <a:t>Die S. sollen möglichst alle Begriffe notieren.</a:t>
            </a:r>
          </a:p>
        </p:txBody>
      </p:sp>
    </p:spTree>
    <p:extLst>
      <p:ext uri="{BB962C8B-B14F-4D97-AF65-F5344CB8AC3E}">
        <p14:creationId xmlns:p14="http://schemas.microsoft.com/office/powerpoint/2010/main" val="67134096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6CF885-DD47-1649-A255-D1C13AC4AAFB}"/>
              </a:ext>
            </a:extLst>
          </p:cNvPr>
          <p:cNvSpPr>
            <a:spLocks noGrp="1"/>
          </p:cNvSpPr>
          <p:nvPr>
            <p:ph type="ftr" sz="quarter" idx="12"/>
          </p:nvPr>
        </p:nvSpPr>
        <p:spPr/>
        <p:txBody>
          <a:bodyPr/>
          <a:lstStyle/>
          <a:p>
            <a:r>
              <a:rPr lang="de-DE"/>
              <a:t>Fachnachmittag Englisch, 18. März 2021	</a:t>
            </a:r>
            <a:endParaRPr lang="de-DE" dirty="0"/>
          </a:p>
        </p:txBody>
      </p:sp>
      <p:sp>
        <p:nvSpPr>
          <p:cNvPr id="5" name="Title 2">
            <a:extLst>
              <a:ext uri="{FF2B5EF4-FFF2-40B4-BE49-F238E27FC236}">
                <a16:creationId xmlns:a16="http://schemas.microsoft.com/office/drawing/2014/main" id="{7EB0B231-A7F4-C742-BC82-38291C5D3B7E}"/>
              </a:ext>
            </a:extLst>
          </p:cNvPr>
          <p:cNvSpPr>
            <a:spLocks noGrp="1"/>
          </p:cNvSpPr>
          <p:nvPr>
            <p:ph type="title"/>
          </p:nvPr>
        </p:nvSpPr>
        <p:spPr>
          <a:xfrm>
            <a:off x="179034" y="328097"/>
            <a:ext cx="7745766" cy="481477"/>
          </a:xfrm>
        </p:spPr>
        <p:txBody>
          <a:bodyPr/>
          <a:lstStyle/>
          <a:p>
            <a:r>
              <a:rPr lang="de-DE">
                <a:solidFill>
                  <a:schemeClr val="bg1"/>
                </a:solidFill>
              </a:rPr>
              <a:t>Wiederholung, Beispiel 5 – </a:t>
            </a:r>
            <a:r>
              <a:rPr lang="de-DE" b="1" i="1">
                <a:solidFill>
                  <a:schemeClr val="bg1"/>
                </a:solidFill>
              </a:rPr>
              <a:t>Spekulieren</a:t>
            </a:r>
            <a:endParaRPr lang="de-DE" b="1">
              <a:solidFill>
                <a:schemeClr val="bg1"/>
              </a:solidFill>
            </a:endParaRPr>
          </a:p>
        </p:txBody>
      </p:sp>
      <p:sp>
        <p:nvSpPr>
          <p:cNvPr id="6" name="Text Placeholder 1">
            <a:extLst>
              <a:ext uri="{FF2B5EF4-FFF2-40B4-BE49-F238E27FC236}">
                <a16:creationId xmlns:a16="http://schemas.microsoft.com/office/drawing/2014/main" id="{127263BE-2E65-9A48-BAD7-B2163F4AA425}"/>
              </a:ext>
            </a:extLst>
          </p:cNvPr>
          <p:cNvSpPr>
            <a:spLocks noGrp="1"/>
          </p:cNvSpPr>
          <p:nvPr>
            <p:ph type="body" sz="quarter" idx="10"/>
          </p:nvPr>
        </p:nvSpPr>
        <p:spPr>
          <a:xfrm>
            <a:off x="179035" y="1016152"/>
            <a:ext cx="4674320" cy="3018407"/>
          </a:xfrm>
        </p:spPr>
        <p:txBody>
          <a:bodyPr>
            <a:normAutofit/>
          </a:bodyPr>
          <a:lstStyle/>
          <a:p>
            <a:pPr>
              <a:lnSpc>
                <a:spcPct val="100000"/>
              </a:lnSpc>
            </a:pPr>
            <a:r>
              <a:rPr lang="de-DE" sz="2400">
                <a:solidFill>
                  <a:schemeClr val="bg1"/>
                </a:solidFill>
                <a:latin typeface="Arial" panose="020B0604020202020204" pitchFamily="34" charset="0"/>
                <a:cs typeface="Arial" panose="020B0604020202020204" pitchFamily="34" charset="0"/>
              </a:rPr>
              <a:t>L. schreibt Begriffe, die den S. bereits bekannt sind (und gegebenenfalls auch neues Vokabular) an die Tafel / auf ein AB und die S. sollen spekulieren, welche dieser Begriffe in einem Text mit der Überschrift </a:t>
            </a:r>
            <a:r>
              <a:rPr lang="de-DE" sz="2400" i="1">
                <a:solidFill>
                  <a:schemeClr val="bg1"/>
                </a:solidFill>
                <a:latin typeface="Arial" panose="020B0604020202020204" pitchFamily="34" charset="0"/>
                <a:cs typeface="Arial" panose="020B0604020202020204" pitchFamily="34" charset="0"/>
              </a:rPr>
              <a:t>Charity Run</a:t>
            </a:r>
            <a:r>
              <a:rPr lang="de-DE" sz="2400">
                <a:solidFill>
                  <a:schemeClr val="bg1"/>
                </a:solidFill>
                <a:latin typeface="Arial" panose="020B0604020202020204" pitchFamily="34" charset="0"/>
                <a:cs typeface="Arial" panose="020B0604020202020204" pitchFamily="34" charset="0"/>
              </a:rPr>
              <a:t> vorkommen.</a:t>
            </a:r>
          </a:p>
        </p:txBody>
      </p:sp>
      <p:pic>
        <p:nvPicPr>
          <p:cNvPr id="3" name="Picture 2">
            <a:extLst>
              <a:ext uri="{FF2B5EF4-FFF2-40B4-BE49-F238E27FC236}">
                <a16:creationId xmlns:a16="http://schemas.microsoft.com/office/drawing/2014/main" id="{EAA5ECD0-2568-B64C-8DD2-77334EFF7A82}"/>
              </a:ext>
            </a:extLst>
          </p:cNvPr>
          <p:cNvPicPr>
            <a:picLocks noChangeAspect="1"/>
          </p:cNvPicPr>
          <p:nvPr/>
        </p:nvPicPr>
        <p:blipFill rotWithShape="1">
          <a:blip r:embed="rId2">
            <a:extLst>
              <a:ext uri="{28A0092B-C50C-407E-A947-70E740481C1C}">
                <a14:useLocalDpi xmlns:a14="http://schemas.microsoft.com/office/drawing/2010/main" val="0"/>
              </a:ext>
            </a:extLst>
          </a:blip>
          <a:srcRect r="8029" b="29592"/>
          <a:stretch/>
        </p:blipFill>
        <p:spPr>
          <a:xfrm>
            <a:off x="5193071" y="116938"/>
            <a:ext cx="3616242" cy="3917621"/>
          </a:xfrm>
          <a:prstGeom prst="rect">
            <a:avLst/>
          </a:prstGeom>
        </p:spPr>
      </p:pic>
    </p:spTree>
    <p:extLst>
      <p:ext uri="{BB962C8B-B14F-4D97-AF65-F5344CB8AC3E}">
        <p14:creationId xmlns:p14="http://schemas.microsoft.com/office/powerpoint/2010/main" val="14418863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EDFA6-E11E-124B-AE52-4DDB565F7ACE}"/>
              </a:ext>
            </a:extLst>
          </p:cNvPr>
          <p:cNvSpPr>
            <a:spLocks noGrp="1"/>
          </p:cNvSpPr>
          <p:nvPr>
            <p:ph type="title"/>
          </p:nvPr>
        </p:nvSpPr>
        <p:spPr>
          <a:xfrm>
            <a:off x="272819" y="316375"/>
            <a:ext cx="7745766" cy="481477"/>
          </a:xfrm>
        </p:spPr>
        <p:txBody>
          <a:bodyPr/>
          <a:lstStyle/>
          <a:p>
            <a:r>
              <a:rPr lang="de-DE">
                <a:solidFill>
                  <a:schemeClr val="bg1"/>
                </a:solidFill>
              </a:rPr>
              <a:t>Wortschatzarbeit – typische Phasen</a:t>
            </a:r>
          </a:p>
        </p:txBody>
      </p:sp>
      <p:sp>
        <p:nvSpPr>
          <p:cNvPr id="4" name="Footer Placeholder 3">
            <a:extLst>
              <a:ext uri="{FF2B5EF4-FFF2-40B4-BE49-F238E27FC236}">
                <a16:creationId xmlns:a16="http://schemas.microsoft.com/office/drawing/2014/main" id="{C95A4D19-13E6-C442-AC4B-B98FFE2830FA}"/>
              </a:ext>
            </a:extLst>
          </p:cNvPr>
          <p:cNvSpPr>
            <a:spLocks noGrp="1"/>
          </p:cNvSpPr>
          <p:nvPr>
            <p:ph type="ftr" sz="quarter" idx="12"/>
          </p:nvPr>
        </p:nvSpPr>
        <p:spPr/>
        <p:txBody>
          <a:bodyPr/>
          <a:lstStyle/>
          <a:p>
            <a:r>
              <a:rPr lang="de-DE"/>
              <a:t>Fachnachmittag Englisch, 18. März 2021	</a:t>
            </a:r>
            <a:endParaRPr lang="de-DE" dirty="0"/>
          </a:p>
        </p:txBody>
      </p:sp>
      <p:sp>
        <p:nvSpPr>
          <p:cNvPr id="5" name="Rounded Rectangle 4">
            <a:extLst>
              <a:ext uri="{FF2B5EF4-FFF2-40B4-BE49-F238E27FC236}">
                <a16:creationId xmlns:a16="http://schemas.microsoft.com/office/drawing/2014/main" id="{D43BB224-05C9-3343-BE21-C86D6A7D45D4}"/>
              </a:ext>
            </a:extLst>
          </p:cNvPr>
          <p:cNvSpPr/>
          <p:nvPr/>
        </p:nvSpPr>
        <p:spPr>
          <a:xfrm>
            <a:off x="398585" y="1852246"/>
            <a:ext cx="1148861" cy="1254369"/>
          </a:xfrm>
          <a:prstGeom prst="roundRect">
            <a:avLst/>
          </a:prstGeom>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6" name="Rounded Rectangle 5">
            <a:extLst>
              <a:ext uri="{FF2B5EF4-FFF2-40B4-BE49-F238E27FC236}">
                <a16:creationId xmlns:a16="http://schemas.microsoft.com/office/drawing/2014/main" id="{3FE7776F-A046-A449-8784-54F4E713ECFA}"/>
              </a:ext>
            </a:extLst>
          </p:cNvPr>
          <p:cNvSpPr/>
          <p:nvPr/>
        </p:nvSpPr>
        <p:spPr>
          <a:xfrm>
            <a:off x="480646" y="1383323"/>
            <a:ext cx="1312984" cy="1430215"/>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dirty="0">
              <a:solidFill>
                <a:schemeClr val="bg1"/>
              </a:solidFill>
              <a:latin typeface="bs Thomas Sans 1"/>
            </a:endParaRPr>
          </a:p>
          <a:p>
            <a:pPr algn="ctr">
              <a:lnSpc>
                <a:spcPct val="100000"/>
              </a:lnSpc>
              <a:tabLst>
                <a:tab pos="442913" algn="l"/>
              </a:tabLst>
            </a:pPr>
            <a:r>
              <a:rPr lang="de-DE" dirty="0">
                <a:solidFill>
                  <a:schemeClr val="bg1"/>
                </a:solidFill>
                <a:latin typeface="bs Thomas Sans 1"/>
              </a:rPr>
              <a:t>Erstkontakt</a:t>
            </a:r>
          </a:p>
        </p:txBody>
      </p:sp>
      <p:sp>
        <p:nvSpPr>
          <p:cNvPr id="7" name="Rounded Rectangle 6">
            <a:extLst>
              <a:ext uri="{FF2B5EF4-FFF2-40B4-BE49-F238E27FC236}">
                <a16:creationId xmlns:a16="http://schemas.microsoft.com/office/drawing/2014/main" id="{2A58C0A5-FFD8-994E-B10B-FF4D04782802}"/>
              </a:ext>
            </a:extLst>
          </p:cNvPr>
          <p:cNvSpPr/>
          <p:nvPr/>
        </p:nvSpPr>
        <p:spPr>
          <a:xfrm>
            <a:off x="6846277" y="1606059"/>
            <a:ext cx="1652954" cy="1430215"/>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Verwendung bei freier Sprach-</a:t>
            </a:r>
          </a:p>
          <a:p>
            <a:pPr algn="ctr">
              <a:lnSpc>
                <a:spcPct val="100000"/>
              </a:lnSpc>
              <a:tabLst>
                <a:tab pos="442913" algn="l"/>
              </a:tabLst>
            </a:pPr>
            <a:r>
              <a:rPr lang="de-DE" dirty="0">
                <a:solidFill>
                  <a:schemeClr val="bg1"/>
                </a:solidFill>
                <a:latin typeface="bs Thomas Sans 1"/>
              </a:rPr>
              <a:t>produktion </a:t>
            </a:r>
          </a:p>
        </p:txBody>
      </p:sp>
      <p:sp>
        <p:nvSpPr>
          <p:cNvPr id="8" name="Rounded Rectangle 7">
            <a:extLst>
              <a:ext uri="{FF2B5EF4-FFF2-40B4-BE49-F238E27FC236}">
                <a16:creationId xmlns:a16="http://schemas.microsoft.com/office/drawing/2014/main" id="{ED07AF81-5307-3F4C-8F02-529A68F63D57}"/>
              </a:ext>
            </a:extLst>
          </p:cNvPr>
          <p:cNvSpPr/>
          <p:nvPr/>
        </p:nvSpPr>
        <p:spPr>
          <a:xfrm>
            <a:off x="398585" y="3399007"/>
            <a:ext cx="2137225" cy="375138"/>
          </a:xfrm>
          <a:prstGeom prst="roundRect">
            <a:avLst/>
          </a:prstGeom>
          <a:solidFill>
            <a:schemeClr val="accent2">
              <a:lumMod val="60000"/>
              <a:lumOff val="4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Kurzzeitgedächtnis</a:t>
            </a:r>
          </a:p>
        </p:txBody>
      </p:sp>
      <p:sp>
        <p:nvSpPr>
          <p:cNvPr id="9" name="Rounded Rectangle 8">
            <a:extLst>
              <a:ext uri="{FF2B5EF4-FFF2-40B4-BE49-F238E27FC236}">
                <a16:creationId xmlns:a16="http://schemas.microsoft.com/office/drawing/2014/main" id="{6DD8C963-D7CD-E341-9052-44CFAB181974}"/>
              </a:ext>
            </a:extLst>
          </p:cNvPr>
          <p:cNvSpPr/>
          <p:nvPr/>
        </p:nvSpPr>
        <p:spPr>
          <a:xfrm>
            <a:off x="5955321" y="3399007"/>
            <a:ext cx="2678723" cy="375138"/>
          </a:xfrm>
          <a:prstGeom prst="roundRect">
            <a:avLst/>
          </a:prstGeom>
          <a:solidFill>
            <a:schemeClr val="accent2">
              <a:lumMod val="60000"/>
              <a:lumOff val="4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Langzeitgedächtnis</a:t>
            </a:r>
          </a:p>
        </p:txBody>
      </p:sp>
      <p:cxnSp>
        <p:nvCxnSpPr>
          <p:cNvPr id="11" name="Straight Arrow Connector 10">
            <a:extLst>
              <a:ext uri="{FF2B5EF4-FFF2-40B4-BE49-F238E27FC236}">
                <a16:creationId xmlns:a16="http://schemas.microsoft.com/office/drawing/2014/main" id="{CB7652D3-B0FC-C24F-BC66-EBEAC896ED6C}"/>
              </a:ext>
            </a:extLst>
          </p:cNvPr>
          <p:cNvCxnSpPr>
            <a:cxnSpLocks/>
          </p:cNvCxnSpPr>
          <p:nvPr/>
        </p:nvCxnSpPr>
        <p:spPr>
          <a:xfrm>
            <a:off x="2667786" y="3546719"/>
            <a:ext cx="3182598" cy="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a:extLst>
              <a:ext uri="{FF2B5EF4-FFF2-40B4-BE49-F238E27FC236}">
                <a16:creationId xmlns:a16="http://schemas.microsoft.com/office/drawing/2014/main" id="{270C35E7-CBC6-B046-BD76-7058FB51B2DC}"/>
              </a:ext>
            </a:extLst>
          </p:cNvPr>
          <p:cNvCxnSpPr>
            <a:cxnSpLocks/>
          </p:cNvCxnSpPr>
          <p:nvPr/>
        </p:nvCxnSpPr>
        <p:spPr>
          <a:xfrm>
            <a:off x="2115090" y="1846873"/>
            <a:ext cx="4485003" cy="5373"/>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6" name="Oval 15">
            <a:extLst>
              <a:ext uri="{FF2B5EF4-FFF2-40B4-BE49-F238E27FC236}">
                <a16:creationId xmlns:a16="http://schemas.microsoft.com/office/drawing/2014/main" id="{4E859BA8-7A7E-4C4C-BBFD-668C2D3B078F}"/>
              </a:ext>
            </a:extLst>
          </p:cNvPr>
          <p:cNvSpPr/>
          <p:nvPr/>
        </p:nvSpPr>
        <p:spPr>
          <a:xfrm>
            <a:off x="398585" y="1131216"/>
            <a:ext cx="2269201" cy="1682321"/>
          </a:xfrm>
          <a:prstGeom prst="ellipse">
            <a:avLst/>
          </a:prstGeom>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19" name="Rounded Rectangle 18">
            <a:extLst>
              <a:ext uri="{FF2B5EF4-FFF2-40B4-BE49-F238E27FC236}">
                <a16:creationId xmlns:a16="http://schemas.microsoft.com/office/drawing/2014/main" id="{3BED3AC7-DB6E-D149-A913-772D7EEDFD18}"/>
              </a:ext>
            </a:extLst>
          </p:cNvPr>
          <p:cNvSpPr/>
          <p:nvPr/>
        </p:nvSpPr>
        <p:spPr>
          <a:xfrm>
            <a:off x="3701099" y="1968793"/>
            <a:ext cx="1312984" cy="858816"/>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weitere Kontakte</a:t>
            </a:r>
          </a:p>
        </p:txBody>
      </p:sp>
      <p:sp>
        <p:nvSpPr>
          <p:cNvPr id="14" name="Oval 13">
            <a:extLst>
              <a:ext uri="{FF2B5EF4-FFF2-40B4-BE49-F238E27FC236}">
                <a16:creationId xmlns:a16="http://schemas.microsoft.com/office/drawing/2014/main" id="{8432C54A-D1CE-B449-AB83-447B085C67D7}"/>
              </a:ext>
            </a:extLst>
          </p:cNvPr>
          <p:cNvSpPr/>
          <p:nvPr/>
        </p:nvSpPr>
        <p:spPr>
          <a:xfrm>
            <a:off x="0" y="1072599"/>
            <a:ext cx="3446585" cy="3293502"/>
          </a:xfrm>
          <a:prstGeom prst="ellipse">
            <a:avLst/>
          </a:prstGeom>
          <a:solidFill>
            <a:schemeClr val="accent6">
              <a:lumMod val="75000"/>
              <a:alpha val="49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4000" dirty="0">
              <a:solidFill>
                <a:srgbClr val="646464"/>
              </a:solidFill>
              <a:latin typeface="bs Thomas Sans 1"/>
            </a:endParaRPr>
          </a:p>
          <a:p>
            <a:pPr algn="ctr">
              <a:lnSpc>
                <a:spcPct val="100000"/>
              </a:lnSpc>
              <a:tabLst>
                <a:tab pos="442913" algn="l"/>
              </a:tabLst>
            </a:pPr>
            <a:r>
              <a:rPr lang="de-DE" sz="4000" dirty="0">
                <a:solidFill>
                  <a:schemeClr val="bg1"/>
                </a:solidFill>
                <a:latin typeface="bs Thomas Sans 1"/>
              </a:rPr>
              <a:t>Einführung</a:t>
            </a:r>
          </a:p>
        </p:txBody>
      </p:sp>
      <p:sp>
        <p:nvSpPr>
          <p:cNvPr id="15" name="Oval 14">
            <a:extLst>
              <a:ext uri="{FF2B5EF4-FFF2-40B4-BE49-F238E27FC236}">
                <a16:creationId xmlns:a16="http://schemas.microsoft.com/office/drawing/2014/main" id="{28D581AF-0529-0242-9D9F-665CF08AE667}"/>
              </a:ext>
            </a:extLst>
          </p:cNvPr>
          <p:cNvSpPr/>
          <p:nvPr/>
        </p:nvSpPr>
        <p:spPr>
          <a:xfrm>
            <a:off x="2725615" y="1072599"/>
            <a:ext cx="3601919" cy="3293502"/>
          </a:xfrm>
          <a:prstGeom prst="ellipse">
            <a:avLst/>
          </a:prstGeom>
          <a:solidFill>
            <a:schemeClr val="accent6">
              <a:lumMod val="75000"/>
              <a:alpha val="42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3400" dirty="0">
              <a:solidFill>
                <a:schemeClr val="bg1"/>
              </a:solidFill>
              <a:latin typeface="bs Thomas Sans 1"/>
            </a:endParaRPr>
          </a:p>
          <a:p>
            <a:pPr algn="ctr">
              <a:lnSpc>
                <a:spcPct val="100000"/>
              </a:lnSpc>
              <a:tabLst>
                <a:tab pos="442913" algn="l"/>
              </a:tabLst>
            </a:pPr>
            <a:r>
              <a:rPr lang="de-DE" sz="3400" dirty="0">
                <a:solidFill>
                  <a:schemeClr val="bg1"/>
                </a:solidFill>
                <a:latin typeface="bs Thomas Sans 1"/>
              </a:rPr>
              <a:t>Wiederholung und Umwälzung</a:t>
            </a:r>
          </a:p>
        </p:txBody>
      </p:sp>
      <p:sp>
        <p:nvSpPr>
          <p:cNvPr id="17" name="Oval 16">
            <a:extLst>
              <a:ext uri="{FF2B5EF4-FFF2-40B4-BE49-F238E27FC236}">
                <a16:creationId xmlns:a16="http://schemas.microsoft.com/office/drawing/2014/main" id="{B3982381-63D6-9448-AC89-947CD7A32D7A}"/>
              </a:ext>
            </a:extLst>
          </p:cNvPr>
          <p:cNvSpPr/>
          <p:nvPr/>
        </p:nvSpPr>
        <p:spPr>
          <a:xfrm>
            <a:off x="5571389" y="1072599"/>
            <a:ext cx="3446585" cy="3293502"/>
          </a:xfrm>
          <a:prstGeom prst="ellipse">
            <a:avLst/>
          </a:prstGeom>
          <a:solidFill>
            <a:schemeClr val="accent6">
              <a:lumMod val="75000"/>
              <a:alpha val="37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3800" dirty="0">
              <a:solidFill>
                <a:schemeClr val="bg1"/>
              </a:solidFill>
              <a:latin typeface="bs Thomas Sans 1"/>
            </a:endParaRPr>
          </a:p>
          <a:p>
            <a:pPr algn="ctr">
              <a:lnSpc>
                <a:spcPct val="100000"/>
              </a:lnSpc>
              <a:tabLst>
                <a:tab pos="442913" algn="l"/>
              </a:tabLst>
            </a:pPr>
            <a:r>
              <a:rPr lang="de-DE" sz="3800" dirty="0">
                <a:solidFill>
                  <a:schemeClr val="bg1"/>
                </a:solidFill>
                <a:latin typeface="bs Thomas Sans 1"/>
              </a:rPr>
              <a:t>Gebrauch</a:t>
            </a:r>
          </a:p>
        </p:txBody>
      </p:sp>
    </p:spTree>
    <p:extLst>
      <p:ext uri="{BB962C8B-B14F-4D97-AF65-F5344CB8AC3E}">
        <p14:creationId xmlns:p14="http://schemas.microsoft.com/office/powerpoint/2010/main" val="8476706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3E2E7-0548-AB4F-84BA-ABDBA1AD7508}"/>
              </a:ext>
            </a:extLst>
          </p:cNvPr>
          <p:cNvSpPr>
            <a:spLocks noGrp="1"/>
          </p:cNvSpPr>
          <p:nvPr>
            <p:ph type="body" sz="quarter" idx="10"/>
          </p:nvPr>
        </p:nvSpPr>
        <p:spPr>
          <a:xfrm>
            <a:off x="459274" y="934091"/>
            <a:ext cx="7746880" cy="3018407"/>
          </a:xfrm>
        </p:spPr>
        <p:txBody>
          <a:bodyPr>
            <a:normAutofit/>
          </a:bodyPr>
          <a:lstStyle/>
          <a:p>
            <a:pPr marL="342900" indent="-342900">
              <a:buAutoNum type="arabicPeriod"/>
            </a:pPr>
            <a:r>
              <a:rPr lang="de-DE" sz="1800">
                <a:solidFill>
                  <a:schemeClr val="bg1"/>
                </a:solidFill>
                <a:latin typeface="Arial" panose="020B0604020202020204" pitchFamily="34" charset="0"/>
                <a:cs typeface="Arial" panose="020B0604020202020204" pitchFamily="34" charset="0"/>
              </a:rPr>
              <a:t>language processing is </a:t>
            </a:r>
            <a:r>
              <a:rPr lang="en-GB" sz="1800">
                <a:solidFill>
                  <a:schemeClr val="bg1"/>
                </a:solidFill>
                <a:latin typeface="Arial" panose="020B0604020202020204" pitchFamily="34" charset="0"/>
                <a:cs typeface="Arial" panose="020B0604020202020204" pitchFamily="34" charset="0"/>
              </a:rPr>
              <a:t>“primarily lexically driven” </a:t>
            </a:r>
            <a:r>
              <a:rPr lang="en-GB" sz="1800">
                <a:solidFill>
                  <a:schemeClr val="bg1"/>
                </a:solidFill>
                <a:latin typeface="Arial" panose="020B0604020202020204" pitchFamily="34" charset="0"/>
                <a:cs typeface="Arial" panose="020B0604020202020204" pitchFamily="34" charset="0"/>
                <a:sym typeface="Wingdings" pitchFamily="2" charset="2"/>
              </a:rPr>
              <a:t> Sprachproduktion als Nutzung bedeutungstragender Wörter und Phrasen</a:t>
            </a:r>
          </a:p>
          <a:p>
            <a:endParaRPr lang="de-DE" sz="180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B2E72B6-378C-364E-8038-B58AA46F6467}"/>
              </a:ext>
            </a:extLst>
          </p:cNvPr>
          <p:cNvSpPr>
            <a:spLocks noGrp="1"/>
          </p:cNvSpPr>
          <p:nvPr>
            <p:ph type="title"/>
          </p:nvPr>
        </p:nvSpPr>
        <p:spPr>
          <a:xfrm>
            <a:off x="459274" y="320066"/>
            <a:ext cx="7745766" cy="481477"/>
          </a:xfrm>
        </p:spPr>
        <p:txBody>
          <a:bodyPr/>
          <a:lstStyle/>
          <a:p>
            <a:r>
              <a:rPr lang="de-DE">
                <a:solidFill>
                  <a:schemeClr val="bg1"/>
                </a:solidFill>
              </a:rPr>
              <a:t>Warum Wortschatzarbeit?</a:t>
            </a:r>
          </a:p>
        </p:txBody>
      </p:sp>
      <p:sp>
        <p:nvSpPr>
          <p:cNvPr id="5" name="Fußzeilenplatzhalter 3">
            <a:extLst>
              <a:ext uri="{FF2B5EF4-FFF2-40B4-BE49-F238E27FC236}">
                <a16:creationId xmlns:a16="http://schemas.microsoft.com/office/drawing/2014/main" id="{AF7CC26D-4E69-FD4C-A8A4-FA3AE55EAFE2}"/>
              </a:ext>
            </a:extLst>
          </p:cNvPr>
          <p:cNvSpPr>
            <a:spLocks noGrp="1"/>
          </p:cNvSpPr>
          <p:nvPr>
            <p:ph type="ftr" sz="quarter" idx="12"/>
          </p:nvPr>
        </p:nvSpPr>
        <p:spPr>
          <a:xfrm>
            <a:off x="869993" y="4749507"/>
            <a:ext cx="4980391" cy="274637"/>
          </a:xfrm>
        </p:spPr>
        <p:txBody>
          <a:bodyPr/>
          <a:lstStyle/>
          <a:p>
            <a:r>
              <a:rPr lang="de-DE"/>
              <a:t>Fachnachmittag Englisch, 18. März 2021	</a:t>
            </a:r>
            <a:endParaRPr lang="de-DE" dirty="0"/>
          </a:p>
        </p:txBody>
      </p:sp>
    </p:spTree>
    <p:extLst>
      <p:ext uri="{BB962C8B-B14F-4D97-AF65-F5344CB8AC3E}">
        <p14:creationId xmlns:p14="http://schemas.microsoft.com/office/powerpoint/2010/main" val="309935038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F1016E-67B1-024D-8726-10D7FCA8BBA2}"/>
              </a:ext>
            </a:extLst>
          </p:cNvPr>
          <p:cNvSpPr>
            <a:spLocks noGrp="1"/>
          </p:cNvSpPr>
          <p:nvPr>
            <p:ph type="ftr" sz="quarter" idx="12"/>
          </p:nvPr>
        </p:nvSpPr>
        <p:spPr/>
        <p:txBody>
          <a:bodyPr/>
          <a:lstStyle/>
          <a:p>
            <a:r>
              <a:rPr lang="de-DE"/>
              <a:t>Fachnachmittag Englisch, 18. März 2021	</a:t>
            </a:r>
            <a:endParaRPr lang="de-DE" dirty="0"/>
          </a:p>
        </p:txBody>
      </p:sp>
      <p:pic>
        <p:nvPicPr>
          <p:cNvPr id="6" name="Picture 5">
            <a:extLst>
              <a:ext uri="{FF2B5EF4-FFF2-40B4-BE49-F238E27FC236}">
                <a16:creationId xmlns:a16="http://schemas.microsoft.com/office/drawing/2014/main" id="{3EA251FF-41C5-4544-801C-67C71FF327F1}"/>
              </a:ext>
            </a:extLst>
          </p:cNvPr>
          <p:cNvPicPr>
            <a:picLocks noChangeAspect="1"/>
          </p:cNvPicPr>
          <p:nvPr/>
        </p:nvPicPr>
        <p:blipFill rotWithShape="1">
          <a:blip r:embed="rId2">
            <a:extLst>
              <a:ext uri="{28A0092B-C50C-407E-A947-70E740481C1C}">
                <a14:useLocalDpi xmlns:a14="http://schemas.microsoft.com/office/drawing/2010/main" val="0"/>
              </a:ext>
            </a:extLst>
          </a:blip>
          <a:srcRect l="7966" t="69743" b="9288"/>
          <a:stretch/>
        </p:blipFill>
        <p:spPr>
          <a:xfrm>
            <a:off x="2930768" y="2356325"/>
            <a:ext cx="6144839" cy="1981200"/>
          </a:xfrm>
          <a:prstGeom prst="rect">
            <a:avLst/>
          </a:prstGeom>
        </p:spPr>
      </p:pic>
      <p:sp>
        <p:nvSpPr>
          <p:cNvPr id="7" name="Title 2">
            <a:extLst>
              <a:ext uri="{FF2B5EF4-FFF2-40B4-BE49-F238E27FC236}">
                <a16:creationId xmlns:a16="http://schemas.microsoft.com/office/drawing/2014/main" id="{9629CF0F-3E03-C045-AC96-E7DD1C477054}"/>
              </a:ext>
            </a:extLst>
          </p:cNvPr>
          <p:cNvSpPr>
            <a:spLocks noGrp="1"/>
          </p:cNvSpPr>
          <p:nvPr>
            <p:ph type="title"/>
          </p:nvPr>
        </p:nvSpPr>
        <p:spPr>
          <a:xfrm>
            <a:off x="179034" y="328097"/>
            <a:ext cx="7745766" cy="481477"/>
          </a:xfrm>
        </p:spPr>
        <p:txBody>
          <a:bodyPr/>
          <a:lstStyle/>
          <a:p>
            <a:r>
              <a:rPr lang="de-DE">
                <a:solidFill>
                  <a:schemeClr val="bg1"/>
                </a:solidFill>
              </a:rPr>
              <a:t>Anwendung, Beispiel 1 – </a:t>
            </a:r>
            <a:r>
              <a:rPr lang="de-DE" b="1" i="1">
                <a:solidFill>
                  <a:schemeClr val="bg1"/>
                </a:solidFill>
              </a:rPr>
              <a:t>Textproduktion</a:t>
            </a:r>
            <a:endParaRPr lang="de-DE" b="1">
              <a:solidFill>
                <a:schemeClr val="bg1"/>
              </a:solidFill>
            </a:endParaRPr>
          </a:p>
        </p:txBody>
      </p:sp>
      <p:sp>
        <p:nvSpPr>
          <p:cNvPr id="9" name="TextBox 8">
            <a:extLst>
              <a:ext uri="{FF2B5EF4-FFF2-40B4-BE49-F238E27FC236}">
                <a16:creationId xmlns:a16="http://schemas.microsoft.com/office/drawing/2014/main" id="{8F74520D-70C1-124E-AA60-1B7A78EBA295}"/>
              </a:ext>
            </a:extLst>
          </p:cNvPr>
          <p:cNvSpPr txBox="1"/>
          <p:nvPr/>
        </p:nvSpPr>
        <p:spPr>
          <a:xfrm>
            <a:off x="586154" y="914400"/>
            <a:ext cx="2895600" cy="996462"/>
          </a:xfrm>
          <a:prstGeom prst="rect">
            <a:avLst/>
          </a:prstGeom>
        </p:spPr>
        <p:txBody>
          <a:bodyPr vert="horz" wrap="square" lIns="91440" tIns="45720" rIns="91440" bIns="45720" rtlCol="0" anchor="t">
            <a:noAutofit/>
          </a:bodyPr>
          <a:lstStyle/>
          <a:p>
            <a:pPr marL="285750" indent="-285750">
              <a:buFont typeface="Arial" panose="020B0604020202020204" pitchFamily="34" charset="0"/>
              <a:buChar char="•"/>
            </a:pPr>
            <a:r>
              <a:rPr lang="de-DE" dirty="0"/>
              <a:t>to be frustrated</a:t>
            </a:r>
          </a:p>
          <a:p>
            <a:pPr marL="285750" indent="-285750">
              <a:buFont typeface="Arial" panose="020B0604020202020204" pitchFamily="34" charset="0"/>
              <a:buChar char="•"/>
            </a:pPr>
            <a:r>
              <a:rPr lang="de-DE" dirty="0"/>
              <a:t>to be grateful</a:t>
            </a:r>
          </a:p>
          <a:p>
            <a:pPr marL="285750" indent="-285750">
              <a:buFont typeface="Arial" panose="020B0604020202020204" pitchFamily="34" charset="0"/>
              <a:buChar char="•"/>
            </a:pPr>
            <a:r>
              <a:rPr lang="de-DE" dirty="0"/>
              <a:t>to feel sorry for someone</a:t>
            </a:r>
          </a:p>
          <a:p>
            <a:pPr marL="285750" indent="-285750">
              <a:buFont typeface="Arial" panose="020B0604020202020204" pitchFamily="34" charset="0"/>
              <a:buChar char="•"/>
            </a:pPr>
            <a:r>
              <a:rPr lang="de-DE" dirty="0"/>
              <a:t>to win a competition</a:t>
            </a:r>
          </a:p>
          <a:p>
            <a:pPr marL="285750" indent="-285750">
              <a:buFont typeface="Arial" panose="020B0604020202020204" pitchFamily="34" charset="0"/>
              <a:buChar char="•"/>
            </a:pPr>
            <a:r>
              <a:rPr lang="de-DE" dirty="0"/>
              <a:t>because of the rain</a:t>
            </a:r>
          </a:p>
        </p:txBody>
      </p:sp>
      <p:sp>
        <p:nvSpPr>
          <p:cNvPr id="11" name="Striped Right Arrow 10">
            <a:extLst>
              <a:ext uri="{FF2B5EF4-FFF2-40B4-BE49-F238E27FC236}">
                <a16:creationId xmlns:a16="http://schemas.microsoft.com/office/drawing/2014/main" id="{57D069AE-7687-B04C-8307-254496FF83DC}"/>
              </a:ext>
            </a:extLst>
          </p:cNvPr>
          <p:cNvSpPr/>
          <p:nvPr/>
        </p:nvSpPr>
        <p:spPr>
          <a:xfrm rot="1350731">
            <a:off x="2777744" y="1207901"/>
            <a:ext cx="3122897" cy="1218828"/>
          </a:xfrm>
          <a:prstGeom prst="stripedRightArrow">
            <a:avLst/>
          </a:prstGeom>
          <a:solidFill>
            <a:schemeClr val="accent2">
              <a:lumMod val="60000"/>
              <a:lumOff val="4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sz="2400" dirty="0">
                <a:solidFill>
                  <a:schemeClr val="bg1"/>
                </a:solidFill>
                <a:latin typeface="bs Thomas Sans 1"/>
              </a:rPr>
              <a:t>Vorgabe: use 4 out 5 expressions</a:t>
            </a:r>
          </a:p>
        </p:txBody>
      </p:sp>
    </p:spTree>
    <p:extLst>
      <p:ext uri="{BB962C8B-B14F-4D97-AF65-F5344CB8AC3E}">
        <p14:creationId xmlns:p14="http://schemas.microsoft.com/office/powerpoint/2010/main" val="29078284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4692A0-3CE8-9047-A1D1-AABBE299AB3E}"/>
              </a:ext>
            </a:extLst>
          </p:cNvPr>
          <p:cNvSpPr>
            <a:spLocks noGrp="1"/>
          </p:cNvSpPr>
          <p:nvPr>
            <p:ph type="ftr" sz="quarter" idx="12"/>
          </p:nvPr>
        </p:nvSpPr>
        <p:spPr/>
        <p:txBody>
          <a:bodyPr/>
          <a:lstStyle/>
          <a:p>
            <a:r>
              <a:rPr lang="de-DE"/>
              <a:t>Fachnachmittag Englisch, 18. März 2021	</a:t>
            </a:r>
            <a:endParaRPr lang="de-DE" dirty="0"/>
          </a:p>
        </p:txBody>
      </p:sp>
      <p:sp>
        <p:nvSpPr>
          <p:cNvPr id="5" name="Title 2">
            <a:extLst>
              <a:ext uri="{FF2B5EF4-FFF2-40B4-BE49-F238E27FC236}">
                <a16:creationId xmlns:a16="http://schemas.microsoft.com/office/drawing/2014/main" id="{2414DEAB-B1C9-0A4C-B9D8-685A1DE0FB8E}"/>
              </a:ext>
            </a:extLst>
          </p:cNvPr>
          <p:cNvSpPr>
            <a:spLocks noGrp="1"/>
          </p:cNvSpPr>
          <p:nvPr>
            <p:ph type="title"/>
          </p:nvPr>
        </p:nvSpPr>
        <p:spPr>
          <a:xfrm>
            <a:off x="179034" y="210867"/>
            <a:ext cx="7745766" cy="481477"/>
          </a:xfrm>
        </p:spPr>
        <p:txBody>
          <a:bodyPr/>
          <a:lstStyle/>
          <a:p>
            <a:r>
              <a:rPr lang="de-DE">
                <a:solidFill>
                  <a:schemeClr val="bg1"/>
                </a:solidFill>
              </a:rPr>
              <a:t>Anwendung, Beispiel 2 – </a:t>
            </a:r>
            <a:r>
              <a:rPr lang="de-DE" b="1" i="1">
                <a:solidFill>
                  <a:schemeClr val="bg1"/>
                </a:solidFill>
              </a:rPr>
              <a:t>Textproduktion</a:t>
            </a:r>
            <a:endParaRPr lang="de-DE" b="1">
              <a:solidFill>
                <a:schemeClr val="bg1"/>
              </a:solidFill>
            </a:endParaRPr>
          </a:p>
        </p:txBody>
      </p:sp>
      <p:pic>
        <p:nvPicPr>
          <p:cNvPr id="7" name="Picture 6">
            <a:extLst>
              <a:ext uri="{FF2B5EF4-FFF2-40B4-BE49-F238E27FC236}">
                <a16:creationId xmlns:a16="http://schemas.microsoft.com/office/drawing/2014/main" id="{0C46E181-16F5-2245-A146-1634D6467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936" y="809574"/>
            <a:ext cx="4744090" cy="3560885"/>
          </a:xfrm>
          <a:prstGeom prst="rect">
            <a:avLst/>
          </a:prstGeom>
        </p:spPr>
      </p:pic>
      <p:sp>
        <p:nvSpPr>
          <p:cNvPr id="9" name="TextBox 8">
            <a:extLst>
              <a:ext uri="{FF2B5EF4-FFF2-40B4-BE49-F238E27FC236}">
                <a16:creationId xmlns:a16="http://schemas.microsoft.com/office/drawing/2014/main" id="{BFEA9875-FC9C-154C-83B0-CEFC47DE3DBD}"/>
              </a:ext>
            </a:extLst>
          </p:cNvPr>
          <p:cNvSpPr txBox="1"/>
          <p:nvPr/>
        </p:nvSpPr>
        <p:spPr>
          <a:xfrm>
            <a:off x="410307" y="809574"/>
            <a:ext cx="3235569" cy="3070764"/>
          </a:xfrm>
          <a:prstGeom prst="rect">
            <a:avLst/>
          </a:prstGeom>
        </p:spPr>
        <p:txBody>
          <a:bodyPr vert="horz" wrap="square" lIns="91440" tIns="45720" rIns="91440" bIns="45720" rtlCol="0" anchor="t">
            <a:noAutofit/>
          </a:bodyPr>
          <a:lstStyle/>
          <a:p>
            <a:r>
              <a:rPr lang="de-DE" dirty="0"/>
              <a:t>Unterrichtseinheit zu</a:t>
            </a:r>
          </a:p>
          <a:p>
            <a:r>
              <a:rPr lang="de-DE" i="1" dirty="0"/>
              <a:t>New Boy </a:t>
            </a:r>
            <a:r>
              <a:rPr lang="de-DE" dirty="0"/>
              <a:t>(Kurzfilm)</a:t>
            </a:r>
          </a:p>
          <a:p>
            <a:r>
              <a:rPr lang="de-DE" dirty="0"/>
              <a:t>Vorgaben für posts:</a:t>
            </a:r>
          </a:p>
          <a:p>
            <a:endParaRPr lang="de-DE" dirty="0"/>
          </a:p>
          <a:p>
            <a:pPr marL="285750" indent="-285750">
              <a:buFont typeface="Arial" panose="020B0604020202020204" pitchFamily="34" charset="0"/>
              <a:buChar char="•"/>
            </a:pPr>
            <a:r>
              <a:rPr lang="de-DE" i="1" dirty="0"/>
              <a:t>to identify with</a:t>
            </a:r>
          </a:p>
          <a:p>
            <a:pPr marL="285750" indent="-285750">
              <a:buFont typeface="Arial" panose="020B0604020202020204" pitchFamily="34" charset="0"/>
              <a:buChar char="•"/>
            </a:pPr>
            <a:r>
              <a:rPr lang="de-DE" i="1" dirty="0"/>
              <a:t>to be ignorant</a:t>
            </a:r>
          </a:p>
          <a:p>
            <a:pPr marL="285750" indent="-285750">
              <a:buFont typeface="Arial" panose="020B0604020202020204" pitchFamily="34" charset="0"/>
              <a:buChar char="•"/>
            </a:pPr>
            <a:r>
              <a:rPr lang="de-DE" i="1" dirty="0"/>
              <a:t>it turns out that</a:t>
            </a:r>
          </a:p>
          <a:p>
            <a:pPr marL="285750" indent="-285750">
              <a:buFont typeface="Arial" panose="020B0604020202020204" pitchFamily="34" charset="0"/>
              <a:buChar char="•"/>
            </a:pPr>
            <a:r>
              <a:rPr lang="de-DE" i="1" dirty="0"/>
              <a:t>to be quick to judge others</a:t>
            </a:r>
          </a:p>
          <a:p>
            <a:r>
              <a:rPr lang="de-DE" i="1" dirty="0"/>
              <a:t>etc.</a:t>
            </a:r>
          </a:p>
          <a:p>
            <a:endParaRPr lang="de-DE" dirty="0"/>
          </a:p>
        </p:txBody>
      </p:sp>
      <p:sp>
        <p:nvSpPr>
          <p:cNvPr id="10" name="TextBox 9">
            <a:extLst>
              <a:ext uri="{FF2B5EF4-FFF2-40B4-BE49-F238E27FC236}">
                <a16:creationId xmlns:a16="http://schemas.microsoft.com/office/drawing/2014/main" id="{FB0ECC05-5429-D449-95D7-2A80BA48A4B2}"/>
              </a:ext>
            </a:extLst>
          </p:cNvPr>
          <p:cNvSpPr txBox="1"/>
          <p:nvPr/>
        </p:nvSpPr>
        <p:spPr>
          <a:xfrm>
            <a:off x="7256585" y="4841631"/>
            <a:ext cx="0" cy="0"/>
          </a:xfrm>
          <a:prstGeom prst="rect">
            <a:avLst/>
          </a:prstGeom>
        </p:spPr>
        <p:txBody>
          <a:bodyPr vert="horz" wrap="none" lIns="91440" tIns="45720" rIns="91440" bIns="45720" rtlCol="0" anchor="t">
            <a:noAutofit/>
          </a:bodyPr>
          <a:lstStyle/>
          <a:p>
            <a:endParaRPr lang="de-DE" dirty="0"/>
          </a:p>
        </p:txBody>
      </p:sp>
      <p:sp>
        <p:nvSpPr>
          <p:cNvPr id="11" name="TextBox 10">
            <a:extLst>
              <a:ext uri="{FF2B5EF4-FFF2-40B4-BE49-F238E27FC236}">
                <a16:creationId xmlns:a16="http://schemas.microsoft.com/office/drawing/2014/main" id="{BAAEC4AE-86AC-E542-8C7F-3A54F4FB5876}"/>
              </a:ext>
            </a:extLst>
          </p:cNvPr>
          <p:cNvSpPr txBox="1"/>
          <p:nvPr/>
        </p:nvSpPr>
        <p:spPr>
          <a:xfrm>
            <a:off x="6893169" y="4888523"/>
            <a:ext cx="0" cy="0"/>
          </a:xfrm>
          <a:prstGeom prst="rect">
            <a:avLst/>
          </a:prstGeom>
        </p:spPr>
        <p:txBody>
          <a:bodyPr vert="horz" wrap="none" lIns="91440" tIns="45720" rIns="91440" bIns="45720" rtlCol="0" anchor="t">
            <a:noAutofit/>
          </a:bodyPr>
          <a:lstStyle/>
          <a:p>
            <a:endParaRPr lang="de-DE" dirty="0"/>
          </a:p>
        </p:txBody>
      </p:sp>
      <p:sp>
        <p:nvSpPr>
          <p:cNvPr id="12" name="Rounded Rectangle 11">
            <a:extLst>
              <a:ext uri="{FF2B5EF4-FFF2-40B4-BE49-F238E27FC236}">
                <a16:creationId xmlns:a16="http://schemas.microsoft.com/office/drawing/2014/main" id="{74DBC7F1-A7D3-804C-8D2C-B071D70407F6}"/>
              </a:ext>
            </a:extLst>
          </p:cNvPr>
          <p:cNvSpPr/>
          <p:nvPr/>
        </p:nvSpPr>
        <p:spPr>
          <a:xfrm>
            <a:off x="5203596" y="1630837"/>
            <a:ext cx="490194" cy="122549"/>
          </a:xfrm>
          <a:prstGeom prst="roundRect">
            <a:avLst/>
          </a:prstGeom>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13" name="Rounded Rectangle 12">
            <a:extLst>
              <a:ext uri="{FF2B5EF4-FFF2-40B4-BE49-F238E27FC236}">
                <a16:creationId xmlns:a16="http://schemas.microsoft.com/office/drawing/2014/main" id="{6009E29D-A752-2A43-9DAB-9408334894B4}"/>
              </a:ext>
            </a:extLst>
          </p:cNvPr>
          <p:cNvSpPr/>
          <p:nvPr/>
        </p:nvSpPr>
        <p:spPr>
          <a:xfrm>
            <a:off x="4934932" y="1870616"/>
            <a:ext cx="537328" cy="159268"/>
          </a:xfrm>
          <a:prstGeom prst="round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14" name="Rounded Rectangle 13">
            <a:extLst>
              <a:ext uri="{FF2B5EF4-FFF2-40B4-BE49-F238E27FC236}">
                <a16:creationId xmlns:a16="http://schemas.microsoft.com/office/drawing/2014/main" id="{5C35A252-83E8-1C47-96B7-F0F239C36B61}"/>
              </a:ext>
            </a:extLst>
          </p:cNvPr>
          <p:cNvSpPr/>
          <p:nvPr/>
        </p:nvSpPr>
        <p:spPr>
          <a:xfrm>
            <a:off x="4944359" y="2408821"/>
            <a:ext cx="537328" cy="159268"/>
          </a:xfrm>
          <a:prstGeom prst="round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15" name="Rounded Rectangle 14">
            <a:extLst>
              <a:ext uri="{FF2B5EF4-FFF2-40B4-BE49-F238E27FC236}">
                <a16:creationId xmlns:a16="http://schemas.microsoft.com/office/drawing/2014/main" id="{218A8D88-C180-7344-AA54-4E9CDF09BC72}"/>
              </a:ext>
            </a:extLst>
          </p:cNvPr>
          <p:cNvSpPr/>
          <p:nvPr/>
        </p:nvSpPr>
        <p:spPr>
          <a:xfrm>
            <a:off x="4944359" y="3011292"/>
            <a:ext cx="537328" cy="159268"/>
          </a:xfrm>
          <a:prstGeom prst="round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16" name="Rounded Rectangle 15">
            <a:extLst>
              <a:ext uri="{FF2B5EF4-FFF2-40B4-BE49-F238E27FC236}">
                <a16:creationId xmlns:a16="http://schemas.microsoft.com/office/drawing/2014/main" id="{AAF1CEC7-A639-D64F-9545-73FCA1455473}"/>
              </a:ext>
            </a:extLst>
          </p:cNvPr>
          <p:cNvSpPr/>
          <p:nvPr/>
        </p:nvSpPr>
        <p:spPr>
          <a:xfrm>
            <a:off x="4675695" y="3800704"/>
            <a:ext cx="537328" cy="159268"/>
          </a:xfrm>
          <a:prstGeom prst="round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Tree>
    <p:extLst>
      <p:ext uri="{BB962C8B-B14F-4D97-AF65-F5344CB8AC3E}">
        <p14:creationId xmlns:p14="http://schemas.microsoft.com/office/powerpoint/2010/main" val="156046625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4692A0-3CE8-9047-A1D1-AABBE299AB3E}"/>
              </a:ext>
            </a:extLst>
          </p:cNvPr>
          <p:cNvSpPr>
            <a:spLocks noGrp="1"/>
          </p:cNvSpPr>
          <p:nvPr>
            <p:ph type="ftr" sz="quarter" idx="12"/>
          </p:nvPr>
        </p:nvSpPr>
        <p:spPr/>
        <p:txBody>
          <a:bodyPr/>
          <a:lstStyle/>
          <a:p>
            <a:r>
              <a:rPr lang="de-DE"/>
              <a:t>Fachnachmittag Englisch, 18. März 2021	</a:t>
            </a:r>
            <a:endParaRPr lang="de-DE" dirty="0"/>
          </a:p>
        </p:txBody>
      </p:sp>
      <p:sp>
        <p:nvSpPr>
          <p:cNvPr id="5" name="Title 2">
            <a:extLst>
              <a:ext uri="{FF2B5EF4-FFF2-40B4-BE49-F238E27FC236}">
                <a16:creationId xmlns:a16="http://schemas.microsoft.com/office/drawing/2014/main" id="{2414DEAB-B1C9-0A4C-B9D8-685A1DE0FB8E}"/>
              </a:ext>
            </a:extLst>
          </p:cNvPr>
          <p:cNvSpPr>
            <a:spLocks noGrp="1"/>
          </p:cNvSpPr>
          <p:nvPr>
            <p:ph type="title"/>
          </p:nvPr>
        </p:nvSpPr>
        <p:spPr>
          <a:xfrm>
            <a:off x="179034" y="210867"/>
            <a:ext cx="7745766" cy="481477"/>
          </a:xfrm>
        </p:spPr>
        <p:txBody>
          <a:bodyPr/>
          <a:lstStyle/>
          <a:p>
            <a:r>
              <a:rPr lang="de-DE">
                <a:solidFill>
                  <a:schemeClr val="bg1"/>
                </a:solidFill>
              </a:rPr>
              <a:t>Anwendung</a:t>
            </a:r>
          </a:p>
        </p:txBody>
      </p:sp>
      <p:sp>
        <p:nvSpPr>
          <p:cNvPr id="9" name="TextBox 8">
            <a:extLst>
              <a:ext uri="{FF2B5EF4-FFF2-40B4-BE49-F238E27FC236}">
                <a16:creationId xmlns:a16="http://schemas.microsoft.com/office/drawing/2014/main" id="{BFEA9875-FC9C-154C-83B0-CEFC47DE3DBD}"/>
              </a:ext>
            </a:extLst>
          </p:cNvPr>
          <p:cNvSpPr txBox="1"/>
          <p:nvPr/>
        </p:nvSpPr>
        <p:spPr>
          <a:xfrm>
            <a:off x="410307" y="809574"/>
            <a:ext cx="3235569" cy="3070764"/>
          </a:xfrm>
          <a:prstGeom prst="rect">
            <a:avLst/>
          </a:prstGeom>
        </p:spPr>
        <p:txBody>
          <a:bodyPr vert="horz" wrap="square" lIns="91440" tIns="45720" rIns="91440" bIns="45720" rtlCol="0" anchor="t">
            <a:noAutofit/>
          </a:bodyPr>
          <a:lstStyle/>
          <a:p>
            <a:r>
              <a:rPr lang="de-DE" dirty="0"/>
              <a:t>Unterrichtseinheit zu</a:t>
            </a:r>
          </a:p>
          <a:p>
            <a:r>
              <a:rPr lang="de-DE" i="1" dirty="0"/>
              <a:t>New Boy </a:t>
            </a:r>
            <a:r>
              <a:rPr lang="de-DE" dirty="0"/>
              <a:t>(Kurzfilm)</a:t>
            </a:r>
          </a:p>
          <a:p>
            <a:r>
              <a:rPr lang="de-DE" dirty="0"/>
              <a:t>Vorgaben für posts:</a:t>
            </a:r>
          </a:p>
          <a:p>
            <a:endParaRPr lang="de-DE" dirty="0"/>
          </a:p>
          <a:p>
            <a:pPr marL="285750" indent="-285750">
              <a:buFont typeface="Arial" panose="020B0604020202020204" pitchFamily="34" charset="0"/>
              <a:buChar char="•"/>
            </a:pPr>
            <a:r>
              <a:rPr lang="de-DE" i="1" dirty="0"/>
              <a:t>to identify with</a:t>
            </a:r>
          </a:p>
          <a:p>
            <a:pPr marL="285750" indent="-285750">
              <a:buFont typeface="Arial" panose="020B0604020202020204" pitchFamily="34" charset="0"/>
              <a:buChar char="•"/>
            </a:pPr>
            <a:r>
              <a:rPr lang="de-DE" i="1" dirty="0"/>
              <a:t>to be ignorant</a:t>
            </a:r>
          </a:p>
          <a:p>
            <a:pPr marL="285750" indent="-285750">
              <a:buFont typeface="Arial" panose="020B0604020202020204" pitchFamily="34" charset="0"/>
              <a:buChar char="•"/>
            </a:pPr>
            <a:r>
              <a:rPr lang="de-DE" i="1" dirty="0"/>
              <a:t>it turns out that</a:t>
            </a:r>
          </a:p>
          <a:p>
            <a:pPr marL="285750" indent="-285750">
              <a:buFont typeface="Arial" panose="020B0604020202020204" pitchFamily="34" charset="0"/>
              <a:buChar char="•"/>
            </a:pPr>
            <a:r>
              <a:rPr lang="de-DE" i="1" dirty="0"/>
              <a:t>to be quick to judge others</a:t>
            </a:r>
          </a:p>
          <a:p>
            <a:r>
              <a:rPr lang="de-DE" i="1" dirty="0"/>
              <a:t>etc.</a:t>
            </a:r>
          </a:p>
          <a:p>
            <a:endParaRPr lang="de-DE" dirty="0"/>
          </a:p>
        </p:txBody>
      </p:sp>
      <p:sp>
        <p:nvSpPr>
          <p:cNvPr id="6" name="TextBox 5">
            <a:extLst>
              <a:ext uri="{FF2B5EF4-FFF2-40B4-BE49-F238E27FC236}">
                <a16:creationId xmlns:a16="http://schemas.microsoft.com/office/drawing/2014/main" id="{5EDC8151-8C2E-154A-86DB-D0C27A57A613}"/>
              </a:ext>
            </a:extLst>
          </p:cNvPr>
          <p:cNvSpPr txBox="1"/>
          <p:nvPr/>
        </p:nvSpPr>
        <p:spPr>
          <a:xfrm>
            <a:off x="5850384" y="1846725"/>
            <a:ext cx="2895600" cy="996462"/>
          </a:xfrm>
          <a:prstGeom prst="rect">
            <a:avLst/>
          </a:prstGeom>
        </p:spPr>
        <p:txBody>
          <a:bodyPr vert="horz" wrap="square" lIns="91440" tIns="45720" rIns="91440" bIns="45720" rtlCol="0" anchor="t">
            <a:noAutofit/>
          </a:bodyPr>
          <a:lstStyle/>
          <a:p>
            <a:pPr marL="285750" indent="-285750">
              <a:buFont typeface="Arial" panose="020B0604020202020204" pitchFamily="34" charset="0"/>
              <a:buChar char="•"/>
            </a:pPr>
            <a:r>
              <a:rPr lang="de-DE" dirty="0"/>
              <a:t>to be frustrated</a:t>
            </a:r>
          </a:p>
          <a:p>
            <a:pPr marL="285750" indent="-285750">
              <a:buFont typeface="Arial" panose="020B0604020202020204" pitchFamily="34" charset="0"/>
              <a:buChar char="•"/>
            </a:pPr>
            <a:r>
              <a:rPr lang="de-DE" dirty="0"/>
              <a:t>to be grateful</a:t>
            </a:r>
          </a:p>
          <a:p>
            <a:pPr marL="285750" indent="-285750">
              <a:buFont typeface="Arial" panose="020B0604020202020204" pitchFamily="34" charset="0"/>
              <a:buChar char="•"/>
            </a:pPr>
            <a:r>
              <a:rPr lang="de-DE" dirty="0"/>
              <a:t>to feel sorry for someone</a:t>
            </a:r>
          </a:p>
          <a:p>
            <a:pPr marL="285750" indent="-285750">
              <a:buFont typeface="Arial" panose="020B0604020202020204" pitchFamily="34" charset="0"/>
              <a:buChar char="•"/>
            </a:pPr>
            <a:r>
              <a:rPr lang="de-DE" dirty="0"/>
              <a:t>to win a competition</a:t>
            </a:r>
          </a:p>
          <a:p>
            <a:pPr marL="285750" indent="-285750">
              <a:buFont typeface="Arial" panose="020B0604020202020204" pitchFamily="34" charset="0"/>
              <a:buChar char="•"/>
            </a:pPr>
            <a:r>
              <a:rPr lang="de-DE" dirty="0"/>
              <a:t>because of the rain</a:t>
            </a:r>
          </a:p>
        </p:txBody>
      </p:sp>
      <p:sp>
        <p:nvSpPr>
          <p:cNvPr id="3" name="Alternate Process 2">
            <a:extLst>
              <a:ext uri="{FF2B5EF4-FFF2-40B4-BE49-F238E27FC236}">
                <a16:creationId xmlns:a16="http://schemas.microsoft.com/office/drawing/2014/main" id="{2B622035-DF2A-7F40-84FE-1902D20293AE}"/>
              </a:ext>
            </a:extLst>
          </p:cNvPr>
          <p:cNvSpPr/>
          <p:nvPr/>
        </p:nvSpPr>
        <p:spPr>
          <a:xfrm>
            <a:off x="3645876" y="2041818"/>
            <a:ext cx="1828800" cy="1113692"/>
          </a:xfrm>
          <a:prstGeom prst="flowChartAlternateProcess">
            <a:avLst/>
          </a:prstGeom>
          <a:solidFill>
            <a:schemeClr val="tx2">
              <a:lumMod val="75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sz="2400" dirty="0">
                <a:solidFill>
                  <a:srgbClr val="646464"/>
                </a:solidFill>
                <a:latin typeface="bs Thomas Sans 1"/>
              </a:rPr>
              <a:t>chunks / collocations</a:t>
            </a:r>
          </a:p>
        </p:txBody>
      </p:sp>
      <p:cxnSp>
        <p:nvCxnSpPr>
          <p:cNvPr id="10" name="Straight Connector 9">
            <a:extLst>
              <a:ext uri="{FF2B5EF4-FFF2-40B4-BE49-F238E27FC236}">
                <a16:creationId xmlns:a16="http://schemas.microsoft.com/office/drawing/2014/main" id="{60BD7BF2-A2D3-C84F-8A64-F68E2DBDA3F8}"/>
              </a:ext>
            </a:extLst>
          </p:cNvPr>
          <p:cNvCxnSpPr>
            <a:cxnSpLocks/>
          </p:cNvCxnSpPr>
          <p:nvPr/>
        </p:nvCxnSpPr>
        <p:spPr>
          <a:xfrm>
            <a:off x="5401559" y="2441542"/>
            <a:ext cx="670995" cy="157122"/>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EB6BA55-B40F-A644-BC60-1407E2EF3194}"/>
              </a:ext>
            </a:extLst>
          </p:cNvPr>
          <p:cNvCxnSpPr>
            <a:cxnSpLocks/>
          </p:cNvCxnSpPr>
          <p:nvPr/>
        </p:nvCxnSpPr>
        <p:spPr>
          <a:xfrm>
            <a:off x="5401559" y="2598664"/>
            <a:ext cx="670995" cy="244523"/>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136D8148-A224-A04D-B22F-E9E1B4A20D12}"/>
              </a:ext>
            </a:extLst>
          </p:cNvPr>
          <p:cNvCxnSpPr>
            <a:cxnSpLocks/>
          </p:cNvCxnSpPr>
          <p:nvPr/>
        </p:nvCxnSpPr>
        <p:spPr>
          <a:xfrm>
            <a:off x="5401559" y="2752627"/>
            <a:ext cx="577210" cy="402883"/>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D8D95CB7-E5B1-D247-A912-1A00F6492FA6}"/>
              </a:ext>
            </a:extLst>
          </p:cNvPr>
          <p:cNvCxnSpPr>
            <a:cxnSpLocks/>
          </p:cNvCxnSpPr>
          <p:nvPr/>
        </p:nvCxnSpPr>
        <p:spPr>
          <a:xfrm flipV="1">
            <a:off x="2403231" y="2507530"/>
            <a:ext cx="1347869" cy="335658"/>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516BF67B-E239-234E-AF28-229FE91FDE2E}"/>
              </a:ext>
            </a:extLst>
          </p:cNvPr>
          <p:cNvCxnSpPr/>
          <p:nvPr/>
        </p:nvCxnSpPr>
        <p:spPr>
          <a:xfrm flipV="1">
            <a:off x="2309446" y="2344956"/>
            <a:ext cx="1441654" cy="253708"/>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562988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idx="4294967295"/>
          </p:nvPr>
        </p:nvSpPr>
        <p:spPr/>
        <p:txBody>
          <a:bodyPr/>
          <a:lstStyle/>
          <a:p>
            <a:r>
              <a:rPr lang="en-US" sz="2700">
                <a:solidFill>
                  <a:schemeClr val="bg1"/>
                </a:solidFill>
                <a:latin typeface="Arial" charset="0"/>
                <a:cs typeface="Times New Roman" charset="0"/>
              </a:rPr>
              <a:t>What is Formulaic Language or chunky language?</a:t>
            </a:r>
            <a:endParaRPr lang="en-GB" sz="2700">
              <a:solidFill>
                <a:schemeClr val="bg1"/>
              </a:solidFill>
              <a:latin typeface="Arial" charset="0"/>
              <a:cs typeface="Times New Roman" charset="0"/>
            </a:endParaRPr>
          </a:p>
        </p:txBody>
      </p:sp>
      <p:sp>
        <p:nvSpPr>
          <p:cNvPr id="302083" name="Rectangle 3"/>
          <p:cNvSpPr>
            <a:spLocks noGrp="1" noChangeArrowheads="1"/>
          </p:cNvSpPr>
          <p:nvPr>
            <p:ph type="body" idx="4294967295"/>
          </p:nvPr>
        </p:nvSpPr>
        <p:spPr>
          <a:xfrm>
            <a:off x="457200" y="1032272"/>
            <a:ext cx="8229599" cy="2719113"/>
          </a:xfrm>
        </p:spPr>
        <p:txBody>
          <a:bodyPr/>
          <a:lstStyle/>
          <a:p>
            <a:pPr>
              <a:lnSpc>
                <a:spcPct val="90000"/>
              </a:lnSpc>
            </a:pPr>
            <a:endParaRPr lang="en-GB" sz="1800" dirty="0">
              <a:latin typeface="Arial" charset="0"/>
              <a:cs typeface="Arial" charset="0"/>
            </a:endParaRPr>
          </a:p>
          <a:p>
            <a:pPr marL="285750" indent="-285750">
              <a:lnSpc>
                <a:spcPct val="90000"/>
              </a:lnSpc>
              <a:buFont typeface="Arial" panose="020B0604020202020204" pitchFamily="34" charset="0"/>
              <a:buChar char="•"/>
            </a:pPr>
            <a:r>
              <a:rPr lang="en-GB" sz="1800" dirty="0">
                <a:latin typeface="Arial" charset="0"/>
                <a:cs typeface="Arial" charset="0"/>
              </a:rPr>
              <a:t>Recurrent multi-word lexical items that have a single meaning or function (Schmitt, 2010).</a:t>
            </a:r>
          </a:p>
          <a:p>
            <a:pPr marL="285750" indent="-285750">
              <a:lnSpc>
                <a:spcPct val="90000"/>
              </a:lnSpc>
              <a:buFont typeface="Arial" panose="020B0604020202020204" pitchFamily="34" charset="0"/>
              <a:buChar char="•"/>
            </a:pPr>
            <a:r>
              <a:rPr lang="en-GB" sz="1800" dirty="0">
                <a:latin typeface="Arial" charset="0"/>
                <a:cs typeface="Arial" charset="0"/>
              </a:rPr>
              <a:t>Multiword units of language that are stored in long-term memory as if they were single lexical units (Wood, 2002).</a:t>
            </a:r>
          </a:p>
          <a:p>
            <a:pPr marL="285750" indent="-285750">
              <a:lnSpc>
                <a:spcPct val="90000"/>
              </a:lnSpc>
              <a:buFont typeface="Arial" panose="020B0604020202020204" pitchFamily="34" charset="0"/>
              <a:buChar char="•"/>
            </a:pPr>
            <a:r>
              <a:rPr lang="nl-BE" sz="1800" dirty="0"/>
              <a:t>About </a:t>
            </a:r>
            <a:r>
              <a:rPr lang="nl-BE" sz="1800" dirty="0">
                <a:solidFill>
                  <a:srgbClr val="CC0000"/>
                </a:solidFill>
              </a:rPr>
              <a:t>50%</a:t>
            </a:r>
            <a:r>
              <a:rPr lang="nl-BE" sz="1800" dirty="0"/>
              <a:t> of native-speaker discourse is estimated to be chunky (</a:t>
            </a:r>
            <a:r>
              <a:rPr lang="nl-BE" sz="1800" i="1" dirty="0"/>
              <a:t>cf. </a:t>
            </a:r>
            <a:r>
              <a:rPr lang="nl-BE" sz="1800" dirty="0"/>
              <a:t>Erman and Warren 2000).</a:t>
            </a:r>
          </a:p>
          <a:p>
            <a:pPr>
              <a:lnSpc>
                <a:spcPct val="90000"/>
              </a:lnSpc>
            </a:pPr>
            <a:endParaRPr lang="en-GB" sz="1800" dirty="0">
              <a:latin typeface="Arial" charset="0"/>
              <a:cs typeface="Arial" charset="0"/>
            </a:endParaRPr>
          </a:p>
          <a:p>
            <a:pPr>
              <a:lnSpc>
                <a:spcPct val="90000"/>
              </a:lnSpc>
            </a:pPr>
            <a:endParaRPr lang="en-GB" sz="1800" dirty="0">
              <a:latin typeface="Arial" charset="0"/>
              <a:cs typeface="Arial" charset="0"/>
            </a:endParaRPr>
          </a:p>
        </p:txBody>
      </p:sp>
      <p:sp>
        <p:nvSpPr>
          <p:cNvPr id="4" name="Footer Placeholder 3">
            <a:extLst>
              <a:ext uri="{FF2B5EF4-FFF2-40B4-BE49-F238E27FC236}">
                <a16:creationId xmlns:a16="http://schemas.microsoft.com/office/drawing/2014/main" id="{8B3D61B5-8877-0841-82B3-E88A51A6D00B}"/>
              </a:ext>
            </a:extLst>
          </p:cNvPr>
          <p:cNvSpPr txBox="1">
            <a:spLocks/>
          </p:cNvSpPr>
          <p:nvPr/>
        </p:nvSpPr>
        <p:spPr>
          <a:xfrm>
            <a:off x="750286" y="4749507"/>
            <a:ext cx="2931338" cy="303139"/>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bg1">
                    <a:lumMod val="65000"/>
                    <a:lumOff val="35000"/>
                  </a:schemeClr>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de-DE"/>
              <a:t>Fachnachmittag Englisch, 18. März 2021	</a:t>
            </a:r>
            <a:endParaRPr lang="de-DE" dirty="0"/>
          </a:p>
        </p:txBody>
      </p:sp>
    </p:spTree>
    <p:extLst>
      <p:ext uri="{BB962C8B-B14F-4D97-AF65-F5344CB8AC3E}">
        <p14:creationId xmlns:p14="http://schemas.microsoft.com/office/powerpoint/2010/main" val="1946997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A3724061-9BB4-CC40-AF36-E53BAB83B06A}"/>
              </a:ext>
            </a:extLst>
          </p:cNvPr>
          <p:cNvSpPr txBox="1">
            <a:spLocks/>
          </p:cNvSpPr>
          <p:nvPr/>
        </p:nvSpPr>
        <p:spPr>
          <a:xfrm>
            <a:off x="738559" y="4726061"/>
            <a:ext cx="3036846" cy="291416"/>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bg1">
                    <a:lumMod val="65000"/>
                    <a:lumOff val="35000"/>
                  </a:schemeClr>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de-DE"/>
              <a:t>Fachnachmittag Englisch, 18. März 2021	</a:t>
            </a:r>
            <a:endParaRPr lang="de-DE" dirty="0"/>
          </a:p>
        </p:txBody>
      </p:sp>
      <p:sp>
        <p:nvSpPr>
          <p:cNvPr id="4" name="TextBox 3">
            <a:extLst>
              <a:ext uri="{FF2B5EF4-FFF2-40B4-BE49-F238E27FC236}">
                <a16:creationId xmlns:a16="http://schemas.microsoft.com/office/drawing/2014/main" id="{1D7B1067-E9EF-404C-94A2-5557FDD627AF}"/>
              </a:ext>
            </a:extLst>
          </p:cNvPr>
          <p:cNvSpPr txBox="1"/>
          <p:nvPr/>
        </p:nvSpPr>
        <p:spPr>
          <a:xfrm>
            <a:off x="926123" y="738554"/>
            <a:ext cx="7326923" cy="3083169"/>
          </a:xfrm>
          <a:prstGeom prst="rect">
            <a:avLst/>
          </a:prstGeom>
        </p:spPr>
        <p:txBody>
          <a:bodyPr vert="horz" wrap="square" lIns="91440" tIns="45720" rIns="91440" bIns="45720" rtlCol="0" anchor="t">
            <a:noAutofit/>
          </a:bodyPr>
          <a:lstStyle/>
          <a:p>
            <a:r>
              <a:rPr lang="de-DE" sz="6000" dirty="0"/>
              <a:t>Anmerkungen?</a:t>
            </a:r>
          </a:p>
          <a:p>
            <a:r>
              <a:rPr lang="de-DE" sz="6000" dirty="0"/>
              <a:t>Fragen?</a:t>
            </a:r>
          </a:p>
        </p:txBody>
      </p:sp>
    </p:spTree>
    <p:extLst>
      <p:ext uri="{BB962C8B-B14F-4D97-AF65-F5344CB8AC3E}">
        <p14:creationId xmlns:p14="http://schemas.microsoft.com/office/powerpoint/2010/main" val="35618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64274-494F-364A-8FAF-8F861757E6CA}"/>
              </a:ext>
            </a:extLst>
          </p:cNvPr>
          <p:cNvSpPr>
            <a:spLocks noGrp="1"/>
          </p:cNvSpPr>
          <p:nvPr>
            <p:ph type="body" sz="quarter" idx="10"/>
          </p:nvPr>
        </p:nvSpPr>
        <p:spPr>
          <a:xfrm>
            <a:off x="382527" y="852109"/>
            <a:ext cx="8299938" cy="3018407"/>
          </a:xfrm>
        </p:spPr>
        <p:txBody>
          <a:bodyPr>
            <a:normAutofit fontScale="25000" lnSpcReduction="20000"/>
          </a:bodyPr>
          <a:lstStyle/>
          <a:p>
            <a:r>
              <a:rPr lang="de-DE" sz="7200">
                <a:solidFill>
                  <a:schemeClr val="bg1"/>
                </a:solidFill>
                <a:latin typeface="Arial" panose="020B0604020202020204" pitchFamily="34" charset="0"/>
                <a:cs typeface="Arial" panose="020B0604020202020204" pitchFamily="34" charset="0"/>
              </a:rPr>
              <a:t>With a text coverage of 80% (that is, 20 out of every 100 words [1 in 5] were nonsense words), no one gained adequate comprehension. With a text coverage of 90%, a small minority gained adequate comprehension. With a text coverage of 95% (1 unknown word in 20), a few more gained adequate comprehension, but they were still a small minority. At 100% coverage, most gained adequate comprehension. When a regression model was applied to the data, a reasonable fit was found. It was calculated that 98% text coverage (1 unknown word in 50) would be needed for most learners to gain adequate comprehension. </a:t>
            </a:r>
          </a:p>
          <a:p>
            <a:r>
              <a:rPr lang="de-DE" sz="3200">
                <a:latin typeface="Arial" panose="020B0604020202020204" pitchFamily="34" charset="0"/>
                <a:cs typeface="Arial" panose="020B0604020202020204" pitchFamily="34" charset="0"/>
              </a:rPr>
              <a:t>(Nation, I.S.P. (2006). How large a vocabulary is needed for reading and listening? </a:t>
            </a:r>
            <a:r>
              <a:rPr lang="de-DE" sz="3200" i="1">
                <a:latin typeface="Arial" panose="020B0604020202020204" pitchFamily="34" charset="0"/>
                <a:cs typeface="Arial" panose="020B0604020202020204" pitchFamily="34" charset="0"/>
              </a:rPr>
              <a:t>Canadian Modern Language Review 63</a:t>
            </a:r>
            <a:r>
              <a:rPr lang="de-DE" sz="3200">
                <a:latin typeface="Arial" panose="020B0604020202020204" pitchFamily="34" charset="0"/>
                <a:cs typeface="Arial" panose="020B0604020202020204" pitchFamily="34" charset="0"/>
              </a:rPr>
              <a:t>, 1: 59-82.)</a:t>
            </a:r>
          </a:p>
        </p:txBody>
      </p:sp>
      <p:sp>
        <p:nvSpPr>
          <p:cNvPr id="3" name="Title 2">
            <a:extLst>
              <a:ext uri="{FF2B5EF4-FFF2-40B4-BE49-F238E27FC236}">
                <a16:creationId xmlns:a16="http://schemas.microsoft.com/office/drawing/2014/main" id="{BDAFAF72-3017-6E46-8A8E-4C6A55BFDDE0}"/>
              </a:ext>
            </a:extLst>
          </p:cNvPr>
          <p:cNvSpPr>
            <a:spLocks noGrp="1"/>
          </p:cNvSpPr>
          <p:nvPr>
            <p:ph type="title"/>
          </p:nvPr>
        </p:nvSpPr>
        <p:spPr>
          <a:xfrm>
            <a:off x="386862" y="370632"/>
            <a:ext cx="7745766" cy="481477"/>
          </a:xfrm>
        </p:spPr>
        <p:txBody>
          <a:bodyPr/>
          <a:lstStyle/>
          <a:p>
            <a:r>
              <a:rPr lang="de-DE"/>
              <a:t>Warum Wortschatzarbeit?</a:t>
            </a:r>
          </a:p>
        </p:txBody>
      </p:sp>
      <p:sp>
        <p:nvSpPr>
          <p:cNvPr id="5" name="Fußzeilenplatzhalter 3">
            <a:extLst>
              <a:ext uri="{FF2B5EF4-FFF2-40B4-BE49-F238E27FC236}">
                <a16:creationId xmlns:a16="http://schemas.microsoft.com/office/drawing/2014/main" id="{B701FFBB-BE67-B643-A07D-2E4AB9FB0D68}"/>
              </a:ext>
            </a:extLst>
          </p:cNvPr>
          <p:cNvSpPr>
            <a:spLocks noGrp="1"/>
          </p:cNvSpPr>
          <p:nvPr>
            <p:ph type="ftr" sz="quarter" idx="12"/>
          </p:nvPr>
        </p:nvSpPr>
        <p:spPr>
          <a:xfrm>
            <a:off x="869993" y="4749507"/>
            <a:ext cx="4980391" cy="274637"/>
          </a:xfrm>
        </p:spPr>
        <p:txBody>
          <a:bodyPr/>
          <a:lstStyle/>
          <a:p>
            <a:r>
              <a:rPr lang="de-DE"/>
              <a:t>Fachnachmittag Englisch, 18. März 2021	</a:t>
            </a:r>
            <a:endParaRPr lang="de-DE" dirty="0"/>
          </a:p>
        </p:txBody>
      </p:sp>
    </p:spTree>
    <p:extLst>
      <p:ext uri="{BB962C8B-B14F-4D97-AF65-F5344CB8AC3E}">
        <p14:creationId xmlns:p14="http://schemas.microsoft.com/office/powerpoint/2010/main" val="20621155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3E2E7-0548-AB4F-84BA-ABDBA1AD7508}"/>
              </a:ext>
            </a:extLst>
          </p:cNvPr>
          <p:cNvSpPr>
            <a:spLocks noGrp="1"/>
          </p:cNvSpPr>
          <p:nvPr>
            <p:ph type="body" sz="quarter" idx="10"/>
          </p:nvPr>
        </p:nvSpPr>
        <p:spPr>
          <a:xfrm>
            <a:off x="459274" y="934091"/>
            <a:ext cx="7746880" cy="3018407"/>
          </a:xfrm>
        </p:spPr>
        <p:txBody>
          <a:bodyPr>
            <a:normAutofit/>
          </a:bodyPr>
          <a:lstStyle/>
          <a:p>
            <a:r>
              <a:rPr lang="de-DE" sz="1800">
                <a:solidFill>
                  <a:schemeClr val="bg1"/>
                </a:solidFill>
                <a:latin typeface="Arial" panose="020B0604020202020204" pitchFamily="34" charset="0"/>
                <a:cs typeface="Arial" panose="020B0604020202020204" pitchFamily="34" charset="0"/>
              </a:rPr>
              <a:t>1. language processing is </a:t>
            </a:r>
            <a:r>
              <a:rPr lang="en-GB" sz="1800">
                <a:solidFill>
                  <a:schemeClr val="bg1"/>
                </a:solidFill>
                <a:latin typeface="Arial" panose="020B0604020202020204" pitchFamily="34" charset="0"/>
                <a:cs typeface="Arial" panose="020B0604020202020204" pitchFamily="34" charset="0"/>
              </a:rPr>
              <a:t>“primarily lexically driven” </a:t>
            </a:r>
          </a:p>
          <a:p>
            <a:r>
              <a:rPr lang="en-GB" sz="1800">
                <a:solidFill>
                  <a:schemeClr val="bg1"/>
                </a:solidFill>
                <a:latin typeface="Arial" panose="020B0604020202020204" pitchFamily="34" charset="0"/>
                <a:cs typeface="Arial" panose="020B0604020202020204" pitchFamily="34" charset="0"/>
                <a:sym typeface="Wingdings" pitchFamily="2" charset="2"/>
              </a:rPr>
              <a:t> Sprachproduktion als Nutzung bedeutungstragender Wörter und Phrasen</a:t>
            </a:r>
          </a:p>
          <a:p>
            <a:r>
              <a:rPr lang="en-GB" sz="1800">
                <a:solidFill>
                  <a:schemeClr val="bg1"/>
                </a:solidFill>
                <a:latin typeface="Arial" panose="020B0604020202020204" pitchFamily="34" charset="0"/>
                <a:cs typeface="Arial" panose="020B0604020202020204" pitchFamily="34" charset="0"/>
                <a:sym typeface="Wingdings" pitchFamily="2" charset="2"/>
              </a:rPr>
              <a:t>2. “98% text coverage” is needed for adequate comprehension </a:t>
            </a:r>
          </a:p>
          <a:p>
            <a:pPr marL="285750" indent="-285750">
              <a:buFont typeface="Wingdings" pitchFamily="2" charset="2"/>
              <a:buChar char="à"/>
            </a:pPr>
            <a:r>
              <a:rPr lang="en-GB" sz="1800">
                <a:solidFill>
                  <a:schemeClr val="bg1"/>
                </a:solidFill>
                <a:latin typeface="Arial" panose="020B0604020202020204" pitchFamily="34" charset="0"/>
                <a:cs typeface="Arial" panose="020B0604020202020204" pitchFamily="34" charset="0"/>
                <a:sym typeface="Wingdings" pitchFamily="2" charset="2"/>
              </a:rPr>
              <a:t>Leseverstehen hängt entscheidend vom Wortschatz ab</a:t>
            </a:r>
          </a:p>
          <a:p>
            <a:endParaRPr lang="en-GB" sz="1800">
              <a:solidFill>
                <a:schemeClr val="bg1"/>
              </a:solidFill>
              <a:latin typeface="Arial" panose="020B0604020202020204" pitchFamily="34" charset="0"/>
              <a:cs typeface="Arial" panose="020B0604020202020204" pitchFamily="34" charset="0"/>
              <a:sym typeface="Wingdings" pitchFamily="2" charset="2"/>
            </a:endParaRPr>
          </a:p>
        </p:txBody>
      </p:sp>
      <p:sp>
        <p:nvSpPr>
          <p:cNvPr id="3" name="Title 2">
            <a:extLst>
              <a:ext uri="{FF2B5EF4-FFF2-40B4-BE49-F238E27FC236}">
                <a16:creationId xmlns:a16="http://schemas.microsoft.com/office/drawing/2014/main" id="{3B2E72B6-378C-364E-8038-B58AA46F6467}"/>
              </a:ext>
            </a:extLst>
          </p:cNvPr>
          <p:cNvSpPr>
            <a:spLocks noGrp="1"/>
          </p:cNvSpPr>
          <p:nvPr>
            <p:ph type="title"/>
          </p:nvPr>
        </p:nvSpPr>
        <p:spPr>
          <a:xfrm>
            <a:off x="459274" y="320066"/>
            <a:ext cx="7745766" cy="481477"/>
          </a:xfrm>
        </p:spPr>
        <p:txBody>
          <a:bodyPr/>
          <a:lstStyle/>
          <a:p>
            <a:r>
              <a:rPr lang="de-DE">
                <a:solidFill>
                  <a:schemeClr val="bg1"/>
                </a:solidFill>
              </a:rPr>
              <a:t>Warum Wortschatzarbeit?</a:t>
            </a:r>
          </a:p>
        </p:txBody>
      </p:sp>
      <p:sp>
        <p:nvSpPr>
          <p:cNvPr id="5" name="Fußzeilenplatzhalter 3">
            <a:extLst>
              <a:ext uri="{FF2B5EF4-FFF2-40B4-BE49-F238E27FC236}">
                <a16:creationId xmlns:a16="http://schemas.microsoft.com/office/drawing/2014/main" id="{429CC9DC-09A3-054A-B9C1-B359A76DD6CE}"/>
              </a:ext>
            </a:extLst>
          </p:cNvPr>
          <p:cNvSpPr>
            <a:spLocks noGrp="1"/>
          </p:cNvSpPr>
          <p:nvPr>
            <p:ph type="ftr" sz="quarter" idx="12"/>
          </p:nvPr>
        </p:nvSpPr>
        <p:spPr>
          <a:xfrm>
            <a:off x="869993" y="4749507"/>
            <a:ext cx="4980391" cy="274637"/>
          </a:xfrm>
        </p:spPr>
        <p:txBody>
          <a:bodyPr/>
          <a:lstStyle/>
          <a:p>
            <a:r>
              <a:rPr lang="de-DE"/>
              <a:t>Fachnachmittag Englisch, 18. März 2021	</a:t>
            </a:r>
            <a:endParaRPr lang="de-DE" dirty="0"/>
          </a:p>
        </p:txBody>
      </p:sp>
    </p:spTree>
    <p:extLst>
      <p:ext uri="{BB962C8B-B14F-4D97-AF65-F5344CB8AC3E}">
        <p14:creationId xmlns:p14="http://schemas.microsoft.com/office/powerpoint/2010/main" val="4284563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91AB6-2C7D-EF4E-BBF7-D7F7FB7C90EA}"/>
              </a:ext>
            </a:extLst>
          </p:cNvPr>
          <p:cNvSpPr>
            <a:spLocks noGrp="1"/>
          </p:cNvSpPr>
          <p:nvPr>
            <p:ph type="title"/>
          </p:nvPr>
        </p:nvSpPr>
        <p:spPr>
          <a:xfrm>
            <a:off x="413495" y="295408"/>
            <a:ext cx="7745766" cy="481477"/>
          </a:xfrm>
        </p:spPr>
        <p:txBody>
          <a:bodyPr/>
          <a:lstStyle/>
          <a:p>
            <a:r>
              <a:rPr lang="de-DE">
                <a:solidFill>
                  <a:schemeClr val="bg1"/>
                </a:solidFill>
              </a:rPr>
              <a:t>Warum Wortschatzarbeit?</a:t>
            </a:r>
          </a:p>
        </p:txBody>
      </p:sp>
      <p:sp>
        <p:nvSpPr>
          <p:cNvPr id="4" name="Footer Placeholder 3">
            <a:extLst>
              <a:ext uri="{FF2B5EF4-FFF2-40B4-BE49-F238E27FC236}">
                <a16:creationId xmlns:a16="http://schemas.microsoft.com/office/drawing/2014/main" id="{B0CD4436-D7E8-3749-B607-D55C44AA3006}"/>
              </a:ext>
            </a:extLst>
          </p:cNvPr>
          <p:cNvSpPr>
            <a:spLocks noGrp="1"/>
          </p:cNvSpPr>
          <p:nvPr>
            <p:ph type="ftr" sz="quarter" idx="12"/>
          </p:nvPr>
        </p:nvSpPr>
        <p:spPr/>
        <p:txBody>
          <a:bodyPr/>
          <a:lstStyle/>
          <a:p>
            <a:r>
              <a:rPr lang="de-DE"/>
              <a:t>Fachnachmittag Englisch, 18. März 2021	</a:t>
            </a:r>
            <a:endParaRPr lang="de-DE" dirty="0"/>
          </a:p>
        </p:txBody>
      </p:sp>
      <p:sp>
        <p:nvSpPr>
          <p:cNvPr id="5" name="Inhaltsplatzhalter 2">
            <a:extLst>
              <a:ext uri="{FF2B5EF4-FFF2-40B4-BE49-F238E27FC236}">
                <a16:creationId xmlns:a16="http://schemas.microsoft.com/office/drawing/2014/main" id="{58D3F5EA-CA09-F447-A165-6933D8416D90}"/>
              </a:ext>
            </a:extLst>
          </p:cNvPr>
          <p:cNvSpPr txBox="1">
            <a:spLocks/>
          </p:cNvSpPr>
          <p:nvPr/>
        </p:nvSpPr>
        <p:spPr>
          <a:xfrm>
            <a:off x="511548" y="896242"/>
            <a:ext cx="8229600" cy="3429574"/>
          </a:xfrm>
          <a:prstGeom prst="rect">
            <a:avLst/>
          </a:prstGeom>
        </p:spPr>
        <p:txBody>
          <a:bodyPr>
            <a:normAutofit fontScale="92500" lnSpcReduction="10000"/>
          </a:bodyPr>
          <a:lstStyle>
            <a:lvl1pPr marL="0" marR="0" indent="0" algn="l" defTabSz="457200" rtl="0" eaLnBrk="1" latinLnBrk="0" hangingPunct="1">
              <a:lnSpc>
                <a:spcPct val="100000"/>
              </a:lnSpc>
              <a:spcBef>
                <a:spcPts val="700"/>
              </a:spcBef>
              <a:spcAft>
                <a:spcPts val="0"/>
              </a:spcAft>
              <a:buClrTx/>
              <a:buSzPct val="100000"/>
              <a:buFont typeface="Arial"/>
              <a:buNone/>
              <a:tabLst/>
              <a:defRPr sz="1500" b="0" i="0" u="none" strike="noStrike" cap="none" spc="0" baseline="0">
                <a:ln>
                  <a:noFill/>
                </a:ln>
                <a:solidFill>
                  <a:schemeClr val="bg1">
                    <a:lumMod val="75000"/>
                    <a:lumOff val="25000"/>
                  </a:schemeClr>
                </a:solidFill>
                <a:uFillTx/>
                <a:latin typeface="+mj-lt"/>
                <a:ea typeface="+mj-ea"/>
                <a:cs typeface="+mj-cs"/>
                <a:sym typeface="Calibri"/>
              </a:defRPr>
            </a:lvl1pPr>
            <a:lvl2pPr marL="0" marR="0" indent="0" algn="l" defTabSz="457200" rtl="0" eaLnBrk="1" latinLnBrk="0" hangingPunct="1">
              <a:lnSpc>
                <a:spcPct val="100000"/>
              </a:lnSpc>
              <a:spcBef>
                <a:spcPts val="700"/>
              </a:spcBef>
              <a:spcAft>
                <a:spcPts val="0"/>
              </a:spcAft>
              <a:buClrTx/>
              <a:buSzPct val="100000"/>
              <a:buFont typeface="Arial" panose="020B0604020202020204" pitchFamily="34" charset="0"/>
              <a:buNone/>
              <a:tabLst/>
              <a:defRPr sz="2000" b="0" i="0" u="none" strike="noStrike" cap="none" spc="0" baseline="0">
                <a:ln>
                  <a:noFill/>
                </a:ln>
                <a:solidFill>
                  <a:schemeClr val="bg1">
                    <a:lumMod val="75000"/>
                    <a:lumOff val="25000"/>
                  </a:schemeClr>
                </a:solidFill>
                <a:uFillTx/>
                <a:latin typeface="+mj-lt"/>
                <a:ea typeface="+mj-ea"/>
                <a:cs typeface="+mj-cs"/>
                <a:sym typeface="Calibri"/>
              </a:defRPr>
            </a:lvl2pPr>
            <a:lvl3pPr marL="0" marR="0" indent="0" algn="l" defTabSz="457200" rtl="0" eaLnBrk="1" latinLnBrk="0" hangingPunct="1">
              <a:lnSpc>
                <a:spcPct val="100000"/>
              </a:lnSpc>
              <a:spcBef>
                <a:spcPts val="700"/>
              </a:spcBef>
              <a:spcAft>
                <a:spcPts val="0"/>
              </a:spcAft>
              <a:buClrTx/>
              <a:buSzPct val="100000"/>
              <a:buFont typeface="Arial" panose="020B0604020202020204" pitchFamily="34" charset="0"/>
              <a:buNone/>
              <a:tabLst/>
              <a:defRPr lang="de-DE" sz="2400" b="0" i="0" u="none" strike="noStrike" cap="none" spc="0" baseline="0" dirty="0" smtClean="0">
                <a:ln>
                  <a:noFill/>
                </a:ln>
                <a:solidFill>
                  <a:schemeClr val="bg1">
                    <a:lumMod val="75000"/>
                    <a:lumOff val="25000"/>
                  </a:schemeClr>
                </a:solidFill>
                <a:uFillTx/>
                <a:latin typeface="+mj-lt"/>
                <a:ea typeface="+mj-ea"/>
                <a:cs typeface="+mj-cs"/>
                <a:sym typeface="Calibri"/>
              </a:defRPr>
            </a:lvl3pPr>
            <a:lvl4pPr marL="0" marR="0" indent="0" algn="l" defTabSz="457200" rtl="0" eaLnBrk="1" fontAlgn="auto" latinLnBrk="0" hangingPunct="1">
              <a:lnSpc>
                <a:spcPct val="100000"/>
              </a:lnSpc>
              <a:spcBef>
                <a:spcPts val="700"/>
              </a:spcBef>
              <a:spcAft>
                <a:spcPts val="0"/>
              </a:spcAft>
              <a:buClrTx/>
              <a:buSzPct val="100000"/>
              <a:buFont typeface="Arial" panose="020B0604020202020204" pitchFamily="34" charset="0"/>
              <a:buNone/>
              <a:tabLst/>
              <a:defRPr lang="de-DE" sz="2800" b="0" i="0" u="none" strike="noStrike" cap="none" spc="0" baseline="0" dirty="0" smtClean="0">
                <a:ln>
                  <a:noFill/>
                </a:ln>
                <a:solidFill>
                  <a:schemeClr val="bg1">
                    <a:lumMod val="65000"/>
                    <a:lumOff val="35000"/>
                  </a:schemeClr>
                </a:solidFill>
                <a:uFillTx/>
                <a:latin typeface="+mj-lt"/>
                <a:ea typeface="+mj-ea"/>
                <a:cs typeface="+mj-cs"/>
                <a:sym typeface="Calibri"/>
              </a:defRPr>
            </a:lvl4pPr>
            <a:lvl5pPr marL="0" marR="0" indent="0" algn="l" defTabSz="457200" rtl="0" eaLnBrk="1" fontAlgn="auto" latinLnBrk="0" hangingPunct="0">
              <a:lnSpc>
                <a:spcPct val="80000"/>
              </a:lnSpc>
              <a:spcBef>
                <a:spcPts val="700"/>
              </a:spcBef>
              <a:spcAft>
                <a:spcPts val="0"/>
              </a:spcAft>
              <a:buClrTx/>
              <a:buSzTx/>
              <a:buFont typeface="Arial" panose="020B0604020202020204" pitchFamily="34" charset="0"/>
              <a:buNone/>
              <a:tabLst/>
              <a:defRPr kumimoji="0" lang="de-DE" sz="3200" b="0" i="0" u="none" strike="noStrike" cap="none" spc="0" normalizeH="0" baseline="0" dirty="0">
                <a:ln>
                  <a:noFill/>
                </a:ln>
                <a:solidFill>
                  <a:srgbClr val="646464"/>
                </a:solidFill>
                <a:effectLst/>
                <a:uFillTx/>
                <a:latin typeface="bs Thomas Sans 1"/>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de-DE" sz="2000" b="1" dirty="0">
                <a:solidFill>
                  <a:schemeClr val="bg1"/>
                </a:solidFill>
              </a:rPr>
              <a:t>Auszug aus dem Bildungsplan 2016 (BW), Glossar</a:t>
            </a:r>
          </a:p>
          <a:p>
            <a:r>
              <a:rPr lang="de-DE" sz="2000" b="1" dirty="0">
                <a:solidFill>
                  <a:schemeClr val="bg1"/>
                </a:solidFill>
              </a:rPr>
              <a:t>Wortschatz </a:t>
            </a:r>
          </a:p>
          <a:p>
            <a:r>
              <a:rPr lang="de-DE" sz="2000" dirty="0">
                <a:solidFill>
                  <a:schemeClr val="bg1"/>
                </a:solidFill>
              </a:rPr>
              <a:t>hier: Anzahl an produktiv verfügbaren lexikalischen Einheiten (LE), ca.</a:t>
            </a:r>
            <a:r>
              <a:rPr lang="de-DE" sz="2600" dirty="0">
                <a:solidFill>
                  <a:schemeClr val="bg1"/>
                </a:solidFill>
              </a:rPr>
              <a:t> 600 </a:t>
            </a:r>
            <a:r>
              <a:rPr lang="de-DE" sz="2000" dirty="0">
                <a:solidFill>
                  <a:schemeClr val="bg1"/>
                </a:solidFill>
              </a:rPr>
              <a:t>neue LE/Schuljahr, darüber hinaus können die [S.] zusätzliche lexikalische Einheiten [...] hörend und lesend verstehen. </a:t>
            </a:r>
          </a:p>
          <a:p>
            <a:r>
              <a:rPr lang="de-DE" sz="2000" b="1" dirty="0">
                <a:solidFill>
                  <a:schemeClr val="bg1"/>
                </a:solidFill>
              </a:rPr>
              <a:t>Wortschatz abschlussbezogen </a:t>
            </a:r>
          </a:p>
          <a:p>
            <a:r>
              <a:rPr lang="de-DE" sz="2000" dirty="0">
                <a:solidFill>
                  <a:schemeClr val="bg1"/>
                </a:solidFill>
              </a:rPr>
              <a:t>Abitur: ca. </a:t>
            </a:r>
            <a:r>
              <a:rPr lang="de-DE" sz="2600" dirty="0">
                <a:solidFill>
                  <a:schemeClr val="bg1"/>
                </a:solidFill>
              </a:rPr>
              <a:t>4.500</a:t>
            </a:r>
            <a:r>
              <a:rPr lang="de-DE" sz="2000" dirty="0">
                <a:solidFill>
                  <a:schemeClr val="bg1"/>
                </a:solidFill>
              </a:rPr>
              <a:t> produktiv verfügbare lexikalische Einheiten, darüber hinaus können die [S.] zusätzliche lexikalische Einheiten [...] hörend und lesend verstehen. </a:t>
            </a:r>
          </a:p>
          <a:p>
            <a:r>
              <a:rPr lang="de-DE" sz="2000" dirty="0">
                <a:solidFill>
                  <a:schemeClr val="bg1"/>
                </a:solidFill>
              </a:rPr>
              <a:t>	</a:t>
            </a:r>
          </a:p>
        </p:txBody>
      </p:sp>
    </p:spTree>
    <p:extLst>
      <p:ext uri="{BB962C8B-B14F-4D97-AF65-F5344CB8AC3E}">
        <p14:creationId xmlns:p14="http://schemas.microsoft.com/office/powerpoint/2010/main" val="8556615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3E2E7-0548-AB4F-84BA-ABDBA1AD7508}"/>
              </a:ext>
            </a:extLst>
          </p:cNvPr>
          <p:cNvSpPr>
            <a:spLocks noGrp="1"/>
          </p:cNvSpPr>
          <p:nvPr>
            <p:ph type="body" sz="quarter" idx="10"/>
          </p:nvPr>
        </p:nvSpPr>
        <p:spPr>
          <a:xfrm>
            <a:off x="459273" y="934091"/>
            <a:ext cx="8215803" cy="3018407"/>
          </a:xfrm>
        </p:spPr>
        <p:txBody>
          <a:bodyPr>
            <a:noAutofit/>
          </a:bodyPr>
          <a:lstStyle/>
          <a:p>
            <a:r>
              <a:rPr lang="de-DE" sz="1800">
                <a:solidFill>
                  <a:schemeClr val="bg1"/>
                </a:solidFill>
                <a:latin typeface="Arial" panose="020B0604020202020204" pitchFamily="34" charset="0"/>
                <a:cs typeface="Arial" panose="020B0604020202020204" pitchFamily="34" charset="0"/>
              </a:rPr>
              <a:t>1. language processing is </a:t>
            </a:r>
            <a:r>
              <a:rPr lang="en-GB" sz="1800">
                <a:solidFill>
                  <a:schemeClr val="bg1"/>
                </a:solidFill>
                <a:latin typeface="Arial" panose="020B0604020202020204" pitchFamily="34" charset="0"/>
                <a:cs typeface="Arial" panose="020B0604020202020204" pitchFamily="34" charset="0"/>
              </a:rPr>
              <a:t>“primarily lexically driven” </a:t>
            </a:r>
          </a:p>
          <a:p>
            <a:r>
              <a:rPr lang="en-GB" sz="1800">
                <a:solidFill>
                  <a:schemeClr val="bg1"/>
                </a:solidFill>
                <a:latin typeface="Arial" panose="020B0604020202020204" pitchFamily="34" charset="0"/>
                <a:cs typeface="Arial" panose="020B0604020202020204" pitchFamily="34" charset="0"/>
                <a:sym typeface="Wingdings" pitchFamily="2" charset="2"/>
              </a:rPr>
              <a:t> Sprachproduktion als Nutzung bedeutungstragender Wörter und Phrasen</a:t>
            </a:r>
          </a:p>
          <a:p>
            <a:r>
              <a:rPr lang="en-GB" sz="1800">
                <a:solidFill>
                  <a:schemeClr val="bg1"/>
                </a:solidFill>
                <a:latin typeface="Arial" panose="020B0604020202020204" pitchFamily="34" charset="0"/>
                <a:cs typeface="Arial" panose="020B0604020202020204" pitchFamily="34" charset="0"/>
                <a:sym typeface="Wingdings" pitchFamily="2" charset="2"/>
              </a:rPr>
              <a:t>2. “98% text coverage” is needed for adequate comprehension </a:t>
            </a:r>
          </a:p>
          <a:p>
            <a:pPr marL="285750" indent="-285750">
              <a:buFont typeface="Wingdings" pitchFamily="2" charset="2"/>
              <a:buChar char="à"/>
            </a:pPr>
            <a:r>
              <a:rPr lang="en-GB" sz="1800">
                <a:solidFill>
                  <a:schemeClr val="bg1"/>
                </a:solidFill>
                <a:latin typeface="Arial" panose="020B0604020202020204" pitchFamily="34" charset="0"/>
                <a:cs typeface="Arial" panose="020B0604020202020204" pitchFamily="34" charset="0"/>
                <a:sym typeface="Wingdings" pitchFamily="2" charset="2"/>
              </a:rPr>
              <a:t>Leseverstehen hängt entscheidend vom Wortschatz ab</a:t>
            </a:r>
          </a:p>
          <a:p>
            <a:r>
              <a:rPr lang="en-GB" sz="1800">
                <a:solidFill>
                  <a:schemeClr val="bg1"/>
                </a:solidFill>
                <a:latin typeface="Arial" panose="020B0604020202020204" pitchFamily="34" charset="0"/>
                <a:cs typeface="Arial" panose="020B0604020202020204" pitchFamily="34" charset="0"/>
                <a:sym typeface="Wingdings" pitchFamily="2" charset="2"/>
              </a:rPr>
              <a:t>3. </a:t>
            </a:r>
            <a:r>
              <a:rPr lang="de-DE" sz="1800">
                <a:solidFill>
                  <a:schemeClr val="bg1"/>
                </a:solidFill>
                <a:latin typeface="Arial" panose="020B0604020202020204" pitchFamily="34" charset="0"/>
                <a:cs typeface="Arial" panose="020B0604020202020204" pitchFamily="34" charset="0"/>
                <a:sym typeface="Wingdings" pitchFamily="2" charset="2"/>
              </a:rPr>
              <a:t>klare Vorgaben des Bildungsplans (2004 und 2016): ca. 600 neue lexikalische Einheiten pro Schuljahr</a:t>
            </a:r>
          </a:p>
          <a:p>
            <a:r>
              <a:rPr lang="de-DE" sz="1800">
                <a:solidFill>
                  <a:schemeClr val="bg1"/>
                </a:solidFill>
                <a:latin typeface="Arial" panose="020B0604020202020204" pitchFamily="34" charset="0"/>
                <a:cs typeface="Arial" panose="020B0604020202020204" pitchFamily="34" charset="0"/>
                <a:sym typeface="Wingdings" pitchFamily="2" charset="2"/>
              </a:rPr>
              <a:t> Wortschatz ist entscheidend sowohl für </a:t>
            </a:r>
            <a:r>
              <a:rPr lang="de-DE" sz="1800" b="1">
                <a:solidFill>
                  <a:schemeClr val="bg1"/>
                </a:solidFill>
                <a:latin typeface="Arial" panose="020B0604020202020204" pitchFamily="34" charset="0"/>
                <a:cs typeface="Arial" panose="020B0604020202020204" pitchFamily="34" charset="0"/>
                <a:sym typeface="Wingdings" pitchFamily="2" charset="2"/>
              </a:rPr>
              <a:t>speaking</a:t>
            </a:r>
            <a:r>
              <a:rPr lang="de-DE" sz="1800">
                <a:solidFill>
                  <a:schemeClr val="bg1"/>
                </a:solidFill>
                <a:latin typeface="Arial" panose="020B0604020202020204" pitchFamily="34" charset="0"/>
                <a:cs typeface="Arial" panose="020B0604020202020204" pitchFamily="34" charset="0"/>
                <a:sym typeface="Wingdings" pitchFamily="2" charset="2"/>
              </a:rPr>
              <a:t> und </a:t>
            </a:r>
            <a:r>
              <a:rPr lang="de-DE" sz="1800" b="1">
                <a:solidFill>
                  <a:schemeClr val="bg1"/>
                </a:solidFill>
                <a:latin typeface="Arial" panose="020B0604020202020204" pitchFamily="34" charset="0"/>
                <a:cs typeface="Arial" panose="020B0604020202020204" pitchFamily="34" charset="0"/>
                <a:sym typeface="Wingdings" pitchFamily="2" charset="2"/>
              </a:rPr>
              <a:t>writing</a:t>
            </a:r>
            <a:r>
              <a:rPr lang="de-DE" sz="1800">
                <a:solidFill>
                  <a:schemeClr val="bg1"/>
                </a:solidFill>
                <a:latin typeface="Arial" panose="020B0604020202020204" pitchFamily="34" charset="0"/>
                <a:cs typeface="Arial" panose="020B0604020202020204" pitchFamily="34" charset="0"/>
                <a:sym typeface="Wingdings" pitchFamily="2" charset="2"/>
              </a:rPr>
              <a:t> als auch für </a:t>
            </a:r>
            <a:r>
              <a:rPr lang="de-DE" sz="1800" b="1">
                <a:solidFill>
                  <a:schemeClr val="bg1"/>
                </a:solidFill>
                <a:latin typeface="Arial" panose="020B0604020202020204" pitchFamily="34" charset="0"/>
                <a:cs typeface="Arial" panose="020B0604020202020204" pitchFamily="34" charset="0"/>
                <a:sym typeface="Wingdings" pitchFamily="2" charset="2"/>
              </a:rPr>
              <a:t>listening</a:t>
            </a:r>
            <a:r>
              <a:rPr lang="de-DE" sz="1800">
                <a:solidFill>
                  <a:schemeClr val="bg1"/>
                </a:solidFill>
                <a:latin typeface="Arial" panose="020B0604020202020204" pitchFamily="34" charset="0"/>
                <a:cs typeface="Arial" panose="020B0604020202020204" pitchFamily="34" charset="0"/>
                <a:sym typeface="Wingdings" pitchFamily="2" charset="2"/>
              </a:rPr>
              <a:t> und </a:t>
            </a:r>
            <a:r>
              <a:rPr lang="de-DE" sz="1800" b="1">
                <a:solidFill>
                  <a:schemeClr val="bg1"/>
                </a:solidFill>
                <a:latin typeface="Arial" panose="020B0604020202020204" pitchFamily="34" charset="0"/>
                <a:cs typeface="Arial" panose="020B0604020202020204" pitchFamily="34" charset="0"/>
                <a:sym typeface="Wingdings" pitchFamily="2" charset="2"/>
              </a:rPr>
              <a:t>reading</a:t>
            </a:r>
            <a:endParaRPr lang="en-GB" sz="1800" b="1">
              <a:solidFill>
                <a:schemeClr val="bg1"/>
              </a:solidFill>
              <a:latin typeface="Arial" panose="020B0604020202020204" pitchFamily="34" charset="0"/>
              <a:cs typeface="Arial" panose="020B0604020202020204" pitchFamily="34" charset="0"/>
              <a:sym typeface="Wingdings" pitchFamily="2" charset="2"/>
            </a:endParaRPr>
          </a:p>
        </p:txBody>
      </p:sp>
      <p:sp>
        <p:nvSpPr>
          <p:cNvPr id="3" name="Title 2">
            <a:extLst>
              <a:ext uri="{FF2B5EF4-FFF2-40B4-BE49-F238E27FC236}">
                <a16:creationId xmlns:a16="http://schemas.microsoft.com/office/drawing/2014/main" id="{3B2E72B6-378C-364E-8038-B58AA46F6467}"/>
              </a:ext>
            </a:extLst>
          </p:cNvPr>
          <p:cNvSpPr>
            <a:spLocks noGrp="1"/>
          </p:cNvSpPr>
          <p:nvPr>
            <p:ph type="title"/>
          </p:nvPr>
        </p:nvSpPr>
        <p:spPr>
          <a:xfrm>
            <a:off x="459274" y="320066"/>
            <a:ext cx="7745766" cy="481477"/>
          </a:xfrm>
        </p:spPr>
        <p:txBody>
          <a:bodyPr/>
          <a:lstStyle/>
          <a:p>
            <a:r>
              <a:rPr lang="de-DE">
                <a:solidFill>
                  <a:schemeClr val="bg1"/>
                </a:solidFill>
              </a:rPr>
              <a:t>Warum Wortschatzarbeit?</a:t>
            </a:r>
          </a:p>
        </p:txBody>
      </p:sp>
      <p:sp>
        <p:nvSpPr>
          <p:cNvPr id="5" name="Fußzeilenplatzhalter 3">
            <a:extLst>
              <a:ext uri="{FF2B5EF4-FFF2-40B4-BE49-F238E27FC236}">
                <a16:creationId xmlns:a16="http://schemas.microsoft.com/office/drawing/2014/main" id="{429CC9DC-09A3-054A-B9C1-B359A76DD6CE}"/>
              </a:ext>
            </a:extLst>
          </p:cNvPr>
          <p:cNvSpPr>
            <a:spLocks noGrp="1"/>
          </p:cNvSpPr>
          <p:nvPr>
            <p:ph type="ftr" sz="quarter" idx="12"/>
          </p:nvPr>
        </p:nvSpPr>
        <p:spPr>
          <a:xfrm>
            <a:off x="869993" y="4749507"/>
            <a:ext cx="4980391" cy="274637"/>
          </a:xfrm>
        </p:spPr>
        <p:txBody>
          <a:bodyPr/>
          <a:lstStyle/>
          <a:p>
            <a:r>
              <a:rPr lang="de-DE"/>
              <a:t>Fachnachmittag Englisch, 18. März 2021	</a:t>
            </a:r>
            <a:endParaRPr lang="de-DE" dirty="0"/>
          </a:p>
        </p:txBody>
      </p:sp>
    </p:spTree>
    <p:extLst>
      <p:ext uri="{BB962C8B-B14F-4D97-AF65-F5344CB8AC3E}">
        <p14:creationId xmlns:p14="http://schemas.microsoft.com/office/powerpoint/2010/main" val="15761009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EDFA6-E11E-124B-AE52-4DDB565F7ACE}"/>
              </a:ext>
            </a:extLst>
          </p:cNvPr>
          <p:cNvSpPr>
            <a:spLocks noGrp="1"/>
          </p:cNvSpPr>
          <p:nvPr>
            <p:ph type="title"/>
          </p:nvPr>
        </p:nvSpPr>
        <p:spPr>
          <a:xfrm>
            <a:off x="272819" y="316375"/>
            <a:ext cx="7745766" cy="481477"/>
          </a:xfrm>
        </p:spPr>
        <p:txBody>
          <a:bodyPr/>
          <a:lstStyle/>
          <a:p>
            <a:r>
              <a:rPr lang="de-DE">
                <a:solidFill>
                  <a:schemeClr val="bg1"/>
                </a:solidFill>
              </a:rPr>
              <a:t>Wortschatzarbeit – typische Phasen</a:t>
            </a:r>
          </a:p>
        </p:txBody>
      </p:sp>
      <p:sp>
        <p:nvSpPr>
          <p:cNvPr id="4" name="Footer Placeholder 3">
            <a:extLst>
              <a:ext uri="{FF2B5EF4-FFF2-40B4-BE49-F238E27FC236}">
                <a16:creationId xmlns:a16="http://schemas.microsoft.com/office/drawing/2014/main" id="{C95A4D19-13E6-C442-AC4B-B98FFE2830FA}"/>
              </a:ext>
            </a:extLst>
          </p:cNvPr>
          <p:cNvSpPr>
            <a:spLocks noGrp="1"/>
          </p:cNvSpPr>
          <p:nvPr>
            <p:ph type="ftr" sz="quarter" idx="12"/>
          </p:nvPr>
        </p:nvSpPr>
        <p:spPr/>
        <p:txBody>
          <a:bodyPr/>
          <a:lstStyle/>
          <a:p>
            <a:r>
              <a:rPr lang="de-DE"/>
              <a:t>Fachnachmittag Englisch, 18. März 2021	</a:t>
            </a:r>
            <a:endParaRPr lang="de-DE" dirty="0"/>
          </a:p>
        </p:txBody>
      </p:sp>
      <p:sp>
        <p:nvSpPr>
          <p:cNvPr id="5" name="Rounded Rectangle 4">
            <a:extLst>
              <a:ext uri="{FF2B5EF4-FFF2-40B4-BE49-F238E27FC236}">
                <a16:creationId xmlns:a16="http://schemas.microsoft.com/office/drawing/2014/main" id="{D43BB224-05C9-3343-BE21-C86D6A7D45D4}"/>
              </a:ext>
            </a:extLst>
          </p:cNvPr>
          <p:cNvSpPr/>
          <p:nvPr/>
        </p:nvSpPr>
        <p:spPr>
          <a:xfrm>
            <a:off x="398585" y="1852246"/>
            <a:ext cx="1148861" cy="1254369"/>
          </a:xfrm>
          <a:prstGeom prst="roundRect">
            <a:avLst/>
          </a:prstGeom>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6" name="Rounded Rectangle 5">
            <a:extLst>
              <a:ext uri="{FF2B5EF4-FFF2-40B4-BE49-F238E27FC236}">
                <a16:creationId xmlns:a16="http://schemas.microsoft.com/office/drawing/2014/main" id="{3FE7776F-A046-A449-8784-54F4E713ECFA}"/>
              </a:ext>
            </a:extLst>
          </p:cNvPr>
          <p:cNvSpPr/>
          <p:nvPr/>
        </p:nvSpPr>
        <p:spPr>
          <a:xfrm>
            <a:off x="480646" y="1383323"/>
            <a:ext cx="1312984" cy="1430215"/>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dirty="0">
              <a:solidFill>
                <a:schemeClr val="bg1"/>
              </a:solidFill>
              <a:latin typeface="bs Thomas Sans 1"/>
            </a:endParaRPr>
          </a:p>
          <a:p>
            <a:pPr algn="ctr">
              <a:lnSpc>
                <a:spcPct val="100000"/>
              </a:lnSpc>
              <a:tabLst>
                <a:tab pos="442913" algn="l"/>
              </a:tabLst>
            </a:pPr>
            <a:r>
              <a:rPr lang="de-DE" dirty="0">
                <a:solidFill>
                  <a:schemeClr val="bg1"/>
                </a:solidFill>
                <a:latin typeface="bs Thomas Sans 1"/>
              </a:rPr>
              <a:t>Erstkontakt</a:t>
            </a:r>
          </a:p>
        </p:txBody>
      </p:sp>
      <p:sp>
        <p:nvSpPr>
          <p:cNvPr id="7" name="Rounded Rectangle 6">
            <a:extLst>
              <a:ext uri="{FF2B5EF4-FFF2-40B4-BE49-F238E27FC236}">
                <a16:creationId xmlns:a16="http://schemas.microsoft.com/office/drawing/2014/main" id="{2A58C0A5-FFD8-994E-B10B-FF4D04782802}"/>
              </a:ext>
            </a:extLst>
          </p:cNvPr>
          <p:cNvSpPr/>
          <p:nvPr/>
        </p:nvSpPr>
        <p:spPr>
          <a:xfrm>
            <a:off x="6846277" y="1488829"/>
            <a:ext cx="1652954" cy="1430215"/>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Verwendung bei freier Sprach-</a:t>
            </a:r>
          </a:p>
          <a:p>
            <a:pPr algn="ctr">
              <a:lnSpc>
                <a:spcPct val="100000"/>
              </a:lnSpc>
              <a:tabLst>
                <a:tab pos="442913" algn="l"/>
              </a:tabLst>
            </a:pPr>
            <a:r>
              <a:rPr lang="de-DE" dirty="0">
                <a:solidFill>
                  <a:schemeClr val="bg1"/>
                </a:solidFill>
                <a:latin typeface="bs Thomas Sans 1"/>
              </a:rPr>
              <a:t>produktion </a:t>
            </a:r>
          </a:p>
        </p:txBody>
      </p:sp>
      <p:sp>
        <p:nvSpPr>
          <p:cNvPr id="8" name="Rounded Rectangle 7">
            <a:extLst>
              <a:ext uri="{FF2B5EF4-FFF2-40B4-BE49-F238E27FC236}">
                <a16:creationId xmlns:a16="http://schemas.microsoft.com/office/drawing/2014/main" id="{ED07AF81-5307-3F4C-8F02-529A68F63D57}"/>
              </a:ext>
            </a:extLst>
          </p:cNvPr>
          <p:cNvSpPr/>
          <p:nvPr/>
        </p:nvSpPr>
        <p:spPr>
          <a:xfrm>
            <a:off x="398585" y="3399007"/>
            <a:ext cx="2137225" cy="375138"/>
          </a:xfrm>
          <a:prstGeom prst="roundRect">
            <a:avLst/>
          </a:prstGeom>
          <a:solidFill>
            <a:schemeClr val="accent2">
              <a:lumMod val="60000"/>
              <a:lumOff val="4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Kurzzeitgedächtnis</a:t>
            </a:r>
          </a:p>
        </p:txBody>
      </p:sp>
      <p:sp>
        <p:nvSpPr>
          <p:cNvPr id="9" name="Rounded Rectangle 8">
            <a:extLst>
              <a:ext uri="{FF2B5EF4-FFF2-40B4-BE49-F238E27FC236}">
                <a16:creationId xmlns:a16="http://schemas.microsoft.com/office/drawing/2014/main" id="{6DD8C963-D7CD-E341-9052-44CFAB181974}"/>
              </a:ext>
            </a:extLst>
          </p:cNvPr>
          <p:cNvSpPr/>
          <p:nvPr/>
        </p:nvSpPr>
        <p:spPr>
          <a:xfrm>
            <a:off x="5955321" y="3399007"/>
            <a:ext cx="2678723" cy="375138"/>
          </a:xfrm>
          <a:prstGeom prst="roundRect">
            <a:avLst/>
          </a:prstGeom>
          <a:solidFill>
            <a:schemeClr val="accent2">
              <a:lumMod val="60000"/>
              <a:lumOff val="4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Langzeitgedächtnis</a:t>
            </a:r>
          </a:p>
        </p:txBody>
      </p:sp>
      <p:cxnSp>
        <p:nvCxnSpPr>
          <p:cNvPr id="11" name="Straight Arrow Connector 10">
            <a:extLst>
              <a:ext uri="{FF2B5EF4-FFF2-40B4-BE49-F238E27FC236}">
                <a16:creationId xmlns:a16="http://schemas.microsoft.com/office/drawing/2014/main" id="{CB7652D3-B0FC-C24F-BC66-EBEAC896ED6C}"/>
              </a:ext>
            </a:extLst>
          </p:cNvPr>
          <p:cNvCxnSpPr>
            <a:cxnSpLocks/>
          </p:cNvCxnSpPr>
          <p:nvPr/>
        </p:nvCxnSpPr>
        <p:spPr>
          <a:xfrm>
            <a:off x="2667786" y="3546719"/>
            <a:ext cx="3182598" cy="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a:extLst>
              <a:ext uri="{FF2B5EF4-FFF2-40B4-BE49-F238E27FC236}">
                <a16:creationId xmlns:a16="http://schemas.microsoft.com/office/drawing/2014/main" id="{270C35E7-CBC6-B046-BD76-7058FB51B2DC}"/>
              </a:ext>
            </a:extLst>
          </p:cNvPr>
          <p:cNvCxnSpPr>
            <a:cxnSpLocks/>
          </p:cNvCxnSpPr>
          <p:nvPr/>
        </p:nvCxnSpPr>
        <p:spPr>
          <a:xfrm>
            <a:off x="2115090" y="1846873"/>
            <a:ext cx="4485003" cy="5373"/>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6" name="Oval 15">
            <a:extLst>
              <a:ext uri="{FF2B5EF4-FFF2-40B4-BE49-F238E27FC236}">
                <a16:creationId xmlns:a16="http://schemas.microsoft.com/office/drawing/2014/main" id="{4E859BA8-7A7E-4C4C-BBFD-668C2D3B078F}"/>
              </a:ext>
            </a:extLst>
          </p:cNvPr>
          <p:cNvSpPr/>
          <p:nvPr/>
        </p:nvSpPr>
        <p:spPr>
          <a:xfrm>
            <a:off x="398585" y="1131216"/>
            <a:ext cx="2269201" cy="1682321"/>
          </a:xfrm>
          <a:prstGeom prst="ellipse">
            <a:avLst/>
          </a:prstGeom>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19" name="Rounded Rectangle 18">
            <a:extLst>
              <a:ext uri="{FF2B5EF4-FFF2-40B4-BE49-F238E27FC236}">
                <a16:creationId xmlns:a16="http://schemas.microsoft.com/office/drawing/2014/main" id="{3BED3AC7-DB6E-D149-A913-772D7EEDFD18}"/>
              </a:ext>
            </a:extLst>
          </p:cNvPr>
          <p:cNvSpPr/>
          <p:nvPr/>
        </p:nvSpPr>
        <p:spPr>
          <a:xfrm>
            <a:off x="3701099" y="1968793"/>
            <a:ext cx="1312984" cy="858816"/>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weitere Kontakte</a:t>
            </a:r>
          </a:p>
        </p:txBody>
      </p:sp>
    </p:spTree>
    <p:extLst>
      <p:ext uri="{BB962C8B-B14F-4D97-AF65-F5344CB8AC3E}">
        <p14:creationId xmlns:p14="http://schemas.microsoft.com/office/powerpoint/2010/main" val="35205369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EDFA6-E11E-124B-AE52-4DDB565F7ACE}"/>
              </a:ext>
            </a:extLst>
          </p:cNvPr>
          <p:cNvSpPr>
            <a:spLocks noGrp="1"/>
          </p:cNvSpPr>
          <p:nvPr>
            <p:ph type="title"/>
          </p:nvPr>
        </p:nvSpPr>
        <p:spPr>
          <a:xfrm>
            <a:off x="272819" y="316375"/>
            <a:ext cx="7745766" cy="481477"/>
          </a:xfrm>
        </p:spPr>
        <p:txBody>
          <a:bodyPr/>
          <a:lstStyle/>
          <a:p>
            <a:r>
              <a:rPr lang="de-DE">
                <a:solidFill>
                  <a:schemeClr val="bg1"/>
                </a:solidFill>
              </a:rPr>
              <a:t>Wortschatzarbeit – typische Phasen</a:t>
            </a:r>
          </a:p>
        </p:txBody>
      </p:sp>
      <p:sp>
        <p:nvSpPr>
          <p:cNvPr id="4" name="Footer Placeholder 3">
            <a:extLst>
              <a:ext uri="{FF2B5EF4-FFF2-40B4-BE49-F238E27FC236}">
                <a16:creationId xmlns:a16="http://schemas.microsoft.com/office/drawing/2014/main" id="{C95A4D19-13E6-C442-AC4B-B98FFE2830FA}"/>
              </a:ext>
            </a:extLst>
          </p:cNvPr>
          <p:cNvSpPr>
            <a:spLocks noGrp="1"/>
          </p:cNvSpPr>
          <p:nvPr>
            <p:ph type="ftr" sz="quarter" idx="12"/>
          </p:nvPr>
        </p:nvSpPr>
        <p:spPr/>
        <p:txBody>
          <a:bodyPr/>
          <a:lstStyle/>
          <a:p>
            <a:r>
              <a:rPr lang="de-DE"/>
              <a:t>Fachnachmittag Englisch, 18. März 2021	</a:t>
            </a:r>
            <a:endParaRPr lang="de-DE" dirty="0"/>
          </a:p>
        </p:txBody>
      </p:sp>
      <p:sp>
        <p:nvSpPr>
          <p:cNvPr id="5" name="Rounded Rectangle 4">
            <a:extLst>
              <a:ext uri="{FF2B5EF4-FFF2-40B4-BE49-F238E27FC236}">
                <a16:creationId xmlns:a16="http://schemas.microsoft.com/office/drawing/2014/main" id="{D43BB224-05C9-3343-BE21-C86D6A7D45D4}"/>
              </a:ext>
            </a:extLst>
          </p:cNvPr>
          <p:cNvSpPr/>
          <p:nvPr/>
        </p:nvSpPr>
        <p:spPr>
          <a:xfrm>
            <a:off x="398585" y="1852246"/>
            <a:ext cx="1148861" cy="1254369"/>
          </a:xfrm>
          <a:prstGeom prst="roundRect">
            <a:avLst/>
          </a:prstGeom>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6" name="Rounded Rectangle 5">
            <a:extLst>
              <a:ext uri="{FF2B5EF4-FFF2-40B4-BE49-F238E27FC236}">
                <a16:creationId xmlns:a16="http://schemas.microsoft.com/office/drawing/2014/main" id="{3FE7776F-A046-A449-8784-54F4E713ECFA}"/>
              </a:ext>
            </a:extLst>
          </p:cNvPr>
          <p:cNvSpPr/>
          <p:nvPr/>
        </p:nvSpPr>
        <p:spPr>
          <a:xfrm>
            <a:off x="480646" y="1383323"/>
            <a:ext cx="1312984" cy="1430215"/>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dirty="0">
              <a:solidFill>
                <a:schemeClr val="bg1"/>
              </a:solidFill>
              <a:latin typeface="bs Thomas Sans 1"/>
            </a:endParaRPr>
          </a:p>
          <a:p>
            <a:pPr algn="ctr">
              <a:lnSpc>
                <a:spcPct val="100000"/>
              </a:lnSpc>
              <a:tabLst>
                <a:tab pos="442913" algn="l"/>
              </a:tabLst>
            </a:pPr>
            <a:r>
              <a:rPr lang="de-DE" dirty="0">
                <a:solidFill>
                  <a:schemeClr val="bg1"/>
                </a:solidFill>
                <a:latin typeface="bs Thomas Sans 1"/>
              </a:rPr>
              <a:t>Erstkontakt</a:t>
            </a:r>
          </a:p>
        </p:txBody>
      </p:sp>
      <p:sp>
        <p:nvSpPr>
          <p:cNvPr id="7" name="Rounded Rectangle 6">
            <a:extLst>
              <a:ext uri="{FF2B5EF4-FFF2-40B4-BE49-F238E27FC236}">
                <a16:creationId xmlns:a16="http://schemas.microsoft.com/office/drawing/2014/main" id="{2A58C0A5-FFD8-994E-B10B-FF4D04782802}"/>
              </a:ext>
            </a:extLst>
          </p:cNvPr>
          <p:cNvSpPr/>
          <p:nvPr/>
        </p:nvSpPr>
        <p:spPr>
          <a:xfrm>
            <a:off x="6846277" y="1512275"/>
            <a:ext cx="1652954" cy="1430215"/>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Verwendung bei freier Sprach-</a:t>
            </a:r>
          </a:p>
          <a:p>
            <a:pPr algn="ctr">
              <a:lnSpc>
                <a:spcPct val="100000"/>
              </a:lnSpc>
              <a:tabLst>
                <a:tab pos="442913" algn="l"/>
              </a:tabLst>
            </a:pPr>
            <a:r>
              <a:rPr lang="de-DE" dirty="0">
                <a:solidFill>
                  <a:schemeClr val="bg1"/>
                </a:solidFill>
                <a:latin typeface="bs Thomas Sans 1"/>
              </a:rPr>
              <a:t>produktion </a:t>
            </a:r>
          </a:p>
        </p:txBody>
      </p:sp>
      <p:sp>
        <p:nvSpPr>
          <p:cNvPr id="8" name="Rounded Rectangle 7">
            <a:extLst>
              <a:ext uri="{FF2B5EF4-FFF2-40B4-BE49-F238E27FC236}">
                <a16:creationId xmlns:a16="http://schemas.microsoft.com/office/drawing/2014/main" id="{ED07AF81-5307-3F4C-8F02-529A68F63D57}"/>
              </a:ext>
            </a:extLst>
          </p:cNvPr>
          <p:cNvSpPr/>
          <p:nvPr/>
        </p:nvSpPr>
        <p:spPr>
          <a:xfrm>
            <a:off x="398585" y="3399007"/>
            <a:ext cx="2137225" cy="375138"/>
          </a:xfrm>
          <a:prstGeom prst="roundRect">
            <a:avLst/>
          </a:prstGeom>
          <a:solidFill>
            <a:schemeClr val="accent2">
              <a:lumMod val="60000"/>
              <a:lumOff val="4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Kurzzeitgedächtnis</a:t>
            </a:r>
          </a:p>
        </p:txBody>
      </p:sp>
      <p:sp>
        <p:nvSpPr>
          <p:cNvPr id="9" name="Rounded Rectangle 8">
            <a:extLst>
              <a:ext uri="{FF2B5EF4-FFF2-40B4-BE49-F238E27FC236}">
                <a16:creationId xmlns:a16="http://schemas.microsoft.com/office/drawing/2014/main" id="{6DD8C963-D7CD-E341-9052-44CFAB181974}"/>
              </a:ext>
            </a:extLst>
          </p:cNvPr>
          <p:cNvSpPr/>
          <p:nvPr/>
        </p:nvSpPr>
        <p:spPr>
          <a:xfrm>
            <a:off x="5955321" y="3399007"/>
            <a:ext cx="2678723" cy="375138"/>
          </a:xfrm>
          <a:prstGeom prst="roundRect">
            <a:avLst/>
          </a:prstGeom>
          <a:solidFill>
            <a:schemeClr val="accent2">
              <a:lumMod val="60000"/>
              <a:lumOff val="4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Langzeitgedächtnis</a:t>
            </a:r>
          </a:p>
        </p:txBody>
      </p:sp>
      <p:cxnSp>
        <p:nvCxnSpPr>
          <p:cNvPr id="11" name="Straight Arrow Connector 10">
            <a:extLst>
              <a:ext uri="{FF2B5EF4-FFF2-40B4-BE49-F238E27FC236}">
                <a16:creationId xmlns:a16="http://schemas.microsoft.com/office/drawing/2014/main" id="{CB7652D3-B0FC-C24F-BC66-EBEAC896ED6C}"/>
              </a:ext>
            </a:extLst>
          </p:cNvPr>
          <p:cNvCxnSpPr>
            <a:cxnSpLocks/>
          </p:cNvCxnSpPr>
          <p:nvPr/>
        </p:nvCxnSpPr>
        <p:spPr>
          <a:xfrm>
            <a:off x="2667786" y="3546719"/>
            <a:ext cx="3182598" cy="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a:extLst>
              <a:ext uri="{FF2B5EF4-FFF2-40B4-BE49-F238E27FC236}">
                <a16:creationId xmlns:a16="http://schemas.microsoft.com/office/drawing/2014/main" id="{270C35E7-CBC6-B046-BD76-7058FB51B2DC}"/>
              </a:ext>
            </a:extLst>
          </p:cNvPr>
          <p:cNvCxnSpPr>
            <a:cxnSpLocks/>
          </p:cNvCxnSpPr>
          <p:nvPr/>
        </p:nvCxnSpPr>
        <p:spPr>
          <a:xfrm>
            <a:off x="2115090" y="1846873"/>
            <a:ext cx="4485003" cy="5373"/>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6" name="Oval 15">
            <a:extLst>
              <a:ext uri="{FF2B5EF4-FFF2-40B4-BE49-F238E27FC236}">
                <a16:creationId xmlns:a16="http://schemas.microsoft.com/office/drawing/2014/main" id="{4E859BA8-7A7E-4C4C-BBFD-668C2D3B078F}"/>
              </a:ext>
            </a:extLst>
          </p:cNvPr>
          <p:cNvSpPr/>
          <p:nvPr/>
        </p:nvSpPr>
        <p:spPr>
          <a:xfrm>
            <a:off x="398585" y="1131216"/>
            <a:ext cx="2269201" cy="1682321"/>
          </a:xfrm>
          <a:prstGeom prst="ellipse">
            <a:avLst/>
          </a:prstGeom>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2400" dirty="0">
              <a:solidFill>
                <a:srgbClr val="646464"/>
              </a:solidFill>
              <a:latin typeface="bs Thomas Sans 1"/>
            </a:endParaRPr>
          </a:p>
        </p:txBody>
      </p:sp>
      <p:sp>
        <p:nvSpPr>
          <p:cNvPr id="19" name="Rounded Rectangle 18">
            <a:extLst>
              <a:ext uri="{FF2B5EF4-FFF2-40B4-BE49-F238E27FC236}">
                <a16:creationId xmlns:a16="http://schemas.microsoft.com/office/drawing/2014/main" id="{3BED3AC7-DB6E-D149-A913-772D7EEDFD18}"/>
              </a:ext>
            </a:extLst>
          </p:cNvPr>
          <p:cNvSpPr/>
          <p:nvPr/>
        </p:nvSpPr>
        <p:spPr>
          <a:xfrm>
            <a:off x="3701099" y="1968793"/>
            <a:ext cx="1312984" cy="858816"/>
          </a:xfrm>
          <a:prstGeom prst="roundRect">
            <a:avLst/>
          </a:prstGeom>
          <a:solidFill>
            <a:schemeClr val="accent2">
              <a:lumMod val="40000"/>
              <a:lumOff val="60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r>
              <a:rPr lang="de-DE" dirty="0">
                <a:solidFill>
                  <a:schemeClr val="bg1"/>
                </a:solidFill>
                <a:latin typeface="bs Thomas Sans 1"/>
              </a:rPr>
              <a:t>weitere Kontakte</a:t>
            </a:r>
          </a:p>
        </p:txBody>
      </p:sp>
      <p:sp>
        <p:nvSpPr>
          <p:cNvPr id="14" name="Oval 13">
            <a:extLst>
              <a:ext uri="{FF2B5EF4-FFF2-40B4-BE49-F238E27FC236}">
                <a16:creationId xmlns:a16="http://schemas.microsoft.com/office/drawing/2014/main" id="{8432C54A-D1CE-B449-AB83-447B085C67D7}"/>
              </a:ext>
            </a:extLst>
          </p:cNvPr>
          <p:cNvSpPr/>
          <p:nvPr/>
        </p:nvSpPr>
        <p:spPr>
          <a:xfrm>
            <a:off x="0" y="1072599"/>
            <a:ext cx="3446585" cy="3293502"/>
          </a:xfrm>
          <a:prstGeom prst="ellipse">
            <a:avLst/>
          </a:prstGeom>
          <a:solidFill>
            <a:schemeClr val="accent6">
              <a:lumMod val="75000"/>
              <a:alpha val="49000"/>
            </a:schemeClr>
          </a:solidFill>
          <a:ln w="12700">
            <a:miter lim="400000"/>
          </a:ln>
          <a:extLst>
            <a:ext uri="{C572A759-6A51-4108-AA02-DFA0A04FC94B}">
              <ma14:wrappingTextBoxFlag xmlns="" xmlns:ma14="http://schemas.microsoft.com/office/mac/drawingml/2011/main" val="1"/>
            </a:ext>
          </a:extLst>
        </p:spPr>
        <p:txBody>
          <a:bodyPr lIns="0" tIns="0" rIns="0" bIns="0" rtlCol="0" anchor="t" anchorCtr="0"/>
          <a:lstStyle/>
          <a:p>
            <a:pPr algn="ctr">
              <a:lnSpc>
                <a:spcPct val="100000"/>
              </a:lnSpc>
              <a:tabLst>
                <a:tab pos="442913" algn="l"/>
              </a:tabLst>
            </a:pPr>
            <a:endParaRPr lang="de-DE" sz="4000" dirty="0">
              <a:solidFill>
                <a:srgbClr val="646464"/>
              </a:solidFill>
              <a:latin typeface="bs Thomas Sans 1"/>
            </a:endParaRPr>
          </a:p>
          <a:p>
            <a:pPr algn="ctr">
              <a:lnSpc>
                <a:spcPct val="100000"/>
              </a:lnSpc>
              <a:tabLst>
                <a:tab pos="442913" algn="l"/>
              </a:tabLst>
            </a:pPr>
            <a:r>
              <a:rPr lang="de-DE" sz="4000" dirty="0">
                <a:solidFill>
                  <a:schemeClr val="bg1"/>
                </a:solidFill>
                <a:latin typeface="bs Thomas Sans 1"/>
              </a:rPr>
              <a:t>Einführung</a:t>
            </a:r>
          </a:p>
        </p:txBody>
      </p:sp>
    </p:spTree>
    <p:extLst>
      <p:ext uri="{BB962C8B-B14F-4D97-AF65-F5344CB8AC3E}">
        <p14:creationId xmlns:p14="http://schemas.microsoft.com/office/powerpoint/2010/main" val="2913371388"/>
      </p:ext>
    </p:extLst>
  </p:cSld>
  <p:clrMapOvr>
    <a:masterClrMapping/>
  </p:clrMapOvr>
  <p:transition spd="med"/>
</p:sld>
</file>

<file path=ppt/theme/theme1.xml><?xml version="1.0" encoding="utf-8"?>
<a:theme xmlns:a="http://schemas.openxmlformats.org/drawingml/2006/main" name="WGR_PPT_Corporate">
  <a:themeElements>
    <a:clrScheme name="WMG 7">
      <a:dk1>
        <a:srgbClr val="FFFFFF"/>
      </a:dk1>
      <a:lt1>
        <a:srgbClr val="000000"/>
      </a:lt1>
      <a:dk2>
        <a:srgbClr val="FFFFFF"/>
      </a:dk2>
      <a:lt2>
        <a:srgbClr val="555555"/>
      </a:lt2>
      <a:accent1>
        <a:srgbClr val="D6001C"/>
      </a:accent1>
      <a:accent2>
        <a:srgbClr val="555555"/>
      </a:accent2>
      <a:accent3>
        <a:srgbClr val="999999"/>
      </a:accent3>
      <a:accent4>
        <a:srgbClr val="E4E2DC"/>
      </a:accent4>
      <a:accent5>
        <a:srgbClr val="FFFFFF"/>
      </a:accent5>
      <a:accent6>
        <a:srgbClr val="71A85D"/>
      </a:accent6>
      <a:hlink>
        <a:srgbClr val="3B84B2"/>
      </a:hlink>
      <a:folHlink>
        <a:srgbClr val="005687"/>
      </a:folHlink>
    </a:clrScheme>
    <a:fontScheme name="Benutzerdefiniert 1">
      <a:majorFont>
        <a:latin typeface="bs Thomas Sans 1"/>
        <a:ea typeface="Calibri"/>
        <a:cs typeface="Calibri"/>
      </a:majorFont>
      <a:minorFont>
        <a:latin typeface="bs Thomas Sans 1"/>
        <a:ea typeface="Helvetica"/>
        <a:cs typeface="Helvetica"/>
      </a:minorFont>
    </a:fontScheme>
    <a:fmtScheme name="Office-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miter lim="400000"/>
        </a:ln>
        <a:extLst>
          <a:ext uri="{C572A759-6A51-4108-AA02-DFA0A04FC94B}">
            <ma14:wrappingTextBoxFlag xmlns:r="http://schemas.openxmlformats.org/officeDocument/2006/relationships" xmlns:p="http://schemas.openxmlformats.org/presentationml/2006/main" xmlns="" xmlns:ma14="http://schemas.microsoft.com/office/mac/drawingml/2011/main" val="1"/>
          </a:ext>
        </a:extLst>
      </a:spPr>
      <a:bodyPr lIns="0" tIns="0" rIns="0" bIns="0" anchor="t" anchorCtr="0"/>
      <a:lstStyle>
        <a:defPPr>
          <a:lnSpc>
            <a:spcPct val="100000"/>
          </a:lnSpc>
          <a:tabLst>
            <a:tab pos="442913" algn="l"/>
          </a:tabLst>
          <a:defRPr sz="2400" dirty="0" smtClean="0">
            <a:solidFill>
              <a:srgbClr val="646464"/>
            </a:solidFill>
            <a:latin typeface="bs Thomas Sans 1"/>
          </a:defRPr>
        </a:defPPr>
      </a:lst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bodyPr vert="horz" lIns="91440" tIns="45720" rIns="91440" bIns="45720" rtlCol="0" anchor="t">
        <a:no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Design">
      <a:majorFont>
        <a:latin typeface="Calibri"/>
        <a:ea typeface="Calibri"/>
        <a:cs typeface="Calibri"/>
      </a:majorFont>
      <a:minorFont>
        <a:latin typeface="Helvetica"/>
        <a:ea typeface="Helvetica"/>
        <a:cs typeface="Helvetica"/>
      </a:minorFont>
    </a:fontScheme>
    <a:fmtScheme name="Office-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2433</Words>
  <Application>Microsoft Office PowerPoint</Application>
  <PresentationFormat>Bildschirmpräsentation (16:9)</PresentationFormat>
  <Paragraphs>311</Paragraphs>
  <Slides>34</Slides>
  <Notes>3</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34</vt:i4>
      </vt:variant>
    </vt:vector>
  </HeadingPairs>
  <TitlesOfParts>
    <vt:vector size="45" baseType="lpstr">
      <vt:lpstr>Abadi MT Condensed Extra Bold</vt:lpstr>
      <vt:lpstr>Arial</vt:lpstr>
      <vt:lpstr>Arial Black</vt:lpstr>
      <vt:lpstr>Bernard MT Condensed</vt:lpstr>
      <vt:lpstr>Bradley Hand Bold</vt:lpstr>
      <vt:lpstr>bs Thomas Sans 1</vt:lpstr>
      <vt:lpstr>Calibri</vt:lpstr>
      <vt:lpstr>Modern No. 20</vt:lpstr>
      <vt:lpstr>PT Serif</vt:lpstr>
      <vt:lpstr>Wingdings</vt:lpstr>
      <vt:lpstr>WGR_PPT_Corporate</vt:lpstr>
      <vt:lpstr>Motivierende und wirkungsvolle Wortschatzarbeit im Englischunterricht</vt:lpstr>
      <vt:lpstr>Warum Wortschatzarbeit?</vt:lpstr>
      <vt:lpstr>Warum Wortschatzarbeit?</vt:lpstr>
      <vt:lpstr>Warum Wortschatzarbeit?</vt:lpstr>
      <vt:lpstr>Warum Wortschatzarbeit?</vt:lpstr>
      <vt:lpstr>Warum Wortschatzarbeit?</vt:lpstr>
      <vt:lpstr>Warum Wortschatzarbeit?</vt:lpstr>
      <vt:lpstr>Wortschatzarbeit – typische Phasen</vt:lpstr>
      <vt:lpstr>Wortschatzarbeit – typische Phasen</vt:lpstr>
      <vt:lpstr>Einführung, Beispiel 1 - Memory</vt:lpstr>
      <vt:lpstr>Einführung, Beispiel 2 – disappearing phrases</vt:lpstr>
      <vt:lpstr>Einführung, Beispiel 3 – ein Tisch, ein Wort</vt:lpstr>
      <vt:lpstr>Einführung, Beispiel 4 - Bingo </vt:lpstr>
      <vt:lpstr>introduction of lexical items - establishing a form-meaning link </vt:lpstr>
      <vt:lpstr>introduction of lexical items - establishing a form-meaning link </vt:lpstr>
      <vt:lpstr>Wortschatzarbeit – typische Phasen</vt:lpstr>
      <vt:lpstr>PowerPoint-Präsentation</vt:lpstr>
      <vt:lpstr>Vergessen</vt:lpstr>
      <vt:lpstr>schematische Übersicht (für die Unterstufe; kein Umsetzungsbeispiel)</vt:lpstr>
      <vt:lpstr>schematische Übersicht (für die Mittelstufe; kein Umsetzungsbeispiel)</vt:lpstr>
      <vt:lpstr>Wiederholung, Beispiel 1 – Wörter im Chat</vt:lpstr>
      <vt:lpstr>PowerPoint-Präsentation</vt:lpstr>
      <vt:lpstr>Wiederholung, Beispiel 2 – How many As are in Alabama?</vt:lpstr>
      <vt:lpstr>How many Es are in Elephant? </vt:lpstr>
      <vt:lpstr>How many Es are in Elephant? </vt:lpstr>
      <vt:lpstr>Wiederholung, Beispiel 3 – Rundgang</vt:lpstr>
      <vt:lpstr>Wiederholung, Beispiel 4 – Reinfliegen, Rausfliegen</vt:lpstr>
      <vt:lpstr>Wiederholung, Beispiel 5 – Spekulieren</vt:lpstr>
      <vt:lpstr>Wortschatzarbeit – typische Phasen</vt:lpstr>
      <vt:lpstr>Anwendung, Beispiel 1 – Textproduktion</vt:lpstr>
      <vt:lpstr>Anwendung, Beispiel 2 – Textproduktion</vt:lpstr>
      <vt:lpstr>Anwendung</vt:lpstr>
      <vt:lpstr>What is Formulaic Language or chunky language?</vt:lpstr>
      <vt:lpstr>PowerPoint-Präsentation</vt:lpstr>
    </vt:vector>
  </TitlesOfParts>
  <Company>Georg Westermann Verlag GmbH &amp; Co. 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Arnold, Martin</dc:creator>
  <cp:lastModifiedBy>Florian Nuxoll</cp:lastModifiedBy>
  <cp:revision>139</cp:revision>
  <cp:lastPrinted>2021-03-17T20:21:54Z</cp:lastPrinted>
  <dcterms:created xsi:type="dcterms:W3CDTF">2016-11-04T07:30:04Z</dcterms:created>
  <dcterms:modified xsi:type="dcterms:W3CDTF">2021-06-12T08:50:43Z</dcterms:modified>
</cp:coreProperties>
</file>