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</p:sldMasterIdLst>
  <p:notesMasterIdLst>
    <p:notesMasterId r:id="rId26"/>
  </p:notesMasterIdLst>
  <p:handoutMasterIdLst>
    <p:handoutMasterId r:id="rId27"/>
  </p:handoutMasterIdLst>
  <p:sldIdLst>
    <p:sldId id="256" r:id="rId3"/>
    <p:sldId id="718" r:id="rId4"/>
    <p:sldId id="719" r:id="rId5"/>
    <p:sldId id="474" r:id="rId6"/>
    <p:sldId id="476" r:id="rId7"/>
    <p:sldId id="720" r:id="rId8"/>
    <p:sldId id="475" r:id="rId9"/>
    <p:sldId id="427" r:id="rId10"/>
    <p:sldId id="340" r:id="rId11"/>
    <p:sldId id="386" r:id="rId12"/>
    <p:sldId id="388" r:id="rId13"/>
    <p:sldId id="798" r:id="rId14"/>
    <p:sldId id="387" r:id="rId15"/>
    <p:sldId id="393" r:id="rId16"/>
    <p:sldId id="879" r:id="rId17"/>
    <p:sldId id="880" r:id="rId18"/>
    <p:sldId id="881" r:id="rId19"/>
    <p:sldId id="882" r:id="rId20"/>
    <p:sldId id="878" r:id="rId21"/>
    <p:sldId id="883" r:id="rId22"/>
    <p:sldId id="886" r:id="rId23"/>
    <p:sldId id="876" r:id="rId24"/>
    <p:sldId id="887" r:id="rId25"/>
  </p:sldIdLst>
  <p:sldSz cx="9144000" cy="5143500" type="screen16x9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Zusammenfassungsabschnitt" id="{49D1FC67-3357-4EE2-AAB6-FCD5C5F5E90B}">
          <p14:sldIdLst>
            <p14:sldId id="256"/>
            <p14:sldId id="718"/>
            <p14:sldId id="719"/>
            <p14:sldId id="474"/>
            <p14:sldId id="476"/>
            <p14:sldId id="720"/>
            <p14:sldId id="475"/>
          </p14:sldIdLst>
        </p14:section>
        <p14:section name="Intro" id="{CEF4B780-BE22-4120-8B6C-5B582F2485E6}">
          <p14:sldIdLst>
            <p14:sldId id="427"/>
            <p14:sldId id="340"/>
            <p14:sldId id="386"/>
            <p14:sldId id="388"/>
            <p14:sldId id="798"/>
            <p14:sldId id="387"/>
            <p14:sldId id="393"/>
            <p14:sldId id="879"/>
            <p14:sldId id="880"/>
            <p14:sldId id="881"/>
            <p14:sldId id="882"/>
            <p14:sldId id="878"/>
            <p14:sldId id="883"/>
            <p14:sldId id="886"/>
            <p14:sldId id="876"/>
            <p14:sldId id="887"/>
          </p14:sldIdLst>
        </p14:section>
        <p14:section name="Abschnitt 2" id="{EB3FCA13-1A8F-4545-A786-8B9223758B09}">
          <p14:sldIdLst/>
        </p14:section>
        <p14:section name="Abschnitt 5" id="{713BA8AC-ED4A-4ECB-AF36-DB19A215A9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45">
          <p15:clr>
            <a:srgbClr val="A4A3A4"/>
          </p15:clr>
        </p15:guide>
        <p15:guide id="2" orient="horz" pos="1803">
          <p15:clr>
            <a:srgbClr val="A4A3A4"/>
          </p15:clr>
        </p15:guide>
        <p15:guide id="3" orient="horz" pos="991">
          <p15:clr>
            <a:srgbClr val="A4A3A4"/>
          </p15:clr>
        </p15:guide>
        <p15:guide id="4" pos="3176">
          <p15:clr>
            <a:srgbClr val="A4A3A4"/>
          </p15:clr>
        </p15:guide>
        <p15:guide id="5" pos="584">
          <p15:clr>
            <a:srgbClr val="A4A3A4"/>
          </p15:clr>
        </p15:guide>
        <p15:guide id="6" pos="5500">
          <p15:clr>
            <a:srgbClr val="A4A3A4"/>
          </p15:clr>
        </p15:guide>
        <p15:guide id="7" pos="510">
          <p15:clr>
            <a:srgbClr val="A4A3A4"/>
          </p15:clr>
        </p15:guide>
        <p15:guide id="8" pos="3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es, Lucas" initials="ML" lastIdx="65" clrIdx="0"/>
  <p:cmAuthor id="1" name="Michaelis, Heike" initials="MH" lastIdx="11" clrIdx="1"/>
  <p:cmAuthor id="2" name="Thomas Götjen" initials="TG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FF"/>
    <a:srgbClr val="3366FF"/>
    <a:srgbClr val="6699FF"/>
    <a:srgbClr val="21AB6D"/>
    <a:srgbClr val="CC0080"/>
    <a:srgbClr val="CCE9AD"/>
    <a:srgbClr val="00CC7A"/>
    <a:srgbClr val="FFECAF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3" autoAdjust="0"/>
    <p:restoredTop sz="80808" autoAdjust="0"/>
  </p:normalViewPr>
  <p:slideViewPr>
    <p:cSldViewPr snapToGrid="0" snapToObjects="1">
      <p:cViewPr varScale="1">
        <p:scale>
          <a:sx n="121" d="100"/>
          <a:sy n="121" d="100"/>
        </p:scale>
        <p:origin x="912" y="108"/>
      </p:cViewPr>
      <p:guideLst>
        <p:guide orient="horz" pos="945"/>
        <p:guide orient="horz" pos="1803"/>
        <p:guide orient="horz" pos="991"/>
        <p:guide pos="3176"/>
        <p:guide pos="584"/>
        <p:guide pos="5500"/>
        <p:guide pos="510"/>
        <p:guide pos="3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91161D7D-0657-478C-8902-9811EFADE757}"/>
    <pc:docChg chg="delSld modSection">
      <pc:chgData name="Florian Nuxoll" userId="c112223b0a12bea3" providerId="LiveId" clId="{91161D7D-0657-478C-8902-9811EFADE757}" dt="2021-04-22T12:34:01.044" v="1" actId="47"/>
      <pc:docMkLst>
        <pc:docMk/>
      </pc:docMkLst>
      <pc:sldChg chg="del">
        <pc:chgData name="Florian Nuxoll" userId="c112223b0a12bea3" providerId="LiveId" clId="{91161D7D-0657-478C-8902-9811EFADE757}" dt="2021-04-22T12:34:00.237" v="0" actId="47"/>
        <pc:sldMkLst>
          <pc:docMk/>
          <pc:sldMk cId="2017168192" sldId="877"/>
        </pc:sldMkLst>
      </pc:sldChg>
      <pc:sldChg chg="del">
        <pc:chgData name="Florian Nuxoll" userId="c112223b0a12bea3" providerId="LiveId" clId="{91161D7D-0657-478C-8902-9811EFADE757}" dt="2021-04-22T12:34:01.044" v="1" actId="47"/>
        <pc:sldMkLst>
          <pc:docMk/>
          <pc:sldMk cId="2258636336" sldId="8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DC1E2E-5423-6249-ABBC-957F621F7104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A100802-9359-B64F-B7A2-E46507AED8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4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98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894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1655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7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274486"/>
            <a:ext cx="8115300" cy="681037"/>
          </a:xfrm>
        </p:spPr>
        <p:txBody>
          <a:bodyPr/>
          <a:lstStyle>
            <a:lvl2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</a:lstStyle>
          <a:p>
            <a:pPr lvl="1"/>
            <a:r>
              <a:rPr lang="de-DE" dirty="0"/>
              <a:t>Dies ist eine Unterüberschrift mit zwei Zeilen und </a:t>
            </a:r>
            <a:br>
              <a:rPr lang="de-DE" dirty="0"/>
            </a:br>
            <a:r>
              <a:rPr lang="de-DE" dirty="0"/>
              <a:t>solange kann die dann auch sein.</a:t>
            </a:r>
          </a:p>
        </p:txBody>
      </p:sp>
      <p:sp>
        <p:nvSpPr>
          <p:cNvPr id="39" name="Titel 38"/>
          <p:cNvSpPr>
            <a:spLocks noGrp="1"/>
          </p:cNvSpPr>
          <p:nvPr>
            <p:ph type="title" hasCustomPrompt="1"/>
          </p:nvPr>
        </p:nvSpPr>
        <p:spPr>
          <a:xfrm>
            <a:off x="572584" y="2610062"/>
            <a:ext cx="8114216" cy="461515"/>
          </a:xfrm>
        </p:spPr>
        <p:txBody>
          <a:bodyPr/>
          <a:lstStyle>
            <a:lvl1pPr>
              <a:defRPr sz="2800"/>
            </a:lvl1pPr>
            <a:lvl4pPr marL="0" marR="0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lvl4pPr>
          </a:lstStyle>
          <a:p>
            <a:pPr marL="0" marR="0" lvl="3" indent="0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+mj-lt"/>
                <a:sym typeface="Calibri"/>
              </a:rPr>
              <a:t>Dies ist eine kurze Überschrift.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361170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0" descr="Westermann_Gruppe_grey_rgb_99-99-9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94" y="334630"/>
            <a:ext cx="3058356" cy="252319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511346" y="2441359"/>
            <a:ext cx="8211235" cy="1824132"/>
          </a:xfrm>
        </p:spPr>
        <p:txBody>
          <a:bodyPr anchor="t"/>
          <a:lstStyle>
            <a:lvl1pPr>
              <a:tabLst>
                <a:tab pos="266700" algn="l"/>
                <a:tab pos="541338" algn="l"/>
              </a:tabLst>
              <a:defRPr sz="1200" baseline="0"/>
            </a:lvl1pPr>
          </a:lstStyle>
          <a:p>
            <a:r>
              <a:rPr lang="de-DE" dirty="0"/>
              <a:t>Vorname / Name</a:t>
            </a:r>
            <a:br>
              <a:rPr lang="de-DE" dirty="0"/>
            </a:br>
            <a:r>
              <a:rPr lang="de-DE" dirty="0"/>
              <a:t>Position Funktion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M.	+4x xxx </a:t>
            </a:r>
            <a:r>
              <a:rPr lang="de-DE" dirty="0" err="1"/>
              <a:t>xxx</a:t>
            </a:r>
            <a:r>
              <a:rPr lang="de-DE" dirty="0"/>
              <a:t> </a:t>
            </a:r>
            <a:r>
              <a:rPr lang="de-DE" dirty="0" err="1"/>
              <a:t>xxx</a:t>
            </a:r>
            <a:br>
              <a:rPr lang="de-DE" dirty="0"/>
            </a:br>
            <a:r>
              <a:rPr lang="de-DE" dirty="0"/>
              <a:t>vorname.name@westermanngruppe.de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Firma</a:t>
            </a:r>
            <a:br>
              <a:rPr lang="de-DE" dirty="0"/>
            </a:br>
            <a:r>
              <a:rPr lang="de-DE" dirty="0"/>
              <a:t>Adresse </a:t>
            </a:r>
            <a:r>
              <a:rPr lang="de-DE" dirty="0" err="1"/>
              <a:t>Geog</a:t>
            </a:r>
            <a:r>
              <a:rPr lang="de-DE" dirty="0"/>
              <a:t>-Westermann-Allee 66 | 38104 Braunschweig | Germany</a:t>
            </a:r>
          </a:p>
        </p:txBody>
      </p:sp>
    </p:spTree>
    <p:extLst>
      <p:ext uri="{BB962C8B-B14F-4D97-AF65-F5344CB8AC3E}">
        <p14:creationId xmlns:p14="http://schemas.microsoft.com/office/powerpoint/2010/main" val="36155633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22.04.2021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03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52" y="65549"/>
            <a:ext cx="5797296" cy="89154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7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3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1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8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8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39920" y="1438183"/>
            <a:ext cx="7746880" cy="301840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42900" marR="0" lvl="0" indent="-34290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In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712896"/>
            <a:ext cx="338400" cy="34316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941034" y="503944"/>
            <a:ext cx="7745766" cy="481477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5249418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7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68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8" y="497151"/>
            <a:ext cx="8320708" cy="457007"/>
          </a:xfrm>
        </p:spPr>
        <p:txBody>
          <a:bodyPr anchor="t"/>
          <a:lstStyle>
            <a:lvl1pPr marL="541325" indent="-541325">
              <a:tabLst>
                <a:tab pos="541325" algn="l"/>
              </a:tabLst>
              <a:defRPr sz="24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121135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43" marR="0" lvl="0" indent="-285743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43" marR="0" lvl="0" indent="-285743" algn="l" defTabSz="457189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3" y="4749508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898" marR="0" lvl="4" indent="0" algn="l" defTabSz="457189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92304196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8"/>
            <a:ext cx="8310006" cy="1134325"/>
          </a:xfrm>
        </p:spPr>
        <p:txBody>
          <a:bodyPr anchor="t"/>
          <a:lstStyle>
            <a:lvl1pPr marL="541325" indent="-541325">
              <a:defRPr/>
            </a:lvl1pPr>
          </a:lstStyle>
          <a:p>
            <a:r>
              <a:rPr lang="de-DE"/>
              <a:t>1.	Das ist eine kurze Überschrift. </a:t>
            </a:r>
            <a:br>
              <a:rPr lang="de-DE"/>
            </a:br>
            <a:r>
              <a:rPr lang="de-DE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2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4" y="4749508"/>
            <a:ext cx="4980391" cy="274637"/>
          </a:xfrm>
        </p:spPr>
        <p:txBody>
          <a:bodyPr/>
          <a:lstStyle/>
          <a:p>
            <a:pPr algn="l"/>
            <a:r>
              <a:rPr lang="de-DE" err="1"/>
              <a:t>Camden</a:t>
            </a:r>
            <a:r>
              <a:rPr lang="de-DE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20941470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upt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76794" y="1366797"/>
            <a:ext cx="8310006" cy="1134325"/>
          </a:xfrm>
        </p:spPr>
        <p:txBody>
          <a:bodyPr anchor="t"/>
          <a:lstStyle>
            <a:lvl1pPr marL="541338" indent="-541338">
              <a:defRPr/>
            </a:lvl1pPr>
          </a:lstStyle>
          <a:p>
            <a:r>
              <a:rPr lang="de-DE" dirty="0"/>
              <a:t>1.	Das ist eine kurze Überschrift. </a:t>
            </a:r>
            <a:br>
              <a:rPr lang="de-DE" dirty="0"/>
            </a:br>
            <a:r>
              <a:rPr lang="de-DE" dirty="0"/>
              <a:t>Zweizeilig noch dazu.	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84495" y="1447137"/>
            <a:ext cx="7771218" cy="303701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a,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787B5A57-448A-4B49-927B-5B1563E3470C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443882" y="492671"/>
            <a:ext cx="8311831" cy="803468"/>
          </a:xfrm>
        </p:spPr>
        <p:txBody>
          <a:bodyPr anchor="t"/>
          <a:lstStyle>
            <a:lvl1pPr marL="541338" indent="-541338" algn="l">
              <a:spcBef>
                <a:spcPts val="0"/>
              </a:spcBef>
              <a:tabLst>
                <a:tab pos="541338" algn="l"/>
              </a:tabLst>
              <a:defRPr sz="2400">
                <a:latin typeface="+mj-lt"/>
              </a:defRPr>
            </a:lvl1pPr>
          </a:lstStyle>
          <a:p>
            <a:r>
              <a:rPr lang="de-DE" dirty="0"/>
              <a:t>1.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5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5145735" y="1466910"/>
            <a:ext cx="3609979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84495" y="1466910"/>
            <a:ext cx="3759090" cy="30074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8650" algn="l"/>
              </a:tabLst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consectetuerk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fringilla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vel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arcu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1"/>
            <a:ext cx="8311831" cy="816744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  <a:br>
              <a:rPr lang="de-DE" dirty="0"/>
            </a:br>
            <a:r>
              <a:rPr lang="de-DE" dirty="0"/>
              <a:t>zweizeilig noch dazu.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4" y="79695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11253921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>
          <a:xfrm>
            <a:off x="443883" y="1129085"/>
            <a:ext cx="8311829" cy="33452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1" name="Titel 19"/>
          <p:cNvSpPr>
            <a:spLocks noGrp="1"/>
          </p:cNvSpPr>
          <p:nvPr>
            <p:ph type="title" hasCustomPrompt="1"/>
          </p:nvPr>
        </p:nvSpPr>
        <p:spPr>
          <a:xfrm>
            <a:off x="443883" y="497152"/>
            <a:ext cx="8311831" cy="457006"/>
          </a:xfrm>
        </p:spPr>
        <p:txBody>
          <a:bodyPr anchor="t"/>
          <a:lstStyle>
            <a:lvl1pPr marL="541338" marR="0" indent="-54133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541338" algn="l"/>
              </a:tabLst>
              <a:defRPr lang="de-DE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de-DE" dirty="0"/>
              <a:t>2.	Das ist eine kurze Überschrift.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7"/>
          </p:nvPr>
        </p:nvSpPr>
        <p:spPr>
          <a:xfrm>
            <a:off x="869993" y="4749507"/>
            <a:ext cx="4980391" cy="274637"/>
          </a:xfrm>
        </p:spPr>
        <p:txBody>
          <a:bodyPr/>
          <a:lstStyle/>
          <a:p>
            <a:pPr algn="l"/>
            <a:r>
              <a:rPr lang="de-DE" dirty="0" err="1"/>
              <a:t>Camden</a:t>
            </a:r>
            <a:r>
              <a:rPr lang="de-DE" dirty="0"/>
              <a:t> Market 2020</a:t>
            </a:r>
          </a:p>
        </p:txBody>
      </p:sp>
    </p:spTree>
    <p:extLst>
      <p:ext uri="{BB962C8B-B14F-4D97-AF65-F5344CB8AC3E}">
        <p14:creationId xmlns:p14="http://schemas.microsoft.com/office/powerpoint/2010/main" val="39903489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0" y="1121134"/>
            <a:ext cx="7770293" cy="337135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24367423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457007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42957" y="1113183"/>
            <a:ext cx="8336565" cy="33611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38961142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terkapitel Text Grafik 50|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442957" y="497150"/>
            <a:ext cx="8320708" cy="816745"/>
          </a:xfrm>
        </p:spPr>
        <p:txBody>
          <a:bodyPr anchor="t"/>
          <a:lstStyle>
            <a:lvl1pPr marL="541338" indent="-541338">
              <a:tabLst>
                <a:tab pos="541338" algn="l"/>
              </a:tabLst>
              <a:defRPr sz="2400" baseline="0"/>
            </a:lvl1pPr>
          </a:lstStyle>
          <a:p>
            <a:r>
              <a:rPr lang="de-DE" dirty="0"/>
              <a:t>1.1	Dies ist eine Unterüberschrift mit bis zu zwei Zeilen Inhalt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576000" y="4686721"/>
            <a:ext cx="338400" cy="3959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05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050" dirty="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85421" y="1466910"/>
            <a:ext cx="3777410" cy="30255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285750" marR="0" lvl="0" indent="-285750" algn="l" defTabSz="4572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869992" y="4749507"/>
            <a:ext cx="4980391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45123" y="79694"/>
            <a:ext cx="7910590" cy="238357"/>
          </a:xfrm>
        </p:spPr>
        <p:txBody>
          <a:bodyPr>
            <a:noAutofit/>
          </a:bodyPr>
          <a:lstStyle>
            <a:lvl5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88900" marR="0" lvl="4" indent="0" algn="l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800" dirty="0"/>
              <a:t>1. Marktentwicklung   2. Geschäftsentwicklung   3. Marktanteile und Frequenzen   4. Ausblick</a:t>
            </a:r>
          </a:p>
        </p:txBody>
      </p:sp>
      <p:sp>
        <p:nvSpPr>
          <p:cNvPr id="10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5145735" y="1466910"/>
            <a:ext cx="3633787" cy="30074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47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8"/>
          <p:cNvGrpSpPr/>
          <p:nvPr userDrawn="1"/>
        </p:nvGrpSpPr>
        <p:grpSpPr>
          <a:xfrm>
            <a:off x="-1" y="4573016"/>
            <a:ext cx="9153453" cy="576000"/>
            <a:chOff x="-1" y="4569458"/>
            <a:chExt cx="9153453" cy="576000"/>
          </a:xfrm>
        </p:grpSpPr>
        <p:sp>
          <p:nvSpPr>
            <p:cNvPr id="3" name="Shape 164"/>
            <p:cNvSpPr/>
            <p:nvPr/>
          </p:nvSpPr>
          <p:spPr>
            <a:xfrm>
              <a:off x="-1" y="4569458"/>
              <a:ext cx="6188659" cy="576000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E4E2DC"/>
                  </a:solidFill>
                </a:defRPr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4" name="Shape 165"/>
            <p:cNvSpPr/>
            <p:nvPr/>
          </p:nvSpPr>
          <p:spPr>
            <a:xfrm>
              <a:off x="8746158" y="4569458"/>
              <a:ext cx="407294" cy="576000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646464"/>
                  </a:solidFill>
                </a:defRPr>
              </a:pP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5" name="Shape 166"/>
            <p:cNvSpPr/>
            <p:nvPr/>
          </p:nvSpPr>
          <p:spPr>
            <a:xfrm>
              <a:off x="6188658" y="4569458"/>
              <a:ext cx="2557500" cy="576000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itelplatzhalter 10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1.	Titelmasterformat durch Klicken 	bearbeiten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88332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1331648" y="4767263"/>
            <a:ext cx="45187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7DA6B04-819C-4428-A45D-96A580AFA29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64" r:id="rId3"/>
    <p:sldLayoutId id="2147483665" r:id="rId4"/>
    <p:sldLayoutId id="2147483666" r:id="rId5"/>
    <p:sldLayoutId id="2147483669" r:id="rId6"/>
    <p:sldLayoutId id="2147483667" r:id="rId7"/>
    <p:sldLayoutId id="2147483671" r:id="rId8"/>
    <p:sldLayoutId id="2147483670" r:id="rId9"/>
    <p:sldLayoutId id="2147483663" r:id="rId10"/>
    <p:sldLayoutId id="2147483700" r:id="rId11"/>
  </p:sldLayoutIdLst>
  <p:transition spd="med"/>
  <p:hf sldNum="0" hd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None/>
        <a:tabLst>
          <a:tab pos="541338" algn="l"/>
        </a:tabLst>
        <a:defRPr sz="3600" b="0" i="0" u="none" strike="noStrike" cap="none" spc="0" baseline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None/>
        <a:tabLst/>
        <a:defRPr sz="15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000" b="0" i="0" u="none" strike="noStrike" cap="none" spc="0" baseline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400" b="0" i="0" u="none" strike="noStrike" cap="none" spc="0" baseline="0" dirty="0" smtClean="0">
          <a:ln>
            <a:noFill/>
          </a:ln>
          <a:solidFill>
            <a:schemeClr val="bg1">
              <a:lumMod val="75000"/>
              <a:lumOff val="25000"/>
            </a:schemeClr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457200" rtl="0" eaLnBrk="1" fontAlgn="auto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lang="de-DE" sz="2800" b="0" i="0" u="none" strike="noStrike" cap="none" spc="0" baseline="0" dirty="0" smtClean="0">
          <a:ln>
            <a:noFill/>
          </a:ln>
          <a:solidFill>
            <a:schemeClr val="bg1">
              <a:lumMod val="65000"/>
              <a:lumOff val="35000"/>
            </a:schemeClr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457200" rtl="0" eaLnBrk="1" fontAlgn="auto" latinLnBrk="0" hangingPunct="0">
        <a:lnSpc>
          <a:spcPct val="80000"/>
        </a:lnSpc>
        <a:spcBef>
          <a:spcPts val="7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kumimoji="0" lang="de-DE" sz="3200" b="0" i="0" u="none" strike="noStrike" cap="none" spc="0" normalizeH="0" baseline="0" dirty="0">
          <a:ln>
            <a:noFill/>
          </a:ln>
          <a:solidFill>
            <a:srgbClr val="646464"/>
          </a:solidFill>
          <a:effectLst/>
          <a:uFillTx/>
          <a:latin typeface="bs Thomas Sans 1"/>
          <a:ea typeface="+mj-ea"/>
          <a:cs typeface="+mj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36888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hangingPunct="1"/>
            <a:endParaRPr lang="en-US" sz="1350" kern="120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2AEE5E-747C-4004-96CA-310F592F29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00150" y="3201961"/>
            <a:ext cx="6743700" cy="9485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de-DE" sz="1400" b="1" i="0" dirty="0">
                <a:solidFill>
                  <a:srgbClr val="333333"/>
                </a:solidFill>
                <a:effectLst/>
                <a:latin typeface="Open Sans"/>
              </a:rPr>
              <a:t>Wortschatzarbeit im Englischunterricht am Gymnasium mit Camden Town</a:t>
            </a:r>
            <a:endParaRPr lang="de-DE" altLang="de-DE" sz="2025" cap="none" dirty="0"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C9F7BF-3EA6-4B2F-B69D-322E8FF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79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E2C677-C620-4222-8702-E0A091FB0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37" y="440894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071992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algn="r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3693053" y="897895"/>
            <a:ext cx="5040000" cy="3451310"/>
            <a:chOff x="3693053" y="897895"/>
            <a:chExt cx="5040000" cy="345131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ieren 16"/>
          <p:cNvGrpSpPr/>
          <p:nvPr/>
        </p:nvGrpSpPr>
        <p:grpSpPr>
          <a:xfrm>
            <a:off x="3871178" y="1076019"/>
            <a:ext cx="5040000" cy="3447593"/>
            <a:chOff x="3693053" y="897895"/>
            <a:chExt cx="5040000" cy="34475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A: 4 Seiten</a:t>
            </a:r>
          </a:p>
        </p:txBody>
      </p:sp>
    </p:spTree>
    <p:extLst>
      <p:ext uri="{BB962C8B-B14F-4D97-AF65-F5344CB8AC3E}">
        <p14:creationId xmlns:p14="http://schemas.microsoft.com/office/powerpoint/2010/main" val="2327566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88466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5193"/>
            <a:ext cx="5061048" cy="3448800"/>
            <a:chOff x="3672552" y="895193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4012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81AAA-248B-4223-8C45-4432E60C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15E5F5-DA71-43D1-896F-C90B5F942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1BB9DF-24CA-42A2-A46C-E79B151DAD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DBEB957-C6D8-4938-BC41-9F52E7EC0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46534"/>
              </p:ext>
            </p:extLst>
          </p:nvPr>
        </p:nvGraphicFramePr>
        <p:xfrm>
          <a:off x="1311426" y="0"/>
          <a:ext cx="5854001" cy="5218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473000" imgH="11987280" progId="">
                  <p:embed/>
                </p:oleObj>
              </mc:Choice>
              <mc:Fallback>
                <p:oleObj r:id="rId3" imgW="13473000" imgH="11987280" progId="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DBEB957-C6D8-4938-BC41-9F52E7EC0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1426" y="0"/>
                        <a:ext cx="5854001" cy="5218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619311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62618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3693233" y="895545"/>
            <a:ext cx="5040000" cy="3448717"/>
            <a:chOff x="3693233" y="895545"/>
            <a:chExt cx="5040000" cy="34487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3871358" y="1074525"/>
            <a:ext cx="5040000" cy="3447593"/>
            <a:chOff x="2992193" y="300001"/>
            <a:chExt cx="5040000" cy="344759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Textfeld 11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Part B: 4 Seiten</a:t>
            </a:r>
          </a:p>
        </p:txBody>
      </p:sp>
    </p:spTree>
    <p:extLst>
      <p:ext uri="{BB962C8B-B14F-4D97-AF65-F5344CB8AC3E}">
        <p14:creationId xmlns:p14="http://schemas.microsoft.com/office/powerpoint/2010/main" val="233712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8436638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161853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A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5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A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i="0" dirty="0"/>
                        <a:t>Part B</a:t>
                      </a:r>
                    </a:p>
                    <a:p>
                      <a:pPr lvl="1" algn="l"/>
                      <a:r>
                        <a:rPr lang="de-DE" b="0" i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i="0" dirty="0"/>
                        <a:t> </a:t>
                      </a:r>
                      <a:r>
                        <a:rPr lang="de-DE" b="0" i="0" baseline="0" dirty="0"/>
                        <a:t>Target </a:t>
                      </a:r>
                      <a:r>
                        <a:rPr lang="de-DE" b="0" i="0" baseline="0" dirty="0" err="1"/>
                        <a:t>task</a:t>
                      </a:r>
                      <a:endParaRPr lang="de-DE" b="1" i="0" dirty="0"/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6480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i="0" dirty="0"/>
                        <a:t>Target </a:t>
                      </a:r>
                      <a:r>
                        <a:rPr lang="de-DE" i="0" dirty="0" err="1"/>
                        <a:t>task</a:t>
                      </a:r>
                      <a:r>
                        <a:rPr lang="de-DE" i="0" dirty="0"/>
                        <a:t> </a:t>
                      </a:r>
                      <a:r>
                        <a:rPr lang="de-DE" i="0" dirty="0" err="1"/>
                        <a:t>tools</a:t>
                      </a:r>
                      <a:r>
                        <a:rPr lang="de-DE" i="0" baseline="0" dirty="0"/>
                        <a:t> B</a:t>
                      </a:r>
                      <a:endParaRPr lang="de-DE" i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i="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9" name="Gruppieren 8"/>
          <p:cNvGrpSpPr/>
          <p:nvPr/>
        </p:nvGrpSpPr>
        <p:grpSpPr>
          <a:xfrm>
            <a:off x="3672552" y="896400"/>
            <a:ext cx="5061048" cy="3448800"/>
            <a:chOff x="3672552" y="896400"/>
            <a:chExt cx="5061048" cy="3448800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feld 9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FFC000"/>
                </a:solidFill>
              </a:rPr>
              <a:t>Target </a:t>
            </a:r>
            <a:r>
              <a:rPr lang="de-DE" sz="1200" b="1" dirty="0" err="1">
                <a:solidFill>
                  <a:srgbClr val="FFC000"/>
                </a:solidFill>
              </a:rPr>
              <a:t>task</a:t>
            </a:r>
            <a:r>
              <a:rPr lang="de-DE" sz="1200" b="1" dirty="0">
                <a:solidFill>
                  <a:srgbClr val="FFC000"/>
                </a:solidFill>
              </a:rPr>
              <a:t> </a:t>
            </a:r>
            <a:r>
              <a:rPr lang="de-DE" sz="1200" b="1" dirty="0" err="1">
                <a:solidFill>
                  <a:srgbClr val="FFC000"/>
                </a:solidFill>
              </a:rPr>
              <a:t>tools</a:t>
            </a:r>
            <a:r>
              <a:rPr lang="de-DE" sz="1200" b="1" dirty="0">
                <a:solidFill>
                  <a:srgbClr val="FFC000"/>
                </a:solidFill>
              </a:rPr>
              <a:t>: 2 Seiten</a:t>
            </a:r>
          </a:p>
        </p:txBody>
      </p:sp>
    </p:spTree>
    <p:extLst>
      <p:ext uri="{BB962C8B-B14F-4D97-AF65-F5344CB8AC3E}">
        <p14:creationId xmlns:p14="http://schemas.microsoft.com/office/powerpoint/2010/main" val="1295429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6AFC65E-9A32-445A-9B91-53ADE99F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87" y="1397479"/>
            <a:ext cx="2996810" cy="249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usschnitt">
            <a:extLst>
              <a:ext uri="{FF2B5EF4-FFF2-40B4-BE49-F238E27FC236}">
                <a16:creationId xmlns:a16="http://schemas.microsoft.com/office/drawing/2014/main" id="{EEE7D6B5-6B46-413D-8130-6A029E47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07" y="513332"/>
            <a:ext cx="9144000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70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4BF61-9C51-49B2-BACC-8E8710BF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D0627F-8387-49DA-8CF9-D58F4882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749731-4432-4DFD-8DDF-3C114AAD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C8C874-8C21-4105-8E79-58FD5128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19" y="0"/>
            <a:ext cx="79460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51ADF-B312-49D4-A1B5-A6F53AEA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502DCD-0F33-4C57-A939-AD13D407A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4C616D-144A-4E2B-B0B0-F1D5CEC5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85C73E-FA35-4DB0-B9B0-63D6C0A3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"/>
            <a:ext cx="7724675" cy="5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FF2B9-B7CA-414B-9EEA-1C879D18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BC665D-5275-46C2-AD19-3BDDA991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0F5656-84B6-4486-A285-134AB774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E108E8-4515-4AF2-B8C7-4737541A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58" y="0"/>
            <a:ext cx="76348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5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2D83C-EEA0-40A0-967A-17210D01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44405-51FD-4518-890F-6B2E1C0021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4BA79A-10A0-4183-A65F-22EBF1FF41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699DC2-AB07-4E44-89A9-C5A73464BE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F8FD29-5B69-4046-BC93-C07E925D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2" y="0"/>
            <a:ext cx="8778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43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251F8C1-8313-4A32-89FF-573A1D4B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A947D37-B7D8-40B8-A67D-E4597CD513AB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4750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4BEFE-EF40-49AE-9380-9E46100E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C69C4B-5CD6-4F2D-BEDD-D8C5EEB4C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574C13-4D2D-4318-B52A-B7F67F05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62" y="343900"/>
            <a:ext cx="9929255" cy="41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165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4D5A804-876B-470A-8DD8-6108AFA5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39495" y="839491"/>
            <a:ext cx="5112301" cy="34333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0AA891-130B-477A-A4F7-AF0111BE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1867AE-013E-45D0-A64B-FAD276A604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93399D-D892-4F45-B26E-F17EB4E885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Gesellschafterversammlung der Medien Union 2016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22B81C-73A6-4426-BFF1-353F2EACDF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DC7FE7-D58C-4DB4-BA7E-FDB31164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76" y="-75330"/>
            <a:ext cx="3354918" cy="52629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3F7E29-4506-4A36-930C-9CB4F51B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710689" y="100"/>
            <a:ext cx="41129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191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882141" y="1766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hangingPunct="1">
              <a:defRPr/>
            </a:pPr>
            <a:endParaRPr lang="de-DE" sz="36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9144000" cy="415498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algn="ctr" defTabSz="685800" hangingPunct="1">
              <a:defRPr/>
            </a:pPr>
            <a:endParaRPr lang="de-DE" sz="2100" kern="12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2758381" y="1114425"/>
            <a:ext cx="47307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>
                <a:hlinkClick r:id="rId3"/>
              </a:rPr>
              <a:t>florian.nuxoll@gmx.net</a:t>
            </a:r>
            <a:endParaRPr lang="de-DE" sz="3300" b="1" dirty="0"/>
          </a:p>
          <a:p>
            <a:endParaRPr lang="de-DE" sz="3300" b="1" dirty="0"/>
          </a:p>
          <a:p>
            <a:r>
              <a:rPr lang="de-DE" sz="3300" b="1" dirty="0"/>
              <a:t>www.medienwelten.schule</a:t>
            </a:r>
          </a:p>
          <a:p>
            <a:endParaRPr lang="de-DE" sz="3300" b="1" dirty="0"/>
          </a:p>
          <a:p>
            <a:endParaRPr lang="de-DE" sz="3300" b="1" dirty="0"/>
          </a:p>
          <a:p>
            <a:endParaRPr lang="de-DE" sz="5400" b="1" dirty="0"/>
          </a:p>
          <a:p>
            <a:endParaRPr lang="de-DE" sz="33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86" y="3090873"/>
            <a:ext cx="2614613" cy="1028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81" y="3062725"/>
            <a:ext cx="1056644" cy="1056644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" y="1521882"/>
            <a:ext cx="2671047" cy="27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64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978AE-9A30-4B53-B1EE-A2B73EAF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D5B95C-B60F-48E9-8513-F19FE9339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4AEB1E-EE51-4867-B1E2-3B6C6ACD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52BBBA-B8BD-46AC-BE7C-31247BA3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55"/>
            <a:ext cx="9144000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D717025-7123-4170-94D2-94A26E406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F1ECAC4-E0ED-4DA4-B022-3350AB3BEFF0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9914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E977BC0-F1A7-4FF6-9C19-E4E120CB0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C6CCAA2-8CF6-44EE-909C-1B4EE0D7CDC4}"/>
              </a:ext>
            </a:extLst>
          </p:cNvPr>
          <p:cNvSpPr txBox="1">
            <a:spLocks/>
          </p:cNvSpPr>
          <p:nvPr/>
        </p:nvSpPr>
        <p:spPr>
          <a:xfrm>
            <a:off x="0" y="4046134"/>
            <a:ext cx="9144000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		Inhalt   -   Sprache   -    Aufgabe</a:t>
            </a:r>
          </a:p>
          <a:p>
            <a:pPr marL="0" indent="0" defTabSz="685800">
              <a:spcBef>
                <a:spcPts val="750"/>
              </a:spcBef>
              <a:buClr>
                <a:srgbClr val="9BAFB5"/>
              </a:buClr>
              <a:buNone/>
            </a:pPr>
            <a:r>
              <a:rPr lang="de-DE" sz="300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</a:rPr>
              <a:t>	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authentic</a:t>
            </a:r>
            <a:r>
              <a:rPr lang="de-DE" sz="3000" dirty="0">
                <a:solidFill>
                  <a:srgbClr val="F2F2F2"/>
                </a:solidFill>
                <a:latin typeface="Gill Sans MT" panose="020B0502020104020203"/>
              </a:rPr>
              <a:t>    </a:t>
            </a:r>
            <a:r>
              <a:rPr lang="de-DE" sz="3000" dirty="0" err="1">
                <a:solidFill>
                  <a:srgbClr val="F2F2F2"/>
                </a:solidFill>
                <a:latin typeface="Gill Sans MT" panose="020B0502020104020203"/>
              </a:rPr>
              <a:t>challenging</a:t>
            </a:r>
            <a:endParaRPr lang="de-DE" sz="3000" dirty="0">
              <a:solidFill>
                <a:srgbClr val="F2F2F2"/>
              </a:solidFill>
              <a:latin typeface="Gill Sans MT" panose="020B0502020104020203"/>
            </a:endParaRPr>
          </a:p>
          <a:p>
            <a:pPr marL="0" indent="0" algn="ctr" defTabSz="685800">
              <a:spcBef>
                <a:spcPts val="750"/>
              </a:spcBef>
              <a:buClr>
                <a:srgbClr val="9BAFB5"/>
              </a:buClr>
              <a:buNone/>
            </a:pPr>
            <a:endParaRPr lang="de-DE" sz="300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  <a:p>
            <a:pPr marL="171450" indent="-171450" defTabSz="685800">
              <a:spcBef>
                <a:spcPts val="750"/>
              </a:spcBef>
              <a:buClr>
                <a:srgbClr val="9BAFB5"/>
              </a:buClr>
            </a:pPr>
            <a:endParaRPr lang="de-DE" sz="135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2078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 dirty="0"/>
              <a:t>			Inhalt   -   Sprache   -    Aufgabe</a:t>
            </a:r>
          </a:p>
          <a:p>
            <a:pPr marL="0" indent="0">
              <a:buNone/>
            </a:pPr>
            <a:r>
              <a:rPr lang="de-DE" sz="3000" dirty="0"/>
              <a:t>	         </a:t>
            </a:r>
            <a:r>
              <a:rPr lang="de-DE" sz="3000" dirty="0" err="1"/>
              <a:t>meaningful</a:t>
            </a:r>
            <a:r>
              <a:rPr lang="de-DE" sz="3000" dirty="0"/>
              <a:t>   </a:t>
            </a:r>
            <a:r>
              <a:rPr lang="de-DE" sz="3000" dirty="0" err="1">
                <a:solidFill>
                  <a:srgbClr val="F2F2F2"/>
                </a:solidFill>
              </a:rPr>
              <a:t>authentic</a:t>
            </a:r>
            <a:r>
              <a:rPr lang="de-DE" sz="3000" dirty="0">
                <a:solidFill>
                  <a:srgbClr val="F2F2F2"/>
                </a:solidFill>
              </a:rPr>
              <a:t>    </a:t>
            </a:r>
            <a:r>
              <a:rPr lang="de-DE" sz="3000" dirty="0" err="1">
                <a:solidFill>
                  <a:srgbClr val="F2F2F2"/>
                </a:solidFill>
              </a:rPr>
              <a:t>challenging</a:t>
            </a:r>
            <a:endParaRPr lang="de-DE" sz="3000" dirty="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39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>
                <a:solidFill>
                  <a:srgbClr val="F2F2F2"/>
                </a:solidFill>
              </a:rPr>
              <a:t>challenging</a:t>
            </a:r>
            <a:endParaRPr lang="de-DE" sz="3000">
              <a:solidFill>
                <a:srgbClr val="F2F2F2"/>
              </a:solidFill>
            </a:endParaRPr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064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800A-18EF-46EB-A513-AE872192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Englischunterricht 2021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3E7AC-C0A2-4557-8595-C50936747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6134"/>
            <a:ext cx="9144000" cy="2326487"/>
          </a:xfrm>
        </p:spPr>
        <p:txBody>
          <a:bodyPr/>
          <a:lstStyle/>
          <a:p>
            <a:pPr marL="0" indent="0">
              <a:buNone/>
            </a:pPr>
            <a:r>
              <a:rPr lang="de-DE" sz="3000"/>
              <a:t>			Inhalt   -   Sprache   -    Aufgabe</a:t>
            </a:r>
          </a:p>
          <a:p>
            <a:pPr marL="0" indent="0">
              <a:buNone/>
            </a:pPr>
            <a:r>
              <a:rPr lang="de-DE" sz="3000"/>
              <a:t>	         </a:t>
            </a:r>
            <a:r>
              <a:rPr lang="de-DE" sz="3000" err="1"/>
              <a:t>meaningful</a:t>
            </a:r>
            <a:r>
              <a:rPr lang="de-DE" sz="3000"/>
              <a:t>   </a:t>
            </a:r>
            <a:r>
              <a:rPr lang="de-DE" sz="3000" err="1"/>
              <a:t>authentic</a:t>
            </a:r>
            <a:r>
              <a:rPr lang="de-DE" sz="3000"/>
              <a:t>    </a:t>
            </a:r>
            <a:r>
              <a:rPr lang="de-DE" sz="3000" err="1"/>
              <a:t>challenging</a:t>
            </a:r>
            <a:endParaRPr lang="de-DE" sz="3000"/>
          </a:p>
          <a:p>
            <a:pPr marL="0" indent="0" algn="ctr">
              <a:buNone/>
            </a:pPr>
            <a:endParaRPr lang="de-DE" sz="3000"/>
          </a:p>
          <a:p>
            <a:endParaRPr lang="de-DE"/>
          </a:p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9EF3C2-C1B7-4F8A-B893-E0647432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06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AE232F-C7E4-498C-9A43-588A4575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3622"/>
            <a:ext cx="1807466" cy="247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17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Camden</a:t>
            </a:r>
            <a:r>
              <a:rPr lang="de-DE" dirty="0"/>
              <a:t> Town 2020: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Der Schülerband im Überblick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 sz="1050" dirty="0" err="1"/>
              <a:t>Camden</a:t>
            </a:r>
            <a:r>
              <a:rPr lang="de-DE" sz="1050" dirty="0"/>
              <a:t> </a:t>
            </a:r>
            <a:r>
              <a:rPr lang="de-DE" dirty="0"/>
              <a:t>Town</a:t>
            </a:r>
            <a:r>
              <a:rPr lang="de-DE" sz="105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07026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57" y="497150"/>
            <a:ext cx="5407427" cy="457007"/>
          </a:xfrm>
        </p:spPr>
        <p:txBody>
          <a:bodyPr>
            <a:normAutofit fontScale="90000"/>
          </a:bodyPr>
          <a:lstStyle/>
          <a:p>
            <a:r>
              <a:rPr lang="de-DE" altLang="de-DE" dirty="0">
                <a:latin typeface="Trebuchet MS" pitchFamily="34" charset="0"/>
                <a:ea typeface="ヒラギノ角ゴ Pro W3"/>
                <a:cs typeface="ヒラギノ角ゴ Pro W3"/>
              </a:rPr>
              <a:t>Aufbau eines Kapitels</a:t>
            </a:r>
            <a:endParaRPr lang="de-DE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869993" y="4749507"/>
            <a:ext cx="4980391" cy="274637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050" dirty="0" err="1"/>
              <a:t>Camden</a:t>
            </a:r>
            <a:r>
              <a:rPr lang="de-DE" sz="1050" dirty="0"/>
              <a:t> Town 2020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88739"/>
              </p:ext>
            </p:extLst>
          </p:nvPr>
        </p:nvGraphicFramePr>
        <p:xfrm>
          <a:off x="556260" y="1099130"/>
          <a:ext cx="465582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51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obligatorisch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Intro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A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de-DE" b="1" dirty="0"/>
                        <a:t>Part B</a:t>
                      </a:r>
                    </a:p>
                    <a:p>
                      <a:pPr algn="r"/>
                      <a:r>
                        <a:rPr lang="de-DE" b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b="0" dirty="0"/>
                        <a:t> </a:t>
                      </a:r>
                      <a:r>
                        <a:rPr lang="de-DE" b="0" baseline="0" dirty="0"/>
                        <a:t>Target </a:t>
                      </a:r>
                      <a:r>
                        <a:rPr lang="de-DE" b="0" baseline="0" dirty="0" err="1"/>
                        <a:t>task</a:t>
                      </a:r>
                      <a:endParaRPr lang="de-DE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endParaRPr lang="de-DE" b="1" dirty="0">
                        <a:solidFill>
                          <a:srgbClr val="6699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9" y="896400"/>
            <a:ext cx="2520000" cy="344759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554980" y="629920"/>
            <a:ext cx="3182589" cy="1905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r"/>
            <a:r>
              <a:rPr lang="de-DE" sz="1200" b="1" dirty="0">
                <a:solidFill>
                  <a:srgbClr val="6699FF"/>
                </a:solidFill>
              </a:rPr>
              <a:t>Intro: 2 Seiten</a:t>
            </a:r>
          </a:p>
        </p:txBody>
      </p:sp>
    </p:spTree>
    <p:extLst>
      <p:ext uri="{BB962C8B-B14F-4D97-AF65-F5344CB8AC3E}">
        <p14:creationId xmlns:p14="http://schemas.microsoft.com/office/powerpoint/2010/main" val="332351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WGR_PPT_Corporate">
  <a:themeElements>
    <a:clrScheme name="WMG 7">
      <a:dk1>
        <a:srgbClr val="FFFFFF"/>
      </a:dk1>
      <a:lt1>
        <a:srgbClr val="000000"/>
      </a:lt1>
      <a:dk2>
        <a:srgbClr val="FFFFFF"/>
      </a:dk2>
      <a:lt2>
        <a:srgbClr val="555555"/>
      </a:lt2>
      <a:accent1>
        <a:srgbClr val="D6001C"/>
      </a:accent1>
      <a:accent2>
        <a:srgbClr val="555555"/>
      </a:accent2>
      <a:accent3>
        <a:srgbClr val="999999"/>
      </a:accent3>
      <a:accent4>
        <a:srgbClr val="E4E2DC"/>
      </a:accent4>
      <a:accent5>
        <a:srgbClr val="FFFFFF"/>
      </a:accent5>
      <a:accent6>
        <a:srgbClr val="71A85D"/>
      </a:accent6>
      <a:hlink>
        <a:srgbClr val="3B84B2"/>
      </a:hlink>
      <a:folHlink>
        <a:srgbClr val="005687"/>
      </a:folHlink>
    </a:clrScheme>
    <a:fontScheme name="Benutzerdefiniert 1">
      <a:majorFont>
        <a:latin typeface="bs Thomas Sans 1"/>
        <a:ea typeface="Calibri"/>
        <a:cs typeface="Calibri"/>
      </a:majorFont>
      <a:minorFont>
        <a:latin typeface="bs Thomas Sans 1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lIns="0" tIns="0" rIns="0" bIns="0" anchor="t" anchorCtr="0"/>
      <a:lstStyle>
        <a:defPPr>
          <a:lnSpc>
            <a:spcPct val="100000"/>
          </a:lnSpc>
          <a:tabLst>
            <a:tab pos="442913" algn="l"/>
          </a:tabLst>
          <a:defRPr sz="2400" dirty="0" smtClean="0">
            <a:solidFill>
              <a:srgbClr val="646464"/>
            </a:solidFill>
            <a:latin typeface="bs Thomas Sans 1"/>
          </a:defRPr>
        </a:defPPr>
      </a:lst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WGR_PPT_Corporate</Template>
  <TotalTime>0</TotalTime>
  <Words>272</Words>
  <Application>Microsoft Office PowerPoint</Application>
  <PresentationFormat>Bildschirmpräsentation (16:9)</PresentationFormat>
  <Paragraphs>98</Paragraphs>
  <Slides>23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Arial</vt:lpstr>
      <vt:lpstr>bs Thomas Sans 1</vt:lpstr>
      <vt:lpstr>Calibri</vt:lpstr>
      <vt:lpstr>Gill Sans MT</vt:lpstr>
      <vt:lpstr>Lato</vt:lpstr>
      <vt:lpstr>Open Sans</vt:lpstr>
      <vt:lpstr>Trebuchet MS</vt:lpstr>
      <vt:lpstr>Wingdings</vt:lpstr>
      <vt:lpstr>WGR_PPT_Corporate</vt:lpstr>
      <vt:lpstr>Paket</vt:lpstr>
      <vt:lpstr>Wortschatzarbeit im Englischunterricht am Gymnasium mit Camden Town</vt:lpstr>
      <vt:lpstr>Englischunterricht 2021</vt:lpstr>
      <vt:lpstr>Englischunterricht 2021</vt:lpstr>
      <vt:lpstr>Englischunterricht 2021</vt:lpstr>
      <vt:lpstr>Englischunterricht 2021</vt:lpstr>
      <vt:lpstr>Englischunterricht 2021</vt:lpstr>
      <vt:lpstr>Englischunterricht 2021</vt:lpstr>
      <vt:lpstr>2. Camden Town 2020:   Der Schülerband im Überblick</vt:lpstr>
      <vt:lpstr>Aufbau eines Kapitels</vt:lpstr>
      <vt:lpstr>Aufbau eines Kapitels</vt:lpstr>
      <vt:lpstr>Aufbau eines Kapitels</vt:lpstr>
      <vt:lpstr>PowerPoint-Präsentation</vt:lpstr>
      <vt:lpstr>Aufbau eines Kapitels</vt:lpstr>
      <vt:lpstr>Aufbau eines Kapitels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Georg Westermann Verlag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Arnold, Martin</dc:creator>
  <cp:lastModifiedBy>Florian Nuxoll</cp:lastModifiedBy>
  <cp:revision>745</cp:revision>
  <cp:lastPrinted>2018-11-27T06:14:46Z</cp:lastPrinted>
  <dcterms:created xsi:type="dcterms:W3CDTF">2016-11-04T07:30:04Z</dcterms:created>
  <dcterms:modified xsi:type="dcterms:W3CDTF">2021-04-22T12:34:03Z</dcterms:modified>
</cp:coreProperties>
</file>