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1" r:id="rId2"/>
    <p:sldId id="893" r:id="rId3"/>
    <p:sldId id="257" r:id="rId4"/>
    <p:sldId id="918" r:id="rId5"/>
    <p:sldId id="920" r:id="rId6"/>
    <p:sldId id="272" r:id="rId7"/>
    <p:sldId id="625" r:id="rId8"/>
    <p:sldId id="855" r:id="rId9"/>
    <p:sldId id="914" r:id="rId10"/>
    <p:sldId id="888" r:id="rId11"/>
    <p:sldId id="861" r:id="rId12"/>
    <p:sldId id="866" r:id="rId13"/>
    <p:sldId id="736" r:id="rId14"/>
    <p:sldId id="862" r:id="rId15"/>
    <p:sldId id="863" r:id="rId16"/>
    <p:sldId id="889" r:id="rId17"/>
    <p:sldId id="737" r:id="rId18"/>
    <p:sldId id="864" r:id="rId19"/>
    <p:sldId id="857" r:id="rId20"/>
    <p:sldId id="858" r:id="rId21"/>
    <p:sldId id="859" r:id="rId22"/>
    <p:sldId id="908" r:id="rId23"/>
    <p:sldId id="910" r:id="rId24"/>
    <p:sldId id="912" r:id="rId25"/>
    <p:sldId id="872" r:id="rId26"/>
    <p:sldId id="875" r:id="rId27"/>
    <p:sldId id="909" r:id="rId28"/>
    <p:sldId id="913" r:id="rId29"/>
    <p:sldId id="896" r:id="rId30"/>
    <p:sldId id="878" r:id="rId31"/>
    <p:sldId id="678" r:id="rId32"/>
    <p:sldId id="679" r:id="rId33"/>
    <p:sldId id="680" r:id="rId34"/>
    <p:sldId id="681" r:id="rId35"/>
    <p:sldId id="682" r:id="rId36"/>
    <p:sldId id="683" r:id="rId37"/>
    <p:sldId id="684" r:id="rId38"/>
    <p:sldId id="685" r:id="rId39"/>
    <p:sldId id="686" r:id="rId40"/>
    <p:sldId id="687" r:id="rId41"/>
    <p:sldId id="689" r:id="rId42"/>
    <p:sldId id="690" r:id="rId43"/>
    <p:sldId id="691" r:id="rId44"/>
    <p:sldId id="692" r:id="rId45"/>
    <p:sldId id="693" r:id="rId46"/>
    <p:sldId id="694" r:id="rId47"/>
    <p:sldId id="695" r:id="rId48"/>
    <p:sldId id="696" r:id="rId49"/>
    <p:sldId id="698" r:id="rId50"/>
    <p:sldId id="702" r:id="rId51"/>
    <p:sldId id="703" r:id="rId52"/>
    <p:sldId id="707" r:id="rId53"/>
    <p:sldId id="708" r:id="rId54"/>
    <p:sldId id="709" r:id="rId55"/>
    <p:sldId id="789" r:id="rId56"/>
    <p:sldId id="921" r:id="rId57"/>
    <p:sldId id="922" r:id="rId58"/>
    <p:sldId id="923" r:id="rId59"/>
    <p:sldId id="545" r:id="rId60"/>
    <p:sldId id="349" r:id="rId61"/>
    <p:sldId id="860" r:id="rId62"/>
    <p:sldId id="898" r:id="rId63"/>
    <p:sldId id="865" r:id="rId64"/>
    <p:sldId id="899" r:id="rId65"/>
    <p:sldId id="837" r:id="rId66"/>
    <p:sldId id="900" r:id="rId67"/>
    <p:sldId id="876" r:id="rId68"/>
    <p:sldId id="790" r:id="rId69"/>
    <p:sldId id="793" r:id="rId70"/>
    <p:sldId id="795" r:id="rId71"/>
    <p:sldId id="901" r:id="rId7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Nuxoll" initials="FN" lastIdx="1" clrIdx="0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706" autoAdjust="0"/>
  </p:normalViewPr>
  <p:slideViewPr>
    <p:cSldViewPr snapToGrid="0">
      <p:cViewPr varScale="1">
        <p:scale>
          <a:sx n="114" d="100"/>
          <a:sy n="114" d="100"/>
        </p:scale>
        <p:origin x="414" y="21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F3C89B03-52B7-4048-9904-BC2E77902FCE}"/>
    <pc:docChg chg="custSel delSld modSld">
      <pc:chgData name="Florian Nuxoll" userId="c112223b0a12bea3" providerId="LiveId" clId="{F3C89B03-52B7-4048-9904-BC2E77902FCE}" dt="2021-02-27T08:23:46.300" v="6" actId="47"/>
      <pc:docMkLst>
        <pc:docMk/>
      </pc:docMkLst>
      <pc:sldChg chg="modSp mod">
        <pc:chgData name="Florian Nuxoll" userId="c112223b0a12bea3" providerId="LiveId" clId="{F3C89B03-52B7-4048-9904-BC2E77902FCE}" dt="2021-02-27T08:23:35.895" v="3" actId="1076"/>
        <pc:sldMkLst>
          <pc:docMk/>
          <pc:sldMk cId="234639708" sldId="795"/>
        </pc:sldMkLst>
        <pc:picChg chg="mod">
          <ac:chgData name="Florian Nuxoll" userId="c112223b0a12bea3" providerId="LiveId" clId="{F3C89B03-52B7-4048-9904-BC2E77902FCE}" dt="2021-02-27T08:23:35.895" v="3" actId="1076"/>
          <ac:picMkLst>
            <pc:docMk/>
            <pc:sldMk cId="234639708" sldId="795"/>
            <ac:picMk id="3" creationId="{8EC0DD14-DE2F-49DA-9D56-960E0BDB4D59}"/>
          </ac:picMkLst>
        </pc:picChg>
      </pc:sldChg>
      <pc:sldChg chg="modSp del mod">
        <pc:chgData name="Florian Nuxoll" userId="c112223b0a12bea3" providerId="LiveId" clId="{F3C89B03-52B7-4048-9904-BC2E77902FCE}" dt="2021-02-27T08:23:45.320" v="5" actId="47"/>
        <pc:sldMkLst>
          <pc:docMk/>
          <pc:sldMk cId="2508163222" sldId="873"/>
        </pc:sldMkLst>
        <pc:picChg chg="mod">
          <ac:chgData name="Florian Nuxoll" userId="c112223b0a12bea3" providerId="LiveId" clId="{F3C89B03-52B7-4048-9904-BC2E77902FCE}" dt="2021-02-27T08:23:44.029" v="4" actId="1076"/>
          <ac:picMkLst>
            <pc:docMk/>
            <pc:sldMk cId="2508163222" sldId="873"/>
            <ac:picMk id="4" creationId="{90FA1E98-79F0-42E8-9615-A7043A22E109}"/>
          </ac:picMkLst>
        </pc:picChg>
      </pc:sldChg>
      <pc:sldChg chg="del">
        <pc:chgData name="Florian Nuxoll" userId="c112223b0a12bea3" providerId="LiveId" clId="{F3C89B03-52B7-4048-9904-BC2E77902FCE}" dt="2021-02-27T08:23:46.300" v="6" actId="47"/>
        <pc:sldMkLst>
          <pc:docMk/>
          <pc:sldMk cId="2962164049" sldId="902"/>
        </pc:sldMkLst>
      </pc:sldChg>
      <pc:sldChg chg="modSp mod">
        <pc:chgData name="Florian Nuxoll" userId="c112223b0a12bea3" providerId="LiveId" clId="{F3C89B03-52B7-4048-9904-BC2E77902FCE}" dt="2021-02-27T08:23:29.847" v="0" actId="1076"/>
        <pc:sldMkLst>
          <pc:docMk/>
          <pc:sldMk cId="4076097278" sldId="910"/>
        </pc:sldMkLst>
        <pc:picChg chg="mod">
          <ac:chgData name="Florian Nuxoll" userId="c112223b0a12bea3" providerId="LiveId" clId="{F3C89B03-52B7-4048-9904-BC2E77902FCE}" dt="2021-02-27T08:23:29.847" v="0" actId="1076"/>
          <ac:picMkLst>
            <pc:docMk/>
            <pc:sldMk cId="4076097278" sldId="910"/>
            <ac:picMk id="7" creationId="{499820A4-F7B2-4316-B155-81D0ED13E1A8}"/>
          </ac:picMkLst>
        </pc:picChg>
      </pc:sldChg>
      <pc:sldChg chg="delSp modSp mod delAnim">
        <pc:chgData name="Florian Nuxoll" userId="c112223b0a12bea3" providerId="LiveId" clId="{F3C89B03-52B7-4048-9904-BC2E77902FCE}" dt="2021-02-27T08:23:31.265" v="2" actId="478"/>
        <pc:sldMkLst>
          <pc:docMk/>
          <pc:sldMk cId="1836662322" sldId="912"/>
        </pc:sldMkLst>
        <pc:picChg chg="del mod">
          <ac:chgData name="Florian Nuxoll" userId="c112223b0a12bea3" providerId="LiveId" clId="{F3C89B03-52B7-4048-9904-BC2E77902FCE}" dt="2021-02-27T08:23:31.265" v="2" actId="478"/>
          <ac:picMkLst>
            <pc:docMk/>
            <pc:sldMk cId="1836662322" sldId="912"/>
            <ac:picMk id="2" creationId="{1B51AFC1-B5A0-46ED-8D7C-7ACDA4DD6E0E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7T17:22:59.42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/>
        </a:p>
      </dsp:txBody>
      <dsp:txXfrm>
        <a:off x="3347088" y="1685853"/>
        <a:ext cx="767392" cy="193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21EF4D-45B6-414B-9EE9-1C8B41E7BD96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0C98C3-EF17-4779-9FA2-89777B4952B0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02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6301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03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571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Gerader Verbinde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e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Gerader Verbinde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pe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Gerader Verbinde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Gerader Verbinde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Gerader Verbinde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e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Gerader Verbinde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Gerader Verbinde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477854-1E5E-4784-9BDB-43D41F13015D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7032EE-C68C-4D26-8D69-0D76468C1D20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0"/>
              </a:spcBef>
            </a:pPr>
            <a:r>
              <a:rPr lang="de-DE" spc="-5"/>
              <a:t>11. Oktober</a:t>
            </a:r>
            <a:r>
              <a:rPr lang="de-DE" spc="10"/>
              <a:t> </a:t>
            </a:r>
            <a:r>
              <a:rPr lang="de-DE" spc="-5"/>
              <a:t>2019</a:t>
            </a:r>
            <a:endParaRPr lang="de-DE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50"/>
              </a:spcBef>
            </a:pPr>
            <a:fld id="{81D60167-4931-47E6-BA6A-407CBD079E47}" type="slidenum">
              <a:rPr lang="de-DE" spc="-5" smtClean="0"/>
              <a:pPr marL="25400">
                <a:spcBef>
                  <a:spcPts val="50"/>
                </a:spcBef>
              </a:pPr>
              <a:t>‹Nr.›</a:t>
            </a:fld>
            <a:r>
              <a:rPr lang="de-DE" spc="-5"/>
              <a:t>/26 | Digitalisierung im</a:t>
            </a:r>
            <a:r>
              <a:rPr lang="de-DE"/>
              <a:t> </a:t>
            </a:r>
            <a:r>
              <a:rPr lang="de-DE" spc="-5"/>
              <a:t>Fremdsprachunterricht</a:t>
            </a:r>
            <a:endParaRPr lang="de-DE" spc="-5" dirty="0"/>
          </a:p>
        </p:txBody>
      </p:sp>
    </p:spTree>
    <p:extLst>
      <p:ext uri="{BB962C8B-B14F-4D97-AF65-F5344CB8AC3E}">
        <p14:creationId xmlns:p14="http://schemas.microsoft.com/office/powerpoint/2010/main" val="29852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A004FD-F6EF-426C-AEB2-3916FA37C1D0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Gerader Verbinde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e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Gerader Verbinde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e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Gerader Verbinde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pe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C999E1-9E53-4DFB-B02D-FCD47F7383BB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4A9DD5-9D53-4452-86D6-52D2DBB7CE0F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D108C1-8142-461C-8C4D-9593FE9CC525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pe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Gerader Verbinde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r Verbinde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r Verbinde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r Verbinde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r Verbinde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r Verbinde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r Verbinde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r Verbinde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r Verbinde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r Verbinde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r Verbinde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r Verbinde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r Verbinde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r Verbinde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r Verbinde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r Verbinde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pe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Gerader Verbinde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rader Verbinde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pe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Gerader Verbinde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Gerader Verbinde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Gerader Verbinde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r Verbinde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r Verbinde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Gerader Verbinde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r Verbinde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r Verbinde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r Verbinde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pe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Gerader Verbinde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r Verbinde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r Verbinde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r Verbinde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r Verbinde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pe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Gerader Verbinde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Gerader Verbinde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Gerader Verbinde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Gerader Verbinde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Gerader Verbinde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Gerader Verbinde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r Verbinde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r Verbinde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Gerader Verbinde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r Verbinde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ußzeilenplatzhalter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212" name="Datumsplatzhalter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1FEE3F-ED43-41BA-8A32-89CF713B3EE7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214" name="Foliennummernplatzhalter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Gerader Verbinde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e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Gerader Verbinde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pe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Gerader Verbinde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pe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htec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60" name="Gerader Verbinde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D65558-76F5-4800-81A3-F8A630C98C09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Gerader Verbinde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e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Gerader Verbinde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pe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Gerader Verbinde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htec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9" name="Gerader Verbinde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pe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Gerader Verbinde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pe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Gerader Verbinde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r Verbinde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r Verbinde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r Verbinde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r Verbinde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pe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Gerader Verbinde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Gerader Verbinde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r Verbinde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r Verbinde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r Verbinde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Gerader Verbinde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r Verbinde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r Verbinde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r Verbinde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r Verbinde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pe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Gerader Verbinde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r Verbinde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r Verbinde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r Verbinde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r Verbinde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pe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Gerader Verbinde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r Verbinde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r Verbinde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r Verbinde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r Verbinde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Gerader Verbinde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r Verbinde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r Verbinde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r Verbinde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r Verbinde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cxnSp>
        <p:nvCxnSpPr>
          <p:cNvPr id="148" name="Gerader Verbinde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FA6746ED-0E67-4802-B0CF-FC0B0AE408D8}" type="datetime1">
              <a:rPr lang="de-DE" smtClean="0"/>
              <a:t>27.02.2021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6/style/digital-divide-screens-schools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slide" Target="slide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openxmlformats.org/officeDocument/2006/relationships/slide" Target="slide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slide" Target="slide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g"/><Relationship Id="rId4" Type="http://schemas.openxmlformats.org/officeDocument/2006/relationships/slide" Target="slide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g"/><Relationship Id="rId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3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 Hybrider Unterricht 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Was ist darunter zu verstehen und wie funktioniert er?</a:t>
            </a:r>
          </a:p>
        </p:txBody>
      </p:sp>
      <p:pic>
        <p:nvPicPr>
          <p:cNvPr id="5" name="Grafik 4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F4DEB2AA-055E-465F-8567-DAA266EEF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1" y="1310676"/>
            <a:ext cx="6686931" cy="423664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E1686DD-25D2-46D1-BA9F-8ABCBB876C7A}"/>
              </a:ext>
            </a:extLst>
          </p:cNvPr>
          <p:cNvSpPr/>
          <p:nvPr/>
        </p:nvSpPr>
        <p:spPr>
          <a:xfrm>
            <a:off x="1031846" y="318781"/>
            <a:ext cx="4739779" cy="1102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Guten Morgen!</a:t>
            </a:r>
          </a:p>
          <a:p>
            <a:pPr algn="ctr"/>
            <a:r>
              <a:rPr lang="de-DE" dirty="0"/>
              <a:t>Wir beginnen um 09:30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13CF47-5FA6-415B-B251-5852688749B4}"/>
              </a:ext>
            </a:extLst>
          </p:cNvPr>
          <p:cNvSpPr txBox="1"/>
          <p:nvPr/>
        </p:nvSpPr>
        <p:spPr>
          <a:xfrm>
            <a:off x="1295400" y="2493343"/>
            <a:ext cx="6103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D15A3E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Warum ist das so?</a:t>
            </a:r>
          </a:p>
          <a:p>
            <a:endParaRPr lang="de-DE" sz="3200" b="1" dirty="0">
              <a:solidFill>
                <a:srgbClr val="D15A3E">
                  <a:lumMod val="75000"/>
                </a:srgbClr>
              </a:solidFill>
              <a:latin typeface="Arial"/>
              <a:ea typeface="+mj-ea"/>
              <a:cs typeface="+mj-cs"/>
            </a:endParaRP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-&gt; Bequemlichkeit</a:t>
            </a: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-&gt; Effizienz</a:t>
            </a:r>
          </a:p>
          <a:p>
            <a:r>
              <a:rPr lang="de-DE" sz="3200" b="1" dirty="0">
                <a:solidFill>
                  <a:srgbClr val="D15A3E">
                    <a:lumMod val="75000"/>
                  </a:srgbClr>
                </a:solidFill>
                <a:latin typeface="Arial"/>
                <a:ea typeface="+mj-ea"/>
                <a:cs typeface="+mj-cs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0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CDF89-768B-4B8F-BADE-7FAE8813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reagiert die Schule auf die Digitalität?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899207-A597-4D6F-8E46-650072A4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921A7E1D-8D27-4AD7-BE72-8B3E750A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0300" y="1795463"/>
            <a:ext cx="485140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feil: gebogen 3">
            <a:extLst>
              <a:ext uri="{FF2B5EF4-FFF2-40B4-BE49-F238E27FC236}">
                <a16:creationId xmlns:a16="http://schemas.microsoft.com/office/drawing/2014/main" id="{E7540710-7479-4B2A-B852-D0DB1931A216}"/>
              </a:ext>
            </a:extLst>
          </p:cNvPr>
          <p:cNvSpPr/>
          <p:nvPr/>
        </p:nvSpPr>
        <p:spPr>
          <a:xfrm flipV="1">
            <a:off x="5876974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gebogen 4">
            <a:extLst>
              <a:ext uri="{FF2B5EF4-FFF2-40B4-BE49-F238E27FC236}">
                <a16:creationId xmlns:a16="http://schemas.microsoft.com/office/drawing/2014/main" id="{BE0EC953-7F5E-4774-913D-92D6ADDCB5A6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356AD-4736-4389-992C-A21F7F1714C0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3596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6" cId="297646065">
                    <pslz:zmPr id="{5719D04C-B853-4718-9A3F-9FB9F2EE8E9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0405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7" cId="4284975004">
                    <pslz:zmPr id="{3EC177C0-852D-4935-ACA9-BF44B070052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0405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8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2976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25654-0283-433A-93B4-BB1F7778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63" y="969960"/>
            <a:ext cx="6229473" cy="40833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92D62B9-6D6F-4850-9A3F-28979635B49A}"/>
              </a:ext>
            </a:extLst>
          </p:cNvPr>
          <p:cNvSpPr/>
          <p:nvPr/>
        </p:nvSpPr>
        <p:spPr>
          <a:xfrm>
            <a:off x="3047999" y="5077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https://www.nytimes.com/2018/10/26/style/digital-divide-screens-schools.html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3164EF4-9AF4-4C5B-8650-DC1CDA33A129}"/>
              </a:ext>
            </a:extLst>
          </p:cNvPr>
          <p:cNvSpPr txBox="1">
            <a:spLocks/>
          </p:cNvSpPr>
          <p:nvPr/>
        </p:nvSpPr>
        <p:spPr>
          <a:xfrm>
            <a:off x="0" y="1941239"/>
            <a:ext cx="1219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b="1"/>
              <a:t>Medienbildung/digitale Bildung</a:t>
            </a:r>
            <a:endParaRPr lang="de-DE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B8CB611-193F-4B22-A7F7-B042E7C96A65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827D390D-C84C-4A20-B127-5D8C47FA88C6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483A2349-9735-4A6D-BC2E-A75AC0A75DEB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0916F0DF-74FA-4978-A6AC-5786FA947CC9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9858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634FB-E7E5-4DE1-8EF1-9487395D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Pfeil: gebogen 3">
            <a:extLst>
              <a:ext uri="{FF2B5EF4-FFF2-40B4-BE49-F238E27FC236}">
                <a16:creationId xmlns:a16="http://schemas.microsoft.com/office/drawing/2014/main" id="{E7540710-7479-4B2A-B852-D0DB1931A216}"/>
              </a:ext>
            </a:extLst>
          </p:cNvPr>
          <p:cNvSpPr/>
          <p:nvPr/>
        </p:nvSpPr>
        <p:spPr>
          <a:xfrm flipV="1">
            <a:off x="5876974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gebogen 4">
            <a:extLst>
              <a:ext uri="{FF2B5EF4-FFF2-40B4-BE49-F238E27FC236}">
                <a16:creationId xmlns:a16="http://schemas.microsoft.com/office/drawing/2014/main" id="{BE0EC953-7F5E-4774-913D-92D6ADDCB5A6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356AD-4736-4389-992C-A21F7F1714C0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 der Digitalität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3596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6" cId="297646065">
                    <pslz:zmPr id="{5719D04C-B853-4718-9A3F-9FB9F2EE8E9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E4020653-8BC5-4099-8A52-B8BFB62F3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20405" y="4616709"/>
              <a:ext cx="3048000" cy="1714500"/>
            </p:xfrm>
            <a:graphic>
              <a:graphicData uri="http://schemas.microsoft.com/office/powerpoint/2016/slidezoom">
                <pslz:sldZm>
                  <pslz:sldZmObj sldId="737" cId="4284975004">
                    <pslz:zmPr id="{3EC177C0-852D-4935-ACA9-BF44B0700521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extLst>
                  <a:ext uri="{FF2B5EF4-FFF2-40B4-BE49-F238E27FC236}">
                    <a16:creationId xmlns:a16="http://schemas.microsoft.com/office/drawing/2014/main" id="{EE0FF892-A004-4384-9961-044D3DF927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0405" y="461670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45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671790" y="196334"/>
            <a:ext cx="10848419" cy="621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4284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8DBDA-AD08-4EA2-AD37-FA38F18A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4" name="Inhaltsplatzhalter 6">
            <a:extLst>
              <a:ext uri="{FF2B5EF4-FFF2-40B4-BE49-F238E27FC236}">
                <a16:creationId xmlns:a16="http://schemas.microsoft.com/office/drawing/2014/main" id="{E1D720A7-79C1-4274-A409-CE22F59208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36353"/>
              </p:ext>
            </p:extLst>
          </p:nvPr>
        </p:nvGraphicFramePr>
        <p:xfrm>
          <a:off x="1484187" y="920800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3E1BA-32FC-4B6F-A8EE-423089BD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der Unterricht in Deutschland nicht stärker digitalisiert?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A8C290-5002-43AB-B035-2CD55F0F6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- Es wird nur selten der Bedarf bedient. (Es ist nicht bequem)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Schlechte Erfahrungen mit Cyber-Mobbing, Computerspielsucht…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Keine Effizienzsteigerung</a:t>
            </a:r>
          </a:p>
        </p:txBody>
      </p:sp>
    </p:spTree>
    <p:extLst>
      <p:ext uri="{BB962C8B-B14F-4D97-AF65-F5344CB8AC3E}">
        <p14:creationId xmlns:p14="http://schemas.microsoft.com/office/powerpoint/2010/main" val="33540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35683-4DAD-4219-A0BB-CB5162FF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Hybrid?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890971-07E3-4D1C-BC50-2ECE6F78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81DAA7-412B-49D3-AEBF-7490D1ED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81" y="1371599"/>
            <a:ext cx="6709712" cy="42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C4DBE-5892-4BF5-BCA2-9985BDC1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8C3C5F-9F93-44B9-9B43-ACC3D594B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5ECCD7-B800-4E4D-9A87-0C547757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64" y="627796"/>
            <a:ext cx="5218748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E62BD-289A-42DB-B5AB-7408F030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Teilhabe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F12DA5-C6AE-45B2-BC74-B05ACB09D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316003-88B0-43C3-A890-B404C065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44" y="1851504"/>
            <a:ext cx="3895512" cy="3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5D5C9D5-3C1C-48AE-9EA3-611D716E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" y="689212"/>
            <a:ext cx="6323463" cy="47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Text, Boden, drinnen, Wand enthält.&#10;&#10;Automatisch generierte Beschreibung">
            <a:extLst>
              <a:ext uri="{FF2B5EF4-FFF2-40B4-BE49-F238E27FC236}">
                <a16:creationId xmlns:a16="http://schemas.microsoft.com/office/drawing/2014/main" id="{0748589F-5BF9-4688-8FBA-EB7E17BB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30" y="1687479"/>
            <a:ext cx="5145206" cy="27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5D5C9D5-3C1C-48AE-9EA3-611D716E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" y="689212"/>
            <a:ext cx="6323463" cy="47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9820A4-F7B2-4316-B155-81D0ED13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711" y="1686473"/>
            <a:ext cx="5470358" cy="26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5D5C9D5-3C1C-48AE-9EA3-611D716E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" y="689212"/>
            <a:ext cx="6323463" cy="47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D2D3D-0337-4451-818B-7A17B13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323088"/>
            <a:ext cx="9601200" cy="701358"/>
          </a:xfrm>
        </p:spPr>
        <p:txBody>
          <a:bodyPr/>
          <a:lstStyle/>
          <a:p>
            <a:r>
              <a:rPr lang="de-DE" dirty="0"/>
              <a:t>Wissen pauken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0805689-5485-4356-A274-71FB905D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249" y="2163170"/>
            <a:ext cx="2900425" cy="22632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B7F2C9-31FB-4EB2-BD2B-AB4456A4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05" y="1528550"/>
            <a:ext cx="712935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D2D3D-0337-4451-818B-7A17B13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323088"/>
            <a:ext cx="9601200" cy="701358"/>
          </a:xfrm>
        </p:spPr>
        <p:txBody>
          <a:bodyPr/>
          <a:lstStyle/>
          <a:p>
            <a:r>
              <a:rPr lang="de-DE" dirty="0"/>
              <a:t>Wissen pauken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0805689-5485-4356-A274-71FB905D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249" y="2163170"/>
            <a:ext cx="2900425" cy="22632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6CDB6F-9F71-4034-AB2A-F95CAA20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409" y="1528550"/>
            <a:ext cx="5853191" cy="38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5D5C9D5-3C1C-48AE-9EA3-611D716E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" y="689212"/>
            <a:ext cx="6323463" cy="47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CF5B2-232C-4F94-A5C7-769A8982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D475EC-3B11-4A65-B66B-B19D59DB8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A18CE1-5725-4620-AA09-BADBC11D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1" y="0"/>
            <a:ext cx="11882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t das fair?">
            <a:extLst>
              <a:ext uri="{FF2B5EF4-FFF2-40B4-BE49-F238E27FC236}">
                <a16:creationId xmlns:a16="http://schemas.microsoft.com/office/drawing/2014/main" id="{720A5BC7-ABF2-4A62-924C-A8D745C2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17" y="323088"/>
            <a:ext cx="10022159" cy="54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Vorstellung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/>
          <a:p>
            <a:pPr rtl="0"/>
            <a:r>
              <a:rPr lang="de-DE" sz="2400" dirty="0"/>
              <a:t>Lehrer für Englisch, Politik und Medienbildung</a:t>
            </a:r>
          </a:p>
          <a:p>
            <a:pPr rtl="0"/>
            <a:r>
              <a:rPr lang="de-DE" sz="2400" dirty="0"/>
              <a:t>Wissenschaftlicher Mitarbeiter an der Uni Tübingen (Computerlinguistik)</a:t>
            </a:r>
          </a:p>
          <a:p>
            <a:pPr rtl="0"/>
            <a:r>
              <a:rPr lang="de-DE" sz="2400" dirty="0"/>
              <a:t>Herausgeber und Autor von Schulbüchern für Englisch und Medienbildung/Informatik</a:t>
            </a:r>
          </a:p>
          <a:p>
            <a:pPr rtl="0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0473EE-9236-4379-A2A0-B7E923B9E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5" r="6525"/>
          <a:stretch/>
        </p:blipFill>
        <p:spPr>
          <a:xfrm>
            <a:off x="6903335" y="1646238"/>
            <a:ext cx="4572000" cy="3810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C2D97-910A-476F-83EA-9E51EE05F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Feedbook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83776-034C-42A6-89C5-3B9A2DEDA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EAE770-A361-4AA9-8491-B9C75643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02" y="1981201"/>
            <a:ext cx="2860415" cy="38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231301" y="1043517"/>
            <a:ext cx="445135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80" dirty="0">
                <a:latin typeface="Arial"/>
                <a:cs typeface="Arial"/>
              </a:rPr>
              <a:t>Vom </a:t>
            </a:r>
            <a:r>
              <a:rPr sz="2400" b="1" spc="-25" dirty="0">
                <a:latin typeface="Arial"/>
                <a:cs typeface="Arial"/>
              </a:rPr>
              <a:t>Workbook </a:t>
            </a:r>
            <a:r>
              <a:rPr sz="2400" b="1" spc="-10" dirty="0">
                <a:latin typeface="Arial"/>
                <a:cs typeface="Arial"/>
              </a:rPr>
              <a:t>zum</a:t>
            </a:r>
            <a:r>
              <a:rPr sz="2400" b="1" spc="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FeedBook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99618" y="1546217"/>
            <a:ext cx="5392776" cy="1663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6598" y="1505750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9124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2862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6598" y="3250552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391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7"/>
            <a:ext cx="445135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80" dirty="0">
                <a:latin typeface="Arial"/>
                <a:cs typeface="Arial"/>
              </a:rPr>
              <a:t>Vom </a:t>
            </a:r>
            <a:r>
              <a:rPr sz="2400" b="1" spc="-25" dirty="0">
                <a:latin typeface="Arial"/>
                <a:cs typeface="Arial"/>
              </a:rPr>
              <a:t>Workbook </a:t>
            </a:r>
            <a:r>
              <a:rPr sz="2400" b="1" spc="-10" dirty="0">
                <a:latin typeface="Arial"/>
                <a:cs typeface="Arial"/>
              </a:rPr>
              <a:t>zum</a:t>
            </a:r>
            <a:r>
              <a:rPr sz="2400" b="1" spc="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FeedBook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99618" y="1546217"/>
            <a:ext cx="5392776" cy="1663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6598" y="1505750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9124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2862" y="1505750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1744802"/>
                </a:moveTo>
                <a:lnTo>
                  <a:pt x="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6598" y="3250552"/>
            <a:ext cx="5479415" cy="0"/>
          </a:xfrm>
          <a:custGeom>
            <a:avLst/>
            <a:gdLst/>
            <a:ahLst/>
            <a:cxnLst/>
            <a:rect l="l" t="t" r="r" b="b"/>
            <a:pathLst>
              <a:path w="5479415">
                <a:moveTo>
                  <a:pt x="0" y="0"/>
                </a:moveTo>
                <a:lnTo>
                  <a:pt x="5478805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217" y="3312077"/>
            <a:ext cx="6933518" cy="2779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08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5" y="96087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4002" y="6374257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A51E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66468" y="6516568"/>
            <a:ext cx="271335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spcBef>
                <a:spcPts val="50"/>
              </a:spcBef>
            </a:pPr>
            <a:r>
              <a:rPr sz="1000" spc="-5" dirty="0">
                <a:latin typeface="Arial"/>
                <a:cs typeface="Arial"/>
              </a:rPr>
              <a:t>14/26 | Digitalisierung im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Fremdsprachunterricht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5562600" y="6458762"/>
            <a:ext cx="4114800" cy="160300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2700">
              <a:spcBef>
                <a:spcPts val="50"/>
              </a:spcBef>
            </a:pPr>
            <a:r>
              <a:rPr spc="-5" dirty="0"/>
              <a:t>11. Oktober</a:t>
            </a:r>
            <a:r>
              <a:rPr spc="10" dirty="0"/>
              <a:t> </a:t>
            </a:r>
            <a:r>
              <a:rPr spc="-5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68541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5" y="96087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81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277222" y="326257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879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570555" y="32725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75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15" y="960878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732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021" y="565093"/>
            <a:ext cx="7241958" cy="533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025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15368" y="1036971"/>
            <a:ext cx="7432201" cy="4730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1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Digital und analog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sz="2000" b="0" i="0" strike="noStrike" dirty="0">
                <a:effectLst/>
                <a:latin typeface="Verdana" panose="020B0604030504040204" pitchFamily="34" charset="0"/>
              </a:rPr>
              <a:t>Wie Unterricht auch in Zukunft funktioniert</a:t>
            </a:r>
            <a:endParaRPr lang="de-DE" sz="2000" dirty="0"/>
          </a:p>
        </p:txBody>
      </p:sp>
      <p:pic>
        <p:nvPicPr>
          <p:cNvPr id="1026" name="Picture 2" descr="Titelbild">
            <a:extLst>
              <a:ext uri="{FF2B5EF4-FFF2-40B4-BE49-F238E27FC236}">
                <a16:creationId xmlns:a16="http://schemas.microsoft.com/office/drawing/2014/main" id="{17BD14F7-7E09-42E3-8D36-64FE868C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24" y="571500"/>
            <a:ext cx="4344291" cy="56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4001" y="960870"/>
            <a:ext cx="7746980" cy="4921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087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16" y="960841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937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16" y="960841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210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69" y="570981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107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475169" y="548322"/>
            <a:ext cx="7241661" cy="530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444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41"/>
            <a:ext cx="7241661" cy="5307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4002" y="6374257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A51E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66468" y="6516568"/>
            <a:ext cx="271335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spcBef>
                <a:spcPts val="50"/>
              </a:spcBef>
            </a:pPr>
            <a:r>
              <a:rPr sz="1000" spc="-5" dirty="0">
                <a:latin typeface="Arial"/>
                <a:cs typeface="Arial"/>
              </a:rPr>
              <a:t>16/26 | Digitalisierung im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Fremdsprachunterricht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5562600" y="6458762"/>
            <a:ext cx="4114800" cy="160300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2700">
              <a:spcBef>
                <a:spcPts val="50"/>
              </a:spcBef>
            </a:pPr>
            <a:r>
              <a:rPr spc="-5" dirty="0"/>
              <a:t>11. Oktober</a:t>
            </a:r>
            <a:r>
              <a:rPr spc="10" dirty="0"/>
              <a:t> </a:t>
            </a:r>
            <a:r>
              <a:rPr spc="-5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241429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36"/>
            <a:ext cx="7241851" cy="4781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896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36"/>
            <a:ext cx="7241851" cy="4781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387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5116" y="960836"/>
            <a:ext cx="7241851" cy="4781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88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2" y="1043517"/>
            <a:ext cx="7691755" cy="48047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40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bietet </a:t>
            </a:r>
            <a:r>
              <a:rPr sz="2400" b="1" spc="-10" dirty="0">
                <a:latin typeface="Arial"/>
                <a:cs typeface="Arial"/>
              </a:rPr>
              <a:t>das</a:t>
            </a:r>
            <a:r>
              <a:rPr sz="2400" b="1" spc="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FeedBook?</a:t>
            </a:r>
            <a:endParaRPr sz="2400" dirty="0">
              <a:latin typeface="Arial"/>
              <a:cs typeface="Arial"/>
            </a:endParaRPr>
          </a:p>
          <a:p>
            <a:pPr marL="494030" marR="534035" indent="-252095">
              <a:lnSpc>
                <a:spcPct val="101200"/>
              </a:lnSpc>
              <a:spcBef>
                <a:spcPts val="176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dirty="0">
                <a:latin typeface="Arial"/>
                <a:cs typeface="Arial"/>
              </a:rPr>
              <a:t>sofortige, </a:t>
            </a:r>
            <a:r>
              <a:rPr sz="2050" spc="5" dirty="0">
                <a:latin typeface="Arial"/>
                <a:cs typeface="Arial"/>
              </a:rPr>
              <a:t>unterstützende Rückmeldungen, die Schüler zu  einem </a:t>
            </a:r>
            <a:r>
              <a:rPr sz="2050" spc="-10" dirty="0">
                <a:latin typeface="Arial"/>
                <a:cs typeface="Arial"/>
              </a:rPr>
              <a:t>Verständnis </a:t>
            </a:r>
            <a:r>
              <a:rPr sz="2050" spc="5" dirty="0">
                <a:latin typeface="Arial"/>
                <a:cs typeface="Arial"/>
              </a:rPr>
              <a:t>des </a:t>
            </a:r>
            <a:r>
              <a:rPr sz="2050" spc="10" dirty="0" err="1">
                <a:latin typeface="Arial"/>
                <a:cs typeface="Arial"/>
              </a:rPr>
              <a:t>Lerngegenstandes</a:t>
            </a:r>
            <a:r>
              <a:rPr sz="2050" spc="-5" dirty="0">
                <a:latin typeface="Arial"/>
                <a:cs typeface="Arial"/>
              </a:rPr>
              <a:t> </a:t>
            </a:r>
            <a:r>
              <a:rPr sz="2050" spc="5" dirty="0" err="1">
                <a:latin typeface="Arial"/>
                <a:cs typeface="Arial"/>
              </a:rPr>
              <a:t>führen</a:t>
            </a:r>
            <a:endParaRPr lang="de-DE" sz="2050" spc="5" dirty="0">
              <a:latin typeface="Arial"/>
              <a:cs typeface="Arial"/>
            </a:endParaRPr>
          </a:p>
          <a:p>
            <a:pPr marL="494030" marR="534035" indent="-252095">
              <a:lnSpc>
                <a:spcPct val="101200"/>
              </a:lnSpc>
              <a:spcBef>
                <a:spcPts val="176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endParaRPr sz="2050" dirty="0">
              <a:latin typeface="Arial"/>
              <a:cs typeface="Arial"/>
            </a:endParaRPr>
          </a:p>
          <a:p>
            <a:pPr marL="494030" marR="5080" indent="-252095">
              <a:lnSpc>
                <a:spcPct val="101200"/>
              </a:lnSpc>
              <a:spcBef>
                <a:spcPts val="1085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dirty="0">
                <a:latin typeface="Arial"/>
                <a:cs typeface="Arial"/>
              </a:rPr>
              <a:t>Automatische </a:t>
            </a:r>
            <a:r>
              <a:rPr sz="2050" spc="5" dirty="0">
                <a:latin typeface="Arial"/>
                <a:cs typeface="Arial"/>
              </a:rPr>
              <a:t>Analyse </a:t>
            </a:r>
            <a:r>
              <a:rPr sz="2050" spc="-10" dirty="0">
                <a:latin typeface="Arial"/>
                <a:cs typeface="Arial"/>
              </a:rPr>
              <a:t>von </a:t>
            </a:r>
            <a:r>
              <a:rPr sz="2050" spc="5" dirty="0">
                <a:latin typeface="Arial"/>
                <a:cs typeface="Arial"/>
              </a:rPr>
              <a:t>tausenden </a:t>
            </a:r>
            <a:r>
              <a:rPr sz="2050" spc="-10" dirty="0">
                <a:latin typeface="Arial"/>
                <a:cs typeface="Arial"/>
              </a:rPr>
              <a:t>von </a:t>
            </a:r>
            <a:r>
              <a:rPr sz="2050" spc="5" dirty="0">
                <a:latin typeface="Arial"/>
                <a:cs typeface="Arial"/>
              </a:rPr>
              <a:t>Antwortvarianten  durch KI Methoden, statt </a:t>
            </a:r>
            <a:r>
              <a:rPr sz="2050" dirty="0">
                <a:latin typeface="Arial"/>
                <a:cs typeface="Arial"/>
              </a:rPr>
              <a:t>manueller Kodierung </a:t>
            </a:r>
            <a:r>
              <a:rPr sz="2050" spc="5" dirty="0">
                <a:latin typeface="Arial"/>
                <a:cs typeface="Arial"/>
              </a:rPr>
              <a:t>in der </a:t>
            </a:r>
            <a:r>
              <a:rPr sz="2050" spc="-5" dirty="0">
                <a:latin typeface="Arial"/>
                <a:cs typeface="Arial"/>
              </a:rPr>
              <a:t>Aufgabe.</a:t>
            </a:r>
            <a:endParaRPr lang="de-DE" sz="2050" spc="-5" dirty="0">
              <a:latin typeface="Arial"/>
              <a:cs typeface="Arial"/>
            </a:endParaRPr>
          </a:p>
          <a:p>
            <a:pPr marL="494030" marR="5080" indent="-252095">
              <a:lnSpc>
                <a:spcPct val="101200"/>
              </a:lnSpc>
              <a:spcBef>
                <a:spcPts val="1085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endParaRPr lang="de-DE" sz="2050" spc="-5" dirty="0">
              <a:latin typeface="Arial"/>
              <a:cs typeface="Arial"/>
            </a:endParaRPr>
          </a:p>
          <a:p>
            <a:pPr marL="494030" indent="-252095">
              <a:spcBef>
                <a:spcPts val="124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lang="de-DE" sz="2050" spc="5" dirty="0">
                <a:cs typeface="Arial"/>
              </a:rPr>
              <a:t>Der Ansatz</a:t>
            </a:r>
            <a:r>
              <a:rPr lang="de-DE" sz="2050" spc="-10" dirty="0">
                <a:cs typeface="Arial"/>
              </a:rPr>
              <a:t> </a:t>
            </a:r>
            <a:r>
              <a:rPr lang="de-DE" sz="2050" spc="10" dirty="0">
                <a:cs typeface="Arial"/>
              </a:rPr>
              <a:t>ermöglicht:</a:t>
            </a:r>
            <a:endParaRPr lang="de-DE" sz="2050" dirty="0">
              <a:cs typeface="Arial"/>
            </a:endParaRPr>
          </a:p>
          <a:p>
            <a:pPr marL="672465">
              <a:spcBef>
                <a:spcPts val="715"/>
              </a:spcBef>
              <a:buClr>
                <a:srgbClr val="A51E37"/>
              </a:buClr>
              <a:tabLst>
                <a:tab pos="975994" algn="l"/>
              </a:tabLst>
            </a:pPr>
            <a:r>
              <a:rPr lang="de-DE" sz="1700" spc="15" dirty="0">
                <a:cs typeface="Arial"/>
              </a:rPr>
              <a:t>Learning</a:t>
            </a:r>
            <a:r>
              <a:rPr lang="de-DE" sz="1700" dirty="0">
                <a:cs typeface="Arial"/>
              </a:rPr>
              <a:t> </a:t>
            </a:r>
            <a:r>
              <a:rPr lang="de-DE" sz="1700" spc="5" dirty="0">
                <a:cs typeface="Arial"/>
              </a:rPr>
              <a:t>Analytics:</a:t>
            </a:r>
            <a:endParaRPr lang="de-DE" sz="1700" dirty="0">
              <a:cs typeface="Arial"/>
            </a:endParaRPr>
          </a:p>
          <a:p>
            <a:pPr marL="1456690" lvl="1" indent="-219075">
              <a:spcBef>
                <a:spcPts val="590"/>
              </a:spcBef>
              <a:buClr>
                <a:srgbClr val="A51E37"/>
              </a:buClr>
              <a:buSzPct val="71428"/>
              <a:buFont typeface="Lucida Sans Unicode"/>
              <a:buChar char="■"/>
              <a:tabLst>
                <a:tab pos="1457325" algn="l"/>
              </a:tabLst>
            </a:pPr>
            <a:r>
              <a:rPr lang="de-DE" sz="1400" spc="15" dirty="0">
                <a:cs typeface="Arial"/>
              </a:rPr>
              <a:t>Schüler und Lehrer über Lernfortschritt</a:t>
            </a:r>
            <a:r>
              <a:rPr lang="de-DE" sz="1400" spc="-35" dirty="0">
                <a:cs typeface="Arial"/>
              </a:rPr>
              <a:t> </a:t>
            </a:r>
            <a:r>
              <a:rPr lang="de-DE" sz="1400" spc="10" dirty="0">
                <a:cs typeface="Arial"/>
              </a:rPr>
              <a:t>informieren</a:t>
            </a:r>
            <a:endParaRPr lang="de-DE" sz="1400" dirty="0">
              <a:cs typeface="Arial"/>
            </a:endParaRPr>
          </a:p>
          <a:p>
            <a:pPr marL="1456690" lvl="1" indent="-219075">
              <a:spcBef>
                <a:spcPts val="15"/>
              </a:spcBef>
              <a:buClr>
                <a:srgbClr val="A51E37"/>
              </a:buClr>
              <a:buSzPct val="71428"/>
              <a:buFont typeface="Lucida Sans Unicode"/>
              <a:buChar char="■"/>
              <a:tabLst>
                <a:tab pos="1457325" algn="l"/>
              </a:tabLst>
            </a:pPr>
            <a:r>
              <a:rPr lang="de-DE" sz="1400" spc="10" dirty="0">
                <a:cs typeface="Arial"/>
              </a:rPr>
              <a:t>Aufgabenqualität</a:t>
            </a:r>
            <a:endParaRPr lang="de-DE" sz="1400" dirty="0">
              <a:cs typeface="Arial"/>
            </a:endParaRPr>
          </a:p>
          <a:p>
            <a:pPr marL="494030" marR="5080" indent="-252095">
              <a:lnSpc>
                <a:spcPct val="101200"/>
              </a:lnSpc>
              <a:spcBef>
                <a:spcPts val="1085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6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Digital und analog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sz="2000" b="0" i="0" strike="noStrike" dirty="0">
                <a:effectLst/>
                <a:latin typeface="Verdana" panose="020B0604030504040204" pitchFamily="34" charset="0"/>
              </a:rPr>
              <a:t>Wie Unterricht auch in Zukunft funktioniert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183BAD-EFF8-45B2-A243-7018EC631E63}"/>
              </a:ext>
            </a:extLst>
          </p:cNvPr>
          <p:cNvSpPr txBox="1"/>
          <p:nvPr/>
        </p:nvSpPr>
        <p:spPr>
          <a:xfrm>
            <a:off x="496360" y="1495449"/>
            <a:ext cx="4166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„Neuer“ Unterrichtsinhalt: </a:t>
            </a:r>
          </a:p>
          <a:p>
            <a:r>
              <a:rPr lang="de-DE" sz="2000" dirty="0"/>
              <a:t>Medienbildung und digitale Bildung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5B4B6D-5D5E-420C-9824-4F89608ABD0C}"/>
              </a:ext>
            </a:extLst>
          </p:cNvPr>
          <p:cNvSpPr txBox="1"/>
          <p:nvPr/>
        </p:nvSpPr>
        <p:spPr>
          <a:xfrm>
            <a:off x="496360" y="2882289"/>
            <a:ext cx="2943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Neue Möglichkeiten: </a:t>
            </a:r>
          </a:p>
          <a:p>
            <a:r>
              <a:rPr lang="de-DE" sz="2000" dirty="0"/>
              <a:t>KI gestützter Unterricht  </a:t>
            </a:r>
          </a:p>
        </p:txBody>
      </p:sp>
    </p:spTree>
    <p:extLst>
      <p:ext uri="{BB962C8B-B14F-4D97-AF65-F5344CB8AC3E}">
        <p14:creationId xmlns:p14="http://schemas.microsoft.com/office/powerpoint/2010/main" val="11357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7"/>
            <a:ext cx="720979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Lernermodell: </a:t>
            </a:r>
            <a:r>
              <a:rPr sz="2400" b="1" spc="-40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weiß </a:t>
            </a:r>
            <a:r>
              <a:rPr sz="2400" b="1" spc="-10" dirty="0">
                <a:latin typeface="Arial"/>
                <a:cs typeface="Arial"/>
              </a:rPr>
              <a:t>ich, und was </a:t>
            </a:r>
            <a:r>
              <a:rPr sz="2400" b="1" spc="-15" dirty="0">
                <a:latin typeface="Arial"/>
                <a:cs typeface="Arial"/>
              </a:rPr>
              <a:t>noch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nicht?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89022" y="1687640"/>
            <a:ext cx="6013957" cy="4527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760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A51E37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7"/>
            <a:ext cx="7842884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Lernermodell: </a:t>
            </a:r>
            <a:r>
              <a:rPr sz="2400" b="1" spc="-25" dirty="0">
                <a:latin typeface="Arial"/>
                <a:cs typeface="Arial"/>
              </a:rPr>
              <a:t>Welche </a:t>
            </a:r>
            <a:r>
              <a:rPr sz="2400" b="1" spc="-15" dirty="0">
                <a:latin typeface="Arial"/>
                <a:cs typeface="Arial"/>
              </a:rPr>
              <a:t>Aufgaben </a:t>
            </a:r>
            <a:r>
              <a:rPr sz="2400" b="1" spc="-5" dirty="0">
                <a:latin typeface="Arial"/>
                <a:cs typeface="Arial"/>
              </a:rPr>
              <a:t>sind für </a:t>
            </a:r>
            <a:r>
              <a:rPr sz="2400" b="1" spc="-15" dirty="0">
                <a:latin typeface="Arial"/>
                <a:cs typeface="Arial"/>
              </a:rPr>
              <a:t>mich </a:t>
            </a:r>
            <a:r>
              <a:rPr sz="2400" b="1" spc="-10" dirty="0">
                <a:latin typeface="Arial"/>
                <a:cs typeface="Arial"/>
              </a:rPr>
              <a:t>richtig?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69705" y="1753487"/>
            <a:ext cx="7222576" cy="42118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156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8"/>
            <a:ext cx="8063230" cy="17882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40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bringt </a:t>
            </a:r>
            <a:r>
              <a:rPr sz="2400" b="1" spc="-10" dirty="0">
                <a:latin typeface="Arial"/>
                <a:cs typeface="Arial"/>
              </a:rPr>
              <a:t>das System </a:t>
            </a:r>
            <a:r>
              <a:rPr sz="2400" b="1" spc="-5" dirty="0">
                <a:latin typeface="Arial"/>
                <a:cs typeface="Arial"/>
              </a:rPr>
              <a:t>in der</a:t>
            </a:r>
            <a:r>
              <a:rPr sz="2400" b="1" spc="4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Schulrealität?</a:t>
            </a:r>
            <a:endParaRPr sz="2400" dirty="0">
              <a:latin typeface="Arial"/>
              <a:cs typeface="Arial"/>
            </a:endParaRPr>
          </a:p>
          <a:p>
            <a:pPr marL="494030" indent="-252095">
              <a:spcBef>
                <a:spcPts val="247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10" dirty="0">
                <a:latin typeface="Arial"/>
                <a:cs typeface="Arial"/>
              </a:rPr>
              <a:t>Ganzjährige </a:t>
            </a:r>
            <a:r>
              <a:rPr sz="2050" spc="5" dirty="0">
                <a:latin typeface="Arial"/>
                <a:cs typeface="Arial"/>
              </a:rPr>
              <a:t>Studie mit 10 Klassen im Gymnasium 7.</a:t>
            </a:r>
            <a:r>
              <a:rPr sz="2050" spc="-20" dirty="0">
                <a:latin typeface="Arial"/>
                <a:cs typeface="Arial"/>
              </a:rPr>
              <a:t> </a:t>
            </a:r>
            <a:r>
              <a:rPr sz="2050" dirty="0">
                <a:latin typeface="Arial"/>
                <a:cs typeface="Arial"/>
              </a:rPr>
              <a:t>Klasse.</a:t>
            </a:r>
          </a:p>
          <a:p>
            <a:pPr marL="494030" marR="5080" indent="-382905">
              <a:lnSpc>
                <a:spcPct val="101200"/>
              </a:lnSpc>
              <a:spcBef>
                <a:spcPts val="1155"/>
              </a:spcBef>
            </a:pPr>
            <a:r>
              <a:rPr sz="2050" spc="140" dirty="0">
                <a:solidFill>
                  <a:srgbClr val="A51E37"/>
                </a:solidFill>
                <a:latin typeface="Lucida Sans Unicode"/>
                <a:cs typeface="Lucida Sans Unicode"/>
              </a:rPr>
              <a:t>⇒ </a:t>
            </a:r>
            <a:r>
              <a:rPr sz="2050" spc="5" dirty="0">
                <a:latin typeface="Arial"/>
                <a:cs typeface="Arial"/>
              </a:rPr>
              <a:t>Lernerfolg der Schüler mit spezifischem </a:t>
            </a:r>
            <a:r>
              <a:rPr sz="2050" spc="-5" dirty="0">
                <a:latin typeface="Arial"/>
                <a:cs typeface="Arial"/>
              </a:rPr>
              <a:t>Feedback </a:t>
            </a:r>
            <a:r>
              <a:rPr sz="2050" spc="5" dirty="0">
                <a:latin typeface="Arial"/>
                <a:cs typeface="Arial"/>
              </a:rPr>
              <a:t>ist </a:t>
            </a:r>
            <a:r>
              <a:rPr sz="2050" spc="10" dirty="0">
                <a:latin typeface="Arial"/>
                <a:cs typeface="Arial"/>
              </a:rPr>
              <a:t>63% </a:t>
            </a:r>
            <a:r>
              <a:rPr sz="2050" spc="-10" dirty="0">
                <a:latin typeface="Arial"/>
                <a:cs typeface="Arial"/>
              </a:rPr>
              <a:t>höher.  </a:t>
            </a:r>
            <a:r>
              <a:rPr sz="2050" spc="5" dirty="0">
                <a:latin typeface="Arial"/>
                <a:cs typeface="Arial"/>
                <a:hlinkClick r:id="rId5" action="ppaction://hlinksldjump"/>
              </a:rPr>
              <a:t>(Meurers et al.</a:t>
            </a:r>
            <a:r>
              <a:rPr sz="2050" spc="-15" dirty="0">
                <a:latin typeface="Arial"/>
                <a:cs typeface="Arial"/>
                <a:hlinkClick r:id="rId5" action="ppaction://hlinksldjump"/>
              </a:rPr>
              <a:t> </a:t>
            </a:r>
            <a:r>
              <a:rPr sz="2050" spc="5" dirty="0">
                <a:latin typeface="Arial"/>
                <a:cs typeface="Arial"/>
                <a:hlinkClick r:id="rId5" action="ppaction://hlinksldjump"/>
              </a:rPr>
              <a:t>2019a)</a:t>
            </a: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6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8"/>
            <a:ext cx="8059420" cy="19265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Ein klare Win-Win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Situation</a:t>
            </a:r>
            <a:endParaRPr sz="2400" dirty="0">
              <a:latin typeface="Arial"/>
              <a:cs typeface="Arial"/>
            </a:endParaRPr>
          </a:p>
          <a:p>
            <a:pPr marL="494030" indent="-252095">
              <a:spcBef>
                <a:spcPts val="197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5" dirty="0">
                <a:latin typeface="Arial"/>
                <a:cs typeface="Arial"/>
              </a:rPr>
              <a:t>Schüler</a:t>
            </a:r>
            <a:endParaRPr sz="2050" dirty="0">
              <a:latin typeface="Arial"/>
              <a:cs typeface="Arial"/>
            </a:endParaRPr>
          </a:p>
          <a:p>
            <a:pPr marL="727075">
              <a:spcBef>
                <a:spcPts val="88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erhalten individuelle </a:t>
            </a:r>
            <a:r>
              <a:rPr sz="1700" spc="10" dirty="0">
                <a:latin typeface="Arial"/>
                <a:cs typeface="Arial"/>
              </a:rPr>
              <a:t>Unterstützung beim Üben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63%</a:t>
            </a:r>
            <a:r>
              <a:rPr sz="1700" spc="-12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Lernverbesserung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auf </a:t>
            </a:r>
            <a:r>
              <a:rPr sz="1700" spc="10" dirty="0">
                <a:latin typeface="Arial"/>
                <a:cs typeface="Arial"/>
              </a:rPr>
              <a:t>ihrem </a:t>
            </a:r>
            <a:r>
              <a:rPr sz="1700" dirty="0">
                <a:latin typeface="Arial"/>
                <a:cs typeface="Arial"/>
              </a:rPr>
              <a:t>Niveau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automatische</a:t>
            </a:r>
            <a:r>
              <a:rPr sz="1700" spc="-19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Binnendifferenzierung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4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10" dirty="0">
                <a:latin typeface="Arial"/>
                <a:cs typeface="Arial"/>
              </a:rPr>
              <a:t>unabhängig </a:t>
            </a:r>
            <a:r>
              <a:rPr sz="1700" spc="-5" dirty="0">
                <a:latin typeface="Arial"/>
                <a:cs typeface="Arial"/>
              </a:rPr>
              <a:t>vom </a:t>
            </a:r>
            <a:r>
              <a:rPr sz="1700" spc="10" dirty="0">
                <a:latin typeface="Arial"/>
                <a:cs typeface="Arial"/>
              </a:rPr>
              <a:t>Elternhaus </a:t>
            </a:r>
            <a:r>
              <a:rPr sz="1700" spc="120" dirty="0">
                <a:latin typeface="Lucida Sans Unicode"/>
                <a:cs typeface="Lucida Sans Unicode"/>
              </a:rPr>
              <a:t>→</a:t>
            </a:r>
            <a:r>
              <a:rPr sz="1700" spc="-80" dirty="0">
                <a:latin typeface="Lucida Sans Unicode"/>
                <a:cs typeface="Lucida Sans Unicode"/>
              </a:rPr>
              <a:t> </a:t>
            </a:r>
            <a:r>
              <a:rPr sz="1700" spc="5" dirty="0">
                <a:latin typeface="Arial"/>
                <a:cs typeface="Arial"/>
              </a:rPr>
              <a:t>Bildungsgerechtigkeit</a:t>
            </a:r>
            <a:endParaRPr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0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9299" y="502303"/>
            <a:ext cx="6394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Einführung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727" y="502303"/>
            <a:ext cx="199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Zweitsprachewerb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&amp;</a:t>
            </a:r>
            <a:r>
              <a:rPr sz="1000" spc="30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rId2" action="ppaction://hlinksldjump"/>
              </a:rPr>
              <a:t>Digitalisierung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5515" y="502303"/>
            <a:ext cx="5988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srgbClr val="D28E9B"/>
                </a:solidFill>
                <a:latin typeface="Arial"/>
                <a:cs typeface="Arial"/>
                <a:hlinkClick r:id="rId3" action="ppaction://hlinksldjump"/>
              </a:rPr>
              <a:t>FeedBook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89076" y="502303"/>
            <a:ext cx="11703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Nachweisbar</a:t>
            </a:r>
            <a:r>
              <a:rPr sz="1000" spc="-50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00" spc="-5" dirty="0">
                <a:solidFill>
                  <a:srgbClr val="A51E37"/>
                </a:solidFill>
                <a:latin typeface="Arial"/>
                <a:cs typeface="Arial"/>
                <a:hlinkClick r:id="rId4" action="ppaction://hlinksldjump"/>
              </a:rPr>
              <a:t>besser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4529" y="502303"/>
            <a:ext cx="48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Lite</a:t>
            </a:r>
            <a:r>
              <a:rPr sz="1000" spc="-1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r</a:t>
            </a:r>
            <a:r>
              <a:rPr sz="1000" spc="-5" dirty="0">
                <a:solidFill>
                  <a:srgbClr val="D28E9B"/>
                </a:solidFill>
                <a:latin typeface="Arial"/>
                <a:cs typeface="Arial"/>
                <a:hlinkClick r:id="" action="ppaction://noaction"/>
              </a:rPr>
              <a:t>atur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002" y="873696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7" y="0"/>
                </a:lnTo>
              </a:path>
            </a:pathLst>
          </a:custGeom>
          <a:ln w="5054">
            <a:solidFill>
              <a:srgbClr val="B4A0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31301" y="1043518"/>
            <a:ext cx="8059420" cy="3416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b="1" spc="-5" dirty="0">
                <a:latin typeface="Arial"/>
                <a:cs typeface="Arial"/>
              </a:rPr>
              <a:t>Ein klare Win-Win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Situation</a:t>
            </a:r>
            <a:endParaRPr sz="2400" dirty="0">
              <a:latin typeface="Arial"/>
              <a:cs typeface="Arial"/>
            </a:endParaRPr>
          </a:p>
          <a:p>
            <a:pPr marL="494030" indent="-252095">
              <a:spcBef>
                <a:spcPts val="197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5" dirty="0">
                <a:latin typeface="Arial"/>
                <a:cs typeface="Arial"/>
              </a:rPr>
              <a:t>Schüler</a:t>
            </a:r>
            <a:endParaRPr sz="2050" dirty="0">
              <a:latin typeface="Arial"/>
              <a:cs typeface="Arial"/>
            </a:endParaRPr>
          </a:p>
          <a:p>
            <a:pPr marL="727075">
              <a:spcBef>
                <a:spcPts val="88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erhalten individuelle </a:t>
            </a:r>
            <a:r>
              <a:rPr sz="1700" spc="10" dirty="0">
                <a:latin typeface="Arial"/>
                <a:cs typeface="Arial"/>
              </a:rPr>
              <a:t>Unterstützung beim Üben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63%</a:t>
            </a:r>
            <a:r>
              <a:rPr sz="1700" spc="-12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Lernverbesserung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auf </a:t>
            </a:r>
            <a:r>
              <a:rPr sz="1700" spc="10" dirty="0">
                <a:latin typeface="Arial"/>
                <a:cs typeface="Arial"/>
              </a:rPr>
              <a:t>ihrem </a:t>
            </a:r>
            <a:r>
              <a:rPr sz="1700" dirty="0">
                <a:latin typeface="Arial"/>
                <a:cs typeface="Arial"/>
              </a:rPr>
              <a:t>Niveau </a:t>
            </a:r>
            <a:r>
              <a:rPr sz="1700" spc="120" dirty="0">
                <a:latin typeface="Lucida Sans Unicode"/>
                <a:cs typeface="Lucida Sans Unicode"/>
              </a:rPr>
              <a:t>→ </a:t>
            </a:r>
            <a:r>
              <a:rPr sz="1700" spc="10" dirty="0">
                <a:latin typeface="Arial"/>
                <a:cs typeface="Arial"/>
              </a:rPr>
              <a:t>automatische</a:t>
            </a:r>
            <a:r>
              <a:rPr sz="1700" spc="-19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Binnendifferenzierung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4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10" dirty="0">
                <a:latin typeface="Arial"/>
                <a:cs typeface="Arial"/>
              </a:rPr>
              <a:t>unabhängig </a:t>
            </a:r>
            <a:r>
              <a:rPr sz="1700" spc="-5" dirty="0">
                <a:latin typeface="Arial"/>
                <a:cs typeface="Arial"/>
              </a:rPr>
              <a:t>vom </a:t>
            </a:r>
            <a:r>
              <a:rPr sz="1700" spc="10" dirty="0">
                <a:latin typeface="Arial"/>
                <a:cs typeface="Arial"/>
              </a:rPr>
              <a:t>Elternhaus </a:t>
            </a:r>
            <a:r>
              <a:rPr sz="1700" spc="120" dirty="0">
                <a:latin typeface="Lucida Sans Unicode"/>
                <a:cs typeface="Lucida Sans Unicode"/>
              </a:rPr>
              <a:t>→</a:t>
            </a:r>
            <a:r>
              <a:rPr sz="1700" spc="-80" dirty="0">
                <a:latin typeface="Lucida Sans Unicode"/>
                <a:cs typeface="Lucida Sans Unicode"/>
              </a:rPr>
              <a:t> </a:t>
            </a:r>
            <a:r>
              <a:rPr sz="1700" spc="5" dirty="0">
                <a:latin typeface="Arial"/>
                <a:cs typeface="Arial"/>
              </a:rPr>
              <a:t>Bildungsgerechtigkeit</a:t>
            </a:r>
            <a:endParaRPr sz="1700" dirty="0">
              <a:latin typeface="Arial"/>
              <a:cs typeface="Arial"/>
            </a:endParaRPr>
          </a:p>
          <a:p>
            <a:pPr marL="494030" indent="-252095">
              <a:spcBef>
                <a:spcPts val="1610"/>
              </a:spcBef>
              <a:buClr>
                <a:srgbClr val="A51E37"/>
              </a:buClr>
              <a:buFont typeface="Lucida Sans Unicode"/>
              <a:buChar char="•"/>
              <a:tabLst>
                <a:tab pos="494665" algn="l"/>
              </a:tabLst>
            </a:pPr>
            <a:r>
              <a:rPr sz="2050" spc="5" dirty="0">
                <a:latin typeface="Arial"/>
                <a:cs typeface="Arial"/>
              </a:rPr>
              <a:t>Lehrer</a:t>
            </a:r>
            <a:endParaRPr sz="2050" dirty="0">
              <a:latin typeface="Arial"/>
              <a:cs typeface="Arial"/>
            </a:endParaRPr>
          </a:p>
          <a:p>
            <a:pPr marL="727075">
              <a:spcBef>
                <a:spcPts val="88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werden </a:t>
            </a:r>
            <a:r>
              <a:rPr sz="1700" spc="-5" dirty="0">
                <a:latin typeface="Arial"/>
                <a:cs typeface="Arial"/>
              </a:rPr>
              <a:t>von </a:t>
            </a:r>
            <a:r>
              <a:rPr sz="1700" dirty="0">
                <a:latin typeface="Arial"/>
                <a:cs typeface="Arial"/>
              </a:rPr>
              <a:t>Korrekturaufwand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entlastet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0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10" dirty="0">
                <a:latin typeface="Arial"/>
                <a:cs typeface="Arial"/>
              </a:rPr>
              <a:t>können </a:t>
            </a:r>
            <a:r>
              <a:rPr sz="1700" spc="5" dirty="0">
                <a:latin typeface="Arial"/>
                <a:cs typeface="Arial"/>
              </a:rPr>
              <a:t>binnendifferenzieren </a:t>
            </a:r>
            <a:r>
              <a:rPr sz="1700" spc="10" dirty="0">
                <a:latin typeface="Arial"/>
                <a:cs typeface="Arial"/>
              </a:rPr>
              <a:t>ohne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Mehraufwand</a:t>
            </a:r>
            <a:endParaRPr sz="1700" dirty="0">
              <a:latin typeface="Arial"/>
              <a:cs typeface="Arial"/>
            </a:endParaRPr>
          </a:p>
          <a:p>
            <a:pPr marL="727075">
              <a:spcBef>
                <a:spcPts val="335"/>
              </a:spcBef>
            </a:pPr>
            <a:r>
              <a:rPr sz="1700" b="1" spc="10" dirty="0">
                <a:solidFill>
                  <a:srgbClr val="A51E37"/>
                </a:solidFill>
                <a:latin typeface="Arial"/>
                <a:cs typeface="Arial"/>
              </a:rPr>
              <a:t>+ </a:t>
            </a:r>
            <a:r>
              <a:rPr sz="1700" spc="5" dirty="0">
                <a:latin typeface="Arial"/>
                <a:cs typeface="Arial"/>
              </a:rPr>
              <a:t>Arbeit in </a:t>
            </a:r>
            <a:r>
              <a:rPr sz="1700" spc="10" dirty="0">
                <a:latin typeface="Arial"/>
                <a:cs typeface="Arial"/>
              </a:rPr>
              <a:t>der Klasse </a:t>
            </a:r>
            <a:r>
              <a:rPr sz="1700" spc="5" dirty="0">
                <a:latin typeface="Arial"/>
                <a:cs typeface="Arial"/>
              </a:rPr>
              <a:t>mit </a:t>
            </a:r>
            <a:r>
              <a:rPr sz="1700" spc="10" dirty="0">
                <a:latin typeface="Arial"/>
                <a:cs typeface="Arial"/>
              </a:rPr>
              <a:t>besser </a:t>
            </a:r>
            <a:r>
              <a:rPr sz="1700" spc="5" dirty="0">
                <a:latin typeface="Arial"/>
                <a:cs typeface="Arial"/>
              </a:rPr>
              <a:t>vorbereiteten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15" dirty="0">
                <a:latin typeface="Arial"/>
                <a:cs typeface="Arial"/>
              </a:rPr>
              <a:t>Kindern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9038EA-D68D-4C25-9142-6323121AE21E}"/>
              </a:ext>
            </a:extLst>
          </p:cNvPr>
          <p:cNvSpPr txBox="1"/>
          <p:nvPr/>
        </p:nvSpPr>
        <p:spPr>
          <a:xfrm>
            <a:off x="3258457" y="5399314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!Solange der Mehrwert nicht durch Einsparungen wieder wegfällt!</a:t>
            </a:r>
          </a:p>
        </p:txBody>
      </p:sp>
    </p:spTree>
    <p:extLst>
      <p:ext uri="{BB962C8B-B14F-4D97-AF65-F5344CB8AC3E}">
        <p14:creationId xmlns:p14="http://schemas.microsoft.com/office/powerpoint/2010/main" val="4354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5A89A75-5979-40CE-A1E4-D7DF8C4B9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6" y="796862"/>
            <a:ext cx="12192000" cy="45419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C30828-03F1-4CA1-BB8E-E07D745320BF}"/>
              </a:ext>
            </a:extLst>
          </p:cNvPr>
          <p:cNvSpPr txBox="1"/>
          <p:nvPr/>
        </p:nvSpPr>
        <p:spPr>
          <a:xfrm>
            <a:off x="507146" y="533883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didi.schule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604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5D5C9D5-3C1C-48AE-9EA3-611D716E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" y="689212"/>
            <a:ext cx="6323463" cy="47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Text, Boden, drinnen, Wand enthält.&#10;&#10;Automatisch generierte Beschreibung">
            <a:extLst>
              <a:ext uri="{FF2B5EF4-FFF2-40B4-BE49-F238E27FC236}">
                <a16:creationId xmlns:a16="http://schemas.microsoft.com/office/drawing/2014/main" id="{0748589F-5BF9-4688-8FBA-EB7E17BB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30" y="1687479"/>
            <a:ext cx="5145206" cy="27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Digital und analog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sz="2000" b="0" i="0" strike="noStrike" dirty="0">
                <a:effectLst/>
                <a:latin typeface="Verdana" panose="020B0604030504040204" pitchFamily="34" charset="0"/>
              </a:rPr>
              <a:t>Wie Unterricht auch in Zukunft funktioniert</a:t>
            </a:r>
            <a:endParaRPr lang="de-DE" sz="2000" dirty="0"/>
          </a:p>
        </p:txBody>
      </p:sp>
      <p:pic>
        <p:nvPicPr>
          <p:cNvPr id="1026" name="Picture 2" descr="Titelbild">
            <a:extLst>
              <a:ext uri="{FF2B5EF4-FFF2-40B4-BE49-F238E27FC236}">
                <a16:creationId xmlns:a16="http://schemas.microsoft.com/office/drawing/2014/main" id="{17BD14F7-7E09-42E3-8D36-64FE868C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24" y="571500"/>
            <a:ext cx="4344291" cy="56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Digital und analog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/>
          <a:p>
            <a:pPr rtl="0"/>
            <a:r>
              <a:rPr lang="de-DE" sz="2000" b="0" i="0" strike="noStrike" dirty="0">
                <a:effectLst/>
                <a:latin typeface="Verdana" panose="020B0604030504040204" pitchFamily="34" charset="0"/>
              </a:rPr>
              <a:t>Wie Unterricht auch in Zukunft funktioniert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183BAD-EFF8-45B2-A243-7018EC631E63}"/>
              </a:ext>
            </a:extLst>
          </p:cNvPr>
          <p:cNvSpPr txBox="1"/>
          <p:nvPr/>
        </p:nvSpPr>
        <p:spPr>
          <a:xfrm>
            <a:off x="496360" y="1495449"/>
            <a:ext cx="4166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„Neuer“ Unterrichtsinhalt: </a:t>
            </a:r>
          </a:p>
          <a:p>
            <a:r>
              <a:rPr lang="de-DE" sz="2000" dirty="0"/>
              <a:t>Medienbildung und digitale Bildung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5B4B6D-5D5E-420C-9824-4F89608ABD0C}"/>
              </a:ext>
            </a:extLst>
          </p:cNvPr>
          <p:cNvSpPr txBox="1"/>
          <p:nvPr/>
        </p:nvSpPr>
        <p:spPr>
          <a:xfrm>
            <a:off x="496360" y="2882289"/>
            <a:ext cx="2943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Neue Möglichkeiten: </a:t>
            </a:r>
          </a:p>
          <a:p>
            <a:r>
              <a:rPr lang="de-DE" sz="2000" dirty="0"/>
              <a:t>KI gestützter Unterricht  </a:t>
            </a:r>
          </a:p>
        </p:txBody>
      </p:sp>
    </p:spTree>
    <p:extLst>
      <p:ext uri="{BB962C8B-B14F-4D97-AF65-F5344CB8AC3E}">
        <p14:creationId xmlns:p14="http://schemas.microsoft.com/office/powerpoint/2010/main" val="5851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434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4 Gaming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36" y="212490"/>
            <a:ext cx="4560844" cy="6401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22" y="215779"/>
            <a:ext cx="4520851" cy="6397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4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ECFB1-4F74-4EE0-935D-6588B38B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Das Leben unserer SchülerInnen ist digital!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DA593D-23B3-4C7E-AF5B-2BC104F4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590" y="2353126"/>
            <a:ext cx="1396976" cy="249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FE47F1-44E3-48CE-94FD-0CBE802F6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41" y="2353127"/>
            <a:ext cx="4482236" cy="249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8E64A5-6075-451B-B7AD-F4F323A6F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7" y="2457583"/>
            <a:ext cx="3397105" cy="228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4928"/>
            <a:ext cx="3732244" cy="1702952"/>
          </a:xfrm>
        </p:spPr>
        <p:txBody>
          <a:bodyPr>
            <a:normAutofit/>
          </a:bodyPr>
          <a:lstStyle/>
          <a:p>
            <a:r>
              <a:rPr lang="de-DE" dirty="0"/>
              <a:t>3 ½  Arten von Videoaufnahmen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15B246-F189-4163-A045-9884D8D15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83" y="810882"/>
            <a:ext cx="2416766" cy="18125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C83F350-76F6-41F7-958F-2E1B30F8E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88" y="4279769"/>
            <a:ext cx="2357241" cy="176203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8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0F6733A-3E0C-4EDA-8555-B2023755F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51" y="3468802"/>
            <a:ext cx="2551547" cy="18989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D34AC6A-FE10-4BD1-AA92-D2652D3C3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64" y="1138711"/>
            <a:ext cx="2920646" cy="21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E05513-AE29-46F3-8F64-EEDA81C0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51" y="0"/>
            <a:ext cx="9197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iPad Kamera ein Video aufnehmen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0D52F-DB2C-437E-AB5E-D7FD3454D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73A94A-5B51-4328-A30F-CD3328DE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578" y="1493524"/>
            <a:ext cx="6305073" cy="50155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255B7A-1129-4D40-A897-9F3967EC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9" y="1948068"/>
            <a:ext cx="5163153" cy="38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5D453-3509-482D-A6F0-EEEC42DA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iPad Kamera ein Video aufnehmen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2EF191-D71F-41DF-BDF3-9F6D4544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9" y="2341848"/>
            <a:ext cx="4322064" cy="3230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29E42-A20F-489F-A9F1-427E25641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015" y="2410119"/>
            <a:ext cx="3488220" cy="3162472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D0292D-16DE-4559-9614-929B8B475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90015" y="1815710"/>
            <a:ext cx="3488220" cy="4562491"/>
          </a:xfrm>
        </p:spPr>
      </p:pic>
    </p:spTree>
    <p:extLst>
      <p:ext uri="{BB962C8B-B14F-4D97-AF65-F5344CB8AC3E}">
        <p14:creationId xmlns:p14="http://schemas.microsoft.com/office/powerpoint/2010/main" val="22687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Blumenwiese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9204" y="4506119"/>
            <a:ext cx="4175722" cy="23518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488282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5" y="3074194"/>
            <a:ext cx="418883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18A3B-590E-48A4-9D23-F4FED3B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CA592-FBEC-4F54-8501-EF1EE717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7" y="183572"/>
            <a:ext cx="8584228" cy="63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92192-309D-453F-85D2-338421C4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583429-802D-4443-BBEB-F866EA856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DB030E-E2BA-4772-BCDF-21517410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6512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5462016" y="2225040"/>
            <a:ext cx="2097024" cy="11521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5980176" y="4201001"/>
            <a:ext cx="3249168" cy="22918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6219825" y="26164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6464528" y="5162272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39324B-55C6-43EF-B5A1-B2ECC0D00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64" y="2816099"/>
            <a:ext cx="6735350" cy="304872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90A12C-A20A-49D2-B09E-623D522EA8A7}"/>
              </a:ext>
            </a:extLst>
          </p:cNvPr>
          <p:cNvSpPr txBox="1"/>
          <p:nvPr/>
        </p:nvSpPr>
        <p:spPr>
          <a:xfrm>
            <a:off x="0" y="18145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 err="1"/>
              <a:t>permanently</a:t>
            </a:r>
            <a:r>
              <a:rPr lang="de-DE" sz="2400" b="1" i="1" dirty="0"/>
              <a:t> online, </a:t>
            </a:r>
            <a:r>
              <a:rPr lang="de-DE" sz="2400" b="1" i="1" dirty="0" err="1"/>
              <a:t>permanently</a:t>
            </a:r>
            <a:r>
              <a:rPr lang="de-DE" sz="2400" b="1" i="1" dirty="0"/>
              <a:t> </a:t>
            </a:r>
            <a:r>
              <a:rPr lang="de-DE" sz="2400" b="1" i="1" dirty="0" err="1"/>
              <a:t>connected</a:t>
            </a:r>
            <a:r>
              <a:rPr lang="de-DE" sz="2400" b="1" i="1" dirty="0"/>
              <a:t> = immer online, immer verbunden</a:t>
            </a:r>
            <a:endParaRPr lang="de-DE" sz="2400" b="1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0DC2988-733C-453A-BB43-D3FE0C9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/>
          <a:lstStyle/>
          <a:p>
            <a:pPr algn="ctr"/>
            <a:r>
              <a:rPr lang="de-DE" dirty="0"/>
              <a:t>POPC</a:t>
            </a:r>
          </a:p>
        </p:txBody>
      </p:sp>
    </p:spTree>
    <p:extLst>
      <p:ext uri="{BB962C8B-B14F-4D97-AF65-F5344CB8AC3E}">
        <p14:creationId xmlns:p14="http://schemas.microsoft.com/office/powerpoint/2010/main" val="42489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8" y="704518"/>
            <a:ext cx="8467085" cy="55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827C71-001A-418F-884F-580BF5FE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82" y="13050"/>
            <a:ext cx="9126597" cy="68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E64B97-C239-44E3-9094-298F08D9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1" y="1694230"/>
            <a:ext cx="3703852" cy="22829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07404C-3052-457A-B577-5B8F425A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23" y="1806346"/>
            <a:ext cx="3427192" cy="22829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B64B6A6-C81E-40EA-A60B-E37AAA88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03" y="3249662"/>
            <a:ext cx="3449424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BC2D4-F7E3-486C-A886-8534579D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Alltag wird/ist digital!</a:t>
            </a:r>
          </a:p>
        </p:txBody>
      </p:sp>
    </p:spTree>
    <p:extLst>
      <p:ext uri="{BB962C8B-B14F-4D97-AF65-F5344CB8AC3E}">
        <p14:creationId xmlns:p14="http://schemas.microsoft.com/office/powerpoint/2010/main" val="11438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autenraster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8_TF03031015" id="{F52E478C-C6C3-47FC-AC52-3AA1BFB9B5E7}" vid="{B6A15A0E-9597-48A3-BCD0-2AA4F491C9C2}"/>
    </a:ext>
  </a:extLst>
</a:theme>
</file>

<file path=ppt/theme/theme2.xml><?xml version="1.0" encoding="utf-8"?>
<a:theme xmlns:a="http://schemas.openxmlformats.org/drawingml/2006/main" name="Office-Design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Office PowerPoint</Application>
  <PresentationFormat>Breitbild</PresentationFormat>
  <Paragraphs>166</Paragraphs>
  <Slides>71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7" baseType="lpstr">
      <vt:lpstr>Arial</vt:lpstr>
      <vt:lpstr>Calibri</vt:lpstr>
      <vt:lpstr>Lato</vt:lpstr>
      <vt:lpstr>Lucida Sans Unicode</vt:lpstr>
      <vt:lpstr>Verdana</vt:lpstr>
      <vt:lpstr>Rautenraster 16x9</vt:lpstr>
      <vt:lpstr> Hybrider Unterricht  </vt:lpstr>
      <vt:lpstr>Hybrid?</vt:lpstr>
      <vt:lpstr>Vorstellung</vt:lpstr>
      <vt:lpstr>Digital und analog</vt:lpstr>
      <vt:lpstr>Digital und analog</vt:lpstr>
      <vt:lpstr>Das Leben unserer SchülerInnen ist digital!</vt:lpstr>
      <vt:lpstr>POPC</vt:lpstr>
      <vt:lpstr>Unser Alltag wird/ist digital!</vt:lpstr>
      <vt:lpstr>Unser Alltag wird/ist digital!</vt:lpstr>
      <vt:lpstr>Unser Alltag wird/ist digital!</vt:lpstr>
      <vt:lpstr>Wie reagiert die Schule auf die Digitalität?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Warum ist der Unterricht in Deutschland nicht stärker digitalisiert?</vt:lpstr>
      <vt:lpstr>PowerPoint-Präsentation</vt:lpstr>
      <vt:lpstr>Digitale Teilhabe</vt:lpstr>
      <vt:lpstr>PowerPoint-Präsentation</vt:lpstr>
      <vt:lpstr>PowerPoint-Präsentation</vt:lpstr>
      <vt:lpstr>PowerPoint-Präsentation</vt:lpstr>
      <vt:lpstr>Wissen pauken</vt:lpstr>
      <vt:lpstr>Wissen pauken</vt:lpstr>
      <vt:lpstr>PowerPoint-Präsentation</vt:lpstr>
      <vt:lpstr>PowerPoint-Präsentation</vt:lpstr>
      <vt:lpstr>PowerPoint-Präsentation</vt:lpstr>
      <vt:lpstr>Feedbook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 und analog</vt:lpstr>
      <vt:lpstr>Digital und analog</vt:lpstr>
      <vt:lpstr>PowerPoint-Präsentation</vt:lpstr>
      <vt:lpstr>PowerPoint-Präsentation</vt:lpstr>
      <vt:lpstr>3 ½  Arten von Videoaufnahmen</vt:lpstr>
      <vt:lpstr>PowerPoint-Präsentation</vt:lpstr>
      <vt:lpstr>Mit der iPad Kamera ein Video aufnehmen</vt:lpstr>
      <vt:lpstr>Mit der iPad Kamera ein Video aufnehmen</vt:lpstr>
      <vt:lpstr>Die Blumenwiese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Analog und digital</dc:title>
  <dc:creator>Florian Nuxoll</dc:creator>
  <cp:lastModifiedBy>Florian Nuxoll</cp:lastModifiedBy>
  <cp:revision>6</cp:revision>
  <dcterms:created xsi:type="dcterms:W3CDTF">2020-10-05T05:53:17Z</dcterms:created>
  <dcterms:modified xsi:type="dcterms:W3CDTF">2021-02-27T08:23:53Z</dcterms:modified>
</cp:coreProperties>
</file>