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media/image85.jpg" ContentType="image/jpeg"/>
  <Override PartName="/ppt/media/image123.jpg" ContentType="image/jpeg"/>
  <Override PartName="/ppt/media/image126.jpg" ContentType="image/jpeg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290.xml" ContentType="application/vnd.openxmlformats-officedocument.presentationml.slide+xml"/>
  <Override PartName="/ppt/slides/slide230.xml" ContentType="application/vnd.openxmlformats-officedocument.presentationml.slide+xml"/>
  <Override PartName="/ppt/slides/slide190.xml" ContentType="application/vnd.openxmlformats-officedocument.presentationml.slide+xml"/>
  <Override PartName="/ppt/slideLayouts/slideLayout25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8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1" r:id="rId2"/>
  </p:sldMasterIdLst>
  <p:notesMasterIdLst>
    <p:notesMasterId r:id="rId122"/>
  </p:notesMasterIdLst>
  <p:handoutMasterIdLst>
    <p:handoutMasterId r:id="rId123"/>
  </p:handoutMasterIdLst>
  <p:sldIdLst>
    <p:sldId id="261" r:id="rId3"/>
    <p:sldId id="893" r:id="rId4"/>
    <p:sldId id="257" r:id="rId5"/>
    <p:sldId id="271" r:id="rId6"/>
    <p:sldId id="894" r:id="rId7"/>
    <p:sldId id="891" r:id="rId8"/>
    <p:sldId id="272" r:id="rId9"/>
    <p:sldId id="788" r:id="rId10"/>
    <p:sldId id="625" r:id="rId11"/>
    <p:sldId id="854" r:id="rId12"/>
    <p:sldId id="855" r:id="rId13"/>
    <p:sldId id="888" r:id="rId14"/>
    <p:sldId id="861" r:id="rId15"/>
    <p:sldId id="866" r:id="rId16"/>
    <p:sldId id="736" r:id="rId17"/>
    <p:sldId id="862" r:id="rId18"/>
    <p:sldId id="863" r:id="rId19"/>
    <p:sldId id="889" r:id="rId20"/>
    <p:sldId id="737" r:id="rId21"/>
    <p:sldId id="864" r:id="rId22"/>
    <p:sldId id="890" r:id="rId23"/>
    <p:sldId id="867" r:id="rId24"/>
    <p:sldId id="868" r:id="rId25"/>
    <p:sldId id="857" r:id="rId26"/>
    <p:sldId id="858" r:id="rId27"/>
    <p:sldId id="859" r:id="rId28"/>
    <p:sldId id="895" r:id="rId29"/>
    <p:sldId id="909" r:id="rId30"/>
    <p:sldId id="869" r:id="rId31"/>
    <p:sldId id="885" r:id="rId32"/>
    <p:sldId id="870" r:id="rId33"/>
    <p:sldId id="871" r:id="rId34"/>
    <p:sldId id="872" r:id="rId35"/>
    <p:sldId id="875" r:id="rId36"/>
    <p:sldId id="896" r:id="rId37"/>
    <p:sldId id="878" r:id="rId38"/>
    <p:sldId id="678" r:id="rId39"/>
    <p:sldId id="679" r:id="rId40"/>
    <p:sldId id="680" r:id="rId41"/>
    <p:sldId id="681" r:id="rId42"/>
    <p:sldId id="682" r:id="rId43"/>
    <p:sldId id="683" r:id="rId44"/>
    <p:sldId id="684" r:id="rId45"/>
    <p:sldId id="685" r:id="rId46"/>
    <p:sldId id="686" r:id="rId47"/>
    <p:sldId id="687" r:id="rId48"/>
    <p:sldId id="688" r:id="rId49"/>
    <p:sldId id="689" r:id="rId50"/>
    <p:sldId id="690" r:id="rId51"/>
    <p:sldId id="691" r:id="rId52"/>
    <p:sldId id="692" r:id="rId53"/>
    <p:sldId id="693" r:id="rId54"/>
    <p:sldId id="694" r:id="rId55"/>
    <p:sldId id="695" r:id="rId56"/>
    <p:sldId id="696" r:id="rId57"/>
    <p:sldId id="698" r:id="rId58"/>
    <p:sldId id="702" r:id="rId59"/>
    <p:sldId id="703" r:id="rId60"/>
    <p:sldId id="707" r:id="rId61"/>
    <p:sldId id="708" r:id="rId62"/>
    <p:sldId id="709" r:id="rId63"/>
    <p:sldId id="789" r:id="rId64"/>
    <p:sldId id="892" r:id="rId65"/>
    <p:sldId id="877" r:id="rId66"/>
    <p:sldId id="897" r:id="rId67"/>
    <p:sldId id="860" r:id="rId68"/>
    <p:sldId id="898" r:id="rId69"/>
    <p:sldId id="865" r:id="rId70"/>
    <p:sldId id="899" r:id="rId71"/>
    <p:sldId id="837" r:id="rId72"/>
    <p:sldId id="900" r:id="rId73"/>
    <p:sldId id="876" r:id="rId74"/>
    <p:sldId id="790" r:id="rId75"/>
    <p:sldId id="793" r:id="rId76"/>
    <p:sldId id="795" r:id="rId77"/>
    <p:sldId id="798" r:id="rId78"/>
    <p:sldId id="799" r:id="rId79"/>
    <p:sldId id="804" r:id="rId80"/>
    <p:sldId id="800" r:id="rId81"/>
    <p:sldId id="801" r:id="rId82"/>
    <p:sldId id="802" r:id="rId83"/>
    <p:sldId id="803" r:id="rId84"/>
    <p:sldId id="399" r:id="rId85"/>
    <p:sldId id="400" r:id="rId86"/>
    <p:sldId id="904" r:id="rId87"/>
    <p:sldId id="905" r:id="rId88"/>
    <p:sldId id="643" r:id="rId89"/>
    <p:sldId id="624" r:id="rId90"/>
    <p:sldId id="886" r:id="rId91"/>
    <p:sldId id="406" r:id="rId92"/>
    <p:sldId id="407" r:id="rId93"/>
    <p:sldId id="328" r:id="rId94"/>
    <p:sldId id="280" r:id="rId95"/>
    <p:sldId id="372" r:id="rId96"/>
    <p:sldId id="373" r:id="rId97"/>
    <p:sldId id="374" r:id="rId98"/>
    <p:sldId id="375" r:id="rId99"/>
    <p:sldId id="376" r:id="rId100"/>
    <p:sldId id="377" r:id="rId101"/>
    <p:sldId id="381" r:id="rId102"/>
    <p:sldId id="412" r:id="rId103"/>
    <p:sldId id="383" r:id="rId104"/>
    <p:sldId id="391" r:id="rId105"/>
    <p:sldId id="414" r:id="rId106"/>
    <p:sldId id="417" r:id="rId107"/>
    <p:sldId id="545" r:id="rId108"/>
    <p:sldId id="906" r:id="rId109"/>
    <p:sldId id="740" r:id="rId110"/>
    <p:sldId id="726" r:id="rId111"/>
    <p:sldId id="728" r:id="rId112"/>
    <p:sldId id="752" r:id="rId113"/>
    <p:sldId id="753" r:id="rId114"/>
    <p:sldId id="458" r:id="rId115"/>
    <p:sldId id="453" r:id="rId116"/>
    <p:sldId id="454" r:id="rId117"/>
    <p:sldId id="455" r:id="rId118"/>
    <p:sldId id="456" r:id="rId119"/>
    <p:sldId id="907" r:id="rId120"/>
    <p:sldId id="349" r:id="rId121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orian Nuxoll" initials="FN" lastIdx="1" clrIdx="0">
    <p:extLst>
      <p:ext uri="{19B8F6BF-5375-455C-9EA6-DF929625EA0E}">
        <p15:presenceInfo xmlns:p15="http://schemas.microsoft.com/office/powerpoint/2012/main" userId="c112223b0a12bea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706" autoAdjust="0"/>
  </p:normalViewPr>
  <p:slideViewPr>
    <p:cSldViewPr snapToGrid="0">
      <p:cViewPr varScale="1">
        <p:scale>
          <a:sx n="125" d="100"/>
          <a:sy n="125" d="100"/>
        </p:scale>
        <p:origin x="298" y="77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handoutMaster" Target="handoutMasters/handoutMaster1.xml"/><Relationship Id="rId128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commentAuthors" Target="commentAuthors.xml"/><Relationship Id="rId129" Type="http://schemas.microsoft.com/office/2016/11/relationships/changesInfo" Target="changesInfos/changesInfo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6F6F72C0-F401-4DD1-AE1E-13FB08D929EB}"/>
    <pc:docChg chg="undo custSel addSld delSld">
      <pc:chgData name="Florian Nuxoll" userId="c112223b0a12bea3" providerId="LiveId" clId="{6F6F72C0-F401-4DD1-AE1E-13FB08D929EB}" dt="2021-02-08T20:50:17.971" v="5" actId="47"/>
      <pc:docMkLst>
        <pc:docMk/>
      </pc:docMkLst>
      <pc:sldChg chg="add del">
        <pc:chgData name="Florian Nuxoll" userId="c112223b0a12bea3" providerId="LiveId" clId="{6F6F72C0-F401-4DD1-AE1E-13FB08D929EB}" dt="2021-02-08T20:50:10.871" v="2" actId="47"/>
        <pc:sldMkLst>
          <pc:docMk/>
          <pc:sldMk cId="234639708" sldId="795"/>
        </pc:sldMkLst>
      </pc:sldChg>
      <pc:sldChg chg="del">
        <pc:chgData name="Florian Nuxoll" userId="c112223b0a12bea3" providerId="LiveId" clId="{6F6F72C0-F401-4DD1-AE1E-13FB08D929EB}" dt="2021-02-08T20:50:14.705" v="3" actId="47"/>
        <pc:sldMkLst>
          <pc:docMk/>
          <pc:sldMk cId="2508163222" sldId="873"/>
        </pc:sldMkLst>
      </pc:sldChg>
      <pc:sldChg chg="del">
        <pc:chgData name="Florian Nuxoll" userId="c112223b0a12bea3" providerId="LiveId" clId="{6F6F72C0-F401-4DD1-AE1E-13FB08D929EB}" dt="2021-02-08T20:50:17.097" v="4" actId="47"/>
        <pc:sldMkLst>
          <pc:docMk/>
          <pc:sldMk cId="2591733180" sldId="901"/>
        </pc:sldMkLst>
      </pc:sldChg>
      <pc:sldChg chg="del">
        <pc:chgData name="Florian Nuxoll" userId="c112223b0a12bea3" providerId="LiveId" clId="{6F6F72C0-F401-4DD1-AE1E-13FB08D929EB}" dt="2021-02-08T20:50:17.971" v="5" actId="47"/>
        <pc:sldMkLst>
          <pc:docMk/>
          <pc:sldMk cId="2962164049" sldId="902"/>
        </pc:sldMkLst>
      </pc:sldChg>
      <pc:sldChg chg="del">
        <pc:chgData name="Florian Nuxoll" userId="c112223b0a12bea3" providerId="LiveId" clId="{6F6F72C0-F401-4DD1-AE1E-13FB08D929EB}" dt="2021-02-08T20:49:56.422" v="0" actId="47"/>
        <pc:sldMkLst>
          <pc:docMk/>
          <pc:sldMk cId="2122739712" sldId="903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07T17:22:59.428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A8D42F-0392-4470-9FF4-6757B343C1F8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41399B7-9AB1-4A1F-9E34-CAE323E89BA0}">
      <dgm:prSet phldrT="[Text]"/>
      <dgm:spPr/>
      <dgm:t>
        <a:bodyPr/>
        <a:lstStyle/>
        <a:p>
          <a:r>
            <a:rPr lang="de-DE" dirty="0"/>
            <a:t>Lehrer</a:t>
          </a:r>
        </a:p>
      </dgm:t>
    </dgm:pt>
    <dgm:pt modelId="{1E179468-ABF9-4CF1-9CE7-8DD348617B19}" type="parTrans" cxnId="{66D33A25-BA6B-40B6-A2B7-A47043BF5C15}">
      <dgm:prSet/>
      <dgm:spPr/>
      <dgm:t>
        <a:bodyPr/>
        <a:lstStyle/>
        <a:p>
          <a:endParaRPr lang="de-DE"/>
        </a:p>
      </dgm:t>
    </dgm:pt>
    <dgm:pt modelId="{CAAB1F4F-5C80-4497-9034-DC4A15D50AB4}" type="sibTrans" cxnId="{66D33A25-BA6B-40B6-A2B7-A47043BF5C15}">
      <dgm:prSet/>
      <dgm:spPr/>
      <dgm:t>
        <a:bodyPr/>
        <a:lstStyle/>
        <a:p>
          <a:endParaRPr lang="de-DE"/>
        </a:p>
      </dgm:t>
    </dgm:pt>
    <dgm:pt modelId="{40EF899C-342F-4AFC-84F2-83C1FB8A07E4}">
      <dgm:prSet phldrT="[Text]"/>
      <dgm:spPr/>
      <dgm:t>
        <a:bodyPr/>
        <a:lstStyle/>
        <a:p>
          <a:r>
            <a:rPr lang="de-DE" dirty="0"/>
            <a:t>Konzepte</a:t>
          </a:r>
        </a:p>
      </dgm:t>
    </dgm:pt>
    <dgm:pt modelId="{21E5746D-5924-4DD8-966A-9F9B05E9F14C}" type="parTrans" cxnId="{D0B724FB-2FA4-4454-9EFE-E266C2CD3EBA}">
      <dgm:prSet/>
      <dgm:spPr/>
      <dgm:t>
        <a:bodyPr/>
        <a:lstStyle/>
        <a:p>
          <a:endParaRPr lang="de-DE"/>
        </a:p>
      </dgm:t>
    </dgm:pt>
    <dgm:pt modelId="{80816F61-3BDB-4802-B4CE-0B6F4D50887C}" type="sibTrans" cxnId="{D0B724FB-2FA4-4454-9EFE-E266C2CD3EBA}">
      <dgm:prSet/>
      <dgm:spPr/>
      <dgm:t>
        <a:bodyPr/>
        <a:lstStyle/>
        <a:p>
          <a:endParaRPr lang="de-DE"/>
        </a:p>
      </dgm:t>
    </dgm:pt>
    <dgm:pt modelId="{E4901DFF-68B5-40C5-ACCE-E053A32B54D0}">
      <dgm:prSet phldrT="[Text]"/>
      <dgm:spPr/>
      <dgm:t>
        <a:bodyPr/>
        <a:lstStyle/>
        <a:p>
          <a:r>
            <a:rPr lang="de-DE" dirty="0"/>
            <a:t>Technik</a:t>
          </a:r>
        </a:p>
      </dgm:t>
    </dgm:pt>
    <dgm:pt modelId="{25CC72B3-11B6-464C-BB55-0E4D7B3094B6}" type="parTrans" cxnId="{DFCCA58B-41E0-455F-ACBA-E827BE845C2F}">
      <dgm:prSet/>
      <dgm:spPr/>
      <dgm:t>
        <a:bodyPr/>
        <a:lstStyle/>
        <a:p>
          <a:endParaRPr lang="de-DE"/>
        </a:p>
      </dgm:t>
    </dgm:pt>
    <dgm:pt modelId="{28FB8C42-9191-4AB0-B266-02AE96F14377}" type="sibTrans" cxnId="{DFCCA58B-41E0-455F-ACBA-E827BE845C2F}">
      <dgm:prSet/>
      <dgm:spPr/>
      <dgm:t>
        <a:bodyPr/>
        <a:lstStyle/>
        <a:p>
          <a:endParaRPr lang="de-DE"/>
        </a:p>
      </dgm:t>
    </dgm:pt>
    <dgm:pt modelId="{C3FC85BE-5517-4C9B-9743-64A7A75395E0}" type="pres">
      <dgm:prSet presAssocID="{83A8D42F-0392-4470-9FF4-6757B343C1F8}" presName="Name0" presStyleCnt="0">
        <dgm:presLayoutVars>
          <dgm:dir/>
          <dgm:resizeHandles val="exact"/>
        </dgm:presLayoutVars>
      </dgm:prSet>
      <dgm:spPr/>
    </dgm:pt>
    <dgm:pt modelId="{554844DE-7579-404A-87CB-E403C80C5EDF}" type="pres">
      <dgm:prSet presAssocID="{A41399B7-9AB1-4A1F-9E34-CAE323E89BA0}" presName="node" presStyleLbl="node1" presStyleIdx="0" presStyleCnt="3">
        <dgm:presLayoutVars>
          <dgm:bulletEnabled val="1"/>
        </dgm:presLayoutVars>
      </dgm:prSet>
      <dgm:spPr/>
    </dgm:pt>
    <dgm:pt modelId="{E0E5B36E-53AF-40BB-BD3A-B85887341584}" type="pres">
      <dgm:prSet presAssocID="{CAAB1F4F-5C80-4497-9034-DC4A15D50AB4}" presName="sibTrans" presStyleLbl="sibTrans2D1" presStyleIdx="0" presStyleCnt="3"/>
      <dgm:spPr/>
    </dgm:pt>
    <dgm:pt modelId="{CEA69DB3-5255-45A4-9971-54C44F5CDA6E}" type="pres">
      <dgm:prSet presAssocID="{CAAB1F4F-5C80-4497-9034-DC4A15D50AB4}" presName="connectorText" presStyleLbl="sibTrans2D1" presStyleIdx="0" presStyleCnt="3"/>
      <dgm:spPr/>
    </dgm:pt>
    <dgm:pt modelId="{277C20C8-1208-4B51-8AEE-972B33B6E070}" type="pres">
      <dgm:prSet presAssocID="{40EF899C-342F-4AFC-84F2-83C1FB8A07E4}" presName="node" presStyleLbl="node1" presStyleIdx="1" presStyleCnt="3">
        <dgm:presLayoutVars>
          <dgm:bulletEnabled val="1"/>
        </dgm:presLayoutVars>
      </dgm:prSet>
      <dgm:spPr/>
    </dgm:pt>
    <dgm:pt modelId="{5B19931F-0643-4DF8-82C7-038A16C29317}" type="pres">
      <dgm:prSet presAssocID="{80816F61-3BDB-4802-B4CE-0B6F4D50887C}" presName="sibTrans" presStyleLbl="sibTrans2D1" presStyleIdx="1" presStyleCnt="3"/>
      <dgm:spPr/>
    </dgm:pt>
    <dgm:pt modelId="{2B30E4D9-0869-4773-AD36-01A4954B854B}" type="pres">
      <dgm:prSet presAssocID="{80816F61-3BDB-4802-B4CE-0B6F4D50887C}" presName="connectorText" presStyleLbl="sibTrans2D1" presStyleIdx="1" presStyleCnt="3"/>
      <dgm:spPr/>
    </dgm:pt>
    <dgm:pt modelId="{F3D47350-2F31-4C6D-AADA-32C5C82359E4}" type="pres">
      <dgm:prSet presAssocID="{E4901DFF-68B5-40C5-ACCE-E053A32B54D0}" presName="node" presStyleLbl="node1" presStyleIdx="2" presStyleCnt="3">
        <dgm:presLayoutVars>
          <dgm:bulletEnabled val="1"/>
        </dgm:presLayoutVars>
      </dgm:prSet>
      <dgm:spPr/>
    </dgm:pt>
    <dgm:pt modelId="{060A8819-AEB2-4EF7-8114-A8E4196B27EE}" type="pres">
      <dgm:prSet presAssocID="{28FB8C42-9191-4AB0-B266-02AE96F14377}" presName="sibTrans" presStyleLbl="sibTrans2D1" presStyleIdx="2" presStyleCnt="3"/>
      <dgm:spPr/>
    </dgm:pt>
    <dgm:pt modelId="{DD859530-862A-433E-88F9-CF3F9C9BA59C}" type="pres">
      <dgm:prSet presAssocID="{28FB8C42-9191-4AB0-B266-02AE96F14377}" presName="connectorText" presStyleLbl="sibTrans2D1" presStyleIdx="2" presStyleCnt="3"/>
      <dgm:spPr/>
    </dgm:pt>
  </dgm:ptLst>
  <dgm:cxnLst>
    <dgm:cxn modelId="{3BC71B22-792C-4501-9797-79E03215328A}" type="presOf" srcId="{28FB8C42-9191-4AB0-B266-02AE96F14377}" destId="{060A8819-AEB2-4EF7-8114-A8E4196B27EE}" srcOrd="0" destOrd="0" presId="urn:microsoft.com/office/officeart/2005/8/layout/cycle7"/>
    <dgm:cxn modelId="{66D33A25-BA6B-40B6-A2B7-A47043BF5C15}" srcId="{83A8D42F-0392-4470-9FF4-6757B343C1F8}" destId="{A41399B7-9AB1-4A1F-9E34-CAE323E89BA0}" srcOrd="0" destOrd="0" parTransId="{1E179468-ABF9-4CF1-9CE7-8DD348617B19}" sibTransId="{CAAB1F4F-5C80-4497-9034-DC4A15D50AB4}"/>
    <dgm:cxn modelId="{3DA03037-858F-43A0-A561-9328B7F34521}" type="presOf" srcId="{80816F61-3BDB-4802-B4CE-0B6F4D50887C}" destId="{5B19931F-0643-4DF8-82C7-038A16C29317}" srcOrd="0" destOrd="0" presId="urn:microsoft.com/office/officeart/2005/8/layout/cycle7"/>
    <dgm:cxn modelId="{D50C0847-E952-430A-B1AF-F645A1360483}" type="presOf" srcId="{E4901DFF-68B5-40C5-ACCE-E053A32B54D0}" destId="{F3D47350-2F31-4C6D-AADA-32C5C82359E4}" srcOrd="0" destOrd="0" presId="urn:microsoft.com/office/officeart/2005/8/layout/cycle7"/>
    <dgm:cxn modelId="{7EB30673-4C0B-4E75-85D4-F75389FDC909}" type="presOf" srcId="{80816F61-3BDB-4802-B4CE-0B6F4D50887C}" destId="{2B30E4D9-0869-4773-AD36-01A4954B854B}" srcOrd="1" destOrd="0" presId="urn:microsoft.com/office/officeart/2005/8/layout/cycle7"/>
    <dgm:cxn modelId="{FB98CC7E-230C-499C-9EBB-DB8D4948EA1A}" type="presOf" srcId="{83A8D42F-0392-4470-9FF4-6757B343C1F8}" destId="{C3FC85BE-5517-4C9B-9743-64A7A75395E0}" srcOrd="0" destOrd="0" presId="urn:microsoft.com/office/officeart/2005/8/layout/cycle7"/>
    <dgm:cxn modelId="{1EED5C85-7258-4E15-A8F9-9247924E1E07}" type="presOf" srcId="{CAAB1F4F-5C80-4497-9034-DC4A15D50AB4}" destId="{CEA69DB3-5255-45A4-9971-54C44F5CDA6E}" srcOrd="1" destOrd="0" presId="urn:microsoft.com/office/officeart/2005/8/layout/cycle7"/>
    <dgm:cxn modelId="{DFCCA58B-41E0-455F-ACBA-E827BE845C2F}" srcId="{83A8D42F-0392-4470-9FF4-6757B343C1F8}" destId="{E4901DFF-68B5-40C5-ACCE-E053A32B54D0}" srcOrd="2" destOrd="0" parTransId="{25CC72B3-11B6-464C-BB55-0E4D7B3094B6}" sibTransId="{28FB8C42-9191-4AB0-B266-02AE96F14377}"/>
    <dgm:cxn modelId="{7ED8FE94-EB91-4AB0-98F7-8621F745929B}" type="presOf" srcId="{40EF899C-342F-4AFC-84F2-83C1FB8A07E4}" destId="{277C20C8-1208-4B51-8AEE-972B33B6E070}" srcOrd="0" destOrd="0" presId="urn:microsoft.com/office/officeart/2005/8/layout/cycle7"/>
    <dgm:cxn modelId="{9E26DDA8-10BB-4B5A-93A0-F96676B19D43}" type="presOf" srcId="{A41399B7-9AB1-4A1F-9E34-CAE323E89BA0}" destId="{554844DE-7579-404A-87CB-E403C80C5EDF}" srcOrd="0" destOrd="0" presId="urn:microsoft.com/office/officeart/2005/8/layout/cycle7"/>
    <dgm:cxn modelId="{3F8D5EC1-CC0F-422D-9141-A70DCD3FDEA1}" type="presOf" srcId="{28FB8C42-9191-4AB0-B266-02AE96F14377}" destId="{DD859530-862A-433E-88F9-CF3F9C9BA59C}" srcOrd="1" destOrd="0" presId="urn:microsoft.com/office/officeart/2005/8/layout/cycle7"/>
    <dgm:cxn modelId="{D45EFAE9-1E20-4DD3-9803-DB5C2CD42A1C}" type="presOf" srcId="{CAAB1F4F-5C80-4497-9034-DC4A15D50AB4}" destId="{E0E5B36E-53AF-40BB-BD3A-B85887341584}" srcOrd="0" destOrd="0" presId="urn:microsoft.com/office/officeart/2005/8/layout/cycle7"/>
    <dgm:cxn modelId="{D0B724FB-2FA4-4454-9EFE-E266C2CD3EBA}" srcId="{83A8D42F-0392-4470-9FF4-6757B343C1F8}" destId="{40EF899C-342F-4AFC-84F2-83C1FB8A07E4}" srcOrd="1" destOrd="0" parTransId="{21E5746D-5924-4DD8-966A-9F9B05E9F14C}" sibTransId="{80816F61-3BDB-4802-B4CE-0B6F4D50887C}"/>
    <dgm:cxn modelId="{8F330314-1D4D-4BB0-9966-6381362C8FCC}" type="presParOf" srcId="{C3FC85BE-5517-4C9B-9743-64A7A75395E0}" destId="{554844DE-7579-404A-87CB-E403C80C5EDF}" srcOrd="0" destOrd="0" presId="urn:microsoft.com/office/officeart/2005/8/layout/cycle7"/>
    <dgm:cxn modelId="{802B9D4F-63C2-480A-A58C-97C594064606}" type="presParOf" srcId="{C3FC85BE-5517-4C9B-9743-64A7A75395E0}" destId="{E0E5B36E-53AF-40BB-BD3A-B85887341584}" srcOrd="1" destOrd="0" presId="urn:microsoft.com/office/officeart/2005/8/layout/cycle7"/>
    <dgm:cxn modelId="{787D4267-841D-492B-BEAB-66E676523CC6}" type="presParOf" srcId="{E0E5B36E-53AF-40BB-BD3A-B85887341584}" destId="{CEA69DB3-5255-45A4-9971-54C44F5CDA6E}" srcOrd="0" destOrd="0" presId="urn:microsoft.com/office/officeart/2005/8/layout/cycle7"/>
    <dgm:cxn modelId="{C6BFA12A-650A-4C31-B01B-A568A59773A2}" type="presParOf" srcId="{C3FC85BE-5517-4C9B-9743-64A7A75395E0}" destId="{277C20C8-1208-4B51-8AEE-972B33B6E070}" srcOrd="2" destOrd="0" presId="urn:microsoft.com/office/officeart/2005/8/layout/cycle7"/>
    <dgm:cxn modelId="{D2EBA9A0-21A9-4AF6-AF72-A9CB13727607}" type="presParOf" srcId="{C3FC85BE-5517-4C9B-9743-64A7A75395E0}" destId="{5B19931F-0643-4DF8-82C7-038A16C29317}" srcOrd="3" destOrd="0" presId="urn:microsoft.com/office/officeart/2005/8/layout/cycle7"/>
    <dgm:cxn modelId="{7020BB20-9960-4758-A3AE-0995B3C3D483}" type="presParOf" srcId="{5B19931F-0643-4DF8-82C7-038A16C29317}" destId="{2B30E4D9-0869-4773-AD36-01A4954B854B}" srcOrd="0" destOrd="0" presId="urn:microsoft.com/office/officeart/2005/8/layout/cycle7"/>
    <dgm:cxn modelId="{62FECC96-A159-4DF5-9072-15225DE38D46}" type="presParOf" srcId="{C3FC85BE-5517-4C9B-9743-64A7A75395E0}" destId="{F3D47350-2F31-4C6D-AADA-32C5C82359E4}" srcOrd="4" destOrd="0" presId="urn:microsoft.com/office/officeart/2005/8/layout/cycle7"/>
    <dgm:cxn modelId="{0477D938-82C3-4B19-AC96-92415A0D4330}" type="presParOf" srcId="{C3FC85BE-5517-4C9B-9743-64A7A75395E0}" destId="{060A8819-AEB2-4EF7-8114-A8E4196B27EE}" srcOrd="5" destOrd="0" presId="urn:microsoft.com/office/officeart/2005/8/layout/cycle7"/>
    <dgm:cxn modelId="{4992B38F-804F-47B7-81FA-6ABE1B11CD4D}" type="presParOf" srcId="{060A8819-AEB2-4EF7-8114-A8E4196B27EE}" destId="{DD859530-862A-433E-88F9-CF3F9C9BA59C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1A3D26-4961-448D-9DC7-BC8B86AA145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8D7B134-09B2-4DE0-928E-BD9F4E7C7D30}">
      <dgm:prSet phldrT="[Text]" custT="1"/>
      <dgm:spPr>
        <a:solidFill>
          <a:srgbClr val="F09283"/>
        </a:solidFill>
      </dgm:spPr>
      <dgm:t>
        <a:bodyPr/>
        <a:lstStyle/>
        <a:p>
          <a:r>
            <a:rPr lang="de-DE" sz="2100" dirty="0"/>
            <a:t>Regelmäßiger Einsatz digitaler Technologien</a:t>
          </a:r>
        </a:p>
      </dgm:t>
    </dgm:pt>
    <dgm:pt modelId="{44690B8B-0779-41E6-BB19-F5CBF2078129}" type="parTrans" cxnId="{5163CD61-CAD2-49E9-9D4E-AB8C59990D5B}">
      <dgm:prSet/>
      <dgm:spPr/>
      <dgm:t>
        <a:bodyPr/>
        <a:lstStyle/>
        <a:p>
          <a:endParaRPr lang="de-DE"/>
        </a:p>
      </dgm:t>
    </dgm:pt>
    <dgm:pt modelId="{74961139-72EA-41CB-9BCA-185F18EBFB79}" type="sibTrans" cxnId="{5163CD61-CAD2-49E9-9D4E-AB8C59990D5B}">
      <dgm:prSet/>
      <dgm:spPr/>
      <dgm:t>
        <a:bodyPr/>
        <a:lstStyle/>
        <a:p>
          <a:endParaRPr lang="de-DE"/>
        </a:p>
      </dgm:t>
    </dgm:pt>
    <dgm:pt modelId="{0B3923D8-A3C8-4E00-A1D7-95D50978CB30}" type="pres">
      <dgm:prSet presAssocID="{9B1A3D26-4961-448D-9DC7-BC8B86AA1459}" presName="Name0" presStyleCnt="0">
        <dgm:presLayoutVars>
          <dgm:dir/>
          <dgm:animLvl val="lvl"/>
          <dgm:resizeHandles val="exact"/>
        </dgm:presLayoutVars>
      </dgm:prSet>
      <dgm:spPr/>
    </dgm:pt>
    <dgm:pt modelId="{8C235A0A-D9F3-4905-AB9F-BD86EC9D6537}" type="pres">
      <dgm:prSet presAssocID="{38D7B134-09B2-4DE0-928E-BD9F4E7C7D30}" presName="parTxOnly" presStyleLbl="node1" presStyleIdx="0" presStyleCnt="1" custLinFactY="-87263" custLinFactNeighborX="3936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4332EE17-96FB-4876-BF61-7AF9A2AEA918}" type="presOf" srcId="{38D7B134-09B2-4DE0-928E-BD9F4E7C7D30}" destId="{8C235A0A-D9F3-4905-AB9F-BD86EC9D6537}" srcOrd="0" destOrd="0" presId="urn:microsoft.com/office/officeart/2005/8/layout/chevron1"/>
    <dgm:cxn modelId="{4624213D-A63B-42DE-9D46-1D90469D65D5}" type="presOf" srcId="{9B1A3D26-4961-448D-9DC7-BC8B86AA1459}" destId="{0B3923D8-A3C8-4E00-A1D7-95D50978CB30}" srcOrd="0" destOrd="0" presId="urn:microsoft.com/office/officeart/2005/8/layout/chevron1"/>
    <dgm:cxn modelId="{5163CD61-CAD2-49E9-9D4E-AB8C59990D5B}" srcId="{9B1A3D26-4961-448D-9DC7-BC8B86AA1459}" destId="{38D7B134-09B2-4DE0-928E-BD9F4E7C7D30}" srcOrd="0" destOrd="0" parTransId="{44690B8B-0779-41E6-BB19-F5CBF2078129}" sibTransId="{74961139-72EA-41CB-9BCA-185F18EBFB79}"/>
    <dgm:cxn modelId="{B602CD12-0596-4C17-B781-7F13A314544F}" type="presParOf" srcId="{0B3923D8-A3C8-4E00-A1D7-95D50978CB30}" destId="{8C235A0A-D9F3-4905-AB9F-BD86EC9D653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844DE-7579-404A-87CB-E403C80C5EDF}">
      <dsp:nvSpPr>
        <dsp:cNvPr id="0" name=""/>
        <dsp:cNvSpPr/>
      </dsp:nvSpPr>
      <dsp:spPr>
        <a:xfrm>
          <a:off x="3569400" y="808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/>
            <a:t>Lehrer</a:t>
          </a:r>
        </a:p>
      </dsp:txBody>
      <dsp:txXfrm>
        <a:off x="3596452" y="27860"/>
        <a:ext cx="1793121" cy="869508"/>
      </dsp:txXfrm>
    </dsp:sp>
    <dsp:sp modelId="{E0E5B36E-53AF-40BB-BD3A-B85887341584}">
      <dsp:nvSpPr>
        <dsp:cNvPr id="0" name=""/>
        <dsp:cNvSpPr/>
      </dsp:nvSpPr>
      <dsp:spPr>
        <a:xfrm rot="3600000">
          <a:off x="4774566" y="1621200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/>
        </a:p>
      </dsp:txBody>
      <dsp:txXfrm>
        <a:off x="4871545" y="1685853"/>
        <a:ext cx="767392" cy="193958"/>
      </dsp:txXfrm>
    </dsp:sp>
    <dsp:sp modelId="{277C20C8-1208-4B51-8AEE-972B33B6E070}">
      <dsp:nvSpPr>
        <dsp:cNvPr id="0" name=""/>
        <dsp:cNvSpPr/>
      </dsp:nvSpPr>
      <dsp:spPr>
        <a:xfrm>
          <a:off x="5093857" y="2641244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/>
            <a:t>Konzepte</a:t>
          </a:r>
        </a:p>
      </dsp:txBody>
      <dsp:txXfrm>
        <a:off x="5120909" y="2668296"/>
        <a:ext cx="1793121" cy="869508"/>
      </dsp:txXfrm>
    </dsp:sp>
    <dsp:sp modelId="{5B19931F-0643-4DF8-82C7-038A16C29317}">
      <dsp:nvSpPr>
        <dsp:cNvPr id="0" name=""/>
        <dsp:cNvSpPr/>
      </dsp:nvSpPr>
      <dsp:spPr>
        <a:xfrm rot="10800000">
          <a:off x="4012338" y="2941419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/>
        </a:p>
      </dsp:txBody>
      <dsp:txXfrm rot="10800000">
        <a:off x="4109317" y="3006072"/>
        <a:ext cx="767392" cy="193958"/>
      </dsp:txXfrm>
    </dsp:sp>
    <dsp:sp modelId="{F3D47350-2F31-4C6D-AADA-32C5C82359E4}">
      <dsp:nvSpPr>
        <dsp:cNvPr id="0" name=""/>
        <dsp:cNvSpPr/>
      </dsp:nvSpPr>
      <dsp:spPr>
        <a:xfrm>
          <a:off x="2044944" y="2641244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/>
            <a:t>Technik</a:t>
          </a:r>
        </a:p>
      </dsp:txBody>
      <dsp:txXfrm>
        <a:off x="2071996" y="2668296"/>
        <a:ext cx="1793121" cy="869508"/>
      </dsp:txXfrm>
    </dsp:sp>
    <dsp:sp modelId="{060A8819-AEB2-4EF7-8114-A8E4196B27EE}">
      <dsp:nvSpPr>
        <dsp:cNvPr id="0" name=""/>
        <dsp:cNvSpPr/>
      </dsp:nvSpPr>
      <dsp:spPr>
        <a:xfrm rot="18000000">
          <a:off x="3250109" y="1621200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/>
        </a:p>
      </dsp:txBody>
      <dsp:txXfrm>
        <a:off x="3347088" y="1685853"/>
        <a:ext cx="767392" cy="1939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35A0A-D9F3-4905-AB9F-BD86EC9D6537}">
      <dsp:nvSpPr>
        <dsp:cNvPr id="0" name=""/>
        <dsp:cNvSpPr/>
      </dsp:nvSpPr>
      <dsp:spPr>
        <a:xfrm>
          <a:off x="0" y="0"/>
          <a:ext cx="3145746" cy="1258298"/>
        </a:xfrm>
        <a:prstGeom prst="chevron">
          <a:avLst/>
        </a:prstGeom>
        <a:solidFill>
          <a:srgbClr val="F0928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Regelmäßiger Einsatz digitaler Technologien</a:t>
          </a:r>
        </a:p>
      </dsp:txBody>
      <dsp:txXfrm>
        <a:off x="629149" y="0"/>
        <a:ext cx="1887448" cy="12582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421EF4D-45B6-414B-9EE9-1C8B41E7BD96}" type="datetime1">
              <a:rPr lang="de-DE" smtClean="0"/>
              <a:t>08.02.2021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604A0D4-B89B-4ADD-AF9E-38636B40EE4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50C98C3-EF17-4779-9FA2-89777B4952B0}" type="datetime1">
              <a:rPr lang="de-DE" smtClean="0"/>
              <a:t>08.02.2021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dirty="0"/>
              <a:t>Formatvorlagen des Textmasters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2869989-EB00-4EE7-BCB5-25BDC5BB29F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6085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0303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6392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30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Gerader Verbinder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uppe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Gerader Verbinder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r Verbinder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r Verbinder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r Verbinder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r Verbinder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uppe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Gerader Verbinder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Gerader Verbinder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Gerader Verbinder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r Verbinder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r Verbinder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Gerader Verbinder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r Verbinder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r Verbinder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r Verbinder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Gerader Verbinder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r Verbinder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r Verbinder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uppe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Gerader Verbinder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Gerader Verbinder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Gerader Verbinder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Gerader Verbinder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Gerader Verbinder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r Verbinder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293845" y="1909346"/>
            <a:ext cx="9604310" cy="3383280"/>
          </a:xfrm>
        </p:spPr>
        <p:txBody>
          <a:bodyPr rtlCol="0" anchor="b">
            <a:normAutofit/>
          </a:bodyPr>
          <a:lstStyle>
            <a:lvl1pPr algn="l">
              <a:lnSpc>
                <a:spcPct val="76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293845" y="5432564"/>
            <a:ext cx="9604310" cy="4572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/>
              <a:t>Formatvorlage des Untertitelmasters durch Klicken bearbeiten</a:t>
            </a:r>
            <a:endParaRPr lang="de-DE" dirty="0"/>
          </a:p>
        </p:txBody>
      </p:sp>
      <p:cxnSp>
        <p:nvCxnSpPr>
          <p:cNvPr id="58" name="Gerader Verbinde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0477854-1E5E-4784-9BDB-43D41F13015D}" type="datetime1">
              <a:rPr lang="de-DE" smtClean="0"/>
              <a:t>08.02.2021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02.02.2021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272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9209314" y="489856"/>
            <a:ext cx="1687286" cy="5301343"/>
          </a:xfrm>
        </p:spPr>
        <p:txBody>
          <a:bodyPr vert="eaVert"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7032EE-C68C-4D26-8D69-0D76468C1D20}" type="datetime1">
              <a:rPr lang="de-DE" smtClean="0"/>
              <a:t>08.02.2021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02.02.2021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58326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02.02.2021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7549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50"/>
              </a:spcBef>
            </a:pPr>
            <a:r>
              <a:rPr lang="de-DE" spc="-5"/>
              <a:t>11. Oktober</a:t>
            </a:r>
            <a:r>
              <a:rPr lang="de-DE" spc="10"/>
              <a:t> </a:t>
            </a:r>
            <a:r>
              <a:rPr lang="de-DE" spc="-5"/>
              <a:t>2019</a:t>
            </a:r>
            <a:endParaRPr lang="de-DE" spc="-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spcBef>
                <a:spcPts val="50"/>
              </a:spcBef>
            </a:pPr>
            <a:fld id="{81D60167-4931-47E6-BA6A-407CBD079E47}" type="slidenum">
              <a:rPr lang="de-DE" spc="-5" smtClean="0"/>
              <a:pPr marL="25400">
                <a:spcBef>
                  <a:spcPts val="50"/>
                </a:spcBef>
              </a:pPr>
              <a:t>‹Nr.›</a:t>
            </a:fld>
            <a:r>
              <a:rPr lang="de-DE" spc="-5"/>
              <a:t>/26 | Digitalisierung im</a:t>
            </a:r>
            <a:r>
              <a:rPr lang="de-DE"/>
              <a:t> </a:t>
            </a:r>
            <a:r>
              <a:rPr lang="de-DE" spc="-5"/>
              <a:t>Fremdsprachunterricht</a:t>
            </a:r>
            <a:endParaRPr lang="de-DE" spc="-5" dirty="0"/>
          </a:p>
        </p:txBody>
      </p:sp>
    </p:spTree>
    <p:extLst>
      <p:ext uri="{BB962C8B-B14F-4D97-AF65-F5344CB8AC3E}">
        <p14:creationId xmlns:p14="http://schemas.microsoft.com/office/powerpoint/2010/main" val="2985234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9AD3D6-B3EC-43EF-A66F-7CC983235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081E7-1322-4B2C-BECE-5680F29B8C66}" type="datetimeFigureOut">
              <a:rPr lang="de-DE"/>
              <a:pPr>
                <a:defRPr/>
              </a:pPr>
              <a:t>08.02.2021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65522A-1D8F-41BE-AA2B-F1ADA8BE2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8980E3-BED9-446A-ACF8-AF643778B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A014A-6283-4942-B05A-F423E4CC2B8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49145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>
            <a:extLst>
              <a:ext uri="{FF2B5EF4-FFF2-40B4-BE49-F238E27FC236}">
                <a16:creationId xmlns:a16="http://schemas.microsoft.com/office/drawing/2014/main" id="{255ABC2E-B5C4-4854-807B-630E3844A9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A0386A49-0FCC-4673-AF91-FA0BF3CA5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7FA34-B6D3-4EA9-BF63-C9DAB203BF5A}" type="datetimeFigureOut">
              <a:rPr lang="de-DE"/>
              <a:pPr>
                <a:defRPr/>
              </a:pPr>
              <a:t>08.02.2021</a:t>
            </a:fld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014A4920-4F6C-4E42-83D6-3C3FA3F3F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44060860-3386-44FC-8D36-7406A1C20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72C39-BB3D-4EAB-92B1-8103164E3350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0E09360-4A8A-4AEF-8ACA-6CD02CD7E630}"/>
              </a:ext>
            </a:extLst>
          </p:cNvPr>
          <p:cNvSpPr/>
          <p:nvPr userDrawn="1"/>
        </p:nvSpPr>
        <p:spPr>
          <a:xfrm>
            <a:off x="347472" y="327709"/>
            <a:ext cx="11588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effectLst/>
                <a:latin typeface="Lora"/>
              </a:rPr>
              <a:t>Medienbildung in der Grundschule – ein praxiserprobtes Konzept</a:t>
            </a:r>
          </a:p>
        </p:txBody>
      </p:sp>
    </p:spTree>
    <p:extLst>
      <p:ext uri="{BB962C8B-B14F-4D97-AF65-F5344CB8AC3E}">
        <p14:creationId xmlns:p14="http://schemas.microsoft.com/office/powerpoint/2010/main" val="3279027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>
            <a:extLst>
              <a:ext uri="{FF2B5EF4-FFF2-40B4-BE49-F238E27FC236}">
                <a16:creationId xmlns:a16="http://schemas.microsoft.com/office/drawing/2014/main" id="{40ACFF85-236E-4D5B-99A4-C81E1AD164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758DBAD-90A5-4701-95D6-E903E599355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86875" y="120650"/>
            <a:ext cx="2984500" cy="10779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Basiskurs</a:t>
            </a:r>
          </a:p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Medienbildung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0DDA8D6-A6EE-488C-B560-2805EDE5C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FAB29-75D1-42DE-8DA6-652DAAD6624C}" type="datetimeFigureOut">
              <a:rPr lang="de-DE"/>
              <a:pPr>
                <a:defRPr/>
              </a:pPr>
              <a:t>08.02.2021</a:t>
            </a:fld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821BB539-9407-46FD-A7B7-3B5108ACE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42431F1B-C484-4722-95D6-AB5F878F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492B3-6217-4A66-B088-A2868BB3DD5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38895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6">
            <a:extLst>
              <a:ext uri="{FF2B5EF4-FFF2-40B4-BE49-F238E27FC236}">
                <a16:creationId xmlns:a16="http://schemas.microsoft.com/office/drawing/2014/main" id="{52B043E0-D63C-4554-9097-FCC90E90BC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E0C1685-8C7B-4463-BF5F-D2731D59D4A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86875" y="120650"/>
            <a:ext cx="2984500" cy="10779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Basiskurs</a:t>
            </a:r>
          </a:p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Medienbildung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4">
            <a:extLst>
              <a:ext uri="{FF2B5EF4-FFF2-40B4-BE49-F238E27FC236}">
                <a16:creationId xmlns:a16="http://schemas.microsoft.com/office/drawing/2014/main" id="{EF200659-F284-485F-B9F0-4DF151589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44352-21CA-480D-A9BE-4977BA155069}" type="datetimeFigureOut">
              <a:rPr lang="de-DE"/>
              <a:pPr>
                <a:defRPr/>
              </a:pPr>
              <a:t>08.02.2021</a:t>
            </a:fld>
            <a:endParaRPr lang="de-DE" dirty="0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9CAE4B9D-22C7-44CA-A2D2-C2412D27E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623DB651-4630-40FE-B91A-648EC0F1F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DAA6D-077E-47D8-BEB4-A5F6A3BF9A5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33822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2DE6337-82AD-4FF1-815D-B7F99965D7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9F1C7BD-3FC5-459D-944A-02C7E22E457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86875" y="120650"/>
            <a:ext cx="2984500" cy="10779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Basiskurs</a:t>
            </a:r>
          </a:p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Medienbildung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Datumsplatzhalter 6">
            <a:extLst>
              <a:ext uri="{FF2B5EF4-FFF2-40B4-BE49-F238E27FC236}">
                <a16:creationId xmlns:a16="http://schemas.microsoft.com/office/drawing/2014/main" id="{F83ECD9D-9151-4831-9F0C-1EE93EEDA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E8D64-DD79-4B69-8BCD-5FAC99795025}" type="datetimeFigureOut">
              <a:rPr lang="de-DE"/>
              <a:pPr>
                <a:defRPr/>
              </a:pPr>
              <a:t>08.02.2021</a:t>
            </a:fld>
            <a:endParaRPr lang="de-DE" dirty="0"/>
          </a:p>
        </p:txBody>
      </p:sp>
      <p:sp>
        <p:nvSpPr>
          <p:cNvPr id="10" name="Fußzeilenplatzhalter 7">
            <a:extLst>
              <a:ext uri="{FF2B5EF4-FFF2-40B4-BE49-F238E27FC236}">
                <a16:creationId xmlns:a16="http://schemas.microsoft.com/office/drawing/2014/main" id="{D2803507-451F-4CEA-87D7-CFA55EAC3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0D578FE4-7982-4321-AF4C-7FF42384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AC606-B04F-4EAA-98DF-0F0B5EFB8C6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82716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6">
            <a:extLst>
              <a:ext uri="{FF2B5EF4-FFF2-40B4-BE49-F238E27FC236}">
                <a16:creationId xmlns:a16="http://schemas.microsoft.com/office/drawing/2014/main" id="{F56CE1B4-2B71-4346-A35F-21548BE582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702F854-4E63-4675-BEE3-A0CEB3D5C71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86875" y="120650"/>
            <a:ext cx="2984500" cy="10779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Basiskurs</a:t>
            </a:r>
          </a:p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Medienbildung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D82F3764-0956-4C0F-A453-588E7A947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66E33-4B93-48BA-99AE-1C3183E51AD8}" type="datetimeFigureOut">
              <a:rPr lang="de-DE"/>
              <a:pPr>
                <a:defRPr/>
              </a:pPr>
              <a:t>08.02.2021</a:t>
            </a:fld>
            <a:endParaRPr lang="de-DE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2E1AFD47-955A-4568-B4DC-10D34DC15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17CD89EF-4A57-4ECF-B413-65446E9A4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595E2-6421-49FB-98D9-D0E5F84F68A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01557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>
            <a:extLst>
              <a:ext uri="{FF2B5EF4-FFF2-40B4-BE49-F238E27FC236}">
                <a16:creationId xmlns:a16="http://schemas.microsoft.com/office/drawing/2014/main" id="{6B9A9FBA-D47F-4E0A-AFCA-B0E8416977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558B15F-9382-4AC0-892A-A1AF4F57515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86875" y="120650"/>
            <a:ext cx="2984500" cy="10779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Basiskurs</a:t>
            </a:r>
          </a:p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Medienbildung</a:t>
            </a:r>
          </a:p>
        </p:txBody>
      </p:sp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AE63C0B2-C524-4F4A-84F5-2A132CDEA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DC52A-1E97-4D70-8EE0-BB54F77ADA07}" type="datetimeFigureOut">
              <a:rPr lang="de-DE"/>
              <a:pPr>
                <a:defRPr/>
              </a:pPr>
              <a:t>08.02.2021</a:t>
            </a:fld>
            <a:endParaRPr lang="de-DE" dirty="0"/>
          </a:p>
        </p:txBody>
      </p:sp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425D8BCA-39D5-4D7C-A9F5-233FBF7F9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C72024B1-673A-4542-A90B-D1DF0DFFD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7CB9F9-D8EE-4E9D-A343-A634EFA639A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26016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A004FD-F6EF-426C-AEB2-3916FA37C1D0}" type="datetime1">
              <a:rPr lang="de-DE" smtClean="0"/>
              <a:t>08.02.2021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6">
            <a:extLst>
              <a:ext uri="{FF2B5EF4-FFF2-40B4-BE49-F238E27FC236}">
                <a16:creationId xmlns:a16="http://schemas.microsoft.com/office/drawing/2014/main" id="{52A6F458-795D-48A5-9B6C-579AE7E4F1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BEAE5EB-9090-4DD6-BB2D-D29E210BFB5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86875" y="120650"/>
            <a:ext cx="2984500" cy="10779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Basiskurs</a:t>
            </a:r>
          </a:p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Medienbildung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Datumsplatzhalter 4">
            <a:extLst>
              <a:ext uri="{FF2B5EF4-FFF2-40B4-BE49-F238E27FC236}">
                <a16:creationId xmlns:a16="http://schemas.microsoft.com/office/drawing/2014/main" id="{9AD3744A-6D55-4502-81CD-B97361B3C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357AB-8BA3-4489-9B25-7A05F36D8E8F}" type="datetimeFigureOut">
              <a:rPr lang="de-DE"/>
              <a:pPr>
                <a:defRPr/>
              </a:pPr>
              <a:t>08.02.2021</a:t>
            </a:fld>
            <a:endParaRPr lang="de-DE" dirty="0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E3BCAF82-AF7B-4F30-BF3D-BD069646F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6FBD04EF-0350-4777-B436-587B47188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FBF70D-861D-4660-98CD-4EB56CF92B3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08127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6">
            <a:extLst>
              <a:ext uri="{FF2B5EF4-FFF2-40B4-BE49-F238E27FC236}">
                <a16:creationId xmlns:a16="http://schemas.microsoft.com/office/drawing/2014/main" id="{3714B44C-67B1-4CE9-9F5B-37983D297E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79DA926-55D7-4BA4-A6D1-0C198C94F89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86875" y="120650"/>
            <a:ext cx="2984500" cy="10779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Basiskurs</a:t>
            </a:r>
          </a:p>
          <a:p>
            <a:pPr eaLnBrk="1" hangingPunct="1">
              <a:defRPr/>
            </a:pPr>
            <a:r>
              <a:rPr lang="de-DE" altLang="de-DE" sz="3200">
                <a:solidFill>
                  <a:schemeClr val="bg1"/>
                </a:solidFill>
                <a:latin typeface="Lato"/>
                <a:ea typeface="Lato"/>
                <a:cs typeface="Lato"/>
              </a:rPr>
              <a:t>Medienbildung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Datumsplatzhalter 4">
            <a:extLst>
              <a:ext uri="{FF2B5EF4-FFF2-40B4-BE49-F238E27FC236}">
                <a16:creationId xmlns:a16="http://schemas.microsoft.com/office/drawing/2014/main" id="{CA911F76-0B02-47C3-A51B-6320E1849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60448-9C8C-4AFE-97BE-AB49A55B68EF}" type="datetimeFigureOut">
              <a:rPr lang="de-DE"/>
              <a:pPr>
                <a:defRPr/>
              </a:pPr>
              <a:t>08.02.2021</a:t>
            </a:fld>
            <a:endParaRPr lang="de-DE" dirty="0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2C5399E0-D20A-47A7-88F2-DA02FD16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2D84B94C-F7BC-4AEE-9160-C9EEE37D3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2C5C4-E600-4AE3-B293-1F0606C0227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19456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04CC7E-D3AF-450F-ABB5-49075E875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58CCF-2B1E-4AF7-A114-D84DCB9ABF09}" type="datetimeFigureOut">
              <a:rPr lang="de-DE"/>
              <a:pPr>
                <a:defRPr/>
              </a:pPr>
              <a:t>08.02.2021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3738AD-1A98-4EFA-BB36-32780AE94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890314-9E04-4274-B3AD-5C4BFB01E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B946F-1569-4504-8B1F-1FA4D78ED97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64711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C41D98-CDDC-416A-ADB4-5EF69AFB3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AC7DE-1FAB-44AB-B21B-203FD472B253}" type="datetimeFigureOut">
              <a:rPr lang="de-DE"/>
              <a:pPr>
                <a:defRPr/>
              </a:pPr>
              <a:t>08.02.2021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FC8D53-65A6-47AD-BFF1-F3EE1A741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E631C3-D527-4A48-A20D-5059D020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97C9D-21E9-4ECC-8748-6E5C63E7F4E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00757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A3BE0DC-3E30-4E9F-83BC-8F8C70176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0149C-A198-4F27-B4D8-879AE2C72CB3}" type="datetimeFigureOut">
              <a:rPr lang="de-DE"/>
              <a:pPr>
                <a:defRPr/>
              </a:pPr>
              <a:t>08.02.2021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D03B7A8-12AE-4D76-BFFB-EA29F6F27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460501-74AF-40E0-9043-93A44630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30F3A2-8B66-4168-B53F-62E05522935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61554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02.02.2021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593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e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Gerader Verbinder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uppe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Gerader Verbinder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r Verbinder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r Verbinder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r Verbinder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r Verbinder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uppe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Gerader Verbinder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Gerader Verbinder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r Verbinder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r Verbinder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Gerader Verbinder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Gerader Verbinder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r Verbinder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r Verbinder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Gerader Verbinder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r Verbinder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uppe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Gerader Verbinder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Gerader Verbinder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Gerader Verbinder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Gerader Verbinder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Gerader Verbinder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295400" y="2541573"/>
            <a:ext cx="9601200" cy="2743200"/>
          </a:xfrm>
        </p:spPr>
        <p:txBody>
          <a:bodyPr rtlCol="0"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 rtlCol="0">
            <a:normAutofit/>
          </a:bodyPr>
          <a:lstStyle>
            <a:lvl1pPr marL="0" indent="0" rtl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cxnSp>
        <p:nvCxnSpPr>
          <p:cNvPr id="58" name="Gerader Verbinde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02.02.2021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516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C999E1-9E53-4DFB-B02D-FCD47F7383BB}" type="datetime1">
              <a:rPr lang="de-DE" smtClean="0"/>
              <a:t>08.02.2021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02.02.2021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5760" y="-4766"/>
            <a:ext cx="4206240" cy="13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7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4A9DD5-9D53-4452-86D6-52D2DBB7CE0F}" type="datetime1">
              <a:rPr lang="de-DE" smtClean="0"/>
              <a:t>08.02.2021</a:t>
            </a:fld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02.02.2021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1297971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D108C1-8142-461C-8C4D-9593FE9CC525}" type="datetime1">
              <a:rPr lang="de-DE" smtClean="0"/>
              <a:t>08.02.2021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02.02.2021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7" name="Textfeld 6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40550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uppe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Gerader Verbinder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Gerader Verbinder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Gerader Verbinder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Gerader Verbinder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Gerader Verbinder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Gerader Verbinder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Gerader Verbinder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Gerader Verbinder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Gerader Verbinder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Gerader Verbinder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Gerader Verbinder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Gerader Verbinder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Gerader Verbinder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Gerader Verbinder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Gerader Verbinder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Gerader Verbinder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Gruppe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Gerader Verbinder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Gerader Verbinder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Gerader Verbinder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Gerader Verbinder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Gerader Verbinder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Gruppe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Gerader Verbinder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Gerader Verbinder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Gerader Verbinder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Gerader Verbinder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Gerader Verbinder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Gerader Verbinder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Gerader Verbinder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Gerader Verbinder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Gerader Verbinder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Gerader Verbinder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uppe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Gerader Verbinder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Gerader Verbinder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Gerader Verbinder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Gerader Verbinder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Gerader Verbinder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Gruppe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Gerader Verbinder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Gerader Verbinder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Gerader Verbinder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Gerader Verbinder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Gerader Verbinder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Gerader Verbinder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Gerader Verbinder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Gerader Verbinder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Gerader Verbinder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Gerader Verbinder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Fußzeilenplatzhalter 2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212" name="Datumsplatzhalter 2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1FEE3F-ED43-41BA-8A32-89CF713B3EE7}" type="datetime1">
              <a:rPr lang="de-DE" smtClean="0"/>
              <a:t>08.02.2021</a:t>
            </a:fld>
            <a:endParaRPr lang="de-DE" dirty="0"/>
          </a:p>
        </p:txBody>
      </p:sp>
      <p:sp>
        <p:nvSpPr>
          <p:cNvPr id="214" name="Foliennummernplatzhalter 2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02.02.2021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2282577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Beschriftung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Gerader Verbinder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uppe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Gerader Verbinder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r Verbinder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r Verbinder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r Verbinder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r Verbinder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uppe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Gerader Verbinder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r Verbinder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Gerader Verbinder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Gerader Verbinder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Gerader Verbinder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Gerader Verbinder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r Verbinder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r Verbinder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pe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Gerader Verbinder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r Verbinder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r Verbinder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uppe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Gerader Verbinder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Gerader Verbinder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Gerader Verbinder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Gerader Verbinder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Gerader Verbinder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r Verbinder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r Verbinder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hteck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13152" y="571500"/>
            <a:ext cx="3657600" cy="219710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cxnSp>
        <p:nvCxnSpPr>
          <p:cNvPr id="60" name="Gerader Verbinder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9D65558-76F5-4800-81A3-F8A630C98C09}" type="datetime1">
              <a:rPr lang="de-DE" smtClean="0"/>
              <a:t>08.02.2021</a:t>
            </a:fld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02.02.2021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2701518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Beschriftung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Gerader Verbinder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uppe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Gerader Verbinder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r Verbinder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r Verbinder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r Verbinder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r Verbinder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uppe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Gerader Verbinder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r Verbinder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r Verbinder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Gerader Verbinder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Gerader Verbinder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Gerader Verbinder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r Verbinder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r Verbinder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Gerader Verbinder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r Verbinder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r Verbinder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Gerader Verbinder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Gerader Verbinder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Gerader Verbinder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Gerader Verbinder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Gerader Verbinder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r Verbinder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echteck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9" name="Gerader Verbinder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09560" y="576072"/>
            <a:ext cx="3657600" cy="219456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 hasCustomPrompt="1"/>
          </p:nvPr>
        </p:nvSpPr>
        <p:spPr>
          <a:xfrm>
            <a:off x="4412" y="-159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/>
              <a:t>Klicken Sie, um ein Bild hinzuzufügen.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 rtlCol="0"/>
          <a:lstStyle>
            <a:lvl1pPr marL="0" indent="0" rtl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02.02.2021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3521079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uppe 95"/>
          <p:cNvGrpSpPr/>
          <p:nvPr userDrawn="1"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97" name="Gerader Verbinder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r Verbinder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r Verbinder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r Verbinder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r Verbinder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r Verbinder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r Verbinder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r Verbinder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r Verbinder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r Verbinder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r Verbinder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r Verbinder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r Verbinder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r Verbinder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r Verbinder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r Verbinder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uppe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Gerader Verbinder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Gerader Verbinder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Gerader Verbinder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Gerader Verbinder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Gerader Verbinder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uppe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Gerader Verbinder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Gerader Verbinder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Gerader Verbinder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Gerader Verbinder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Gerader Verbinder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Gerader Verbinder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Gerader Verbinder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Gerader Verbinder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Gerader Verbinder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Gerader Verbinder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uppe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Gerader Verbinder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Gerader Verbinder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Gerader Verbinder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Gerader Verbinder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Gerader Verbinder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uppe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Gerader Verbinder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Gerader Verbinder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Gerader Verbinder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Gerader Verbinder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Gerader Verbinder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Gerader Verbinder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Gerader Verbinder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Gerader Verbinder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Gerader Verbinder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Gerader Verbinder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dirty="0"/>
              <a:t>Formatvorlagen des Textmasters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cxnSp>
        <p:nvCxnSpPr>
          <p:cNvPr id="148" name="Gerader Verbinder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FA6746ED-0E67-4802-B0CF-FC0B0AE408D8}" type="datetime1">
              <a:rPr lang="de-DE" smtClean="0"/>
              <a:t>08.02.2021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78012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02.02.2021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791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platzhalter 1">
            <a:extLst>
              <a:ext uri="{FF2B5EF4-FFF2-40B4-BE49-F238E27FC236}">
                <a16:creationId xmlns:a16="http://schemas.microsoft.com/office/drawing/2014/main" id="{EF23554F-476A-45FA-835B-36ADD8F1B6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2051" name="Textplatzhalter 2">
            <a:extLst>
              <a:ext uri="{FF2B5EF4-FFF2-40B4-BE49-F238E27FC236}">
                <a16:creationId xmlns:a16="http://schemas.microsoft.com/office/drawing/2014/main" id="{FA5E0CFE-5A67-4A70-9257-CBE28AC9EE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Formatvorlagen des Textmasters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2FA0B1-F97E-444E-83F1-8C32586A8F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3ED188-25F4-4057-A159-15220FA12AF3}" type="datetimeFigureOut">
              <a:rPr lang="de-DE"/>
              <a:pPr>
                <a:defRPr/>
              </a:pPr>
              <a:t>08.02.2021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C567FB-C587-454E-9F18-44D5737C98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8FA460-AB48-4FB7-9ED4-0FDF95FE2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1C07BCA-E812-473A-BBCF-0CA8EBE5361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7025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7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4.jpeg"/><Relationship Id="rId4" Type="http://schemas.openxmlformats.org/officeDocument/2006/relationships/image" Target="../media/image123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mailto:florian.nuxoll@gmx.ne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8/10/26/style/digital-divide-screens-schools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g"/><Relationship Id="rId5" Type="http://schemas.openxmlformats.org/officeDocument/2006/relationships/slide" Target="slide59.xml"/><Relationship Id="rId4" Type="http://schemas.openxmlformats.org/officeDocument/2006/relationships/slide" Target="slide3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g"/><Relationship Id="rId5" Type="http://schemas.openxmlformats.org/officeDocument/2006/relationships/slide" Target="slide59.xml"/><Relationship Id="rId4" Type="http://schemas.openxmlformats.org/officeDocument/2006/relationships/slide" Target="slide3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g"/><Relationship Id="rId5" Type="http://schemas.openxmlformats.org/officeDocument/2006/relationships/slide" Target="slide59.xml"/><Relationship Id="rId4" Type="http://schemas.openxmlformats.org/officeDocument/2006/relationships/slide" Target="slide3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g"/><Relationship Id="rId5" Type="http://schemas.openxmlformats.org/officeDocument/2006/relationships/slide" Target="slide59.xml"/><Relationship Id="rId4" Type="http://schemas.openxmlformats.org/officeDocument/2006/relationships/slide" Target="slide3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59.xml"/><Relationship Id="rId4" Type="http://schemas.openxmlformats.org/officeDocument/2006/relationships/slide" Target="slide3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g"/><Relationship Id="rId5" Type="http://schemas.openxmlformats.org/officeDocument/2006/relationships/slide" Target="slide59.xml"/><Relationship Id="rId4" Type="http://schemas.openxmlformats.org/officeDocument/2006/relationships/slide" Target="slide3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g"/><Relationship Id="rId5" Type="http://schemas.openxmlformats.org/officeDocument/2006/relationships/slide" Target="slide59.xml"/><Relationship Id="rId4" Type="http://schemas.openxmlformats.org/officeDocument/2006/relationships/slide" Target="slide3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9.xml"/><Relationship Id="rId5" Type="http://schemas.openxmlformats.org/officeDocument/2006/relationships/slide" Target="slide59.xml"/><Relationship Id="rId4" Type="http://schemas.openxmlformats.org/officeDocument/2006/relationships/slide" Target="slide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59.xml"/><Relationship Id="rId4" Type="http://schemas.openxmlformats.org/officeDocument/2006/relationships/slide" Target="slide3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12.xml"/><Relationship Id="rId6" Type="http://schemas.openxmlformats.org/officeDocument/2006/relationships/comments" Target="../comments/comment1.xml"/><Relationship Id="rId5" Type="http://schemas.openxmlformats.org/officeDocument/2006/relationships/slide" Target="slide59.xml"/><Relationship Id="rId4" Type="http://schemas.openxmlformats.org/officeDocument/2006/relationships/slide" Target="slide3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3" Type="http://schemas.openxmlformats.org/officeDocument/2006/relationships/slide" Target="slide230.xml"/><Relationship Id="rId8" Type="http://schemas.openxmlformats.org/officeDocument/2006/relationships/image" Target="../media/image310.png"/><Relationship Id="rId3" Type="http://schemas.openxmlformats.org/officeDocument/2006/relationships/image" Target="../media/image56.png"/><Relationship Id="rId7" Type="http://schemas.openxmlformats.org/officeDocument/2006/relationships/slide" Target="slide190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11" Type="http://schemas.openxmlformats.org/officeDocument/2006/relationships/slide" Target="slide290.xml"/><Relationship Id="rId5" Type="http://schemas.openxmlformats.org/officeDocument/2006/relationships/image" Target="../media/image58.png"/><Relationship Id="rId15" Type="http://schemas.openxmlformats.org/officeDocument/2006/relationships/image" Target="../media/image59.png"/><Relationship Id="rId10" Type="http://schemas.openxmlformats.org/officeDocument/2006/relationships/image" Target="../media/image33.png"/><Relationship Id="rId4" Type="http://schemas.openxmlformats.org/officeDocument/2006/relationships/image" Target="../media/image57.png"/><Relationship Id="rId14" Type="http://schemas.openxmlformats.org/officeDocument/2006/relationships/image" Target="../media/image23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6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rtlCol="0" anchor="b">
            <a:normAutofit/>
          </a:bodyPr>
          <a:lstStyle/>
          <a:p>
            <a:pPr rtl="0"/>
            <a:r>
              <a:rPr lang="de-DE" dirty="0"/>
              <a:t>Digital und analog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Hybrides Lernen in der Sek I</a:t>
            </a:r>
          </a:p>
        </p:txBody>
      </p:sp>
      <p:pic>
        <p:nvPicPr>
          <p:cNvPr id="5" name="Grafik 4" descr="Ein Bild, das Schild enthält.&#10;&#10;Automatisch generierte Beschreibung">
            <a:extLst>
              <a:ext uri="{FF2B5EF4-FFF2-40B4-BE49-F238E27FC236}">
                <a16:creationId xmlns:a16="http://schemas.microsoft.com/office/drawing/2014/main" id="{F4DEB2AA-055E-465F-8567-DAA266EEF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71" y="1310676"/>
            <a:ext cx="6686931" cy="423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839324B-55C6-43EF-B5A1-B2ECC0D00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64" y="2816099"/>
            <a:ext cx="6735350" cy="3048724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A90A12C-A20A-49D2-B09E-623D522EA8A7}"/>
              </a:ext>
            </a:extLst>
          </p:cNvPr>
          <p:cNvSpPr txBox="1"/>
          <p:nvPr/>
        </p:nvSpPr>
        <p:spPr>
          <a:xfrm>
            <a:off x="0" y="181457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Fear </a:t>
            </a:r>
            <a:r>
              <a:rPr lang="de-DE" sz="2400" b="1" dirty="0" err="1"/>
              <a:t>of</a:t>
            </a:r>
            <a:r>
              <a:rPr lang="de-DE" sz="2400" b="1" dirty="0"/>
              <a:t> </a:t>
            </a:r>
            <a:r>
              <a:rPr lang="de-DE" sz="2400" b="1" dirty="0" err="1"/>
              <a:t>missing</a:t>
            </a:r>
            <a:r>
              <a:rPr lang="de-DE" sz="2400" b="1" dirty="0"/>
              <a:t> out = Angst haben etwas zu verpassen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0DC2988-733C-453A-BB43-D3FE0C953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</p:spPr>
        <p:txBody>
          <a:bodyPr/>
          <a:lstStyle/>
          <a:p>
            <a:pPr algn="ctr"/>
            <a:r>
              <a:rPr lang="de-DE" dirty="0"/>
              <a:t>FOMO</a:t>
            </a:r>
          </a:p>
        </p:txBody>
      </p:sp>
    </p:spTree>
    <p:extLst>
      <p:ext uri="{BB962C8B-B14F-4D97-AF65-F5344CB8AC3E}">
        <p14:creationId xmlns:p14="http://schemas.microsoft.com/office/powerpoint/2010/main" val="270868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Grafik 4">
            <a:extLst>
              <a:ext uri="{FF2B5EF4-FFF2-40B4-BE49-F238E27FC236}">
                <a16:creationId xmlns:a16="http://schemas.microsoft.com/office/drawing/2014/main" id="{ECE7EBF4-4988-4171-B3E3-B7F5F12C8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Grafik 5">
            <a:extLst>
              <a:ext uri="{FF2B5EF4-FFF2-40B4-BE49-F238E27FC236}">
                <a16:creationId xmlns:a16="http://schemas.microsoft.com/office/drawing/2014/main" id="{19B62D87-2FA5-4A27-B675-82381BC61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feld 15">
            <a:extLst>
              <a:ext uri="{FF2B5EF4-FFF2-40B4-BE49-F238E27FC236}">
                <a16:creationId xmlns:a16="http://schemas.microsoft.com/office/drawing/2014/main" id="{360F481D-0C35-43F7-9553-A2D36008B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2276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Modul 5</a:t>
            </a:r>
            <a:endParaRPr lang="de-DE" altLang="de-DE" sz="3600">
              <a:solidFill>
                <a:schemeClr val="bg1"/>
              </a:solidFill>
            </a:endParaRPr>
          </a:p>
        </p:txBody>
      </p:sp>
      <p:pic>
        <p:nvPicPr>
          <p:cNvPr id="49157" name="Grafik 6">
            <a:extLst>
              <a:ext uri="{FF2B5EF4-FFF2-40B4-BE49-F238E27FC236}">
                <a16:creationId xmlns:a16="http://schemas.microsoft.com/office/drawing/2014/main" id="{DAD96E2E-1539-49BE-85D7-ACEE344B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513013"/>
            <a:ext cx="2036763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Grafik 3">
            <a:extLst>
              <a:ext uri="{FF2B5EF4-FFF2-40B4-BE49-F238E27FC236}">
                <a16:creationId xmlns:a16="http://schemas.microsoft.com/office/drawing/2014/main" id="{A854FD38-D82A-4669-BE0E-4E5CA781C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713" y="3600450"/>
            <a:ext cx="42322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Grafik 1">
            <a:extLst>
              <a:ext uri="{FF2B5EF4-FFF2-40B4-BE49-F238E27FC236}">
                <a16:creationId xmlns:a16="http://schemas.microsoft.com/office/drawing/2014/main" id="{CF8C5A78-F9CC-4123-BC8E-453045157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88" y="1301750"/>
            <a:ext cx="3946525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Grafik 4">
            <a:extLst>
              <a:ext uri="{FF2B5EF4-FFF2-40B4-BE49-F238E27FC236}">
                <a16:creationId xmlns:a16="http://schemas.microsoft.com/office/drawing/2014/main" id="{60888396-FCC4-4A01-B275-3088A2EC1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Grafik 5">
            <a:extLst>
              <a:ext uri="{FF2B5EF4-FFF2-40B4-BE49-F238E27FC236}">
                <a16:creationId xmlns:a16="http://schemas.microsoft.com/office/drawing/2014/main" id="{07C87A20-FBC1-4BC8-80DB-1AAAE7960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feld 15">
            <a:extLst>
              <a:ext uri="{FF2B5EF4-FFF2-40B4-BE49-F238E27FC236}">
                <a16:creationId xmlns:a16="http://schemas.microsoft.com/office/drawing/2014/main" id="{5E7038EA-A208-4660-A92C-AF2A111F7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2276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Modul 5</a:t>
            </a:r>
            <a:endParaRPr lang="de-DE" altLang="de-DE" sz="3600">
              <a:solidFill>
                <a:schemeClr val="bg1"/>
              </a:solidFill>
            </a:endParaRPr>
          </a:p>
        </p:txBody>
      </p:sp>
      <p:pic>
        <p:nvPicPr>
          <p:cNvPr id="50181" name="Grafik 6">
            <a:extLst>
              <a:ext uri="{FF2B5EF4-FFF2-40B4-BE49-F238E27FC236}">
                <a16:creationId xmlns:a16="http://schemas.microsoft.com/office/drawing/2014/main" id="{32C8A086-3ABD-48DB-A04A-35FF8AAD9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301750"/>
            <a:ext cx="39497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Grafik 1">
            <a:extLst>
              <a:ext uri="{FF2B5EF4-FFF2-40B4-BE49-F238E27FC236}">
                <a16:creationId xmlns:a16="http://schemas.microsoft.com/office/drawing/2014/main" id="{CFD56492-488D-42AE-B5CB-19E1396EA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14563"/>
            <a:ext cx="7142163" cy="329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7D485EA-971E-45A4-852B-8E3E3A04A986}"/>
              </a:ext>
            </a:extLst>
          </p:cNvPr>
          <p:cNvCxnSpPr>
            <a:cxnSpLocks/>
          </p:cNvCxnSpPr>
          <p:nvPr/>
        </p:nvCxnSpPr>
        <p:spPr>
          <a:xfrm flipH="1" flipV="1">
            <a:off x="4148138" y="2936875"/>
            <a:ext cx="690562" cy="236855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F553AA09-1D02-4405-90B8-EA33E381EFBF}"/>
              </a:ext>
            </a:extLst>
          </p:cNvPr>
          <p:cNvSpPr/>
          <p:nvPr/>
        </p:nvSpPr>
        <p:spPr>
          <a:xfrm>
            <a:off x="82550" y="2916238"/>
            <a:ext cx="4065588" cy="3941762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CD4C4AF1-AE9C-4A39-9E81-AC7F8AF9815A}"/>
              </a:ext>
            </a:extLst>
          </p:cNvPr>
          <p:cNvCxnSpPr>
            <a:cxnSpLocks/>
          </p:cNvCxnSpPr>
          <p:nvPr/>
        </p:nvCxnSpPr>
        <p:spPr>
          <a:xfrm>
            <a:off x="4119563" y="1625600"/>
            <a:ext cx="719137" cy="84455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hteck 12">
            <a:extLst>
              <a:ext uri="{FF2B5EF4-FFF2-40B4-BE49-F238E27FC236}">
                <a16:creationId xmlns:a16="http://schemas.microsoft.com/office/drawing/2014/main" id="{11217E7D-44E4-4CA0-A42E-8C8F3F37FA32}"/>
              </a:ext>
            </a:extLst>
          </p:cNvPr>
          <p:cNvSpPr/>
          <p:nvPr/>
        </p:nvSpPr>
        <p:spPr>
          <a:xfrm>
            <a:off x="55563" y="1349375"/>
            <a:ext cx="4064000" cy="255588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Grafik 4">
            <a:extLst>
              <a:ext uri="{FF2B5EF4-FFF2-40B4-BE49-F238E27FC236}">
                <a16:creationId xmlns:a16="http://schemas.microsoft.com/office/drawing/2014/main" id="{691DA0BF-6023-4AD5-9030-6EA8DED9A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Grafik 5">
            <a:extLst>
              <a:ext uri="{FF2B5EF4-FFF2-40B4-BE49-F238E27FC236}">
                <a16:creationId xmlns:a16="http://schemas.microsoft.com/office/drawing/2014/main" id="{8CA6BA77-78B2-4F8D-9625-638DCBB86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feld 15">
            <a:extLst>
              <a:ext uri="{FF2B5EF4-FFF2-40B4-BE49-F238E27FC236}">
                <a16:creationId xmlns:a16="http://schemas.microsoft.com/office/drawing/2014/main" id="{D21845F6-282D-49E3-A91A-E96584432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2276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Modul 5</a:t>
            </a:r>
            <a:endParaRPr lang="de-DE" altLang="de-DE" sz="360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26A96D2-5228-4BF3-BCDD-4113754EA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1301750"/>
            <a:ext cx="4017962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Grafik 5">
            <a:extLst>
              <a:ext uri="{FF2B5EF4-FFF2-40B4-BE49-F238E27FC236}">
                <a16:creationId xmlns:a16="http://schemas.microsoft.com/office/drawing/2014/main" id="{9A35834F-44FE-4EC1-95E4-33D7B0DF8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feld 15">
            <a:extLst>
              <a:ext uri="{FF2B5EF4-FFF2-40B4-BE49-F238E27FC236}">
                <a16:creationId xmlns:a16="http://schemas.microsoft.com/office/drawing/2014/main" id="{C04293AE-4152-47D6-9C9C-E229C71C3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63325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Medienbildungskonzept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9931AFF-798C-4C47-81C0-E421C9E44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1614488"/>
            <a:ext cx="7115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1: Soziale Netzwerke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6F85553-2736-481D-AA56-2EF175730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2478088"/>
            <a:ext cx="6804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2: Videoproduktion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88367CD-CA9F-425E-B00D-71DDF13D9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3341688"/>
            <a:ext cx="63944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3: Cybermobbing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C92E7C3-4BB7-4939-B849-E0B533B66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3" y="4170363"/>
            <a:ext cx="5638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4: Videogames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CDF2E82-5944-4AED-8AC7-7598602F4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5002213"/>
            <a:ext cx="92884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5: Vom Ereignis zur Nachricht</a:t>
            </a:r>
          </a:p>
        </p:txBody>
      </p:sp>
      <p:pic>
        <p:nvPicPr>
          <p:cNvPr id="54281" name="Grafik 1">
            <a:extLst>
              <a:ext uri="{FF2B5EF4-FFF2-40B4-BE49-F238E27FC236}">
                <a16:creationId xmlns:a16="http://schemas.microsoft.com/office/drawing/2014/main" id="{EAEB62C0-F5AE-4856-857D-98C9D077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538" y="1403350"/>
            <a:ext cx="2481262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Grafik 12">
            <a:extLst>
              <a:ext uri="{FF2B5EF4-FFF2-40B4-BE49-F238E27FC236}">
                <a16:creationId xmlns:a16="http://schemas.microsoft.com/office/drawing/2014/main" id="{F90C6199-E8A0-4E33-ACAF-20816D412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12" grpId="0"/>
      <p:bldP spid="14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Textfeld 15">
            <a:extLst>
              <a:ext uri="{FF2B5EF4-FFF2-40B4-BE49-F238E27FC236}">
                <a16:creationId xmlns:a16="http://schemas.microsoft.com/office/drawing/2014/main" id="{44878402-53E4-4977-8E39-3626FB4E8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4950"/>
            <a:ext cx="6804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2: Videoproduktion</a:t>
            </a:r>
            <a:endParaRPr kumimoji="0" lang="de-DE" altLang="de-DE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9B9FDCE-28DC-4B1E-B128-192EDC418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513" y="1658938"/>
            <a:ext cx="3308350" cy="4598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6DE612C-DCA5-49F8-AE2F-D008FC418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925" y="1635125"/>
            <a:ext cx="3313113" cy="4654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00F8488-7D4C-4AC0-A04C-D3247F916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38" y="1658938"/>
            <a:ext cx="3286125" cy="4598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Textfeld 15">
            <a:extLst>
              <a:ext uri="{FF2B5EF4-FFF2-40B4-BE49-F238E27FC236}">
                <a16:creationId xmlns:a16="http://schemas.microsoft.com/office/drawing/2014/main" id="{0848E180-F68A-434D-BEBB-F84602638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62531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 3: Cybermobbing</a:t>
            </a:r>
            <a:endParaRPr kumimoji="0" lang="de-DE" altLang="de-DE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8DDAED2-55A1-4325-A1C9-86A5A9A68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" y="1514475"/>
            <a:ext cx="3521075" cy="494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B84B780-1039-467A-92F5-7CE180EA1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113" y="1514475"/>
            <a:ext cx="3559175" cy="494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E35C704-0756-4468-8072-E0B5FE9E7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1175" y="1514475"/>
            <a:ext cx="3524250" cy="494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4346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 4 Gaming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2F8D386-5619-4F5B-8508-E8AE9DAF9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496" y="1770226"/>
            <a:ext cx="3331860" cy="4676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390ACAF-8A10-481B-9B99-8EF1F5B24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770226"/>
            <a:ext cx="3304342" cy="4676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FE709DB-0D32-44F4-A6F0-39C6D1AFD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07" y="1770226"/>
            <a:ext cx="3314785" cy="4676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734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">
            <a:extLst>
              <a:ext uri="{FF2B5EF4-FFF2-40B4-BE49-F238E27FC236}">
                <a16:creationId xmlns:a16="http://schemas.microsoft.com/office/drawing/2014/main" id="{7FE0E71B-348E-4BFF-AA37-A7E7AAF66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881" y="657012"/>
            <a:ext cx="3595880" cy="5086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5161014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8D4FCE8-C185-415C-B0CD-3AC529FAAD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710" y="136557"/>
            <a:ext cx="4692790" cy="66380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6195329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1181105-5A0D-4461-AE07-B8FFE1E06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736" y="1547094"/>
            <a:ext cx="3653478" cy="5166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Untertitel 3">
            <a:extLst>
              <a:ext uri="{FF2B5EF4-FFF2-40B4-BE49-F238E27FC236}">
                <a16:creationId xmlns:a16="http://schemas.microsoft.com/office/drawing/2014/main" id="{7DE24AE5-D409-4B83-923B-D8EE1A6893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03668D7A-6184-4814-A432-B7222D816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35" y="0"/>
            <a:ext cx="484973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02437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2BC2D4-F7E3-486C-A886-8534579D3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 Alltag wird/ist digital!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4E64B97-C239-44E3-9094-298F08D92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51" y="1694230"/>
            <a:ext cx="3703852" cy="228295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207404C-3052-457A-B577-5B8F425A1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223" y="1806346"/>
            <a:ext cx="3427192" cy="228295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B64B6A6-C81E-40EA-A60B-E37AAA88C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703" y="3249662"/>
            <a:ext cx="3449424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2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1181105-5A0D-4461-AE07-B8FFE1E06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736" y="1547094"/>
            <a:ext cx="3653478" cy="5166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7F2D6274-45B2-46F9-97EF-ECEAA38B25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46" y="0"/>
            <a:ext cx="4849307" cy="6858000"/>
          </a:xfrm>
          <a:prstGeom prst="rect">
            <a:avLst/>
          </a:prstGeom>
        </p:spPr>
      </p:pic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3CC4801A-0CBF-4317-A83D-975891DC30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6AF4A62-DDD4-407B-9D00-312A73A402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872" y="0"/>
            <a:ext cx="485025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8436839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20F2BF9-8531-4A6D-A5FC-0529D06B37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E692EF90-D594-4229-A53F-22551BC17A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4F682551-ECDC-4F36-9818-D919804E7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61" y="0"/>
            <a:ext cx="485025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C110B40-55FE-494F-8CBF-14BFA3599C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426" y="28875"/>
            <a:ext cx="484956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4959215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20F2BF9-8531-4A6D-A5FC-0529D06B37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E692EF90-D594-4229-A53F-22551BC17A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F442B53-670E-4C82-B29F-1752F29C1E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70" y="80963"/>
            <a:ext cx="485025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BED9A7CC-D8CA-41AE-8EA2-8EC0D60C2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026" y="80963"/>
            <a:ext cx="485025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0642606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D6B6E90-8EC8-44A3-A6F6-8FA94C6C2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28759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D6B6E90-8EC8-44A3-A6F6-8FA94C6C2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232011F-051A-4A33-82CA-65655541C8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27DEEBFB-330E-4F52-96EA-51A6A41E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195110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AACE5DDE-3C05-4947-9C05-18A4C0990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34390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C6D3FE5F-9F35-43ED-AE1E-2D6E40BAA1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27DEEBFB-330E-4F52-96EA-51A6A41E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239151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1B6F7FFE-645F-428A-9891-1AC005A50C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27DEEBFB-330E-4F52-96EA-51A6A41E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69182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3D8A3A-3D20-404B-BD25-BD049D30F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Menti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A3C7D3-8B9C-4BD0-8F86-2CE9E0D5A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142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523220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57C858E-2581-4704-AE40-8FC4DB7B4A4E}"/>
              </a:ext>
            </a:extLst>
          </p:cNvPr>
          <p:cNvSpPr txBox="1"/>
          <p:nvPr/>
        </p:nvSpPr>
        <p:spPr>
          <a:xfrm>
            <a:off x="3677841" y="1485900"/>
            <a:ext cx="658532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hlinkClick r:id="rId3"/>
              </a:rPr>
              <a:t>florian.nuxoll@gmx.net</a:t>
            </a:r>
            <a:endParaRPr lang="de-DE" sz="4400" b="1" dirty="0"/>
          </a:p>
          <a:p>
            <a:endParaRPr lang="de-DE" sz="4400" b="1" dirty="0"/>
          </a:p>
          <a:p>
            <a:r>
              <a:rPr lang="de-DE" sz="4400" b="1" dirty="0"/>
              <a:t>www.medienwelten.schule</a:t>
            </a:r>
          </a:p>
          <a:p>
            <a:endParaRPr lang="de-DE" sz="4400" b="1" dirty="0"/>
          </a:p>
          <a:p>
            <a:endParaRPr lang="de-DE" sz="4400" b="1" dirty="0"/>
          </a:p>
          <a:p>
            <a:endParaRPr lang="de-DE" sz="7200" b="1" dirty="0"/>
          </a:p>
          <a:p>
            <a:endParaRPr lang="de-DE" sz="44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26614F-0E37-4957-A567-9EFDB2985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048" y="4121163"/>
            <a:ext cx="3486150" cy="137132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11BEA4-2DD4-4F94-9C12-1689A4F56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08" y="4083634"/>
            <a:ext cx="1408858" cy="1408858"/>
          </a:xfrm>
          <a:prstGeom prst="rect">
            <a:avLst/>
          </a:prstGeom>
        </p:spPr>
      </p:pic>
      <p:pic>
        <p:nvPicPr>
          <p:cNvPr id="9" name="839D137B-85CE-4408-B467-915083265EDA" descr="image1.png">
            <a:extLst>
              <a:ext uri="{FF2B5EF4-FFF2-40B4-BE49-F238E27FC236}">
                <a16:creationId xmlns:a16="http://schemas.microsoft.com/office/drawing/2014/main" id="{421A225D-053D-443A-949D-AF7EEA3F7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5" y="2029175"/>
            <a:ext cx="3561396" cy="362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03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2BC2D4-F7E3-486C-A886-8534579D3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 Alltag wird/ist digital!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E13CF47-5FA6-415B-B251-5852688749B4}"/>
              </a:ext>
            </a:extLst>
          </p:cNvPr>
          <p:cNvSpPr txBox="1"/>
          <p:nvPr/>
        </p:nvSpPr>
        <p:spPr>
          <a:xfrm>
            <a:off x="1295400" y="2493343"/>
            <a:ext cx="61030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D15A3E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Warum ist das so?</a:t>
            </a:r>
          </a:p>
          <a:p>
            <a:endParaRPr lang="de-DE" sz="3200" b="1" dirty="0">
              <a:solidFill>
                <a:srgbClr val="D15A3E">
                  <a:lumMod val="75000"/>
                </a:srgbClr>
              </a:solidFill>
              <a:latin typeface="Arial"/>
              <a:ea typeface="+mj-ea"/>
              <a:cs typeface="+mj-cs"/>
            </a:endParaRPr>
          </a:p>
          <a:p>
            <a:r>
              <a:rPr lang="de-DE" sz="3200" b="1" dirty="0">
                <a:solidFill>
                  <a:srgbClr val="D15A3E">
                    <a:lumMod val="75000"/>
                  </a:srgbClr>
                </a:solidFill>
                <a:latin typeface="Arial"/>
                <a:ea typeface="+mj-ea"/>
                <a:cs typeface="+mj-cs"/>
              </a:rPr>
              <a:t>-&gt; Bequemlichkeit</a:t>
            </a:r>
          </a:p>
          <a:p>
            <a:r>
              <a:rPr lang="de-DE" sz="3200" b="1" dirty="0">
                <a:solidFill>
                  <a:srgbClr val="D15A3E">
                    <a:lumMod val="75000"/>
                  </a:srgbClr>
                </a:solidFill>
                <a:latin typeface="Arial"/>
                <a:ea typeface="+mj-ea"/>
                <a:cs typeface="+mj-cs"/>
              </a:rPr>
              <a:t>-&gt; Effizienz</a:t>
            </a:r>
          </a:p>
          <a:p>
            <a:r>
              <a:rPr lang="de-DE" sz="3200" b="1" dirty="0">
                <a:solidFill>
                  <a:srgbClr val="D15A3E">
                    <a:lumMod val="75000"/>
                  </a:srgbClr>
                </a:solidFill>
                <a:latin typeface="Arial"/>
                <a:ea typeface="+mj-ea"/>
                <a:cs typeface="+mj-cs"/>
              </a:rPr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304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FCDF89-768B-4B8F-BADE-7FAE88130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reagiert die Schule auf die Digitalität?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899207-A597-4D6F-8E46-650072A4E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6">
            <a:extLst>
              <a:ext uri="{FF2B5EF4-FFF2-40B4-BE49-F238E27FC236}">
                <a16:creationId xmlns:a16="http://schemas.microsoft.com/office/drawing/2014/main" id="{921A7E1D-8D27-4AD7-BE72-8B3E750AA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70300" y="1795463"/>
            <a:ext cx="4851400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0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8DBDA-AD08-4EA2-AD37-FA38F18A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7634FB-E7E5-4DE1-8EF1-9487395DA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Pfeil: gebogen 3">
            <a:extLst>
              <a:ext uri="{FF2B5EF4-FFF2-40B4-BE49-F238E27FC236}">
                <a16:creationId xmlns:a16="http://schemas.microsoft.com/office/drawing/2014/main" id="{E7540710-7479-4B2A-B852-D0DB1931A216}"/>
              </a:ext>
            </a:extLst>
          </p:cNvPr>
          <p:cNvSpPr/>
          <p:nvPr/>
        </p:nvSpPr>
        <p:spPr>
          <a:xfrm flipV="1">
            <a:off x="5876974" y="2956560"/>
            <a:ext cx="1960880" cy="2895600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feil: gebogen 4">
            <a:extLst>
              <a:ext uri="{FF2B5EF4-FFF2-40B4-BE49-F238E27FC236}">
                <a16:creationId xmlns:a16="http://schemas.microsoft.com/office/drawing/2014/main" id="{BE0EC953-7F5E-4774-913D-92D6ADDCB5A6}"/>
              </a:ext>
            </a:extLst>
          </p:cNvPr>
          <p:cNvSpPr>
            <a:spLocks/>
          </p:cNvSpPr>
          <p:nvPr/>
        </p:nvSpPr>
        <p:spPr>
          <a:xfrm rot="10800000">
            <a:off x="4408320" y="2957760"/>
            <a:ext cx="1962000" cy="2894400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BB356AD-4736-4389-992C-A21F7F1714C0}"/>
              </a:ext>
            </a:extLst>
          </p:cNvPr>
          <p:cNvSpPr txBox="1"/>
          <p:nvPr/>
        </p:nvSpPr>
        <p:spPr>
          <a:xfrm>
            <a:off x="4097614" y="2094555"/>
            <a:ext cx="45454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Kultur der Digitalität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Folienzoom 6">
                <a:extLst>
                  <a:ext uri="{FF2B5EF4-FFF2-40B4-BE49-F238E27FC236}">
                    <a16:creationId xmlns:a16="http://schemas.microsoft.com/office/drawing/2014/main" id="{E4020653-8BC5-4099-8A52-B8BFB62F3DE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23596" y="4616709"/>
              <a:ext cx="3048000" cy="1714500"/>
            </p:xfrm>
            <a:graphic>
              <a:graphicData uri="http://schemas.microsoft.com/office/powerpoint/2016/slidezoom">
                <pslz:sldZm>
                  <pslz:sldZmObj sldId="736" cId="297646065">
                    <pslz:zmPr id="{5719D04C-B853-4718-9A3F-9FB9F2EE8E90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Folienzoom 6">
                <a:extLst>
                  <a:ext uri="{FF2B5EF4-FFF2-40B4-BE49-F238E27FC236}">
                    <a16:creationId xmlns:a16="http://schemas.microsoft.com/office/drawing/2014/main" id="{E4020653-8BC5-4099-8A52-B8BFB62F3D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3596" y="4616709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Folienzoom 7">
                <a:extLst>
                  <a:ext uri="{FF2B5EF4-FFF2-40B4-BE49-F238E27FC236}">
                    <a16:creationId xmlns:a16="http://schemas.microsoft.com/office/drawing/2014/main" id="{EE0FF892-A004-4384-9961-044D3DF927A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520405" y="4616709"/>
              <a:ext cx="3048000" cy="1714500"/>
            </p:xfrm>
            <a:graphic>
              <a:graphicData uri="http://schemas.microsoft.com/office/powerpoint/2016/slidezoom">
                <pslz:sldZm>
                  <pslz:sldZmObj sldId="737" cId="4284975004">
                    <pslz:zmPr id="{3EC177C0-852D-4935-ACA9-BF44B0700521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Folienzoom 7">
                <a:extLst>
                  <a:ext uri="{FF2B5EF4-FFF2-40B4-BE49-F238E27FC236}">
                    <a16:creationId xmlns:a16="http://schemas.microsoft.com/office/drawing/2014/main" id="{EE0FF892-A004-4384-9961-044D3DF927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20405" y="4616709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685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A53973F-3FBA-4E9C-BDF9-E952408BEA5A}"/>
              </a:ext>
            </a:extLst>
          </p:cNvPr>
          <p:cNvSpPr/>
          <p:nvPr/>
        </p:nvSpPr>
        <p:spPr>
          <a:xfrm>
            <a:off x="-152400" y="-294640"/>
            <a:ext cx="12740640" cy="1676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3016AC6-A3D7-4293-87B1-F294A363BC62}"/>
              </a:ext>
            </a:extLst>
          </p:cNvPr>
          <p:cNvSpPr/>
          <p:nvPr/>
        </p:nvSpPr>
        <p:spPr>
          <a:xfrm>
            <a:off x="671790" y="196334"/>
            <a:ext cx="10848419" cy="6217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Analoger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Unterricht</a:t>
            </a:r>
          </a:p>
        </p:txBody>
      </p:sp>
    </p:spTree>
    <p:extLst>
      <p:ext uri="{BB962C8B-B14F-4D97-AF65-F5344CB8AC3E}">
        <p14:creationId xmlns:p14="http://schemas.microsoft.com/office/powerpoint/2010/main" val="29764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8DBDA-AD08-4EA2-AD37-FA38F18A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7634FB-E7E5-4DE1-8EF1-9487395DA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9A25654-0283-433A-93B4-BB1F77788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263" y="969960"/>
            <a:ext cx="6229473" cy="408338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E92D62B9-6D6F-4850-9A3F-28979635B49A}"/>
              </a:ext>
            </a:extLst>
          </p:cNvPr>
          <p:cNvSpPr/>
          <p:nvPr/>
        </p:nvSpPr>
        <p:spPr>
          <a:xfrm>
            <a:off x="3047999" y="50775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https://www.nytimes.com/2018/10/26/style/digital-divide-screens-schools.html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47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8DBDA-AD08-4EA2-AD37-FA38F18A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7634FB-E7E5-4DE1-8EF1-9487395DA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D3164EF4-9AF4-4C5B-8650-DC1CDA33A129}"/>
              </a:ext>
            </a:extLst>
          </p:cNvPr>
          <p:cNvSpPr txBox="1">
            <a:spLocks/>
          </p:cNvSpPr>
          <p:nvPr/>
        </p:nvSpPr>
        <p:spPr>
          <a:xfrm>
            <a:off x="0" y="1941239"/>
            <a:ext cx="12192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de-DE" b="1"/>
              <a:t>Medienbildung/digitale Bildung</a:t>
            </a:r>
            <a:endParaRPr lang="de-DE" b="1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B8CB611-193F-4B22-A7F7-B042E7C96A65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6" name="Pfeil: Chevron 5">
              <a:extLst>
                <a:ext uri="{FF2B5EF4-FFF2-40B4-BE49-F238E27FC236}">
                  <a16:creationId xmlns:a16="http://schemas.microsoft.com/office/drawing/2014/main" id="{827D390D-C84C-4A20-B127-5D8C47FA88C6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feil: Chevron 4">
              <a:extLst>
                <a:ext uri="{FF2B5EF4-FFF2-40B4-BE49-F238E27FC236}">
                  <a16:creationId xmlns:a16="http://schemas.microsoft.com/office/drawing/2014/main" id="{483A2349-9735-4A6D-BC2E-A75AC0A75DEB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0916F0DF-74FA-4978-A6AC-5786FA947CC9}"/>
              </a:ext>
            </a:extLst>
          </p:cNvPr>
          <p:cNvSpPr txBox="1"/>
          <p:nvPr/>
        </p:nvSpPr>
        <p:spPr>
          <a:xfrm>
            <a:off x="2824721" y="2664318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1</a:t>
            </a:r>
          </a:p>
        </p:txBody>
      </p:sp>
    </p:spTree>
    <p:extLst>
      <p:ext uri="{BB962C8B-B14F-4D97-AF65-F5344CB8AC3E}">
        <p14:creationId xmlns:p14="http://schemas.microsoft.com/office/powerpoint/2010/main" val="98585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8DBDA-AD08-4EA2-AD37-FA38F18A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7634FB-E7E5-4DE1-8EF1-9487395DA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Pfeil: gebogen 3">
            <a:extLst>
              <a:ext uri="{FF2B5EF4-FFF2-40B4-BE49-F238E27FC236}">
                <a16:creationId xmlns:a16="http://schemas.microsoft.com/office/drawing/2014/main" id="{E7540710-7479-4B2A-B852-D0DB1931A216}"/>
              </a:ext>
            </a:extLst>
          </p:cNvPr>
          <p:cNvSpPr/>
          <p:nvPr/>
        </p:nvSpPr>
        <p:spPr>
          <a:xfrm flipV="1">
            <a:off x="5876974" y="2956560"/>
            <a:ext cx="1960880" cy="2895600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feil: gebogen 4">
            <a:extLst>
              <a:ext uri="{FF2B5EF4-FFF2-40B4-BE49-F238E27FC236}">
                <a16:creationId xmlns:a16="http://schemas.microsoft.com/office/drawing/2014/main" id="{BE0EC953-7F5E-4774-913D-92D6ADDCB5A6}"/>
              </a:ext>
            </a:extLst>
          </p:cNvPr>
          <p:cNvSpPr>
            <a:spLocks/>
          </p:cNvSpPr>
          <p:nvPr/>
        </p:nvSpPr>
        <p:spPr>
          <a:xfrm rot="10800000">
            <a:off x="4408320" y="2957760"/>
            <a:ext cx="1962000" cy="2894400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BB356AD-4736-4389-992C-A21F7F1714C0}"/>
              </a:ext>
            </a:extLst>
          </p:cNvPr>
          <p:cNvSpPr txBox="1"/>
          <p:nvPr/>
        </p:nvSpPr>
        <p:spPr>
          <a:xfrm>
            <a:off x="4097614" y="2094555"/>
            <a:ext cx="45454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Kultur der Digitalität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Folienzoom 6">
                <a:extLst>
                  <a:ext uri="{FF2B5EF4-FFF2-40B4-BE49-F238E27FC236}">
                    <a16:creationId xmlns:a16="http://schemas.microsoft.com/office/drawing/2014/main" id="{E4020653-8BC5-4099-8A52-B8BFB62F3DE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23596" y="4616709"/>
              <a:ext cx="3048000" cy="1714500"/>
            </p:xfrm>
            <a:graphic>
              <a:graphicData uri="http://schemas.microsoft.com/office/powerpoint/2016/slidezoom">
                <pslz:sldZm>
                  <pslz:sldZmObj sldId="736" cId="297646065">
                    <pslz:zmPr id="{5719D04C-B853-4718-9A3F-9FB9F2EE8E90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Folienzoom 6">
                <a:extLst>
                  <a:ext uri="{FF2B5EF4-FFF2-40B4-BE49-F238E27FC236}">
                    <a16:creationId xmlns:a16="http://schemas.microsoft.com/office/drawing/2014/main" id="{E4020653-8BC5-4099-8A52-B8BFB62F3D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3596" y="4616709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Folienzoom 7">
                <a:extLst>
                  <a:ext uri="{FF2B5EF4-FFF2-40B4-BE49-F238E27FC236}">
                    <a16:creationId xmlns:a16="http://schemas.microsoft.com/office/drawing/2014/main" id="{EE0FF892-A004-4384-9961-044D3DF927A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520405" y="4616709"/>
              <a:ext cx="3048000" cy="1714500"/>
            </p:xfrm>
            <a:graphic>
              <a:graphicData uri="http://schemas.microsoft.com/office/powerpoint/2016/slidezoom">
                <pslz:sldZm>
                  <pslz:sldZmObj sldId="737" cId="4284975004">
                    <pslz:zmPr id="{3EC177C0-852D-4935-ACA9-BF44B0700521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Folienzoom 7">
                <a:extLst>
                  <a:ext uri="{FF2B5EF4-FFF2-40B4-BE49-F238E27FC236}">
                    <a16:creationId xmlns:a16="http://schemas.microsoft.com/office/drawing/2014/main" id="{EE0FF892-A004-4384-9961-044D3DF927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20405" y="4616709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456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A53973F-3FBA-4E9C-BDF9-E952408BEA5A}"/>
              </a:ext>
            </a:extLst>
          </p:cNvPr>
          <p:cNvSpPr/>
          <p:nvPr/>
        </p:nvSpPr>
        <p:spPr>
          <a:xfrm>
            <a:off x="-152400" y="-294640"/>
            <a:ext cx="12740640" cy="1676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3016AC6-A3D7-4293-87B1-F294A363BC62}"/>
              </a:ext>
            </a:extLst>
          </p:cNvPr>
          <p:cNvSpPr/>
          <p:nvPr/>
        </p:nvSpPr>
        <p:spPr>
          <a:xfrm>
            <a:off x="671790" y="196334"/>
            <a:ext cx="10848419" cy="6217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Unterricht</a:t>
            </a:r>
          </a:p>
        </p:txBody>
      </p:sp>
    </p:spTree>
    <p:extLst>
      <p:ext uri="{BB962C8B-B14F-4D97-AF65-F5344CB8AC3E}">
        <p14:creationId xmlns:p14="http://schemas.microsoft.com/office/powerpoint/2010/main" val="428497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318A3B-590E-48A4-9D23-F4FED3BA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ACA592-FBEC-4F54-8501-EF1EE717F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6E05513-AE29-46F3-8F64-EEDA81C04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151" y="0"/>
            <a:ext cx="9197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18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035683-4DAD-4219-A0BB-CB5162FF4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dirty="0"/>
              <a:t>Hybrid?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890971-07E3-4D1C-BC50-2ECE6F784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181DAA7-412B-49D3-AEBF-7490D1EDE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81" y="1371599"/>
            <a:ext cx="6709712" cy="421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8DBDA-AD08-4EA2-AD37-FA38F18A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graphicFrame>
        <p:nvGraphicFramePr>
          <p:cNvPr id="4" name="Inhaltsplatzhalter 6">
            <a:extLst>
              <a:ext uri="{FF2B5EF4-FFF2-40B4-BE49-F238E27FC236}">
                <a16:creationId xmlns:a16="http://schemas.microsoft.com/office/drawing/2014/main" id="{E1D720A7-79C1-4274-A409-CE22F59208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036353"/>
              </p:ext>
            </p:extLst>
          </p:nvPr>
        </p:nvGraphicFramePr>
        <p:xfrm>
          <a:off x="1484187" y="920800"/>
          <a:ext cx="8986027" cy="3565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44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8DBDA-AD08-4EA2-AD37-FA38F18A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7634FB-E7E5-4DE1-8EF1-9487395DA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DC09C12-4E22-4373-829A-4A4B5FC2F079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5" name="Pfeil: Chevron 4">
              <a:extLst>
                <a:ext uri="{FF2B5EF4-FFF2-40B4-BE49-F238E27FC236}">
                  <a16:creationId xmlns:a16="http://schemas.microsoft.com/office/drawing/2014/main" id="{17F26DC1-6A33-4D79-9C65-CA47814CBE89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feil: Chevron 4">
              <a:extLst>
                <a:ext uri="{FF2B5EF4-FFF2-40B4-BE49-F238E27FC236}">
                  <a16:creationId xmlns:a16="http://schemas.microsoft.com/office/drawing/2014/main" id="{4E6E59AA-80F6-4795-BFDA-AE03982F5A86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8387D9DB-33E0-4CD2-A756-A43BCC829738}"/>
              </a:ext>
            </a:extLst>
          </p:cNvPr>
          <p:cNvSpPr txBox="1"/>
          <p:nvPr/>
        </p:nvSpPr>
        <p:spPr>
          <a:xfrm>
            <a:off x="2532717" y="2778934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1</a:t>
            </a:r>
          </a:p>
        </p:txBody>
      </p:sp>
    </p:spTree>
    <p:extLst>
      <p:ext uri="{BB962C8B-B14F-4D97-AF65-F5344CB8AC3E}">
        <p14:creationId xmlns:p14="http://schemas.microsoft.com/office/powerpoint/2010/main" val="7823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8DBDA-AD08-4EA2-AD37-FA38F18A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7634FB-E7E5-4DE1-8EF1-9487395DA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DC09C12-4E22-4373-829A-4A4B5FC2F079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5" name="Pfeil: Chevron 4">
              <a:extLst>
                <a:ext uri="{FF2B5EF4-FFF2-40B4-BE49-F238E27FC236}">
                  <a16:creationId xmlns:a16="http://schemas.microsoft.com/office/drawing/2014/main" id="{17F26DC1-6A33-4D79-9C65-CA47814CBE89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feil: Chevron 4">
              <a:extLst>
                <a:ext uri="{FF2B5EF4-FFF2-40B4-BE49-F238E27FC236}">
                  <a16:creationId xmlns:a16="http://schemas.microsoft.com/office/drawing/2014/main" id="{4E6E59AA-80F6-4795-BFDA-AE03982F5A86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D2F0757-B0E6-48F8-83E6-B9EEAD78362F}"/>
              </a:ext>
            </a:extLst>
          </p:cNvPr>
          <p:cNvGrpSpPr/>
          <p:nvPr/>
        </p:nvGrpSpPr>
        <p:grpSpPr>
          <a:xfrm>
            <a:off x="4622504" y="3302154"/>
            <a:ext cx="3145747" cy="1258299"/>
            <a:chOff x="7746" y="348662"/>
            <a:chExt cx="4630400" cy="1852160"/>
          </a:xfrm>
        </p:grpSpPr>
        <p:sp>
          <p:nvSpPr>
            <p:cNvPr id="8" name="Pfeil: Chevron 7">
              <a:extLst>
                <a:ext uri="{FF2B5EF4-FFF2-40B4-BE49-F238E27FC236}">
                  <a16:creationId xmlns:a16="http://schemas.microsoft.com/office/drawing/2014/main" id="{C57CE25D-07F0-4D4F-B239-DF304DCD9701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feil: Chevron 4">
              <a:extLst>
                <a:ext uri="{FF2B5EF4-FFF2-40B4-BE49-F238E27FC236}">
                  <a16:creationId xmlns:a16="http://schemas.microsoft.com/office/drawing/2014/main" id="{5EFF78B4-D547-40DD-B646-B4976A6D20AE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8387D9DB-33E0-4CD2-A756-A43BCC829738}"/>
              </a:ext>
            </a:extLst>
          </p:cNvPr>
          <p:cNvSpPr txBox="1"/>
          <p:nvPr/>
        </p:nvSpPr>
        <p:spPr>
          <a:xfrm>
            <a:off x="4771013" y="2778933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2</a:t>
            </a:r>
          </a:p>
        </p:txBody>
      </p:sp>
    </p:spTree>
    <p:extLst>
      <p:ext uri="{BB962C8B-B14F-4D97-AF65-F5344CB8AC3E}">
        <p14:creationId xmlns:p14="http://schemas.microsoft.com/office/powerpoint/2010/main" val="401821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8DBDA-AD08-4EA2-AD37-FA38F18A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7634FB-E7E5-4DE1-8EF1-9487395DA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3221B7FF-8082-48BE-B121-B270DE61753D}"/>
              </a:ext>
            </a:extLst>
          </p:cNvPr>
          <p:cNvGraphicFramePr/>
          <p:nvPr/>
        </p:nvGraphicFramePr>
        <p:xfrm>
          <a:off x="7280978" y="3302153"/>
          <a:ext cx="3145746" cy="125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B116CF6-DBAD-4C5E-8B15-7A0BB34992B2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6" name="Pfeil: Chevron 5">
              <a:extLst>
                <a:ext uri="{FF2B5EF4-FFF2-40B4-BE49-F238E27FC236}">
                  <a16:creationId xmlns:a16="http://schemas.microsoft.com/office/drawing/2014/main" id="{792D0747-253C-4E3B-B62F-72DAEB62C4A4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feil: Chevron 4">
              <a:extLst>
                <a:ext uri="{FF2B5EF4-FFF2-40B4-BE49-F238E27FC236}">
                  <a16:creationId xmlns:a16="http://schemas.microsoft.com/office/drawing/2014/main" id="{4E9DCF63-A586-47EA-BB64-51F1E3AF1526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2390A0C-C3DA-4286-9D3C-F8B61BCF3AF5}"/>
              </a:ext>
            </a:extLst>
          </p:cNvPr>
          <p:cNvGrpSpPr/>
          <p:nvPr/>
        </p:nvGrpSpPr>
        <p:grpSpPr>
          <a:xfrm>
            <a:off x="4622504" y="3302154"/>
            <a:ext cx="3145747" cy="1258299"/>
            <a:chOff x="7746" y="348662"/>
            <a:chExt cx="4630400" cy="1852160"/>
          </a:xfrm>
        </p:grpSpPr>
        <p:sp>
          <p:nvSpPr>
            <p:cNvPr id="9" name="Pfeil: Chevron 8">
              <a:extLst>
                <a:ext uri="{FF2B5EF4-FFF2-40B4-BE49-F238E27FC236}">
                  <a16:creationId xmlns:a16="http://schemas.microsoft.com/office/drawing/2014/main" id="{002D6590-00C3-41D0-A704-7A985335BC51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feil: Chevron 4">
              <a:extLst>
                <a:ext uri="{FF2B5EF4-FFF2-40B4-BE49-F238E27FC236}">
                  <a16:creationId xmlns:a16="http://schemas.microsoft.com/office/drawing/2014/main" id="{DEC86F59-2FD2-4955-A954-361C696B5710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1A92BE0D-533C-42C3-9A59-0701FCD4C4CD}"/>
              </a:ext>
            </a:extLst>
          </p:cNvPr>
          <p:cNvSpPr txBox="1"/>
          <p:nvPr/>
        </p:nvSpPr>
        <p:spPr>
          <a:xfrm>
            <a:off x="7429487" y="2778933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3</a:t>
            </a:r>
          </a:p>
        </p:txBody>
      </p:sp>
    </p:spTree>
    <p:extLst>
      <p:ext uri="{BB962C8B-B14F-4D97-AF65-F5344CB8AC3E}">
        <p14:creationId xmlns:p14="http://schemas.microsoft.com/office/powerpoint/2010/main" val="185164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318A3B-590E-48A4-9D23-F4FED3BA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ACA592-FBEC-4F54-8501-EF1EE717F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E895959-84AF-465E-B1D7-1BA268575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567" y="183572"/>
            <a:ext cx="8584228" cy="638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43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3E1BA-32FC-4B6F-A8EE-423089BDD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Warum ist der Unterricht in Deutschland nicht stärker digitalisiert?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A8C290-5002-43AB-B035-2CD55F0F6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- Es wird nur selten der Bedarf bedient. (Es ist nicht bequem)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- Schlechte Erfahrungen mit Cyber-Mobbing, Computerspielsucht…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- Keine Effizienzsteigerung</a:t>
            </a:r>
          </a:p>
        </p:txBody>
      </p:sp>
    </p:spTree>
    <p:extLst>
      <p:ext uri="{BB962C8B-B14F-4D97-AF65-F5344CB8AC3E}">
        <p14:creationId xmlns:p14="http://schemas.microsoft.com/office/powerpoint/2010/main" val="335401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0C4DBE-5892-4BF5-BCA2-9985BDC18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D8C3C5F-9F93-44B9-9B43-ACC3D594B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E5ECCD7-B800-4E4D-9A87-0C5477570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664" y="627796"/>
            <a:ext cx="5218748" cy="496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6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1E62BD-289A-42DB-B5AB-7408F0304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 Teilhabe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6F12DA5-C6AE-45B2-BC74-B05ACB09D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E316003-88B0-43C3-A890-B404C065F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244" y="1851504"/>
            <a:ext cx="3895512" cy="39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E66A15D-732A-49F0-B677-950CA5B5B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110" y="300819"/>
            <a:ext cx="6867779" cy="570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82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1A3A4F-68FA-4303-A413-970629815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Mehrwert-Debatte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A8759A-3283-44E0-ABD1-5D16BDAE9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Picture 4" descr="Bildergebnis für twitterlehrerzimmer">
            <a:extLst>
              <a:ext uri="{FF2B5EF4-FFF2-40B4-BE49-F238E27FC236}">
                <a16:creationId xmlns:a16="http://schemas.microsoft.com/office/drawing/2014/main" id="{9CEBF4E4-123D-43C4-BF13-870120FAA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562" y="2260855"/>
            <a:ext cx="5232875" cy="294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37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D33E9A-32E2-42F1-8F8B-F5E58AA8C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Unterrichtskonzeption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C86DBA6B-D914-4F37-895B-9E41AAB03180}"/>
              </a:ext>
            </a:extLst>
          </p:cNvPr>
          <p:cNvCxnSpPr/>
          <p:nvPr/>
        </p:nvCxnSpPr>
        <p:spPr>
          <a:xfrm>
            <a:off x="1402080" y="3547872"/>
            <a:ext cx="877214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4BEAA38A-3072-45F6-87A4-7875BFEF0DD9}"/>
              </a:ext>
            </a:extLst>
          </p:cNvPr>
          <p:cNvSpPr txBox="1"/>
          <p:nvPr/>
        </p:nvSpPr>
        <p:spPr>
          <a:xfrm>
            <a:off x="612648" y="2506718"/>
            <a:ext cx="6102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Lehrerzentriert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0A46814-78E5-4B09-98B8-00C9E9C5C8E4}"/>
              </a:ext>
            </a:extLst>
          </p:cNvPr>
          <p:cNvSpPr txBox="1"/>
          <p:nvPr/>
        </p:nvSpPr>
        <p:spPr>
          <a:xfrm>
            <a:off x="9735932" y="2506718"/>
            <a:ext cx="61020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dirty="0"/>
              <a:t>SOL</a:t>
            </a:r>
          </a:p>
          <a:p>
            <a:pPr marL="0" indent="0">
              <a:buNone/>
            </a:pPr>
            <a:r>
              <a:rPr lang="de-DE" dirty="0"/>
              <a:t>zeitgemäßes Lernen</a:t>
            </a:r>
          </a:p>
          <a:p>
            <a:pPr marL="0" indent="0">
              <a:buNone/>
            </a:pPr>
            <a:r>
              <a:rPr lang="de-DE" dirty="0"/>
              <a:t>4Ks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7785D77-EDF2-4569-85E2-26B4670A62BF}"/>
              </a:ext>
            </a:extLst>
          </p:cNvPr>
          <p:cNvSpPr txBox="1"/>
          <p:nvPr/>
        </p:nvSpPr>
        <p:spPr>
          <a:xfrm>
            <a:off x="3997369" y="5206889"/>
            <a:ext cx="7919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dirty="0">
                <a:solidFill>
                  <a:srgbClr val="FFC000"/>
                </a:solidFill>
              </a:rPr>
              <a:t>Lehrervortrag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82F9AA3-38BF-4CB5-B238-B97B4774B2C4}"/>
              </a:ext>
            </a:extLst>
          </p:cNvPr>
          <p:cNvSpPr txBox="1"/>
          <p:nvPr/>
        </p:nvSpPr>
        <p:spPr>
          <a:xfrm>
            <a:off x="4112189" y="4028531"/>
            <a:ext cx="7919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Einzelarbeit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CD29E31-47A7-4F44-A6CD-279196F372DB}"/>
              </a:ext>
            </a:extLst>
          </p:cNvPr>
          <p:cNvSpPr txBox="1"/>
          <p:nvPr/>
        </p:nvSpPr>
        <p:spPr>
          <a:xfrm>
            <a:off x="5386930" y="4028531"/>
            <a:ext cx="7919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dirty="0">
                <a:solidFill>
                  <a:schemeClr val="accent4">
                    <a:lumMod val="75000"/>
                  </a:schemeClr>
                </a:solidFill>
              </a:rPr>
              <a:t>Gruppenarbeit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A7D99BB-B22E-4CC4-9FC7-E821D414DFD1}"/>
              </a:ext>
            </a:extLst>
          </p:cNvPr>
          <p:cNvSpPr txBox="1"/>
          <p:nvPr/>
        </p:nvSpPr>
        <p:spPr>
          <a:xfrm>
            <a:off x="4761456" y="4617710"/>
            <a:ext cx="7919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dirty="0">
                <a:solidFill>
                  <a:schemeClr val="accent5">
                    <a:lumMod val="75000"/>
                  </a:schemeClr>
                </a:solidFill>
              </a:rPr>
              <a:t>Partnerarbeit</a:t>
            </a:r>
          </a:p>
        </p:txBody>
      </p:sp>
    </p:spTree>
    <p:extLst>
      <p:ext uri="{BB962C8B-B14F-4D97-AF65-F5344CB8AC3E}">
        <p14:creationId xmlns:p14="http://schemas.microsoft.com/office/powerpoint/2010/main" val="114852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</p:bld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96532B-2FB9-4F62-9F3F-4269A3089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5604F5-F837-4F37-9510-8AFB8274D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5827C71-001A-418F-884F-580BF5FE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082" y="13050"/>
            <a:ext cx="9126597" cy="68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33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</p:spPr>
        <p:txBody>
          <a:bodyPr rtlCol="0" anchor="b">
            <a:normAutofit/>
          </a:bodyPr>
          <a:lstStyle/>
          <a:p>
            <a:pPr rtl="0"/>
            <a:r>
              <a:rPr lang="de-DE" dirty="0"/>
              <a:t>Vorstellung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 rtlCol="0">
            <a:normAutofit/>
          </a:bodyPr>
          <a:lstStyle/>
          <a:p>
            <a:pPr rtl="0"/>
            <a:r>
              <a:rPr lang="de-DE" sz="2400" dirty="0"/>
              <a:t>Lehrer für Englisch, Politik und Medienbildung</a:t>
            </a:r>
          </a:p>
          <a:p>
            <a:pPr rtl="0"/>
            <a:r>
              <a:rPr lang="de-DE" sz="2400" dirty="0"/>
              <a:t>Wissenschaftlicher Mitarbeiter an der Uni Tübingen (Computerlinguistik)</a:t>
            </a:r>
          </a:p>
          <a:p>
            <a:pPr rtl="0"/>
            <a:r>
              <a:rPr lang="de-DE" sz="2400" dirty="0"/>
              <a:t>Herausgeber und Autor von Schulbüchern für Englisch und Medienbildung/Informatik</a:t>
            </a:r>
          </a:p>
          <a:p>
            <a:pPr rtl="0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E0473EE-9236-4379-A2A0-B7E923B9E9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75" r="6525"/>
          <a:stretch/>
        </p:blipFill>
        <p:spPr>
          <a:xfrm>
            <a:off x="6903335" y="1646238"/>
            <a:ext cx="4572000" cy="3810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46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9A48970-0D5B-4D18-A564-6CFDAFA45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724" y="198408"/>
            <a:ext cx="5684552" cy="56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96D81B-F9EA-4986-B98C-37247C4D7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Technik kann für unterschiedliche Arten von Unterricht eingesetzt werden!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A6AEBC-4D0A-4E9C-A478-1DC97D019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Geschlossene Aufgaben</a:t>
            </a:r>
          </a:p>
          <a:p>
            <a:pPr marL="0" indent="0">
              <a:buNone/>
            </a:pPr>
            <a:r>
              <a:rPr lang="de-DE" dirty="0"/>
              <a:t>Offene Aufgaben</a:t>
            </a:r>
          </a:p>
          <a:p>
            <a:pPr marL="0" indent="0">
              <a:buNone/>
            </a:pPr>
            <a:r>
              <a:rPr lang="de-DE" dirty="0"/>
              <a:t>Kollaborative Aufgaben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867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5C57C7-AAA0-40AE-829E-DE8EEEB22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Kollaborative Situationen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8C46F2-CF14-49D4-932B-4CC5A7950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3D Welten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Office-Programme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DBBF800-7A3D-462A-AA49-EB6E6DAAD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465" y="2660774"/>
            <a:ext cx="3200400" cy="153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5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D2D3D-0337-4451-818B-7A17B134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320" y="323088"/>
            <a:ext cx="9601200" cy="701358"/>
          </a:xfrm>
        </p:spPr>
        <p:txBody>
          <a:bodyPr/>
          <a:lstStyle/>
          <a:p>
            <a:r>
              <a:rPr lang="de-DE" dirty="0"/>
              <a:t>Wissen pauken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0805689-5485-4356-A274-71FB905DD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3249" y="2163170"/>
            <a:ext cx="2900425" cy="226325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9B7F2C9-31FB-4EB2-BD2B-AB4456A47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705" y="1528550"/>
            <a:ext cx="7129356" cy="41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2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D2D3D-0337-4451-818B-7A17B134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320" y="323088"/>
            <a:ext cx="9601200" cy="701358"/>
          </a:xfrm>
        </p:spPr>
        <p:txBody>
          <a:bodyPr/>
          <a:lstStyle/>
          <a:p>
            <a:r>
              <a:rPr lang="de-DE" dirty="0"/>
              <a:t>Wissen pauken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0805689-5485-4356-A274-71FB905DD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3249" y="2163170"/>
            <a:ext cx="2900425" cy="226325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B6CDB6F-9F71-4034-AB2A-F95CAA204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409" y="1528550"/>
            <a:ext cx="5853191" cy="389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7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st das fair?">
            <a:extLst>
              <a:ext uri="{FF2B5EF4-FFF2-40B4-BE49-F238E27FC236}">
                <a16:creationId xmlns:a16="http://schemas.microsoft.com/office/drawing/2014/main" id="{720A5BC7-ABF2-4A62-924C-A8D745C2B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17" y="323088"/>
            <a:ext cx="10022159" cy="547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09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AC2D97-910A-476F-83EA-9E51EE05F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Feedbook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383776-034C-42A6-89C5-3B9A2DEDA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2EAE770-A361-4AA9-8491-B9C75643F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202" y="1981201"/>
            <a:ext cx="2860415" cy="388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0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2231301" y="1043517"/>
            <a:ext cx="4451350" cy="3898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00" b="1" spc="-80" dirty="0">
                <a:latin typeface="Arial"/>
                <a:cs typeface="Arial"/>
              </a:rPr>
              <a:t>Vom </a:t>
            </a:r>
            <a:r>
              <a:rPr sz="2400" b="1" spc="-25" dirty="0">
                <a:latin typeface="Arial"/>
                <a:cs typeface="Arial"/>
              </a:rPr>
              <a:t>Workbook </a:t>
            </a:r>
            <a:r>
              <a:rPr sz="2400" b="1" spc="-10" dirty="0">
                <a:latin typeface="Arial"/>
                <a:cs typeface="Arial"/>
              </a:rPr>
              <a:t>zum</a:t>
            </a:r>
            <a:r>
              <a:rPr sz="2400" b="1" spc="5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FeedBook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99618" y="1546217"/>
            <a:ext cx="5392776" cy="1663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56598" y="1505750"/>
            <a:ext cx="5479415" cy="0"/>
          </a:xfrm>
          <a:custGeom>
            <a:avLst/>
            <a:gdLst/>
            <a:ahLst/>
            <a:cxnLst/>
            <a:rect l="l" t="t" r="r" b="b"/>
            <a:pathLst>
              <a:path w="5479415">
                <a:moveTo>
                  <a:pt x="0" y="0"/>
                </a:moveTo>
                <a:lnTo>
                  <a:pt x="5478805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59124" y="1505750"/>
            <a:ext cx="0" cy="1744980"/>
          </a:xfrm>
          <a:custGeom>
            <a:avLst/>
            <a:gdLst/>
            <a:ahLst/>
            <a:cxnLst/>
            <a:rect l="l" t="t" r="r" b="b"/>
            <a:pathLst>
              <a:path h="1744980">
                <a:moveTo>
                  <a:pt x="0" y="1744802"/>
                </a:moveTo>
                <a:lnTo>
                  <a:pt x="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32862" y="1505750"/>
            <a:ext cx="0" cy="1744980"/>
          </a:xfrm>
          <a:custGeom>
            <a:avLst/>
            <a:gdLst/>
            <a:ahLst/>
            <a:cxnLst/>
            <a:rect l="l" t="t" r="r" b="b"/>
            <a:pathLst>
              <a:path h="1744980">
                <a:moveTo>
                  <a:pt x="0" y="1744802"/>
                </a:moveTo>
                <a:lnTo>
                  <a:pt x="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56598" y="3250552"/>
            <a:ext cx="5479415" cy="0"/>
          </a:xfrm>
          <a:custGeom>
            <a:avLst/>
            <a:gdLst/>
            <a:ahLst/>
            <a:cxnLst/>
            <a:rect l="l" t="t" r="r" b="b"/>
            <a:pathLst>
              <a:path w="5479415">
                <a:moveTo>
                  <a:pt x="0" y="0"/>
                </a:moveTo>
                <a:lnTo>
                  <a:pt x="5478805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13914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31301" y="1043517"/>
            <a:ext cx="4451350" cy="3898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00" b="1" spc="-80" dirty="0">
                <a:latin typeface="Arial"/>
                <a:cs typeface="Arial"/>
              </a:rPr>
              <a:t>Vom </a:t>
            </a:r>
            <a:r>
              <a:rPr sz="2400" b="1" spc="-25" dirty="0">
                <a:latin typeface="Arial"/>
                <a:cs typeface="Arial"/>
              </a:rPr>
              <a:t>Workbook </a:t>
            </a:r>
            <a:r>
              <a:rPr sz="2400" b="1" spc="-10" dirty="0">
                <a:latin typeface="Arial"/>
                <a:cs typeface="Arial"/>
              </a:rPr>
              <a:t>zum</a:t>
            </a:r>
            <a:r>
              <a:rPr sz="2400" b="1" spc="5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FeedBook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99618" y="1546217"/>
            <a:ext cx="5392776" cy="1663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56598" y="1505750"/>
            <a:ext cx="5479415" cy="0"/>
          </a:xfrm>
          <a:custGeom>
            <a:avLst/>
            <a:gdLst/>
            <a:ahLst/>
            <a:cxnLst/>
            <a:rect l="l" t="t" r="r" b="b"/>
            <a:pathLst>
              <a:path w="5479415">
                <a:moveTo>
                  <a:pt x="0" y="0"/>
                </a:moveTo>
                <a:lnTo>
                  <a:pt x="5478805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59124" y="1505750"/>
            <a:ext cx="0" cy="1744980"/>
          </a:xfrm>
          <a:custGeom>
            <a:avLst/>
            <a:gdLst/>
            <a:ahLst/>
            <a:cxnLst/>
            <a:rect l="l" t="t" r="r" b="b"/>
            <a:pathLst>
              <a:path h="1744980">
                <a:moveTo>
                  <a:pt x="0" y="1744802"/>
                </a:moveTo>
                <a:lnTo>
                  <a:pt x="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32862" y="1505750"/>
            <a:ext cx="0" cy="1744980"/>
          </a:xfrm>
          <a:custGeom>
            <a:avLst/>
            <a:gdLst/>
            <a:ahLst/>
            <a:cxnLst/>
            <a:rect l="l" t="t" r="r" b="b"/>
            <a:pathLst>
              <a:path h="1744980">
                <a:moveTo>
                  <a:pt x="0" y="1744802"/>
                </a:moveTo>
                <a:lnTo>
                  <a:pt x="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56598" y="3250552"/>
            <a:ext cx="5479415" cy="0"/>
          </a:xfrm>
          <a:custGeom>
            <a:avLst/>
            <a:gdLst/>
            <a:ahLst/>
            <a:cxnLst/>
            <a:rect l="l" t="t" r="r" b="b"/>
            <a:pathLst>
              <a:path w="5479415">
                <a:moveTo>
                  <a:pt x="0" y="0"/>
                </a:moveTo>
                <a:lnTo>
                  <a:pt x="5478805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29217" y="3312077"/>
            <a:ext cx="6933518" cy="27792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5086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75115" y="960878"/>
            <a:ext cx="7241958" cy="5330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44002" y="6374257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A51E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266468" y="6516568"/>
            <a:ext cx="2713355" cy="1603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spcBef>
                <a:spcPts val="50"/>
              </a:spcBef>
            </a:pPr>
            <a:r>
              <a:rPr sz="1000" spc="-5" dirty="0">
                <a:latin typeface="Arial"/>
                <a:cs typeface="Arial"/>
              </a:rPr>
              <a:t>14/26 | Digitalisierung im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Fremdsprachunterricht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5562600" y="6458762"/>
            <a:ext cx="4114800" cy="160300"/>
          </a:xfrm>
          <a:prstGeom prst="rect">
            <a:avLst/>
          </a:prstGeom>
        </p:spPr>
        <p:txBody>
          <a:bodyPr vert="horz" wrap="square" lIns="0" tIns="6350" rIns="0" bIns="0" rtlCol="0" anchor="ctr">
            <a:spAutoFit/>
          </a:bodyPr>
          <a:lstStyle/>
          <a:p>
            <a:pPr marL="12700">
              <a:spcBef>
                <a:spcPts val="50"/>
              </a:spcBef>
            </a:pPr>
            <a:r>
              <a:rPr spc="-5" dirty="0"/>
              <a:t>11. Oktober</a:t>
            </a:r>
            <a:r>
              <a:rPr spc="10" dirty="0"/>
              <a:t> </a:t>
            </a:r>
            <a:r>
              <a:rPr spc="-5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768541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6BCE72-11A9-4E7D-AC49-21F9C75F8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F7FE7A-DAF4-49D6-A8C8-D938594C5E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399" y="1981199"/>
            <a:ext cx="10127343" cy="3810001"/>
          </a:xfrm>
        </p:spPr>
        <p:txBody>
          <a:bodyPr/>
          <a:lstStyle/>
          <a:p>
            <a:pPr>
              <a:buFontTx/>
              <a:buChar char="-"/>
            </a:pPr>
            <a:r>
              <a:rPr lang="de-DE" dirty="0"/>
              <a:t>Digitale Lebenswelten</a:t>
            </a:r>
          </a:p>
          <a:p>
            <a:pPr>
              <a:buFontTx/>
              <a:buChar char="-"/>
            </a:pPr>
            <a:r>
              <a:rPr lang="de-DE" dirty="0"/>
              <a:t>Wie reagiert die Schule</a:t>
            </a:r>
          </a:p>
          <a:p>
            <a:pPr>
              <a:buFontTx/>
              <a:buChar char="-"/>
            </a:pPr>
            <a:r>
              <a:rPr lang="de-DE" dirty="0" err="1"/>
              <a:t>Tutorsysteme</a:t>
            </a:r>
            <a:r>
              <a:rPr lang="de-DE" dirty="0"/>
              <a:t> in einem hybriden Unterricht</a:t>
            </a:r>
          </a:p>
          <a:p>
            <a:pPr marL="0" indent="0">
              <a:buNone/>
            </a:pPr>
            <a:r>
              <a:rPr lang="de-DE" dirty="0"/>
              <a:t>-  Konkrete Tipps für die </a:t>
            </a:r>
            <a:r>
              <a:rPr lang="de-DE" dirty="0" err="1"/>
              <a:t>Coronazeit</a:t>
            </a:r>
            <a:r>
              <a:rPr lang="de-DE" dirty="0"/>
              <a:t> … und danach</a:t>
            </a:r>
          </a:p>
        </p:txBody>
      </p:sp>
    </p:spTree>
    <p:extLst>
      <p:ext uri="{BB962C8B-B14F-4D97-AF65-F5344CB8AC3E}">
        <p14:creationId xmlns:p14="http://schemas.microsoft.com/office/powerpoint/2010/main" val="174590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75115" y="960878"/>
            <a:ext cx="7241958" cy="5330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0811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277222" y="326257"/>
            <a:ext cx="7241958" cy="5330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08799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570555" y="327258"/>
            <a:ext cx="7241958" cy="5330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3753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475115" y="960878"/>
            <a:ext cx="7241958" cy="5330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87321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475021" y="565093"/>
            <a:ext cx="7241958" cy="5330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0252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415368" y="1036971"/>
            <a:ext cx="7432201" cy="4730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3187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4001" y="960870"/>
            <a:ext cx="7746980" cy="49212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00873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244001" y="960870"/>
            <a:ext cx="7740630" cy="52323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53251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475116" y="960841"/>
            <a:ext cx="7241661" cy="530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29370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475116" y="960841"/>
            <a:ext cx="7241661" cy="530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210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A51BCA-8A27-4D0B-912E-8DC2D32D6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Menti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468840-4976-4143-A91D-6FCE8C3D155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E5F60BE-CF7F-4893-BE48-676AC0AEB1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28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475169" y="570981"/>
            <a:ext cx="7241661" cy="530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91071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475169" y="548322"/>
            <a:ext cx="7241661" cy="530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94449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39299" y="502303"/>
            <a:ext cx="63944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Einführung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3727" y="502303"/>
            <a:ext cx="199707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Zweitsprachewerb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&amp;</a:t>
            </a:r>
            <a:r>
              <a:rPr sz="1000" spc="30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Digitalisierung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85515" y="502303"/>
            <a:ext cx="5988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A51E37"/>
                </a:solidFill>
                <a:latin typeface="Arial"/>
                <a:cs typeface="Arial"/>
                <a:hlinkClick r:id="rId4" action="ppaction://hlinksldjump"/>
              </a:rPr>
              <a:t>FeedBook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89076" y="502303"/>
            <a:ext cx="11703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5" action="ppaction://hlinksldjump"/>
              </a:rPr>
              <a:t>Nachweisbar</a:t>
            </a:r>
            <a:r>
              <a:rPr sz="1000" spc="-50" dirty="0">
                <a:solidFill>
                  <a:srgbClr val="D28E9B"/>
                </a:solidFill>
                <a:latin typeface="Arial"/>
                <a:cs typeface="Arial"/>
                <a:hlinkClick r:id="rId5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5" action="ppaction://hlinksldjump"/>
              </a:rPr>
              <a:t>besser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64529" y="502303"/>
            <a:ext cx="4883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Lite</a:t>
            </a:r>
            <a:r>
              <a:rPr sz="1000" spc="-1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r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atur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75116" y="960841"/>
            <a:ext cx="7241661" cy="5307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44002" y="6374257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A51E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266468" y="6516568"/>
            <a:ext cx="2713355" cy="1603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spcBef>
                <a:spcPts val="50"/>
              </a:spcBef>
            </a:pPr>
            <a:r>
              <a:rPr sz="1000" spc="-5" dirty="0">
                <a:latin typeface="Arial"/>
                <a:cs typeface="Arial"/>
              </a:rPr>
              <a:t>16/26 | Digitalisierung im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Fremdsprachunterricht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5562600" y="6458762"/>
            <a:ext cx="4114800" cy="160300"/>
          </a:xfrm>
          <a:prstGeom prst="rect">
            <a:avLst/>
          </a:prstGeom>
        </p:spPr>
        <p:txBody>
          <a:bodyPr vert="horz" wrap="square" lIns="0" tIns="6350" rIns="0" bIns="0" rtlCol="0" anchor="ctr">
            <a:spAutoFit/>
          </a:bodyPr>
          <a:lstStyle/>
          <a:p>
            <a:pPr marL="12700">
              <a:spcBef>
                <a:spcPts val="50"/>
              </a:spcBef>
            </a:pPr>
            <a:r>
              <a:rPr spc="-5" dirty="0"/>
              <a:t>11. Oktober</a:t>
            </a:r>
            <a:r>
              <a:rPr spc="10" dirty="0"/>
              <a:t> </a:t>
            </a:r>
            <a:r>
              <a:rPr spc="-5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2414292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39299" y="502303"/>
            <a:ext cx="63944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Einführung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3727" y="502303"/>
            <a:ext cx="199707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Zweitsprachewerb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&amp;</a:t>
            </a:r>
            <a:r>
              <a:rPr sz="1000" spc="30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Digitalisierung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85515" y="502303"/>
            <a:ext cx="5988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A51E37"/>
                </a:solidFill>
                <a:latin typeface="Arial"/>
                <a:cs typeface="Arial"/>
                <a:hlinkClick r:id="rId4" action="ppaction://hlinksldjump"/>
              </a:rPr>
              <a:t>FeedBook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89076" y="502303"/>
            <a:ext cx="11703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5" action="ppaction://hlinksldjump"/>
              </a:rPr>
              <a:t>Nachweisbar</a:t>
            </a:r>
            <a:r>
              <a:rPr sz="1000" spc="-50" dirty="0">
                <a:solidFill>
                  <a:srgbClr val="D28E9B"/>
                </a:solidFill>
                <a:latin typeface="Arial"/>
                <a:cs typeface="Arial"/>
                <a:hlinkClick r:id="rId5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5" action="ppaction://hlinksldjump"/>
              </a:rPr>
              <a:t>besser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64529" y="502303"/>
            <a:ext cx="4883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Lite</a:t>
            </a:r>
            <a:r>
              <a:rPr sz="1000" spc="-1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r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atur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75116" y="960836"/>
            <a:ext cx="7241851" cy="47818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28966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39299" y="502303"/>
            <a:ext cx="63944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Einführung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3727" y="502303"/>
            <a:ext cx="199707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Zweitsprachewerb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&amp;</a:t>
            </a:r>
            <a:r>
              <a:rPr sz="1000" spc="30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Digitalisierung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85515" y="502303"/>
            <a:ext cx="5988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A51E37"/>
                </a:solidFill>
                <a:latin typeface="Arial"/>
                <a:cs typeface="Arial"/>
                <a:hlinkClick r:id="rId4" action="ppaction://hlinksldjump"/>
              </a:rPr>
              <a:t>FeedBook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89076" y="502303"/>
            <a:ext cx="11703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5" action="ppaction://hlinksldjump"/>
              </a:rPr>
              <a:t>Nachweisbar</a:t>
            </a:r>
            <a:r>
              <a:rPr sz="1000" spc="-50" dirty="0">
                <a:solidFill>
                  <a:srgbClr val="D28E9B"/>
                </a:solidFill>
                <a:latin typeface="Arial"/>
                <a:cs typeface="Arial"/>
                <a:hlinkClick r:id="rId5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5" action="ppaction://hlinksldjump"/>
              </a:rPr>
              <a:t>besser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64529" y="502303"/>
            <a:ext cx="4883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Lite</a:t>
            </a:r>
            <a:r>
              <a:rPr sz="1000" spc="-1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r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atur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75116" y="960836"/>
            <a:ext cx="7241851" cy="47818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3876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39299" y="502303"/>
            <a:ext cx="63944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Einführung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3727" y="502303"/>
            <a:ext cx="199707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Zweitsprachewerb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&amp;</a:t>
            </a:r>
            <a:r>
              <a:rPr sz="1000" spc="30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Digitalisierung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85515" y="502303"/>
            <a:ext cx="5988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A51E37"/>
                </a:solidFill>
                <a:latin typeface="Arial"/>
                <a:cs typeface="Arial"/>
                <a:hlinkClick r:id="rId4" action="ppaction://hlinksldjump"/>
              </a:rPr>
              <a:t>FeedBook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89076" y="502303"/>
            <a:ext cx="11703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5" action="ppaction://hlinksldjump"/>
              </a:rPr>
              <a:t>Nachweisbar</a:t>
            </a:r>
            <a:r>
              <a:rPr sz="1000" spc="-50" dirty="0">
                <a:solidFill>
                  <a:srgbClr val="D28E9B"/>
                </a:solidFill>
                <a:latin typeface="Arial"/>
                <a:cs typeface="Arial"/>
                <a:hlinkClick r:id="rId5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5" action="ppaction://hlinksldjump"/>
              </a:rPr>
              <a:t>besser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64529" y="502303"/>
            <a:ext cx="4883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Lite</a:t>
            </a:r>
            <a:r>
              <a:rPr sz="1000" spc="-1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r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atur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75116" y="960836"/>
            <a:ext cx="7241851" cy="47818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9880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39299" y="502303"/>
            <a:ext cx="63944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Einführung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3727" y="502303"/>
            <a:ext cx="199707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Zweitsprachewerb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&amp;</a:t>
            </a:r>
            <a:r>
              <a:rPr sz="1000" spc="30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Digitalisierung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85515" y="502303"/>
            <a:ext cx="5988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A51E37"/>
                </a:solidFill>
                <a:latin typeface="Arial"/>
                <a:cs typeface="Arial"/>
                <a:hlinkClick r:id="rId4" action="ppaction://hlinksldjump"/>
              </a:rPr>
              <a:t>FeedBook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89076" y="502303"/>
            <a:ext cx="11703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5" action="ppaction://hlinksldjump"/>
              </a:rPr>
              <a:t>Nachweisbar</a:t>
            </a:r>
            <a:r>
              <a:rPr sz="1000" spc="-50" dirty="0">
                <a:solidFill>
                  <a:srgbClr val="D28E9B"/>
                </a:solidFill>
                <a:latin typeface="Arial"/>
                <a:cs typeface="Arial"/>
                <a:hlinkClick r:id="rId5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5" action="ppaction://hlinksldjump"/>
              </a:rPr>
              <a:t>besser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64529" y="502303"/>
            <a:ext cx="4883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Lite</a:t>
            </a:r>
            <a:r>
              <a:rPr sz="1000" spc="-1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r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atur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31302" y="1043517"/>
            <a:ext cx="7691755" cy="480477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00" b="1" spc="-40" dirty="0">
                <a:latin typeface="Arial"/>
                <a:cs typeface="Arial"/>
              </a:rPr>
              <a:t>Was </a:t>
            </a:r>
            <a:r>
              <a:rPr sz="2400" b="1" spc="-5" dirty="0">
                <a:latin typeface="Arial"/>
                <a:cs typeface="Arial"/>
              </a:rPr>
              <a:t>bietet </a:t>
            </a:r>
            <a:r>
              <a:rPr sz="2400" b="1" spc="-10" dirty="0">
                <a:latin typeface="Arial"/>
                <a:cs typeface="Arial"/>
              </a:rPr>
              <a:t>das</a:t>
            </a:r>
            <a:r>
              <a:rPr sz="2400" b="1" spc="2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FeedBook?</a:t>
            </a:r>
            <a:endParaRPr sz="2400" dirty="0">
              <a:latin typeface="Arial"/>
              <a:cs typeface="Arial"/>
            </a:endParaRPr>
          </a:p>
          <a:p>
            <a:pPr marL="494030" marR="534035" indent="-252095">
              <a:lnSpc>
                <a:spcPct val="101200"/>
              </a:lnSpc>
              <a:spcBef>
                <a:spcPts val="1760"/>
              </a:spcBef>
              <a:buClr>
                <a:srgbClr val="A51E37"/>
              </a:buClr>
              <a:buFont typeface="Lucida Sans Unicode"/>
              <a:buChar char="•"/>
              <a:tabLst>
                <a:tab pos="494665" algn="l"/>
              </a:tabLst>
            </a:pPr>
            <a:r>
              <a:rPr sz="2050" dirty="0">
                <a:latin typeface="Arial"/>
                <a:cs typeface="Arial"/>
              </a:rPr>
              <a:t>sofortige, </a:t>
            </a:r>
            <a:r>
              <a:rPr sz="2050" spc="5" dirty="0">
                <a:latin typeface="Arial"/>
                <a:cs typeface="Arial"/>
              </a:rPr>
              <a:t>unterstützende Rückmeldungen, die Schüler zu  einem </a:t>
            </a:r>
            <a:r>
              <a:rPr sz="2050" spc="-10" dirty="0">
                <a:latin typeface="Arial"/>
                <a:cs typeface="Arial"/>
              </a:rPr>
              <a:t>Verständnis </a:t>
            </a:r>
            <a:r>
              <a:rPr sz="2050" spc="5" dirty="0">
                <a:latin typeface="Arial"/>
                <a:cs typeface="Arial"/>
              </a:rPr>
              <a:t>des </a:t>
            </a:r>
            <a:r>
              <a:rPr sz="2050" spc="10" dirty="0" err="1">
                <a:latin typeface="Arial"/>
                <a:cs typeface="Arial"/>
              </a:rPr>
              <a:t>Lerngegenstandes</a:t>
            </a:r>
            <a:r>
              <a:rPr sz="2050" spc="-5" dirty="0">
                <a:latin typeface="Arial"/>
                <a:cs typeface="Arial"/>
              </a:rPr>
              <a:t> </a:t>
            </a:r>
            <a:r>
              <a:rPr sz="2050" spc="5" dirty="0" err="1">
                <a:latin typeface="Arial"/>
                <a:cs typeface="Arial"/>
              </a:rPr>
              <a:t>führen</a:t>
            </a:r>
            <a:endParaRPr lang="de-DE" sz="2050" spc="5" dirty="0">
              <a:latin typeface="Arial"/>
              <a:cs typeface="Arial"/>
            </a:endParaRPr>
          </a:p>
          <a:p>
            <a:pPr marL="494030" marR="534035" indent="-252095">
              <a:lnSpc>
                <a:spcPct val="101200"/>
              </a:lnSpc>
              <a:spcBef>
                <a:spcPts val="1760"/>
              </a:spcBef>
              <a:buClr>
                <a:srgbClr val="A51E37"/>
              </a:buClr>
              <a:buFont typeface="Lucida Sans Unicode"/>
              <a:buChar char="•"/>
              <a:tabLst>
                <a:tab pos="494665" algn="l"/>
              </a:tabLst>
            </a:pPr>
            <a:endParaRPr sz="2050" dirty="0">
              <a:latin typeface="Arial"/>
              <a:cs typeface="Arial"/>
            </a:endParaRPr>
          </a:p>
          <a:p>
            <a:pPr marL="494030" marR="5080" indent="-252095">
              <a:lnSpc>
                <a:spcPct val="101200"/>
              </a:lnSpc>
              <a:spcBef>
                <a:spcPts val="1085"/>
              </a:spcBef>
              <a:buClr>
                <a:srgbClr val="A51E37"/>
              </a:buClr>
              <a:buFont typeface="Lucida Sans Unicode"/>
              <a:buChar char="•"/>
              <a:tabLst>
                <a:tab pos="494665" algn="l"/>
              </a:tabLst>
            </a:pPr>
            <a:r>
              <a:rPr sz="2050" dirty="0">
                <a:latin typeface="Arial"/>
                <a:cs typeface="Arial"/>
              </a:rPr>
              <a:t>Automatische </a:t>
            </a:r>
            <a:r>
              <a:rPr sz="2050" spc="5" dirty="0">
                <a:latin typeface="Arial"/>
                <a:cs typeface="Arial"/>
              </a:rPr>
              <a:t>Analyse </a:t>
            </a:r>
            <a:r>
              <a:rPr sz="2050" spc="-10" dirty="0">
                <a:latin typeface="Arial"/>
                <a:cs typeface="Arial"/>
              </a:rPr>
              <a:t>von </a:t>
            </a:r>
            <a:r>
              <a:rPr sz="2050" spc="5" dirty="0">
                <a:latin typeface="Arial"/>
                <a:cs typeface="Arial"/>
              </a:rPr>
              <a:t>tausenden </a:t>
            </a:r>
            <a:r>
              <a:rPr sz="2050" spc="-10" dirty="0">
                <a:latin typeface="Arial"/>
                <a:cs typeface="Arial"/>
              </a:rPr>
              <a:t>von </a:t>
            </a:r>
            <a:r>
              <a:rPr sz="2050" spc="5" dirty="0">
                <a:latin typeface="Arial"/>
                <a:cs typeface="Arial"/>
              </a:rPr>
              <a:t>Antwortvarianten  durch KI Methoden, statt </a:t>
            </a:r>
            <a:r>
              <a:rPr sz="2050" dirty="0">
                <a:latin typeface="Arial"/>
                <a:cs typeface="Arial"/>
              </a:rPr>
              <a:t>manueller Kodierung </a:t>
            </a:r>
            <a:r>
              <a:rPr sz="2050" spc="5" dirty="0">
                <a:latin typeface="Arial"/>
                <a:cs typeface="Arial"/>
              </a:rPr>
              <a:t>in der </a:t>
            </a:r>
            <a:r>
              <a:rPr sz="2050" spc="-5" dirty="0">
                <a:latin typeface="Arial"/>
                <a:cs typeface="Arial"/>
              </a:rPr>
              <a:t>Aufgabe.</a:t>
            </a:r>
            <a:endParaRPr lang="de-DE" sz="2050" spc="-5" dirty="0">
              <a:latin typeface="Arial"/>
              <a:cs typeface="Arial"/>
            </a:endParaRPr>
          </a:p>
          <a:p>
            <a:pPr marL="494030" marR="5080" indent="-252095">
              <a:lnSpc>
                <a:spcPct val="101200"/>
              </a:lnSpc>
              <a:spcBef>
                <a:spcPts val="1085"/>
              </a:spcBef>
              <a:buClr>
                <a:srgbClr val="A51E37"/>
              </a:buClr>
              <a:buFont typeface="Lucida Sans Unicode"/>
              <a:buChar char="•"/>
              <a:tabLst>
                <a:tab pos="494665" algn="l"/>
              </a:tabLst>
            </a:pPr>
            <a:endParaRPr lang="de-DE" sz="2050" spc="-5" dirty="0">
              <a:latin typeface="Arial"/>
              <a:cs typeface="Arial"/>
            </a:endParaRPr>
          </a:p>
          <a:p>
            <a:pPr marL="494030" indent="-252095">
              <a:spcBef>
                <a:spcPts val="1240"/>
              </a:spcBef>
              <a:buClr>
                <a:srgbClr val="A51E37"/>
              </a:buClr>
              <a:buFont typeface="Lucida Sans Unicode"/>
              <a:buChar char="•"/>
              <a:tabLst>
                <a:tab pos="494665" algn="l"/>
              </a:tabLst>
            </a:pPr>
            <a:r>
              <a:rPr lang="de-DE" sz="2050" spc="5" dirty="0">
                <a:cs typeface="Arial"/>
              </a:rPr>
              <a:t>Der Ansatz</a:t>
            </a:r>
            <a:r>
              <a:rPr lang="de-DE" sz="2050" spc="-10" dirty="0">
                <a:cs typeface="Arial"/>
              </a:rPr>
              <a:t> </a:t>
            </a:r>
            <a:r>
              <a:rPr lang="de-DE" sz="2050" spc="10" dirty="0">
                <a:cs typeface="Arial"/>
              </a:rPr>
              <a:t>ermöglicht:</a:t>
            </a:r>
            <a:endParaRPr lang="de-DE" sz="2050" dirty="0">
              <a:cs typeface="Arial"/>
            </a:endParaRPr>
          </a:p>
          <a:p>
            <a:pPr marL="672465">
              <a:spcBef>
                <a:spcPts val="715"/>
              </a:spcBef>
              <a:buClr>
                <a:srgbClr val="A51E37"/>
              </a:buClr>
              <a:tabLst>
                <a:tab pos="975994" algn="l"/>
              </a:tabLst>
            </a:pPr>
            <a:r>
              <a:rPr lang="de-DE" sz="1700" spc="15" dirty="0">
                <a:cs typeface="Arial"/>
              </a:rPr>
              <a:t>Learning</a:t>
            </a:r>
            <a:r>
              <a:rPr lang="de-DE" sz="1700" dirty="0">
                <a:cs typeface="Arial"/>
              </a:rPr>
              <a:t> </a:t>
            </a:r>
            <a:r>
              <a:rPr lang="de-DE" sz="1700" spc="5" dirty="0">
                <a:cs typeface="Arial"/>
              </a:rPr>
              <a:t>Analytics:</a:t>
            </a:r>
            <a:endParaRPr lang="de-DE" sz="1700" dirty="0">
              <a:cs typeface="Arial"/>
            </a:endParaRPr>
          </a:p>
          <a:p>
            <a:pPr marL="1456690" lvl="1" indent="-219075">
              <a:spcBef>
                <a:spcPts val="590"/>
              </a:spcBef>
              <a:buClr>
                <a:srgbClr val="A51E37"/>
              </a:buClr>
              <a:buSzPct val="71428"/>
              <a:buFont typeface="Lucida Sans Unicode"/>
              <a:buChar char="■"/>
              <a:tabLst>
                <a:tab pos="1457325" algn="l"/>
              </a:tabLst>
            </a:pPr>
            <a:r>
              <a:rPr lang="de-DE" sz="1400" spc="15" dirty="0">
                <a:cs typeface="Arial"/>
              </a:rPr>
              <a:t>Schüler und Lehrer über Lernfortschritt</a:t>
            </a:r>
            <a:r>
              <a:rPr lang="de-DE" sz="1400" spc="-35" dirty="0">
                <a:cs typeface="Arial"/>
              </a:rPr>
              <a:t> </a:t>
            </a:r>
            <a:r>
              <a:rPr lang="de-DE" sz="1400" spc="10" dirty="0">
                <a:cs typeface="Arial"/>
              </a:rPr>
              <a:t>informieren</a:t>
            </a:r>
            <a:endParaRPr lang="de-DE" sz="1400" dirty="0">
              <a:cs typeface="Arial"/>
            </a:endParaRPr>
          </a:p>
          <a:p>
            <a:pPr marL="1456690" lvl="1" indent="-219075">
              <a:spcBef>
                <a:spcPts val="15"/>
              </a:spcBef>
              <a:buClr>
                <a:srgbClr val="A51E37"/>
              </a:buClr>
              <a:buSzPct val="71428"/>
              <a:buFont typeface="Lucida Sans Unicode"/>
              <a:buChar char="■"/>
              <a:tabLst>
                <a:tab pos="1457325" algn="l"/>
              </a:tabLst>
            </a:pPr>
            <a:r>
              <a:rPr lang="de-DE" sz="1400" spc="10" dirty="0">
                <a:cs typeface="Arial"/>
              </a:rPr>
              <a:t>Aufgabenqualität</a:t>
            </a:r>
            <a:endParaRPr lang="de-DE" sz="1400" dirty="0">
              <a:cs typeface="Arial"/>
            </a:endParaRPr>
          </a:p>
          <a:p>
            <a:pPr marL="494030" marR="5080" indent="-252095">
              <a:lnSpc>
                <a:spcPct val="101200"/>
              </a:lnSpc>
              <a:spcBef>
                <a:spcPts val="1085"/>
              </a:spcBef>
              <a:buClr>
                <a:srgbClr val="A51E37"/>
              </a:buClr>
              <a:buFont typeface="Lucida Sans Unicode"/>
              <a:buChar char="•"/>
              <a:tabLst>
                <a:tab pos="494665" algn="l"/>
              </a:tabLst>
            </a:pPr>
            <a:endParaRPr sz="20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62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39299" y="502303"/>
            <a:ext cx="63944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Einführung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3727" y="502303"/>
            <a:ext cx="199707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Zweitsprachewerb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&amp;</a:t>
            </a:r>
            <a:r>
              <a:rPr sz="1000" spc="30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Digitalisierung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85515" y="502303"/>
            <a:ext cx="5988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A51E37"/>
                </a:solidFill>
                <a:latin typeface="Arial"/>
                <a:cs typeface="Arial"/>
                <a:hlinkClick r:id="rId4" action="ppaction://hlinksldjump"/>
              </a:rPr>
              <a:t>FeedBook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89076" y="502303"/>
            <a:ext cx="11703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5" action="ppaction://hlinksldjump"/>
              </a:rPr>
              <a:t>Nachweisbar</a:t>
            </a:r>
            <a:r>
              <a:rPr sz="1000" spc="-50" dirty="0">
                <a:solidFill>
                  <a:srgbClr val="D28E9B"/>
                </a:solidFill>
                <a:latin typeface="Arial"/>
                <a:cs typeface="Arial"/>
                <a:hlinkClick r:id="rId5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5" action="ppaction://hlinksldjump"/>
              </a:rPr>
              <a:t>besser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64529" y="502303"/>
            <a:ext cx="4883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Lite</a:t>
            </a:r>
            <a:r>
              <a:rPr sz="1000" spc="-1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r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atur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31301" y="1043517"/>
            <a:ext cx="7209790" cy="3898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00" b="1" spc="-5" dirty="0">
                <a:latin typeface="Arial"/>
                <a:cs typeface="Arial"/>
              </a:rPr>
              <a:t>Lernermodell: </a:t>
            </a:r>
            <a:r>
              <a:rPr sz="2400" b="1" spc="-40" dirty="0">
                <a:latin typeface="Arial"/>
                <a:cs typeface="Arial"/>
              </a:rPr>
              <a:t>Was </a:t>
            </a:r>
            <a:r>
              <a:rPr sz="2400" b="1" spc="-5" dirty="0">
                <a:latin typeface="Arial"/>
                <a:cs typeface="Arial"/>
              </a:rPr>
              <a:t>weiß </a:t>
            </a:r>
            <a:r>
              <a:rPr sz="2400" b="1" spc="-10" dirty="0">
                <a:latin typeface="Arial"/>
                <a:cs typeface="Arial"/>
              </a:rPr>
              <a:t>ich, und was </a:t>
            </a:r>
            <a:r>
              <a:rPr sz="2400" b="1" spc="-15" dirty="0">
                <a:latin typeface="Arial"/>
                <a:cs typeface="Arial"/>
              </a:rPr>
              <a:t>noch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nicht?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89022" y="1687640"/>
            <a:ext cx="6013957" cy="45278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27605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39299" y="502303"/>
            <a:ext cx="63944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Einführung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3727" y="502303"/>
            <a:ext cx="199707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Zweitsprachewerb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&amp;</a:t>
            </a:r>
            <a:r>
              <a:rPr sz="1000" spc="30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Digitalisierung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85515" y="502303"/>
            <a:ext cx="5988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A51E37"/>
                </a:solidFill>
                <a:latin typeface="Arial"/>
                <a:cs typeface="Arial"/>
                <a:hlinkClick r:id="rId4" action="ppaction://hlinksldjump"/>
              </a:rPr>
              <a:t>FeedBook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89076" y="502303"/>
            <a:ext cx="11703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5" action="ppaction://hlinksldjump"/>
              </a:rPr>
              <a:t>Nachweisbar</a:t>
            </a:r>
            <a:r>
              <a:rPr sz="1000" spc="-50" dirty="0">
                <a:solidFill>
                  <a:srgbClr val="D28E9B"/>
                </a:solidFill>
                <a:latin typeface="Arial"/>
                <a:cs typeface="Arial"/>
                <a:hlinkClick r:id="rId5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5" action="ppaction://hlinksldjump"/>
              </a:rPr>
              <a:t>besser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64529" y="502303"/>
            <a:ext cx="4883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Lite</a:t>
            </a:r>
            <a:r>
              <a:rPr sz="1000" spc="-1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r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atur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31301" y="1043517"/>
            <a:ext cx="7842884" cy="3898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00" b="1" spc="-5" dirty="0">
                <a:latin typeface="Arial"/>
                <a:cs typeface="Arial"/>
              </a:rPr>
              <a:t>Lernermodell: </a:t>
            </a:r>
            <a:r>
              <a:rPr sz="2400" b="1" spc="-25" dirty="0">
                <a:latin typeface="Arial"/>
                <a:cs typeface="Arial"/>
              </a:rPr>
              <a:t>Welche </a:t>
            </a:r>
            <a:r>
              <a:rPr sz="2400" b="1" spc="-15" dirty="0">
                <a:latin typeface="Arial"/>
                <a:cs typeface="Arial"/>
              </a:rPr>
              <a:t>Aufgaben </a:t>
            </a:r>
            <a:r>
              <a:rPr sz="2400" b="1" spc="-5" dirty="0">
                <a:latin typeface="Arial"/>
                <a:cs typeface="Arial"/>
              </a:rPr>
              <a:t>sind für </a:t>
            </a:r>
            <a:r>
              <a:rPr sz="2400" b="1" spc="-15" dirty="0">
                <a:latin typeface="Arial"/>
                <a:cs typeface="Arial"/>
              </a:rPr>
              <a:t>mich </a:t>
            </a:r>
            <a:r>
              <a:rPr sz="2400" b="1" spc="-10" dirty="0">
                <a:latin typeface="Arial"/>
                <a:cs typeface="Arial"/>
              </a:rPr>
              <a:t>richtig?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69705" y="1753487"/>
            <a:ext cx="7222576" cy="421189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41565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39299" y="502303"/>
            <a:ext cx="63944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Einführung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3727" y="502303"/>
            <a:ext cx="199707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Zweitsprachewerb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&amp;</a:t>
            </a:r>
            <a:r>
              <a:rPr sz="1000" spc="30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Digitalisierung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85515" y="502303"/>
            <a:ext cx="5988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D28E9B"/>
                </a:solidFill>
                <a:latin typeface="Arial"/>
                <a:cs typeface="Arial"/>
                <a:hlinkClick r:id="rId4" action="ppaction://hlinksldjump"/>
              </a:rPr>
              <a:t>FeedBook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89076" y="502303"/>
            <a:ext cx="11703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A51E37"/>
                </a:solidFill>
                <a:latin typeface="Arial"/>
                <a:cs typeface="Arial"/>
                <a:hlinkClick r:id="rId5" action="ppaction://hlinksldjump"/>
              </a:rPr>
              <a:t>Nachweisbar</a:t>
            </a:r>
            <a:r>
              <a:rPr sz="1000" spc="-50" dirty="0">
                <a:solidFill>
                  <a:srgbClr val="A51E37"/>
                </a:solidFill>
                <a:latin typeface="Arial"/>
                <a:cs typeface="Arial"/>
                <a:hlinkClick r:id="rId5" action="ppaction://hlinksldjump"/>
              </a:rPr>
              <a:t> </a:t>
            </a:r>
            <a:r>
              <a:rPr sz="1000" spc="-5" dirty="0">
                <a:solidFill>
                  <a:srgbClr val="A51E37"/>
                </a:solidFill>
                <a:latin typeface="Arial"/>
                <a:cs typeface="Arial"/>
                <a:hlinkClick r:id="rId5" action="ppaction://hlinksldjump"/>
              </a:rPr>
              <a:t>besser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64529" y="502303"/>
            <a:ext cx="4883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Lite</a:t>
            </a:r>
            <a:r>
              <a:rPr sz="1000" spc="-1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r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atur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31301" y="1043518"/>
            <a:ext cx="8063230" cy="178824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00" b="1" spc="-40" dirty="0">
                <a:latin typeface="Arial"/>
                <a:cs typeface="Arial"/>
              </a:rPr>
              <a:t>Was </a:t>
            </a:r>
            <a:r>
              <a:rPr sz="2400" b="1" spc="-5" dirty="0">
                <a:latin typeface="Arial"/>
                <a:cs typeface="Arial"/>
              </a:rPr>
              <a:t>bringt </a:t>
            </a:r>
            <a:r>
              <a:rPr sz="2400" b="1" spc="-10" dirty="0">
                <a:latin typeface="Arial"/>
                <a:cs typeface="Arial"/>
              </a:rPr>
              <a:t>das System </a:t>
            </a:r>
            <a:r>
              <a:rPr sz="2400" b="1" spc="-5" dirty="0">
                <a:latin typeface="Arial"/>
                <a:cs typeface="Arial"/>
              </a:rPr>
              <a:t>in der</a:t>
            </a:r>
            <a:r>
              <a:rPr sz="2400" b="1" spc="4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Schulrealität?</a:t>
            </a:r>
            <a:endParaRPr sz="2400" dirty="0">
              <a:latin typeface="Arial"/>
              <a:cs typeface="Arial"/>
            </a:endParaRPr>
          </a:p>
          <a:p>
            <a:pPr marL="494030" indent="-252095">
              <a:spcBef>
                <a:spcPts val="2470"/>
              </a:spcBef>
              <a:buClr>
                <a:srgbClr val="A51E37"/>
              </a:buClr>
              <a:buFont typeface="Lucida Sans Unicode"/>
              <a:buChar char="•"/>
              <a:tabLst>
                <a:tab pos="494665" algn="l"/>
              </a:tabLst>
            </a:pPr>
            <a:r>
              <a:rPr sz="2050" spc="10" dirty="0">
                <a:latin typeface="Arial"/>
                <a:cs typeface="Arial"/>
              </a:rPr>
              <a:t>Ganzjährige </a:t>
            </a:r>
            <a:r>
              <a:rPr sz="2050" spc="5" dirty="0">
                <a:latin typeface="Arial"/>
                <a:cs typeface="Arial"/>
              </a:rPr>
              <a:t>Studie mit 10 Klassen im Gymnasium 7.</a:t>
            </a:r>
            <a:r>
              <a:rPr sz="2050" spc="-20" dirty="0">
                <a:latin typeface="Arial"/>
                <a:cs typeface="Arial"/>
              </a:rPr>
              <a:t> </a:t>
            </a:r>
            <a:r>
              <a:rPr sz="2050" dirty="0">
                <a:latin typeface="Arial"/>
                <a:cs typeface="Arial"/>
              </a:rPr>
              <a:t>Klasse.</a:t>
            </a:r>
          </a:p>
          <a:p>
            <a:pPr marL="494030" marR="5080" indent="-382905">
              <a:lnSpc>
                <a:spcPct val="101200"/>
              </a:lnSpc>
              <a:spcBef>
                <a:spcPts val="1155"/>
              </a:spcBef>
            </a:pPr>
            <a:r>
              <a:rPr sz="2050" spc="140" dirty="0">
                <a:solidFill>
                  <a:srgbClr val="A51E37"/>
                </a:solidFill>
                <a:latin typeface="Lucida Sans Unicode"/>
                <a:cs typeface="Lucida Sans Unicode"/>
              </a:rPr>
              <a:t>⇒ </a:t>
            </a:r>
            <a:r>
              <a:rPr sz="2050" spc="5" dirty="0">
                <a:latin typeface="Arial"/>
                <a:cs typeface="Arial"/>
              </a:rPr>
              <a:t>Lernerfolg der Schüler mit spezifischem </a:t>
            </a:r>
            <a:r>
              <a:rPr sz="2050" spc="-5" dirty="0">
                <a:latin typeface="Arial"/>
                <a:cs typeface="Arial"/>
              </a:rPr>
              <a:t>Feedback </a:t>
            </a:r>
            <a:r>
              <a:rPr sz="2050" spc="5" dirty="0">
                <a:latin typeface="Arial"/>
                <a:cs typeface="Arial"/>
              </a:rPr>
              <a:t>ist </a:t>
            </a:r>
            <a:r>
              <a:rPr sz="2050" spc="10" dirty="0">
                <a:latin typeface="Arial"/>
                <a:cs typeface="Arial"/>
              </a:rPr>
              <a:t>63% </a:t>
            </a:r>
            <a:r>
              <a:rPr sz="2050" spc="-10" dirty="0">
                <a:latin typeface="Arial"/>
                <a:cs typeface="Arial"/>
              </a:rPr>
              <a:t>höher.  </a:t>
            </a:r>
            <a:r>
              <a:rPr sz="2050" spc="5" dirty="0">
                <a:latin typeface="Arial"/>
                <a:cs typeface="Arial"/>
                <a:hlinkClick r:id="rId6" action="ppaction://hlinksldjump"/>
              </a:rPr>
              <a:t>(Meurers et al.</a:t>
            </a:r>
            <a:r>
              <a:rPr sz="2050" spc="-15" dirty="0">
                <a:latin typeface="Arial"/>
                <a:cs typeface="Arial"/>
                <a:hlinkClick r:id="rId6" action="ppaction://hlinksldjump"/>
              </a:rPr>
              <a:t> </a:t>
            </a:r>
            <a:r>
              <a:rPr sz="2050" spc="5" dirty="0">
                <a:latin typeface="Arial"/>
                <a:cs typeface="Arial"/>
                <a:hlinkClick r:id="rId6" action="ppaction://hlinksldjump"/>
              </a:rPr>
              <a:t>2019a)</a:t>
            </a:r>
            <a:endParaRPr sz="20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361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rtlCol="0" anchor="b">
            <a:normAutofit/>
          </a:bodyPr>
          <a:lstStyle/>
          <a:p>
            <a:pPr rtl="0"/>
            <a:r>
              <a:rPr lang="de-DE">
                <a:effectLst/>
              </a:rPr>
              <a:t>Analog und digital </a:t>
            </a:r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1564111-6A5A-48AF-8265-3215E1AC0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97" y="1369314"/>
            <a:ext cx="6217920" cy="4119372"/>
          </a:xfrm>
          <a:prstGeom prst="rect">
            <a:avLst/>
          </a:prstGeom>
          <a:noFill/>
        </p:spPr>
      </p:pic>
      <p:sp>
        <p:nvSpPr>
          <p:cNvPr id="3" name="Untertitel 2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 rtlCol="0">
            <a:normAutofit/>
          </a:bodyPr>
          <a:lstStyle/>
          <a:p>
            <a:pPr rtl="0"/>
            <a:r>
              <a:rPr lang="de-DE">
                <a:effectLst/>
              </a:rPr>
              <a:t>Wie kann hybrider Unterricht aussehen?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131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39299" y="502303"/>
            <a:ext cx="63944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Einführung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3727" y="502303"/>
            <a:ext cx="199707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Zweitsprachewerb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&amp;</a:t>
            </a:r>
            <a:r>
              <a:rPr sz="1000" spc="30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Digitalisierung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85515" y="502303"/>
            <a:ext cx="5988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D28E9B"/>
                </a:solidFill>
                <a:latin typeface="Arial"/>
                <a:cs typeface="Arial"/>
                <a:hlinkClick r:id="rId4" action="ppaction://hlinksldjump"/>
              </a:rPr>
              <a:t>FeedBook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89076" y="502303"/>
            <a:ext cx="11703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A51E37"/>
                </a:solidFill>
                <a:latin typeface="Arial"/>
                <a:cs typeface="Arial"/>
                <a:hlinkClick r:id="rId5" action="ppaction://hlinksldjump"/>
              </a:rPr>
              <a:t>Nachweisbar</a:t>
            </a:r>
            <a:r>
              <a:rPr sz="1000" spc="-50" dirty="0">
                <a:solidFill>
                  <a:srgbClr val="A51E37"/>
                </a:solidFill>
                <a:latin typeface="Arial"/>
                <a:cs typeface="Arial"/>
                <a:hlinkClick r:id="rId5" action="ppaction://hlinksldjump"/>
              </a:rPr>
              <a:t> </a:t>
            </a:r>
            <a:r>
              <a:rPr sz="1000" spc="-5" dirty="0">
                <a:solidFill>
                  <a:srgbClr val="A51E37"/>
                </a:solidFill>
                <a:latin typeface="Arial"/>
                <a:cs typeface="Arial"/>
                <a:hlinkClick r:id="rId5" action="ppaction://hlinksldjump"/>
              </a:rPr>
              <a:t>besser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64529" y="502303"/>
            <a:ext cx="4883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Lite</a:t>
            </a:r>
            <a:r>
              <a:rPr sz="1000" spc="-1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r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atur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31301" y="1043518"/>
            <a:ext cx="8059420" cy="19265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00" b="1" spc="-5" dirty="0">
                <a:latin typeface="Arial"/>
                <a:cs typeface="Arial"/>
              </a:rPr>
              <a:t>Ein klare Win-Win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Situation</a:t>
            </a:r>
            <a:endParaRPr sz="2400" dirty="0">
              <a:latin typeface="Arial"/>
              <a:cs typeface="Arial"/>
            </a:endParaRPr>
          </a:p>
          <a:p>
            <a:pPr marL="494030" indent="-252095">
              <a:spcBef>
                <a:spcPts val="1970"/>
              </a:spcBef>
              <a:buClr>
                <a:srgbClr val="A51E37"/>
              </a:buClr>
              <a:buFont typeface="Lucida Sans Unicode"/>
              <a:buChar char="•"/>
              <a:tabLst>
                <a:tab pos="494665" algn="l"/>
              </a:tabLst>
            </a:pPr>
            <a:r>
              <a:rPr sz="2050" spc="5" dirty="0">
                <a:latin typeface="Arial"/>
                <a:cs typeface="Arial"/>
              </a:rPr>
              <a:t>Schüler</a:t>
            </a:r>
            <a:endParaRPr sz="2050" dirty="0">
              <a:latin typeface="Arial"/>
              <a:cs typeface="Arial"/>
            </a:endParaRPr>
          </a:p>
          <a:p>
            <a:pPr marL="727075">
              <a:spcBef>
                <a:spcPts val="880"/>
              </a:spcBef>
            </a:pPr>
            <a:r>
              <a:rPr sz="1700" b="1" spc="10" dirty="0">
                <a:solidFill>
                  <a:srgbClr val="A51E37"/>
                </a:solidFill>
                <a:latin typeface="Arial"/>
                <a:cs typeface="Arial"/>
              </a:rPr>
              <a:t>+ </a:t>
            </a:r>
            <a:r>
              <a:rPr sz="1700" spc="5" dirty="0">
                <a:latin typeface="Arial"/>
                <a:cs typeface="Arial"/>
              </a:rPr>
              <a:t>erhalten individuelle </a:t>
            </a:r>
            <a:r>
              <a:rPr sz="1700" spc="10" dirty="0">
                <a:latin typeface="Arial"/>
                <a:cs typeface="Arial"/>
              </a:rPr>
              <a:t>Unterstützung beim Üben </a:t>
            </a:r>
            <a:r>
              <a:rPr sz="1700" spc="120" dirty="0">
                <a:latin typeface="Lucida Sans Unicode"/>
                <a:cs typeface="Lucida Sans Unicode"/>
              </a:rPr>
              <a:t>→ </a:t>
            </a:r>
            <a:r>
              <a:rPr sz="1700" spc="10" dirty="0">
                <a:latin typeface="Arial"/>
                <a:cs typeface="Arial"/>
              </a:rPr>
              <a:t>63%</a:t>
            </a:r>
            <a:r>
              <a:rPr sz="1700" spc="-120" dirty="0">
                <a:latin typeface="Arial"/>
                <a:cs typeface="Arial"/>
              </a:rPr>
              <a:t> </a:t>
            </a:r>
            <a:r>
              <a:rPr sz="1700" spc="5" dirty="0">
                <a:latin typeface="Arial"/>
                <a:cs typeface="Arial"/>
              </a:rPr>
              <a:t>Lernverbesserung</a:t>
            </a:r>
            <a:endParaRPr sz="1700" dirty="0">
              <a:latin typeface="Arial"/>
              <a:cs typeface="Arial"/>
            </a:endParaRPr>
          </a:p>
          <a:p>
            <a:pPr marL="727075">
              <a:spcBef>
                <a:spcPts val="330"/>
              </a:spcBef>
            </a:pPr>
            <a:r>
              <a:rPr sz="1700" b="1" spc="10" dirty="0">
                <a:solidFill>
                  <a:srgbClr val="A51E37"/>
                </a:solidFill>
                <a:latin typeface="Arial"/>
                <a:cs typeface="Arial"/>
              </a:rPr>
              <a:t>+ </a:t>
            </a:r>
            <a:r>
              <a:rPr sz="1700" spc="5" dirty="0">
                <a:latin typeface="Arial"/>
                <a:cs typeface="Arial"/>
              </a:rPr>
              <a:t>auf </a:t>
            </a:r>
            <a:r>
              <a:rPr sz="1700" spc="10" dirty="0">
                <a:latin typeface="Arial"/>
                <a:cs typeface="Arial"/>
              </a:rPr>
              <a:t>ihrem </a:t>
            </a:r>
            <a:r>
              <a:rPr sz="1700" dirty="0">
                <a:latin typeface="Arial"/>
                <a:cs typeface="Arial"/>
              </a:rPr>
              <a:t>Niveau </a:t>
            </a:r>
            <a:r>
              <a:rPr sz="1700" spc="120" dirty="0">
                <a:latin typeface="Lucida Sans Unicode"/>
                <a:cs typeface="Lucida Sans Unicode"/>
              </a:rPr>
              <a:t>→ </a:t>
            </a:r>
            <a:r>
              <a:rPr sz="1700" spc="10" dirty="0">
                <a:latin typeface="Arial"/>
                <a:cs typeface="Arial"/>
              </a:rPr>
              <a:t>automatische</a:t>
            </a:r>
            <a:r>
              <a:rPr sz="1700" spc="-190" dirty="0">
                <a:latin typeface="Arial"/>
                <a:cs typeface="Arial"/>
              </a:rPr>
              <a:t> </a:t>
            </a:r>
            <a:r>
              <a:rPr sz="1700" spc="5" dirty="0">
                <a:latin typeface="Arial"/>
                <a:cs typeface="Arial"/>
              </a:rPr>
              <a:t>Binnendifferenzierung</a:t>
            </a:r>
            <a:endParaRPr sz="1700" dirty="0">
              <a:latin typeface="Arial"/>
              <a:cs typeface="Arial"/>
            </a:endParaRPr>
          </a:p>
          <a:p>
            <a:pPr marL="727075">
              <a:spcBef>
                <a:spcPts val="334"/>
              </a:spcBef>
            </a:pPr>
            <a:r>
              <a:rPr sz="1700" b="1" spc="10" dirty="0">
                <a:solidFill>
                  <a:srgbClr val="A51E37"/>
                </a:solidFill>
                <a:latin typeface="Arial"/>
                <a:cs typeface="Arial"/>
              </a:rPr>
              <a:t>+ </a:t>
            </a:r>
            <a:r>
              <a:rPr sz="1700" spc="10" dirty="0">
                <a:latin typeface="Arial"/>
                <a:cs typeface="Arial"/>
              </a:rPr>
              <a:t>unabhängig </a:t>
            </a:r>
            <a:r>
              <a:rPr sz="1700" spc="-5" dirty="0">
                <a:latin typeface="Arial"/>
                <a:cs typeface="Arial"/>
              </a:rPr>
              <a:t>vom </a:t>
            </a:r>
            <a:r>
              <a:rPr sz="1700" spc="10" dirty="0">
                <a:latin typeface="Arial"/>
                <a:cs typeface="Arial"/>
              </a:rPr>
              <a:t>Elternhaus </a:t>
            </a:r>
            <a:r>
              <a:rPr sz="1700" spc="120" dirty="0">
                <a:latin typeface="Lucida Sans Unicode"/>
                <a:cs typeface="Lucida Sans Unicode"/>
              </a:rPr>
              <a:t>→</a:t>
            </a:r>
            <a:r>
              <a:rPr sz="1700" spc="-80" dirty="0">
                <a:latin typeface="Lucida Sans Unicode"/>
                <a:cs typeface="Lucida Sans Unicode"/>
              </a:rPr>
              <a:t> </a:t>
            </a:r>
            <a:r>
              <a:rPr sz="1700" spc="5" dirty="0">
                <a:latin typeface="Arial"/>
                <a:cs typeface="Arial"/>
              </a:rPr>
              <a:t>Bildungsgerechtigkeit</a:t>
            </a:r>
            <a:endParaRPr sz="17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506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39299" y="502303"/>
            <a:ext cx="63944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Einführung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3727" y="502303"/>
            <a:ext cx="199707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Zweitsprachewerb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&amp;</a:t>
            </a:r>
            <a:r>
              <a:rPr sz="1000" spc="30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Digitalisierung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85515" y="502303"/>
            <a:ext cx="5988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D28E9B"/>
                </a:solidFill>
                <a:latin typeface="Arial"/>
                <a:cs typeface="Arial"/>
                <a:hlinkClick r:id="rId4" action="ppaction://hlinksldjump"/>
              </a:rPr>
              <a:t>FeedBook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89076" y="502303"/>
            <a:ext cx="11703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A51E37"/>
                </a:solidFill>
                <a:latin typeface="Arial"/>
                <a:cs typeface="Arial"/>
                <a:hlinkClick r:id="rId5" action="ppaction://hlinksldjump"/>
              </a:rPr>
              <a:t>Nachweisbar</a:t>
            </a:r>
            <a:r>
              <a:rPr sz="1000" spc="-50" dirty="0">
                <a:solidFill>
                  <a:srgbClr val="A51E37"/>
                </a:solidFill>
                <a:latin typeface="Arial"/>
                <a:cs typeface="Arial"/>
                <a:hlinkClick r:id="rId5" action="ppaction://hlinksldjump"/>
              </a:rPr>
              <a:t> </a:t>
            </a:r>
            <a:r>
              <a:rPr sz="1000" spc="-5" dirty="0">
                <a:solidFill>
                  <a:srgbClr val="A51E37"/>
                </a:solidFill>
                <a:latin typeface="Arial"/>
                <a:cs typeface="Arial"/>
                <a:hlinkClick r:id="rId5" action="ppaction://hlinksldjump"/>
              </a:rPr>
              <a:t>besser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64529" y="502303"/>
            <a:ext cx="4883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Lite</a:t>
            </a:r>
            <a:r>
              <a:rPr sz="1000" spc="-1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r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atur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31301" y="1043518"/>
            <a:ext cx="8059420" cy="34169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00" b="1" spc="-5" dirty="0">
                <a:latin typeface="Arial"/>
                <a:cs typeface="Arial"/>
              </a:rPr>
              <a:t>Ein klare Win-Win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Situation</a:t>
            </a:r>
            <a:endParaRPr sz="2400" dirty="0">
              <a:latin typeface="Arial"/>
              <a:cs typeface="Arial"/>
            </a:endParaRPr>
          </a:p>
          <a:p>
            <a:pPr marL="494030" indent="-252095">
              <a:spcBef>
                <a:spcPts val="1970"/>
              </a:spcBef>
              <a:buClr>
                <a:srgbClr val="A51E37"/>
              </a:buClr>
              <a:buFont typeface="Lucida Sans Unicode"/>
              <a:buChar char="•"/>
              <a:tabLst>
                <a:tab pos="494665" algn="l"/>
              </a:tabLst>
            </a:pPr>
            <a:r>
              <a:rPr sz="2050" spc="5" dirty="0">
                <a:latin typeface="Arial"/>
                <a:cs typeface="Arial"/>
              </a:rPr>
              <a:t>Schüler</a:t>
            </a:r>
            <a:endParaRPr sz="2050" dirty="0">
              <a:latin typeface="Arial"/>
              <a:cs typeface="Arial"/>
            </a:endParaRPr>
          </a:p>
          <a:p>
            <a:pPr marL="727075">
              <a:spcBef>
                <a:spcPts val="880"/>
              </a:spcBef>
            </a:pPr>
            <a:r>
              <a:rPr sz="1700" b="1" spc="10" dirty="0">
                <a:solidFill>
                  <a:srgbClr val="A51E37"/>
                </a:solidFill>
                <a:latin typeface="Arial"/>
                <a:cs typeface="Arial"/>
              </a:rPr>
              <a:t>+ </a:t>
            </a:r>
            <a:r>
              <a:rPr sz="1700" spc="5" dirty="0">
                <a:latin typeface="Arial"/>
                <a:cs typeface="Arial"/>
              </a:rPr>
              <a:t>erhalten individuelle </a:t>
            </a:r>
            <a:r>
              <a:rPr sz="1700" spc="10" dirty="0">
                <a:latin typeface="Arial"/>
                <a:cs typeface="Arial"/>
              </a:rPr>
              <a:t>Unterstützung beim Üben </a:t>
            </a:r>
            <a:r>
              <a:rPr sz="1700" spc="120" dirty="0">
                <a:latin typeface="Lucida Sans Unicode"/>
                <a:cs typeface="Lucida Sans Unicode"/>
              </a:rPr>
              <a:t>→ </a:t>
            </a:r>
            <a:r>
              <a:rPr sz="1700" spc="10" dirty="0">
                <a:latin typeface="Arial"/>
                <a:cs typeface="Arial"/>
              </a:rPr>
              <a:t>63%</a:t>
            </a:r>
            <a:r>
              <a:rPr sz="1700" spc="-120" dirty="0">
                <a:latin typeface="Arial"/>
                <a:cs typeface="Arial"/>
              </a:rPr>
              <a:t> </a:t>
            </a:r>
            <a:r>
              <a:rPr sz="1700" spc="5" dirty="0">
                <a:latin typeface="Arial"/>
                <a:cs typeface="Arial"/>
              </a:rPr>
              <a:t>Lernverbesserung</a:t>
            </a:r>
            <a:endParaRPr sz="1700" dirty="0">
              <a:latin typeface="Arial"/>
              <a:cs typeface="Arial"/>
            </a:endParaRPr>
          </a:p>
          <a:p>
            <a:pPr marL="727075">
              <a:spcBef>
                <a:spcPts val="330"/>
              </a:spcBef>
            </a:pPr>
            <a:r>
              <a:rPr sz="1700" b="1" spc="10" dirty="0">
                <a:solidFill>
                  <a:srgbClr val="A51E37"/>
                </a:solidFill>
                <a:latin typeface="Arial"/>
                <a:cs typeface="Arial"/>
              </a:rPr>
              <a:t>+ </a:t>
            </a:r>
            <a:r>
              <a:rPr sz="1700" spc="5" dirty="0">
                <a:latin typeface="Arial"/>
                <a:cs typeface="Arial"/>
              </a:rPr>
              <a:t>auf </a:t>
            </a:r>
            <a:r>
              <a:rPr sz="1700" spc="10" dirty="0">
                <a:latin typeface="Arial"/>
                <a:cs typeface="Arial"/>
              </a:rPr>
              <a:t>ihrem </a:t>
            </a:r>
            <a:r>
              <a:rPr sz="1700" dirty="0">
                <a:latin typeface="Arial"/>
                <a:cs typeface="Arial"/>
              </a:rPr>
              <a:t>Niveau </a:t>
            </a:r>
            <a:r>
              <a:rPr sz="1700" spc="120" dirty="0">
                <a:latin typeface="Lucida Sans Unicode"/>
                <a:cs typeface="Lucida Sans Unicode"/>
              </a:rPr>
              <a:t>→ </a:t>
            </a:r>
            <a:r>
              <a:rPr sz="1700" spc="10" dirty="0">
                <a:latin typeface="Arial"/>
                <a:cs typeface="Arial"/>
              </a:rPr>
              <a:t>automatische</a:t>
            </a:r>
            <a:r>
              <a:rPr sz="1700" spc="-190" dirty="0">
                <a:latin typeface="Arial"/>
                <a:cs typeface="Arial"/>
              </a:rPr>
              <a:t> </a:t>
            </a:r>
            <a:r>
              <a:rPr sz="1700" spc="5" dirty="0">
                <a:latin typeface="Arial"/>
                <a:cs typeface="Arial"/>
              </a:rPr>
              <a:t>Binnendifferenzierung</a:t>
            </a:r>
            <a:endParaRPr sz="1700" dirty="0">
              <a:latin typeface="Arial"/>
              <a:cs typeface="Arial"/>
            </a:endParaRPr>
          </a:p>
          <a:p>
            <a:pPr marL="727075">
              <a:spcBef>
                <a:spcPts val="334"/>
              </a:spcBef>
            </a:pPr>
            <a:r>
              <a:rPr sz="1700" b="1" spc="10" dirty="0">
                <a:solidFill>
                  <a:srgbClr val="A51E37"/>
                </a:solidFill>
                <a:latin typeface="Arial"/>
                <a:cs typeface="Arial"/>
              </a:rPr>
              <a:t>+ </a:t>
            </a:r>
            <a:r>
              <a:rPr sz="1700" spc="10" dirty="0">
                <a:latin typeface="Arial"/>
                <a:cs typeface="Arial"/>
              </a:rPr>
              <a:t>unabhängig </a:t>
            </a:r>
            <a:r>
              <a:rPr sz="1700" spc="-5" dirty="0">
                <a:latin typeface="Arial"/>
                <a:cs typeface="Arial"/>
              </a:rPr>
              <a:t>vom </a:t>
            </a:r>
            <a:r>
              <a:rPr sz="1700" spc="10" dirty="0">
                <a:latin typeface="Arial"/>
                <a:cs typeface="Arial"/>
              </a:rPr>
              <a:t>Elternhaus </a:t>
            </a:r>
            <a:r>
              <a:rPr sz="1700" spc="120" dirty="0">
                <a:latin typeface="Lucida Sans Unicode"/>
                <a:cs typeface="Lucida Sans Unicode"/>
              </a:rPr>
              <a:t>→</a:t>
            </a:r>
            <a:r>
              <a:rPr sz="1700" spc="-80" dirty="0">
                <a:latin typeface="Lucida Sans Unicode"/>
                <a:cs typeface="Lucida Sans Unicode"/>
              </a:rPr>
              <a:t> </a:t>
            </a:r>
            <a:r>
              <a:rPr sz="1700" spc="5" dirty="0">
                <a:latin typeface="Arial"/>
                <a:cs typeface="Arial"/>
              </a:rPr>
              <a:t>Bildungsgerechtigkeit</a:t>
            </a:r>
            <a:endParaRPr sz="1700" dirty="0">
              <a:latin typeface="Arial"/>
              <a:cs typeface="Arial"/>
            </a:endParaRPr>
          </a:p>
          <a:p>
            <a:pPr marL="494030" indent="-252095">
              <a:spcBef>
                <a:spcPts val="1610"/>
              </a:spcBef>
              <a:buClr>
                <a:srgbClr val="A51E37"/>
              </a:buClr>
              <a:buFont typeface="Lucida Sans Unicode"/>
              <a:buChar char="•"/>
              <a:tabLst>
                <a:tab pos="494665" algn="l"/>
              </a:tabLst>
            </a:pPr>
            <a:r>
              <a:rPr sz="2050" spc="5" dirty="0">
                <a:latin typeface="Arial"/>
                <a:cs typeface="Arial"/>
              </a:rPr>
              <a:t>Lehrer</a:t>
            </a:r>
            <a:endParaRPr sz="2050" dirty="0">
              <a:latin typeface="Arial"/>
              <a:cs typeface="Arial"/>
            </a:endParaRPr>
          </a:p>
          <a:p>
            <a:pPr marL="727075">
              <a:spcBef>
                <a:spcPts val="880"/>
              </a:spcBef>
            </a:pPr>
            <a:r>
              <a:rPr sz="1700" b="1" spc="10" dirty="0">
                <a:solidFill>
                  <a:srgbClr val="A51E37"/>
                </a:solidFill>
                <a:latin typeface="Arial"/>
                <a:cs typeface="Arial"/>
              </a:rPr>
              <a:t>+ </a:t>
            </a:r>
            <a:r>
              <a:rPr sz="1700" spc="5" dirty="0">
                <a:latin typeface="Arial"/>
                <a:cs typeface="Arial"/>
              </a:rPr>
              <a:t>werden </a:t>
            </a:r>
            <a:r>
              <a:rPr sz="1700" spc="-5" dirty="0">
                <a:latin typeface="Arial"/>
                <a:cs typeface="Arial"/>
              </a:rPr>
              <a:t>von </a:t>
            </a:r>
            <a:r>
              <a:rPr sz="1700" dirty="0">
                <a:latin typeface="Arial"/>
                <a:cs typeface="Arial"/>
              </a:rPr>
              <a:t>Korrekturaufwand</a:t>
            </a:r>
            <a:r>
              <a:rPr sz="1700" spc="-5" dirty="0">
                <a:latin typeface="Arial"/>
                <a:cs typeface="Arial"/>
              </a:rPr>
              <a:t> </a:t>
            </a:r>
            <a:r>
              <a:rPr sz="1700" spc="5" dirty="0">
                <a:latin typeface="Arial"/>
                <a:cs typeface="Arial"/>
              </a:rPr>
              <a:t>entlastet</a:t>
            </a:r>
            <a:endParaRPr sz="1700" dirty="0">
              <a:latin typeface="Arial"/>
              <a:cs typeface="Arial"/>
            </a:endParaRPr>
          </a:p>
          <a:p>
            <a:pPr marL="727075">
              <a:spcBef>
                <a:spcPts val="330"/>
              </a:spcBef>
            </a:pPr>
            <a:r>
              <a:rPr sz="1700" b="1" spc="10" dirty="0">
                <a:solidFill>
                  <a:srgbClr val="A51E37"/>
                </a:solidFill>
                <a:latin typeface="Arial"/>
                <a:cs typeface="Arial"/>
              </a:rPr>
              <a:t>+ </a:t>
            </a:r>
            <a:r>
              <a:rPr sz="1700" spc="10" dirty="0">
                <a:latin typeface="Arial"/>
                <a:cs typeface="Arial"/>
              </a:rPr>
              <a:t>können </a:t>
            </a:r>
            <a:r>
              <a:rPr sz="1700" spc="5" dirty="0">
                <a:latin typeface="Arial"/>
                <a:cs typeface="Arial"/>
              </a:rPr>
              <a:t>binnendifferenzieren </a:t>
            </a:r>
            <a:r>
              <a:rPr sz="1700" spc="10" dirty="0">
                <a:latin typeface="Arial"/>
                <a:cs typeface="Arial"/>
              </a:rPr>
              <a:t>ohne</a:t>
            </a:r>
            <a:r>
              <a:rPr sz="1700" spc="-25" dirty="0">
                <a:latin typeface="Arial"/>
                <a:cs typeface="Arial"/>
              </a:rPr>
              <a:t> </a:t>
            </a:r>
            <a:r>
              <a:rPr sz="1700" spc="5" dirty="0">
                <a:latin typeface="Arial"/>
                <a:cs typeface="Arial"/>
              </a:rPr>
              <a:t>Mehraufwand</a:t>
            </a:r>
            <a:endParaRPr sz="1700" dirty="0">
              <a:latin typeface="Arial"/>
              <a:cs typeface="Arial"/>
            </a:endParaRPr>
          </a:p>
          <a:p>
            <a:pPr marL="727075">
              <a:spcBef>
                <a:spcPts val="335"/>
              </a:spcBef>
            </a:pPr>
            <a:r>
              <a:rPr sz="1700" b="1" spc="10" dirty="0">
                <a:solidFill>
                  <a:srgbClr val="A51E37"/>
                </a:solidFill>
                <a:latin typeface="Arial"/>
                <a:cs typeface="Arial"/>
              </a:rPr>
              <a:t>+ </a:t>
            </a:r>
            <a:r>
              <a:rPr sz="1700" spc="5" dirty="0">
                <a:latin typeface="Arial"/>
                <a:cs typeface="Arial"/>
              </a:rPr>
              <a:t>Arbeit in </a:t>
            </a:r>
            <a:r>
              <a:rPr sz="1700" spc="10" dirty="0">
                <a:latin typeface="Arial"/>
                <a:cs typeface="Arial"/>
              </a:rPr>
              <a:t>der Klasse </a:t>
            </a:r>
            <a:r>
              <a:rPr sz="1700" spc="5" dirty="0">
                <a:latin typeface="Arial"/>
                <a:cs typeface="Arial"/>
              </a:rPr>
              <a:t>mit </a:t>
            </a:r>
            <a:r>
              <a:rPr sz="1700" spc="10" dirty="0">
                <a:latin typeface="Arial"/>
                <a:cs typeface="Arial"/>
              </a:rPr>
              <a:t>besser </a:t>
            </a:r>
            <a:r>
              <a:rPr sz="1700" spc="5" dirty="0">
                <a:latin typeface="Arial"/>
                <a:cs typeface="Arial"/>
              </a:rPr>
              <a:t>vorbereiteten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spc="15" dirty="0">
                <a:latin typeface="Arial"/>
                <a:cs typeface="Arial"/>
              </a:rPr>
              <a:t>Kindern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39038EA-D68D-4C25-9142-6323121AE21E}"/>
              </a:ext>
            </a:extLst>
          </p:cNvPr>
          <p:cNvSpPr txBox="1"/>
          <p:nvPr/>
        </p:nvSpPr>
        <p:spPr>
          <a:xfrm>
            <a:off x="3258457" y="5399314"/>
            <a:ext cx="6936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!Solange der Mehrwert nicht durch Einsparungen wieder wegfällt!</a:t>
            </a:r>
          </a:p>
        </p:txBody>
      </p:sp>
    </p:spTree>
    <p:extLst>
      <p:ext uri="{BB962C8B-B14F-4D97-AF65-F5344CB8AC3E}">
        <p14:creationId xmlns:p14="http://schemas.microsoft.com/office/powerpoint/2010/main" val="43547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5A89A75-5979-40CE-A1E4-D7DF8C4B9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6" y="796862"/>
            <a:ext cx="12192000" cy="454197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5C30828-03F1-4CA1-BB8E-E07D745320BF}"/>
              </a:ext>
            </a:extLst>
          </p:cNvPr>
          <p:cNvSpPr txBox="1"/>
          <p:nvPr/>
        </p:nvSpPr>
        <p:spPr>
          <a:xfrm>
            <a:off x="507146" y="5338837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didi.schule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36040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F30C478-57AF-459C-8066-F4EECA642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317" y="99843"/>
            <a:ext cx="7960090" cy="597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2227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1797A3-2EC0-454A-ACA2-5E4A10FE5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Tipps für die </a:t>
            </a:r>
            <a:r>
              <a:rPr lang="de-DE" dirty="0" err="1"/>
              <a:t>Coronazeit</a:t>
            </a:r>
            <a:r>
              <a:rPr lang="de-DE" dirty="0"/>
              <a:t> (und danach)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6901E6-57AA-4ABB-A605-5C38F646F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Schulmessenger </a:t>
            </a:r>
          </a:p>
          <a:p>
            <a:pPr marL="0" indent="0">
              <a:buNone/>
            </a:pPr>
            <a:r>
              <a:rPr lang="de-DE" dirty="0"/>
              <a:t>LMS (Learning </a:t>
            </a:r>
            <a:r>
              <a:rPr lang="de-DE" dirty="0" err="1"/>
              <a:t>Managment</a:t>
            </a:r>
            <a:r>
              <a:rPr lang="de-DE" dirty="0"/>
              <a:t> System) z.B. Lernraum Berlin, </a:t>
            </a:r>
            <a:r>
              <a:rPr lang="de-DE" dirty="0" err="1"/>
              <a:t>Schulcloud</a:t>
            </a:r>
            <a:r>
              <a:rPr lang="de-DE" dirty="0"/>
              <a:t>, </a:t>
            </a:r>
            <a:r>
              <a:rPr lang="de-DE" dirty="0" err="1"/>
              <a:t>Iserv</a:t>
            </a:r>
            <a:r>
              <a:rPr lang="de-DE" dirty="0"/>
              <a:t>, </a:t>
            </a:r>
            <a:r>
              <a:rPr lang="de-DE" dirty="0" err="1"/>
              <a:t>Moodle</a:t>
            </a:r>
            <a:r>
              <a:rPr lang="de-DE" dirty="0"/>
              <a:t>, Google Classroom….)</a:t>
            </a:r>
          </a:p>
        </p:txBody>
      </p:sp>
    </p:spTree>
    <p:extLst>
      <p:ext uri="{BB962C8B-B14F-4D97-AF65-F5344CB8AC3E}">
        <p14:creationId xmlns:p14="http://schemas.microsoft.com/office/powerpoint/2010/main" val="350202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19B952-46DF-4027-80D2-BFEC76474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synchrones/asynchrones Online-Lernen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D145FF-70B3-4486-BB88-BA0AF638F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 descr="Ein Bild, das draußen, Bank, Zaun, Gras enthält.&#10;&#10;Automatisch generierte Beschreibung">
            <a:extLst>
              <a:ext uri="{FF2B5EF4-FFF2-40B4-BE49-F238E27FC236}">
                <a16:creationId xmlns:a16="http://schemas.microsoft.com/office/drawing/2014/main" id="{1F23D736-7A2A-4B98-849E-3389F2C7F4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681" y="2378844"/>
            <a:ext cx="3554072" cy="2353996"/>
          </a:xfrm>
          <a:prstGeom prst="rect">
            <a:avLst/>
          </a:prstGeom>
        </p:spPr>
      </p:pic>
      <p:pic>
        <p:nvPicPr>
          <p:cNvPr id="5" name="Grafik 4" descr="Ein Bild, das Wasser, Sport, draußen, surfend enthält.&#10;&#10;Automatisch generierte Beschreibung">
            <a:extLst>
              <a:ext uri="{FF2B5EF4-FFF2-40B4-BE49-F238E27FC236}">
                <a16:creationId xmlns:a16="http://schemas.microsoft.com/office/drawing/2014/main" id="{BC2AED71-3672-4166-9A58-183C48CC49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48" y="2378844"/>
            <a:ext cx="6150218" cy="235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4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96532B-2FB9-4F62-9F3F-4269A3089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996" y="644928"/>
            <a:ext cx="3732244" cy="1702952"/>
          </a:xfrm>
        </p:spPr>
        <p:txBody>
          <a:bodyPr>
            <a:normAutofit/>
          </a:bodyPr>
          <a:lstStyle/>
          <a:p>
            <a:r>
              <a:rPr lang="de-DE" dirty="0"/>
              <a:t>3 ½  Arten von Videoaufnahmen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215B246-F189-4163-A045-9884D8D15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283" y="810882"/>
            <a:ext cx="2416766" cy="181257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C83F350-76F6-41F7-958F-2E1B30F8E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188" y="4279769"/>
            <a:ext cx="2357241" cy="1762038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5604F5-F837-4F37-9510-8AFB8274D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4995" y="2623457"/>
            <a:ext cx="3732245" cy="35896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1800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0F6733A-3E0C-4EDA-8555-B2023755F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051" y="3468802"/>
            <a:ext cx="2551547" cy="1898924"/>
          </a:xfrm>
          <a:prstGeom prst="rect">
            <a:avLst/>
          </a:prstGeom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1" name="Abschnittszoom 40">
                <a:extLst>
                  <a:ext uri="{FF2B5EF4-FFF2-40B4-BE49-F238E27FC236}">
                    <a16:creationId xmlns:a16="http://schemas.microsoft.com/office/drawing/2014/main" id="{9F1F145D-340F-4632-AAB2-F217594806D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248058" y="2105344"/>
              <a:ext cx="434542" cy="244430"/>
            </p:xfrm>
            <a:graphic>
              <a:graphicData uri="http://schemas.microsoft.com/office/powerpoint/2016/sectionzoom">
                <psez:sectionZm>
                  <psez:sectionZmObj sectionId="{21ED437F-89BD-4C01-B161-7D4B46832106}">
                    <psez:zmPr id="{F0D6EAFA-2AA1-4E05-BF71-03E3BE68B32C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34542" cy="24443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1" name="Abschnittszoom 40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F1F145D-340F-4632-AAB2-F217594806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48058" y="2105344"/>
                <a:ext cx="434542" cy="24443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3" name="Abschnittszoom 32">
                <a:extLst>
                  <a:ext uri="{FF2B5EF4-FFF2-40B4-BE49-F238E27FC236}">
                    <a16:creationId xmlns:a16="http://schemas.microsoft.com/office/drawing/2014/main" id="{3D1EB1CB-78C3-4868-B3ED-FF7C33D2DBF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308457" y="5011447"/>
              <a:ext cx="494918" cy="278391"/>
            </p:xfrm>
            <a:graphic>
              <a:graphicData uri="http://schemas.microsoft.com/office/powerpoint/2016/sectionzoom">
                <psez:sectionZm>
                  <psez:sectionZmObj sectionId="{59C0BCC3-A108-4DBF-AEC5-941695B36A33}">
                    <psez:zmPr id="{D88CD23A-23E0-4656-BB23-FE6B29898F1B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94918" cy="27839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3" name="Abschnittszoom 32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3D1EB1CB-78C3-4868-B3ED-FF7C33D2DB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308457" y="5011447"/>
                <a:ext cx="494918" cy="27839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6" name="Grafik 5">
            <a:extLst>
              <a:ext uri="{FF2B5EF4-FFF2-40B4-BE49-F238E27FC236}">
                <a16:creationId xmlns:a16="http://schemas.microsoft.com/office/drawing/2014/main" id="{CD34AC6A-FE10-4BD1-AA92-D2652D3C3D2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3164" y="1138711"/>
            <a:ext cx="2920646" cy="2177696"/>
          </a:xfrm>
          <a:prstGeom prst="rect">
            <a:avLst/>
          </a:prstGeom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5" name="Abschnittszoom 24">
                <a:extLst>
                  <a:ext uri="{FF2B5EF4-FFF2-40B4-BE49-F238E27FC236}">
                    <a16:creationId xmlns:a16="http://schemas.microsoft.com/office/drawing/2014/main" id="{4DE3589F-E6E7-4B1A-899E-EA9E7A02DE3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195682" y="2851717"/>
              <a:ext cx="591141" cy="332517"/>
            </p:xfrm>
            <a:graphic>
              <a:graphicData uri="http://schemas.microsoft.com/office/powerpoint/2016/sectionzoom">
                <psez:sectionZm>
                  <psez:sectionZmObj sectionId="{A23B9D28-7F30-45A8-A86C-F581F734D552}">
                    <psez:zmPr id="{B34B45FE-504D-48AB-8B07-16CE79272BBA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91141" cy="33251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5" name="Abschnittszoom 24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4DE3589F-E6E7-4B1A-899E-EA9E7A02DE3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95682" y="2851717"/>
                <a:ext cx="591141" cy="33251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415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318A3B-590E-48A4-9D23-F4FED3BA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ACA592-FBEC-4F54-8501-EF1EE717F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6E05513-AE29-46F3-8F64-EEDA81C04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151" y="0"/>
            <a:ext cx="9197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1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15D453-3509-482D-A6F0-EEEC42DA9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Mit der iPad Kamera ein Video aufnehmen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E0D52F-DB2C-437E-AB5E-D7FD3454D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A73A94A-5B51-4328-A30F-CD3328DEB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578" y="1493524"/>
            <a:ext cx="6305073" cy="501554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C255B7A-1129-4D40-A897-9F3967ECE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49" y="1948068"/>
            <a:ext cx="5163153" cy="384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15D453-3509-482D-A6F0-EEEC42DA9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Mit der iPad Kamera ein Video aufnehmen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02EF191-D71F-41DF-BDF3-9F6D4544E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09" y="2341848"/>
            <a:ext cx="4322064" cy="323074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229E42-A20F-489F-A9F1-427E25641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015" y="2410119"/>
            <a:ext cx="3488220" cy="3162472"/>
          </a:xfrm>
          <a:prstGeom prst="rect">
            <a:avLst/>
          </a:prstGeom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C7D0292D-16DE-4559-9614-929B8B475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90015" y="1815710"/>
            <a:ext cx="3488220" cy="4562491"/>
          </a:xfrm>
        </p:spPr>
      </p:pic>
    </p:spTree>
    <p:extLst>
      <p:ext uri="{BB962C8B-B14F-4D97-AF65-F5344CB8AC3E}">
        <p14:creationId xmlns:p14="http://schemas.microsoft.com/office/powerpoint/2010/main" val="226877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4ECFB1-4F74-4EE0-935D-6588B38B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Das Leben unserer SchülerInnen ist digital!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EDA593D-23B3-4C7E-AF5B-2BC104F43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590" y="2353126"/>
            <a:ext cx="1396976" cy="249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9FE47F1-44E3-48CE-94FD-0CBE802F6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441" y="2353127"/>
            <a:ext cx="4482236" cy="249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38E64A5-6075-451B-B7AD-F4F323A6F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07" y="2457583"/>
            <a:ext cx="3397105" cy="2285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17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C06E8-D08F-4ADC-A0AF-D9EE1D5E6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Blumenwiese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5444204-BF70-423B-B21A-16FBE7BFD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9204" y="4506119"/>
            <a:ext cx="4175722" cy="235188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FDBD9FF-0947-4EC0-9CF3-C3868873F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1488282"/>
            <a:ext cx="4163518" cy="2514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9D0761E-1AD6-4331-BA32-A7DEB58D2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525" y="3074194"/>
            <a:ext cx="4188837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318A3B-590E-48A4-9D23-F4FED3BA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ACA592-FBEC-4F54-8501-EF1EE717F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E895959-84AF-465E-B1D7-1BA268575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567" y="183572"/>
            <a:ext cx="8584228" cy="638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4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892192-309D-453F-85D2-338421C44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583429-802D-4443-BBEB-F866EA856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4DB030E-E2BA-4772-BCDF-215174105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" y="365125"/>
            <a:ext cx="8442960" cy="6332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79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06E238F-0478-463C-895F-0DA1D6A8D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" y="346635"/>
            <a:ext cx="8442960" cy="6332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7302938-CE0A-4B71-BFEF-232C44CC4EC8}"/>
              </a:ext>
            </a:extLst>
          </p:cNvPr>
          <p:cNvSpPr/>
          <p:nvPr/>
        </p:nvSpPr>
        <p:spPr>
          <a:xfrm>
            <a:off x="5462016" y="2225040"/>
            <a:ext cx="2097024" cy="1152144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903F5E6-B6DD-48F0-9557-17E3E0443E37}"/>
              </a:ext>
            </a:extLst>
          </p:cNvPr>
          <p:cNvSpPr/>
          <p:nvPr/>
        </p:nvSpPr>
        <p:spPr>
          <a:xfrm>
            <a:off x="5980176" y="4201001"/>
            <a:ext cx="3249168" cy="2291874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49429AB-E2DF-4AB8-8553-D0109EE7F821}"/>
              </a:ext>
            </a:extLst>
          </p:cNvPr>
          <p:cNvSpPr txBox="1"/>
          <p:nvPr/>
        </p:nvSpPr>
        <p:spPr>
          <a:xfrm>
            <a:off x="6219825" y="261644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Handy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7851504-98AD-4B10-8CE7-FB28950B7B20}"/>
              </a:ext>
            </a:extLst>
          </p:cNvPr>
          <p:cNvSpPr txBox="1"/>
          <p:nvPr/>
        </p:nvSpPr>
        <p:spPr>
          <a:xfrm>
            <a:off x="6464528" y="5162272"/>
            <a:ext cx="178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„Tafelaufschrieb“</a:t>
            </a:r>
          </a:p>
        </p:txBody>
      </p:sp>
    </p:spTree>
    <p:extLst>
      <p:ext uri="{BB962C8B-B14F-4D97-AF65-F5344CB8AC3E}">
        <p14:creationId xmlns:p14="http://schemas.microsoft.com/office/powerpoint/2010/main" val="22949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9E66F07-92F3-4ACF-ADDB-8D448E4B4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" y="346635"/>
            <a:ext cx="8442960" cy="6332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496532B-2FB9-4F62-9F3F-4269A3089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4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EC0DD14-DE2F-49DA-9D56-960E0BDB4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520" y="721296"/>
            <a:ext cx="8467085" cy="5582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63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B883A2-89DD-44A7-AB68-DF02ED066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C95D49-3A82-407F-8B34-8915CDC53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43D729-C8DD-4E19-B6D5-A76A88C0C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" y="353568"/>
            <a:ext cx="10291632" cy="573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2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6C9CD3-2B99-4185-8124-468A48BB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76282A-DE86-4B14-8E6E-76E25942B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E749ABC-2013-4145-9DE1-657361A68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81" y="510948"/>
            <a:ext cx="9385869" cy="5981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095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766A047-4E00-4A03-8B41-149CB72B6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81" y="510948"/>
            <a:ext cx="9357711" cy="5981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6C9CD3-2B99-4185-8124-468A48BB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76282A-DE86-4B14-8E6E-76E25942B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923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6C9CD3-2B99-4185-8124-468A48BB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76282A-DE86-4B14-8E6E-76E25942B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F17E575-D987-45D2-A3A8-5F29329EC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75" y="965017"/>
            <a:ext cx="11774449" cy="5211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222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Grafik 20">
            <a:extLst>
              <a:ext uri="{FF2B5EF4-FFF2-40B4-BE49-F238E27FC236}">
                <a16:creationId xmlns:a16="http://schemas.microsoft.com/office/drawing/2014/main" id="{AFA69CA9-3680-4A23-BA69-9CCF9DDE6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7986713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Grafik 5">
            <a:extLst>
              <a:ext uri="{FF2B5EF4-FFF2-40B4-BE49-F238E27FC236}">
                <a16:creationId xmlns:a16="http://schemas.microsoft.com/office/drawing/2014/main" id="{A387DD00-90AE-4205-8A36-E545F6A13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feld 15">
            <a:extLst>
              <a:ext uri="{FF2B5EF4-FFF2-40B4-BE49-F238E27FC236}">
                <a16:creationId xmlns:a16="http://schemas.microsoft.com/office/drawing/2014/main" id="{556295E6-F5CC-4199-A226-167895760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262" y="410809"/>
            <a:ext cx="1225626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de-DE" sz="3200" b="1" dirty="0">
                <a:solidFill>
                  <a:schemeClr val="bg1"/>
                </a:solidFill>
              </a:rPr>
              <a:t>Medienbildung in der Grundschule – ein praxiserprobtes Konzept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51D8409-61C5-47B5-93EE-0445F4532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267" y="1260477"/>
            <a:ext cx="6129973" cy="528472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50DE073-3842-486A-BF0B-6E6B246BF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275" y="1843468"/>
            <a:ext cx="3219450" cy="3305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4B4D09A0-7E33-421B-8FC6-20B668F41C86}"/>
              </a:ext>
            </a:extLst>
          </p:cNvPr>
          <p:cNvSpPr/>
          <p:nvPr/>
        </p:nvSpPr>
        <p:spPr>
          <a:xfrm>
            <a:off x="7194613" y="2974848"/>
            <a:ext cx="999744" cy="132892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9F00A83E-D0CA-442D-8344-4BBBE48B3A82}"/>
              </a:ext>
            </a:extLst>
          </p:cNvPr>
          <p:cNvCxnSpPr/>
          <p:nvPr/>
        </p:nvCxnSpPr>
        <p:spPr>
          <a:xfrm>
            <a:off x="6181725" y="1773936"/>
            <a:ext cx="987171" cy="121310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95D3D13-950B-4015-9724-638820702648}"/>
              </a:ext>
            </a:extLst>
          </p:cNvPr>
          <p:cNvCxnSpPr>
            <a:cxnSpLocks/>
          </p:cNvCxnSpPr>
          <p:nvPr/>
        </p:nvCxnSpPr>
        <p:spPr>
          <a:xfrm flipH="1">
            <a:off x="6207442" y="4303776"/>
            <a:ext cx="961454" cy="844867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03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6C9CD3-2B99-4185-8124-468A48BB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76282A-DE86-4B14-8E6E-76E25942B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A67623-FD5B-4913-BC1C-541ECC28E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98" y="910753"/>
            <a:ext cx="11071804" cy="50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8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6C9CD3-2B99-4185-8124-468A48BB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76282A-DE86-4B14-8E6E-76E25942B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10C992-EEEF-49F0-AF60-2EBA369E0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410" y="681037"/>
            <a:ext cx="8771179" cy="540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2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6C9CD3-2B99-4185-8124-468A48BB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76282A-DE86-4B14-8E6E-76E25942B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6EF0CD-18C1-4802-8D87-55C6A6D58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324" y="681037"/>
            <a:ext cx="10033992" cy="550572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B772150-2F05-4199-8FBC-662B101AB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545" y="5294151"/>
            <a:ext cx="1931255" cy="10275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8924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Grafik 5">
            <a:extLst>
              <a:ext uri="{FF2B5EF4-FFF2-40B4-BE49-F238E27FC236}">
                <a16:creationId xmlns:a16="http://schemas.microsoft.com/office/drawing/2014/main" id="{E70365FC-672D-440D-AE57-7B17A459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feld 15">
            <a:extLst>
              <a:ext uri="{FF2B5EF4-FFF2-40B4-BE49-F238E27FC236}">
                <a16:creationId xmlns:a16="http://schemas.microsoft.com/office/drawing/2014/main" id="{9CCB9EB4-506F-4A2E-815E-992004805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3000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Umsetzung</a:t>
            </a:r>
          </a:p>
        </p:txBody>
      </p:sp>
      <p:sp>
        <p:nvSpPr>
          <p:cNvPr id="23556" name="Rechteck 12">
            <a:extLst>
              <a:ext uri="{FF2B5EF4-FFF2-40B4-BE49-F238E27FC236}">
                <a16:creationId xmlns:a16="http://schemas.microsoft.com/office/drawing/2014/main" id="{FDF958FB-FB00-48CA-BCCC-12ADF6BB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1927225"/>
            <a:ext cx="2397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Materialien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CFD4531E-79D0-490A-B1C1-DBCE5753F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8" y="1612900"/>
            <a:ext cx="1082675" cy="105886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7D45B7-9DE5-462B-8E55-5DFA3D28D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301750"/>
            <a:ext cx="2359025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670B3C94-92F1-417E-96D8-52983BD9C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538" y="1301750"/>
            <a:ext cx="2062162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Grafik 7">
            <a:extLst>
              <a:ext uri="{FF2B5EF4-FFF2-40B4-BE49-F238E27FC236}">
                <a16:creationId xmlns:a16="http://schemas.microsoft.com/office/drawing/2014/main" id="{12629A1B-7D0C-4570-A32A-0E0F2D2BB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Grafik 5">
            <a:extLst>
              <a:ext uri="{FF2B5EF4-FFF2-40B4-BE49-F238E27FC236}">
                <a16:creationId xmlns:a16="http://schemas.microsoft.com/office/drawing/2014/main" id="{0AF8F551-B3CB-479B-8C1D-51FD87A55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feld 15">
            <a:extLst>
              <a:ext uri="{FF2B5EF4-FFF2-40B4-BE49-F238E27FC236}">
                <a16:creationId xmlns:a16="http://schemas.microsoft.com/office/drawing/2014/main" id="{553A2717-226D-4992-AFD4-EE745C538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3000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Umsetzung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100D9EF-EB91-4897-BFC6-1F0953544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630613"/>
            <a:ext cx="1843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Storyline</a:t>
            </a:r>
          </a:p>
        </p:txBody>
      </p:sp>
      <p:pic>
        <p:nvPicPr>
          <p:cNvPr id="8" name="Inhaltsplatzhalter 10">
            <a:extLst>
              <a:ext uri="{FF2B5EF4-FFF2-40B4-BE49-F238E27FC236}">
                <a16:creationId xmlns:a16="http://schemas.microsoft.com/office/drawing/2014/main" id="{08C738D3-952C-4138-811F-A518C82A69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0813" y="1566863"/>
            <a:ext cx="4583112" cy="1798637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90A1362-2496-42B1-AD63-A8C543D5D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3678238"/>
            <a:ext cx="26955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24F8A45-5D33-4482-9EFC-E40ED86D4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3848100"/>
            <a:ext cx="283845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6D600D9-B107-47BE-84D7-D90E1C8CA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3808413"/>
            <a:ext cx="4044950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Rechteck 12">
            <a:extLst>
              <a:ext uri="{FF2B5EF4-FFF2-40B4-BE49-F238E27FC236}">
                <a16:creationId xmlns:a16="http://schemas.microsoft.com/office/drawing/2014/main" id="{7B055A36-F125-420A-BA60-4344578B2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1927225"/>
            <a:ext cx="2397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Materialien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4BCCB101-78E7-4A28-801D-CE4E14C1C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8" y="1612900"/>
            <a:ext cx="1082675" cy="105886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F2571CD3-6F77-4B74-B9AF-5340872AC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8" y="3317875"/>
            <a:ext cx="1082675" cy="105886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6C2F749-A5E0-47A3-A584-EC00CD8D2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5207000"/>
            <a:ext cx="300037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Unterricht im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Klassenzimmer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D54D2B86-0864-4F8A-A168-F35CD541F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75" y="5135563"/>
            <a:ext cx="1066800" cy="1060450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29B2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  <p:pic>
        <p:nvPicPr>
          <p:cNvPr id="24590" name="Grafik 14">
            <a:extLst>
              <a:ext uri="{FF2B5EF4-FFF2-40B4-BE49-F238E27FC236}">
                <a16:creationId xmlns:a16="http://schemas.microsoft.com/office/drawing/2014/main" id="{192D9917-B648-48E4-B457-4A9DF5AED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2" grpId="0"/>
      <p:bldP spid="1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Grafik 5">
            <a:extLst>
              <a:ext uri="{FF2B5EF4-FFF2-40B4-BE49-F238E27FC236}">
                <a16:creationId xmlns:a16="http://schemas.microsoft.com/office/drawing/2014/main" id="{E70365FC-672D-440D-AE57-7B17A459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feld 15">
            <a:extLst>
              <a:ext uri="{FF2B5EF4-FFF2-40B4-BE49-F238E27FC236}">
                <a16:creationId xmlns:a16="http://schemas.microsoft.com/office/drawing/2014/main" id="{9CCB9EB4-506F-4A2E-815E-992004805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3000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rgbClr val="FFFFFF"/>
                </a:solidFill>
              </a:rPr>
              <a:t>Umsetzung</a:t>
            </a:r>
          </a:p>
        </p:txBody>
      </p:sp>
      <p:sp>
        <p:nvSpPr>
          <p:cNvPr id="23556" name="Rechteck 12">
            <a:extLst>
              <a:ext uri="{FF2B5EF4-FFF2-40B4-BE49-F238E27FC236}">
                <a16:creationId xmlns:a16="http://schemas.microsoft.com/office/drawing/2014/main" id="{FDF958FB-FB00-48CA-BCCC-12ADF6BB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1927225"/>
            <a:ext cx="2397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3600">
                <a:solidFill>
                  <a:srgbClr val="000000"/>
                </a:solidFill>
              </a:rPr>
              <a:t>Materialien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CFD4531E-79D0-490A-B1C1-DBCE5753F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8" y="1612900"/>
            <a:ext cx="1082675" cy="105886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197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7D45B7-9DE5-462B-8E55-5DFA3D28D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301750"/>
            <a:ext cx="2359025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670B3C94-92F1-417E-96D8-52983BD9C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538" y="1301750"/>
            <a:ext cx="2062162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Grafik 7">
            <a:extLst>
              <a:ext uri="{FF2B5EF4-FFF2-40B4-BE49-F238E27FC236}">
                <a16:creationId xmlns:a16="http://schemas.microsoft.com/office/drawing/2014/main" id="{12629A1B-7D0C-4570-A32A-0E0F2D2BB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Grafik 5">
            <a:extLst>
              <a:ext uri="{FF2B5EF4-FFF2-40B4-BE49-F238E27FC236}">
                <a16:creationId xmlns:a16="http://schemas.microsoft.com/office/drawing/2014/main" id="{0AF8F551-B3CB-479B-8C1D-51FD87A55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feld 15">
            <a:extLst>
              <a:ext uri="{FF2B5EF4-FFF2-40B4-BE49-F238E27FC236}">
                <a16:creationId xmlns:a16="http://schemas.microsoft.com/office/drawing/2014/main" id="{553A2717-226D-4992-AFD4-EE745C538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3000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rgbClr val="FFFFFF"/>
                </a:solidFill>
              </a:rPr>
              <a:t>Umsetzung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100D9EF-EB91-4897-BFC6-1F0953544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630613"/>
            <a:ext cx="1843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3600">
                <a:solidFill>
                  <a:srgbClr val="000000"/>
                </a:solidFill>
              </a:rPr>
              <a:t>Storyline</a:t>
            </a:r>
          </a:p>
        </p:txBody>
      </p:sp>
      <p:pic>
        <p:nvPicPr>
          <p:cNvPr id="8" name="Inhaltsplatzhalter 10">
            <a:extLst>
              <a:ext uri="{FF2B5EF4-FFF2-40B4-BE49-F238E27FC236}">
                <a16:creationId xmlns:a16="http://schemas.microsoft.com/office/drawing/2014/main" id="{08C738D3-952C-4138-811F-A518C82A69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0813" y="1566863"/>
            <a:ext cx="4583112" cy="1798637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90A1362-2496-42B1-AD63-A8C543D5D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3678238"/>
            <a:ext cx="26955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24F8A45-5D33-4482-9EFC-E40ED86D4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3848100"/>
            <a:ext cx="283845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6D600D9-B107-47BE-84D7-D90E1C8CA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3808413"/>
            <a:ext cx="4044950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Rechteck 12">
            <a:extLst>
              <a:ext uri="{FF2B5EF4-FFF2-40B4-BE49-F238E27FC236}">
                <a16:creationId xmlns:a16="http://schemas.microsoft.com/office/drawing/2014/main" id="{7B055A36-F125-420A-BA60-4344578B2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1927225"/>
            <a:ext cx="2397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3600">
                <a:solidFill>
                  <a:srgbClr val="000000"/>
                </a:solidFill>
              </a:rPr>
              <a:t>Materialien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4BCCB101-78E7-4A28-801D-CE4E14C1C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8" y="1612900"/>
            <a:ext cx="1082675" cy="105886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197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F2571CD3-6F77-4B74-B9AF-5340872AC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8" y="3317875"/>
            <a:ext cx="1082675" cy="105886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197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72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lang="en-US" sz="7197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6C2F749-A5E0-47A3-A584-EC00CD8D2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5207000"/>
            <a:ext cx="300037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3600">
                <a:solidFill>
                  <a:srgbClr val="000000"/>
                </a:solidFill>
              </a:rPr>
              <a:t>Unterricht im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3600">
                <a:solidFill>
                  <a:srgbClr val="000000"/>
                </a:solidFill>
              </a:rPr>
              <a:t>Klassenzimmer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D54D2B86-0864-4F8A-A168-F35CD541F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75" y="5135563"/>
            <a:ext cx="1066800" cy="1060450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29B26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197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  <p:pic>
        <p:nvPicPr>
          <p:cNvPr id="24590" name="Grafik 14">
            <a:extLst>
              <a:ext uri="{FF2B5EF4-FFF2-40B4-BE49-F238E27FC236}">
                <a16:creationId xmlns:a16="http://schemas.microsoft.com/office/drawing/2014/main" id="{192D9917-B648-48E4-B457-4A9DF5AED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2" grpId="0"/>
      <p:bldP spid="1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7985760" cy="105218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AE8A11B-E4D2-450F-B286-716A3619A5F1}"/>
              </a:ext>
            </a:extLst>
          </p:cNvPr>
          <p:cNvSpPr txBox="1"/>
          <p:nvPr/>
        </p:nvSpPr>
        <p:spPr>
          <a:xfrm>
            <a:off x="0" y="235498"/>
            <a:ext cx="7558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Ziel</a:t>
            </a:r>
          </a:p>
        </p:txBody>
      </p:sp>
      <p:pic>
        <p:nvPicPr>
          <p:cNvPr id="9" name="Grafik 20">
            <a:extLst>
              <a:ext uri="{FF2B5EF4-FFF2-40B4-BE49-F238E27FC236}">
                <a16:creationId xmlns:a16="http://schemas.microsoft.com/office/drawing/2014/main" id="{E06D5172-19B1-4B6D-B1DE-309ED752C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7986713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298019C7-16D8-4801-B096-BFD7275E9162}"/>
              </a:ext>
            </a:extLst>
          </p:cNvPr>
          <p:cNvGrpSpPr/>
          <p:nvPr/>
        </p:nvGrpSpPr>
        <p:grpSpPr>
          <a:xfrm>
            <a:off x="3308910" y="2683827"/>
            <a:ext cx="5574180" cy="2821533"/>
            <a:chOff x="-117212" y="194424"/>
            <a:chExt cx="2882027" cy="1402953"/>
          </a:xfrm>
        </p:grpSpPr>
        <p:sp>
          <p:nvSpPr>
            <p:cNvPr id="27" name="Rechteck: abgerundete Ecken 26">
              <a:extLst>
                <a:ext uri="{FF2B5EF4-FFF2-40B4-BE49-F238E27FC236}">
                  <a16:creationId xmlns:a16="http://schemas.microsoft.com/office/drawing/2014/main" id="{24F841AE-77E0-490E-BAF9-4B177EF9B4B0}"/>
                </a:ext>
              </a:extLst>
            </p:cNvPr>
            <p:cNvSpPr/>
            <p:nvPr/>
          </p:nvSpPr>
          <p:spPr>
            <a:xfrm>
              <a:off x="-117212" y="194424"/>
              <a:ext cx="2805906" cy="1402953"/>
            </a:xfrm>
            <a:prstGeom prst="roundRect">
              <a:avLst>
                <a:gd name="adj" fmla="val 10000"/>
              </a:avLst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hteck: abgerundete Ecken 4">
              <a:extLst>
                <a:ext uri="{FF2B5EF4-FFF2-40B4-BE49-F238E27FC236}">
                  <a16:creationId xmlns:a16="http://schemas.microsoft.com/office/drawing/2014/main" id="{A89E2820-0A65-4C7E-B5C5-3DBE9811DF11}"/>
                </a:ext>
              </a:extLst>
            </p:cNvPr>
            <p:cNvSpPr txBox="1"/>
            <p:nvPr/>
          </p:nvSpPr>
          <p:spPr>
            <a:xfrm>
              <a:off x="41091" y="276606"/>
              <a:ext cx="272372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4000" dirty="0">
                  <a:solidFill>
                    <a:schemeClr val="bg1"/>
                  </a:solidFill>
                </a:rPr>
                <a:t>Die Schülerinnen und Schüler werden </a:t>
              </a:r>
              <a:r>
                <a:rPr lang="de-DE" sz="4000" b="1" dirty="0">
                  <a:solidFill>
                    <a:schemeClr val="bg1"/>
                  </a:solidFill>
                </a:rPr>
                <a:t>mündige Nutzer </a:t>
              </a:r>
              <a:r>
                <a:rPr lang="de-DE" sz="4000" dirty="0">
                  <a:solidFill>
                    <a:schemeClr val="bg1"/>
                  </a:solidFill>
                </a:rPr>
                <a:t>von digitalen Medien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99662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Grafik 20">
            <a:extLst>
              <a:ext uri="{FF2B5EF4-FFF2-40B4-BE49-F238E27FC236}">
                <a16:creationId xmlns:a16="http://schemas.microsoft.com/office/drawing/2014/main" id="{AFA69CA9-3680-4A23-BA69-9CCF9DDE6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7986713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Grafik 5">
            <a:extLst>
              <a:ext uri="{FF2B5EF4-FFF2-40B4-BE49-F238E27FC236}">
                <a16:creationId xmlns:a16="http://schemas.microsoft.com/office/drawing/2014/main" id="{A387DD00-90AE-4205-8A36-E545F6A13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feld 15">
            <a:extLst>
              <a:ext uri="{FF2B5EF4-FFF2-40B4-BE49-F238E27FC236}">
                <a16:creationId xmlns:a16="http://schemas.microsoft.com/office/drawing/2014/main" id="{556295E6-F5CC-4199-A226-167895760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262" y="410809"/>
            <a:ext cx="1225626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de-DE" sz="3200" b="1" dirty="0">
                <a:solidFill>
                  <a:schemeClr val="bg1"/>
                </a:solidFill>
              </a:rPr>
              <a:t>Medienbildung  – ein praxiserprobtes Konzept</a:t>
            </a:r>
          </a:p>
        </p:txBody>
      </p:sp>
      <p:pic>
        <p:nvPicPr>
          <p:cNvPr id="8" name="Inhaltsplatzhalter 8">
            <a:extLst>
              <a:ext uri="{FF2B5EF4-FFF2-40B4-BE49-F238E27FC236}">
                <a16:creationId xmlns:a16="http://schemas.microsoft.com/office/drawing/2014/main" id="{8E88C377-0618-4AD5-9B1A-163115E57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4" y="2040673"/>
            <a:ext cx="2512567" cy="3552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2F0F10-0109-4879-B5A8-7A1E3F51B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039" y="2040673"/>
            <a:ext cx="2551851" cy="36158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12FAE48-A82C-4EC9-9107-AB5664639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78" y="2040673"/>
            <a:ext cx="2551850" cy="36248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10DF4B2-852D-4CA1-9BA0-4576D6AB8E54}"/>
              </a:ext>
            </a:extLst>
          </p:cNvPr>
          <p:cNvSpPr txBox="1"/>
          <p:nvPr/>
        </p:nvSpPr>
        <p:spPr>
          <a:xfrm>
            <a:off x="3840681" y="5763038"/>
            <a:ext cx="1129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Klasse 5/6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82BF7AA-D935-491F-A85B-7EC00535E693}"/>
              </a:ext>
            </a:extLst>
          </p:cNvPr>
          <p:cNvSpPr/>
          <p:nvPr/>
        </p:nvSpPr>
        <p:spPr>
          <a:xfrm>
            <a:off x="6956013" y="5763038"/>
            <a:ext cx="11294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dirty="0"/>
              <a:t>Klasse 5/6/7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644AC5C-CA81-49DB-AF07-58A4112F2226}"/>
              </a:ext>
            </a:extLst>
          </p:cNvPr>
          <p:cNvSpPr/>
          <p:nvPr/>
        </p:nvSpPr>
        <p:spPr>
          <a:xfrm>
            <a:off x="786791" y="5681919"/>
            <a:ext cx="13993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dirty="0"/>
              <a:t>Klasse 3/4</a:t>
            </a:r>
          </a:p>
        </p:txBody>
      </p:sp>
      <p:pic>
        <p:nvPicPr>
          <p:cNvPr id="12" name="Grafik 1">
            <a:extLst>
              <a:ext uri="{FF2B5EF4-FFF2-40B4-BE49-F238E27FC236}">
                <a16:creationId xmlns:a16="http://schemas.microsoft.com/office/drawing/2014/main" id="{E1CBC223-4628-495D-9D5A-647049C74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316" y="2047578"/>
            <a:ext cx="2551850" cy="3609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6930A735-1096-43B2-BFBE-452D88B3CEA4}"/>
              </a:ext>
            </a:extLst>
          </p:cNvPr>
          <p:cNvSpPr/>
          <p:nvPr/>
        </p:nvSpPr>
        <p:spPr>
          <a:xfrm>
            <a:off x="9815565" y="5738593"/>
            <a:ext cx="13993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/>
              <a:t>Klasse 6/7/8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422407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/>
      <p:bldP spid="1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Grafik 20">
            <a:extLst>
              <a:ext uri="{FF2B5EF4-FFF2-40B4-BE49-F238E27FC236}">
                <a16:creationId xmlns:a16="http://schemas.microsoft.com/office/drawing/2014/main" id="{AFA69CA9-3680-4A23-BA69-9CCF9DDE6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7986713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Grafik 5">
            <a:extLst>
              <a:ext uri="{FF2B5EF4-FFF2-40B4-BE49-F238E27FC236}">
                <a16:creationId xmlns:a16="http://schemas.microsoft.com/office/drawing/2014/main" id="{A387DD00-90AE-4205-8A36-E545F6A13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0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feld 15">
            <a:extLst>
              <a:ext uri="{FF2B5EF4-FFF2-40B4-BE49-F238E27FC236}">
                <a16:creationId xmlns:a16="http://schemas.microsoft.com/office/drawing/2014/main" id="{556295E6-F5CC-4199-A226-167895760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262" y="410809"/>
            <a:ext cx="1225626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de-DE" sz="3200" b="1" dirty="0">
                <a:solidFill>
                  <a:schemeClr val="bg1"/>
                </a:solidFill>
              </a:rPr>
              <a:t>Medienbildung  – ein praxiserprobtes Konzept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E06560C-0841-48C8-AD0F-32D29B4B9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29" y="1279959"/>
            <a:ext cx="5301343" cy="516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98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839324B-55C6-43EF-B5A1-B2ECC0D00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64" y="2816099"/>
            <a:ext cx="6735350" cy="3048724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A90A12C-A20A-49D2-B09E-623D522EA8A7}"/>
              </a:ext>
            </a:extLst>
          </p:cNvPr>
          <p:cNvSpPr txBox="1"/>
          <p:nvPr/>
        </p:nvSpPr>
        <p:spPr>
          <a:xfrm>
            <a:off x="0" y="181457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i="1" dirty="0" err="1"/>
              <a:t>permanently</a:t>
            </a:r>
            <a:r>
              <a:rPr lang="de-DE" sz="2400" b="1" i="1" dirty="0"/>
              <a:t> online, </a:t>
            </a:r>
            <a:r>
              <a:rPr lang="de-DE" sz="2400" b="1" i="1" dirty="0" err="1"/>
              <a:t>permanently</a:t>
            </a:r>
            <a:r>
              <a:rPr lang="de-DE" sz="2400" b="1" i="1" dirty="0"/>
              <a:t> </a:t>
            </a:r>
            <a:r>
              <a:rPr lang="de-DE" sz="2400" b="1" i="1" dirty="0" err="1"/>
              <a:t>connected</a:t>
            </a:r>
            <a:r>
              <a:rPr lang="de-DE" sz="2400" b="1" i="1" dirty="0"/>
              <a:t> = immer online, immer verbunden</a:t>
            </a:r>
            <a:endParaRPr lang="de-DE" sz="2400" b="1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0DC2988-733C-453A-BB43-D3FE0C953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</p:spPr>
        <p:txBody>
          <a:bodyPr/>
          <a:lstStyle/>
          <a:p>
            <a:pPr algn="ctr"/>
            <a:r>
              <a:rPr lang="de-DE" dirty="0"/>
              <a:t>POPC</a:t>
            </a:r>
          </a:p>
        </p:txBody>
      </p:sp>
    </p:spTree>
    <p:extLst>
      <p:ext uri="{BB962C8B-B14F-4D97-AF65-F5344CB8AC3E}">
        <p14:creationId xmlns:p14="http://schemas.microsoft.com/office/powerpoint/2010/main" val="424891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Grafik 4">
            <a:extLst>
              <a:ext uri="{FF2B5EF4-FFF2-40B4-BE49-F238E27FC236}">
                <a16:creationId xmlns:a16="http://schemas.microsoft.com/office/drawing/2014/main" id="{241417BB-12BB-4F4C-B7AD-556C70AE6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Grafik 5">
            <a:extLst>
              <a:ext uri="{FF2B5EF4-FFF2-40B4-BE49-F238E27FC236}">
                <a16:creationId xmlns:a16="http://schemas.microsoft.com/office/drawing/2014/main" id="{A9D7EFE1-AAE4-4D83-8584-56D631DE7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feld 15">
            <a:extLst>
              <a:ext uri="{FF2B5EF4-FFF2-40B4-BE49-F238E27FC236}">
                <a16:creationId xmlns:a16="http://schemas.microsoft.com/office/drawing/2014/main" id="{1B063BE7-6FF2-48B3-BF66-EC71E12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63325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Medienbildungskonzept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9244739-52C3-4139-9CF5-BFFE7CAE2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1614488"/>
            <a:ext cx="104251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1: Grundlagen der Medienbildung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C2A9C55-F966-49AD-88F2-5181AF918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2478088"/>
            <a:ext cx="89487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2: (Digitale) Kommunikation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AAC0662-CD6B-49EA-9168-7C7500D91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3341688"/>
            <a:ext cx="63119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3: Recherchieren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E06FB4A-C0B3-4F75-BCCD-00094BB26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3" y="4170363"/>
            <a:ext cx="57515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4: Präsentieren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3DB17F0-9006-4D15-8BBC-1C2D367AB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5830888"/>
            <a:ext cx="88947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6: Wie Werbung beeinflusst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4F03B5F-D646-4116-BAC3-481DE4E45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5002213"/>
            <a:ext cx="65420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5: Mediennutzung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31948474-4266-4536-B9F9-6C0796B42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5430" y="2757488"/>
            <a:ext cx="1817216" cy="2574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12" grpId="0"/>
      <p:bldP spid="13" grpId="0"/>
      <p:bldP spid="1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rafik 4">
            <a:extLst>
              <a:ext uri="{FF2B5EF4-FFF2-40B4-BE49-F238E27FC236}">
                <a16:creationId xmlns:a16="http://schemas.microsoft.com/office/drawing/2014/main" id="{9C2E91BD-2724-4515-9161-16DE5EFBC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Grafik 5">
            <a:extLst>
              <a:ext uri="{FF2B5EF4-FFF2-40B4-BE49-F238E27FC236}">
                <a16:creationId xmlns:a16="http://schemas.microsoft.com/office/drawing/2014/main" id="{4A36F43A-D355-44D0-ACE8-7A230B6C0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feld 15">
            <a:extLst>
              <a:ext uri="{FF2B5EF4-FFF2-40B4-BE49-F238E27FC236}">
                <a16:creationId xmlns:a16="http://schemas.microsoft.com/office/drawing/2014/main" id="{C0527574-C542-423C-8D77-5FB49D6FB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63325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Medienbildungskonzept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17C996D-528A-4F1D-9D7B-FABFCE1E9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1614488"/>
            <a:ext cx="7115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1: Soziale Netzwerke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C960EC5-84E6-43AA-9DD8-393AD8CE8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2478088"/>
            <a:ext cx="6804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2: Videoproduktion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5EFC56F-850D-4480-A762-56127830A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3341688"/>
            <a:ext cx="63944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3: Cybermobbing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3995F17-15E1-4DB2-8279-B458F9C26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3" y="4170363"/>
            <a:ext cx="4511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4: Gaming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988E235-2E11-439C-8122-C45F25142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5002213"/>
            <a:ext cx="92884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5: Vom Ereignis zur Nachricht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28D7CC2-434E-47AC-928C-F1D5DFEF5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7388" y="1670240"/>
            <a:ext cx="2086232" cy="2963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12" grpId="0"/>
      <p:bldP spid="1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Grafik 4">
            <a:extLst>
              <a:ext uri="{FF2B5EF4-FFF2-40B4-BE49-F238E27FC236}">
                <a16:creationId xmlns:a16="http://schemas.microsoft.com/office/drawing/2014/main" id="{11AA6FEF-6543-4DBB-9BFB-48D377BB8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Grafik 5">
            <a:extLst>
              <a:ext uri="{FF2B5EF4-FFF2-40B4-BE49-F238E27FC236}">
                <a16:creationId xmlns:a16="http://schemas.microsoft.com/office/drawing/2014/main" id="{B9B8490F-8374-4534-8E09-F1331B0EC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feld 15">
            <a:extLst>
              <a:ext uri="{FF2B5EF4-FFF2-40B4-BE49-F238E27FC236}">
                <a16:creationId xmlns:a16="http://schemas.microsoft.com/office/drawing/2014/main" id="{7358B01B-A96E-4D5F-A9F4-8CDE48F86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63325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Medienbildungskonzept </a:t>
            </a:r>
          </a:p>
        </p:txBody>
      </p:sp>
      <p:sp>
        <p:nvSpPr>
          <p:cNvPr id="22533" name="Textfeld 9">
            <a:extLst>
              <a:ext uri="{FF2B5EF4-FFF2-40B4-BE49-F238E27FC236}">
                <a16:creationId xmlns:a16="http://schemas.microsoft.com/office/drawing/2014/main" id="{9D631BB7-CA01-4468-8C88-4718F93A0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1614488"/>
            <a:ext cx="8707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/>
              <a:t>Modul 1: Grundlagen der Medienbildung</a:t>
            </a:r>
          </a:p>
        </p:txBody>
      </p:sp>
      <p:sp>
        <p:nvSpPr>
          <p:cNvPr id="22534" name="Textfeld 10">
            <a:extLst>
              <a:ext uri="{FF2B5EF4-FFF2-40B4-BE49-F238E27FC236}">
                <a16:creationId xmlns:a16="http://schemas.microsoft.com/office/drawing/2014/main" id="{25484DB3-8AE4-40FB-9392-6D00AD232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2478088"/>
            <a:ext cx="7477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/>
              <a:t>Modul 2: (Digitale) Kommunikation</a:t>
            </a:r>
          </a:p>
        </p:txBody>
      </p:sp>
      <p:sp>
        <p:nvSpPr>
          <p:cNvPr id="22535" name="Textfeld 7">
            <a:extLst>
              <a:ext uri="{FF2B5EF4-FFF2-40B4-BE49-F238E27FC236}">
                <a16:creationId xmlns:a16="http://schemas.microsoft.com/office/drawing/2014/main" id="{2F84F9E4-C08C-4F99-A7C3-658D2A54F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3341688"/>
            <a:ext cx="5286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/>
              <a:t>Modul 3: Recherchieren </a:t>
            </a:r>
          </a:p>
        </p:txBody>
      </p:sp>
      <p:sp>
        <p:nvSpPr>
          <p:cNvPr id="22536" name="Textfeld 11">
            <a:extLst>
              <a:ext uri="{FF2B5EF4-FFF2-40B4-BE49-F238E27FC236}">
                <a16:creationId xmlns:a16="http://schemas.microsoft.com/office/drawing/2014/main" id="{A217D652-0712-4885-9C2D-76F84A7C8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3" y="4170363"/>
            <a:ext cx="4818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/>
              <a:t>Modul 4: Präsentieren</a:t>
            </a:r>
          </a:p>
        </p:txBody>
      </p:sp>
      <p:sp>
        <p:nvSpPr>
          <p:cNvPr id="22537" name="Textfeld 12">
            <a:extLst>
              <a:ext uri="{FF2B5EF4-FFF2-40B4-BE49-F238E27FC236}">
                <a16:creationId xmlns:a16="http://schemas.microsoft.com/office/drawing/2014/main" id="{9FAE8B13-4C40-48EE-980E-883FA7850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5830888"/>
            <a:ext cx="7434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/>
              <a:t>Modul 6: Wie Werbung beeinflusst</a:t>
            </a:r>
          </a:p>
        </p:txBody>
      </p:sp>
      <p:sp>
        <p:nvSpPr>
          <p:cNvPr id="22538" name="Textfeld 13">
            <a:extLst>
              <a:ext uri="{FF2B5EF4-FFF2-40B4-BE49-F238E27FC236}">
                <a16:creationId xmlns:a16="http://schemas.microsoft.com/office/drawing/2014/main" id="{CF4F9B31-BCB9-4559-9E1A-C4A7C562C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5002213"/>
            <a:ext cx="547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/>
              <a:t>Modul 5: Mediennutzung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AD922CA-32B3-424F-8C41-295166DA3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6363" y="1612900"/>
            <a:ext cx="372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 b="1"/>
              <a:t>Mathematik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5ABF58D-DA0C-4697-A81E-1F5536C86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5100" y="2478088"/>
            <a:ext cx="372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 b="1"/>
              <a:t>Deutsch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6E18710-234C-4A18-A1A5-0772FAF05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6363" y="3341688"/>
            <a:ext cx="372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 b="1"/>
              <a:t>Biologie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9ACB0C0-4DE7-4A8C-8175-CA0103725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6363" y="4205288"/>
            <a:ext cx="372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 b="1"/>
              <a:t>Biologie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622268A-8AC2-4721-8FC4-F952293FC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6363" y="5068888"/>
            <a:ext cx="372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 b="1"/>
              <a:t>Klassenstunde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ADE0BF2-8227-4404-B5CB-B69C123F0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9688" y="5843588"/>
            <a:ext cx="372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 b="1"/>
              <a:t>Deutsch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Grafik 4">
            <a:extLst>
              <a:ext uri="{FF2B5EF4-FFF2-40B4-BE49-F238E27FC236}">
                <a16:creationId xmlns:a16="http://schemas.microsoft.com/office/drawing/2014/main" id="{5AD84318-E6B9-4EFA-AC03-6CCFE544E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Grafik 5">
            <a:extLst>
              <a:ext uri="{FF2B5EF4-FFF2-40B4-BE49-F238E27FC236}">
                <a16:creationId xmlns:a16="http://schemas.microsoft.com/office/drawing/2014/main" id="{5BA2C1CA-43DC-49A0-B2E1-617EA4C85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feld 15">
            <a:extLst>
              <a:ext uri="{FF2B5EF4-FFF2-40B4-BE49-F238E27FC236}">
                <a16:creationId xmlns:a16="http://schemas.microsoft.com/office/drawing/2014/main" id="{319A6932-53F4-4604-8EAB-E5F87429B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61737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Modul 3: Recherchieren</a:t>
            </a:r>
            <a:endParaRPr lang="de-DE" altLang="de-DE" sz="3600">
              <a:solidFill>
                <a:schemeClr val="bg1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851F69F-72F7-4316-82FF-E12EAD768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3" y="1423988"/>
            <a:ext cx="3767137" cy="51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Grafik 1">
            <a:extLst>
              <a:ext uri="{FF2B5EF4-FFF2-40B4-BE49-F238E27FC236}">
                <a16:creationId xmlns:a16="http://schemas.microsoft.com/office/drawing/2014/main" id="{25E1820B-6E13-4EAC-B83D-2B52043F0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3424238"/>
            <a:ext cx="450850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6EAD7BE-59CD-4F63-AFB0-3CAE803789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792" y="2477293"/>
            <a:ext cx="1817216" cy="2574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Grafik 4">
            <a:extLst>
              <a:ext uri="{FF2B5EF4-FFF2-40B4-BE49-F238E27FC236}">
                <a16:creationId xmlns:a16="http://schemas.microsoft.com/office/drawing/2014/main" id="{E91EFC22-6EA2-42C3-BDCC-F14271E6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Grafik 5">
            <a:extLst>
              <a:ext uri="{FF2B5EF4-FFF2-40B4-BE49-F238E27FC236}">
                <a16:creationId xmlns:a16="http://schemas.microsoft.com/office/drawing/2014/main" id="{BAE90C74-07EE-4DC9-8DC7-265A3EEF6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feld 15">
            <a:extLst>
              <a:ext uri="{FF2B5EF4-FFF2-40B4-BE49-F238E27FC236}">
                <a16:creationId xmlns:a16="http://schemas.microsoft.com/office/drawing/2014/main" id="{31C3C917-3A56-4E23-9EC7-5C9EFF47D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3778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Recherchieren</a:t>
            </a:r>
            <a:endParaRPr lang="de-DE" altLang="de-DE" sz="3600">
              <a:solidFill>
                <a:schemeClr val="bg1"/>
              </a:solidFill>
            </a:endParaRPr>
          </a:p>
        </p:txBody>
      </p:sp>
      <p:pic>
        <p:nvPicPr>
          <p:cNvPr id="39941" name="Grafik 7">
            <a:extLst>
              <a:ext uri="{FF2B5EF4-FFF2-40B4-BE49-F238E27FC236}">
                <a16:creationId xmlns:a16="http://schemas.microsoft.com/office/drawing/2014/main" id="{A3325C1B-A162-4A10-A5D2-49D00548C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2286000"/>
            <a:ext cx="776605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Grafik 1">
            <a:extLst>
              <a:ext uri="{FF2B5EF4-FFF2-40B4-BE49-F238E27FC236}">
                <a16:creationId xmlns:a16="http://schemas.microsoft.com/office/drawing/2014/main" id="{DA646AE1-FF10-4BA5-B64C-D18C5D314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750"/>
            <a:ext cx="3960813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8BCDE35-0BAB-432B-B9B5-A43879B2DB67}"/>
              </a:ext>
            </a:extLst>
          </p:cNvPr>
          <p:cNvCxnSpPr/>
          <p:nvPr/>
        </p:nvCxnSpPr>
        <p:spPr>
          <a:xfrm flipV="1">
            <a:off x="4048125" y="2387600"/>
            <a:ext cx="638175" cy="57943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AA3AC197-2A30-4EB4-9876-FCDB6703755B}"/>
              </a:ext>
            </a:extLst>
          </p:cNvPr>
          <p:cNvCxnSpPr/>
          <p:nvPr/>
        </p:nvCxnSpPr>
        <p:spPr>
          <a:xfrm>
            <a:off x="4048125" y="4997450"/>
            <a:ext cx="638175" cy="141287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3F7D7B3E-5DFE-4378-AFBB-EC207A7E7055}"/>
              </a:ext>
            </a:extLst>
          </p:cNvPr>
          <p:cNvSpPr/>
          <p:nvPr/>
        </p:nvSpPr>
        <p:spPr>
          <a:xfrm>
            <a:off x="0" y="4997450"/>
            <a:ext cx="4065588" cy="1860550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A61992D-4AAF-45EA-922D-CB2D4584AEE2}"/>
              </a:ext>
            </a:extLst>
          </p:cNvPr>
          <p:cNvSpPr/>
          <p:nvPr/>
        </p:nvSpPr>
        <p:spPr>
          <a:xfrm>
            <a:off x="0" y="1301750"/>
            <a:ext cx="4065588" cy="1665288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Grafik 4">
            <a:extLst>
              <a:ext uri="{FF2B5EF4-FFF2-40B4-BE49-F238E27FC236}">
                <a16:creationId xmlns:a16="http://schemas.microsoft.com/office/drawing/2014/main" id="{BCE962CB-9663-4783-8DCF-FEB04E48F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Grafik 5">
            <a:extLst>
              <a:ext uri="{FF2B5EF4-FFF2-40B4-BE49-F238E27FC236}">
                <a16:creationId xmlns:a16="http://schemas.microsoft.com/office/drawing/2014/main" id="{30A9E747-59D0-476D-8BC8-ABE50223B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feld 15">
            <a:extLst>
              <a:ext uri="{FF2B5EF4-FFF2-40B4-BE49-F238E27FC236}">
                <a16:creationId xmlns:a16="http://schemas.microsoft.com/office/drawing/2014/main" id="{F7FBB559-25CC-4513-8030-C67E0EFA3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3778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Recherchieren</a:t>
            </a:r>
            <a:endParaRPr lang="de-DE" altLang="de-DE" sz="3600">
              <a:solidFill>
                <a:schemeClr val="bg1"/>
              </a:solidFill>
            </a:endParaRPr>
          </a:p>
        </p:txBody>
      </p:sp>
      <p:pic>
        <p:nvPicPr>
          <p:cNvPr id="40965" name="Grafik 6">
            <a:extLst>
              <a:ext uri="{FF2B5EF4-FFF2-40B4-BE49-F238E27FC236}">
                <a16:creationId xmlns:a16="http://schemas.microsoft.com/office/drawing/2014/main" id="{29C34D3B-3A3F-4781-B6B4-2994214CF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750"/>
            <a:ext cx="3983038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Grafik 1">
            <a:extLst>
              <a:ext uri="{FF2B5EF4-FFF2-40B4-BE49-F238E27FC236}">
                <a16:creationId xmlns:a16="http://schemas.microsoft.com/office/drawing/2014/main" id="{BA2F077B-B5B4-4268-90BB-736DB0238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2455863"/>
            <a:ext cx="6080125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Grafik 4">
            <a:extLst>
              <a:ext uri="{FF2B5EF4-FFF2-40B4-BE49-F238E27FC236}">
                <a16:creationId xmlns:a16="http://schemas.microsoft.com/office/drawing/2014/main" id="{35F93A95-64AD-4431-8566-4A106BEAE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Grafik 5">
            <a:extLst>
              <a:ext uri="{FF2B5EF4-FFF2-40B4-BE49-F238E27FC236}">
                <a16:creationId xmlns:a16="http://schemas.microsoft.com/office/drawing/2014/main" id="{1ED9F0BB-E135-4235-A354-7A4A5825C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feld 15">
            <a:extLst>
              <a:ext uri="{FF2B5EF4-FFF2-40B4-BE49-F238E27FC236}">
                <a16:creationId xmlns:a16="http://schemas.microsoft.com/office/drawing/2014/main" id="{EBAE53EB-2157-4C90-9D36-2BCA843C7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3778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Recherchieren</a:t>
            </a:r>
            <a:endParaRPr lang="de-DE" altLang="de-DE" sz="3600">
              <a:solidFill>
                <a:schemeClr val="bg1"/>
              </a:solidFill>
            </a:endParaRPr>
          </a:p>
        </p:txBody>
      </p:sp>
      <p:pic>
        <p:nvPicPr>
          <p:cNvPr id="41989" name="Grafik 1">
            <a:extLst>
              <a:ext uri="{FF2B5EF4-FFF2-40B4-BE49-F238E27FC236}">
                <a16:creationId xmlns:a16="http://schemas.microsoft.com/office/drawing/2014/main" id="{B02B0846-9A9B-44B1-A5A3-46631F55E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750"/>
            <a:ext cx="3957638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Grafik 2">
            <a:extLst>
              <a:ext uri="{FF2B5EF4-FFF2-40B4-BE49-F238E27FC236}">
                <a16:creationId xmlns:a16="http://schemas.microsoft.com/office/drawing/2014/main" id="{76279A66-B7DB-463D-A5D3-BD7C2517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1593850"/>
            <a:ext cx="6526212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6B68F8D7-48DB-4DE9-ABD9-0899EFA7A9DA}"/>
              </a:ext>
            </a:extLst>
          </p:cNvPr>
          <p:cNvSpPr/>
          <p:nvPr/>
        </p:nvSpPr>
        <p:spPr>
          <a:xfrm>
            <a:off x="0" y="1301750"/>
            <a:ext cx="3957638" cy="434975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7071A56-91F9-4438-8553-7E54DF73280F}"/>
              </a:ext>
            </a:extLst>
          </p:cNvPr>
          <p:cNvSpPr/>
          <p:nvPr/>
        </p:nvSpPr>
        <p:spPr>
          <a:xfrm>
            <a:off x="0" y="4052888"/>
            <a:ext cx="3957638" cy="2805112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7AB063F-7405-466E-86D5-D34CEC2FEA3D}"/>
              </a:ext>
            </a:extLst>
          </p:cNvPr>
          <p:cNvCxnSpPr/>
          <p:nvPr/>
        </p:nvCxnSpPr>
        <p:spPr>
          <a:xfrm flipV="1">
            <a:off x="3957638" y="1663700"/>
            <a:ext cx="1208087" cy="7302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F7CEA0A6-5EB7-41B7-B2FB-1E3DD469CA8A}"/>
              </a:ext>
            </a:extLst>
          </p:cNvPr>
          <p:cNvCxnSpPr/>
          <p:nvPr/>
        </p:nvCxnSpPr>
        <p:spPr>
          <a:xfrm>
            <a:off x="3957638" y="4060825"/>
            <a:ext cx="1570037" cy="165417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Grafik 4">
            <a:extLst>
              <a:ext uri="{FF2B5EF4-FFF2-40B4-BE49-F238E27FC236}">
                <a16:creationId xmlns:a16="http://schemas.microsoft.com/office/drawing/2014/main" id="{B386170D-4538-46E1-945F-00E99BA06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Grafik 5">
            <a:extLst>
              <a:ext uri="{FF2B5EF4-FFF2-40B4-BE49-F238E27FC236}">
                <a16:creationId xmlns:a16="http://schemas.microsoft.com/office/drawing/2014/main" id="{A390F010-3978-4400-BB1E-F1CBEFAE2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feld 15">
            <a:extLst>
              <a:ext uri="{FF2B5EF4-FFF2-40B4-BE49-F238E27FC236}">
                <a16:creationId xmlns:a16="http://schemas.microsoft.com/office/drawing/2014/main" id="{2A4A4385-DC37-4D14-849A-594315EE1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3778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Recherchieren</a:t>
            </a:r>
            <a:endParaRPr lang="de-DE" altLang="de-DE" sz="360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CB2911-87C8-4898-9868-962D78F34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1408113"/>
            <a:ext cx="38481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Grafik 4">
            <a:extLst>
              <a:ext uri="{FF2B5EF4-FFF2-40B4-BE49-F238E27FC236}">
                <a16:creationId xmlns:a16="http://schemas.microsoft.com/office/drawing/2014/main" id="{CC34D027-CB32-4D4E-B73E-0D66A44CE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Grafik 5">
            <a:extLst>
              <a:ext uri="{FF2B5EF4-FFF2-40B4-BE49-F238E27FC236}">
                <a16:creationId xmlns:a16="http://schemas.microsoft.com/office/drawing/2014/main" id="{6068E724-50C8-4191-A2CB-AC11FBD96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feld 15">
            <a:extLst>
              <a:ext uri="{FF2B5EF4-FFF2-40B4-BE49-F238E27FC236}">
                <a16:creationId xmlns:a16="http://schemas.microsoft.com/office/drawing/2014/main" id="{A933A85E-36A5-4E74-BFD1-53EE53D34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3778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Recherchieren</a:t>
            </a:r>
            <a:endParaRPr lang="de-DE" altLang="de-DE" sz="3600">
              <a:solidFill>
                <a:schemeClr val="bg1"/>
              </a:solidFill>
            </a:endParaRPr>
          </a:p>
        </p:txBody>
      </p:sp>
      <p:pic>
        <p:nvPicPr>
          <p:cNvPr id="44037" name="Grafik 2">
            <a:extLst>
              <a:ext uri="{FF2B5EF4-FFF2-40B4-BE49-F238E27FC236}">
                <a16:creationId xmlns:a16="http://schemas.microsoft.com/office/drawing/2014/main" id="{76C7BB57-5D48-439E-9D4A-2565DC121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397000"/>
            <a:ext cx="382905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Grafik 1">
            <a:extLst>
              <a:ext uri="{FF2B5EF4-FFF2-40B4-BE49-F238E27FC236}">
                <a16:creationId xmlns:a16="http://schemas.microsoft.com/office/drawing/2014/main" id="{A117F7AE-A316-46B9-A0F1-B69394035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1706563"/>
            <a:ext cx="6361112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39BB72AA-BEB2-4466-8A85-7471D5FFB069}"/>
              </a:ext>
            </a:extLst>
          </p:cNvPr>
          <p:cNvCxnSpPr/>
          <p:nvPr/>
        </p:nvCxnSpPr>
        <p:spPr>
          <a:xfrm>
            <a:off x="4057650" y="1706563"/>
            <a:ext cx="828675" cy="4921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C9FBE95D-F452-45F2-B69A-F1218646C604}"/>
              </a:ext>
            </a:extLst>
          </p:cNvPr>
          <p:cNvSpPr/>
          <p:nvPr/>
        </p:nvSpPr>
        <p:spPr>
          <a:xfrm>
            <a:off x="-19050" y="1301750"/>
            <a:ext cx="4065588" cy="404813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0C385A06-86AE-4470-9E0C-5D96CDFB3BB3}"/>
              </a:ext>
            </a:extLst>
          </p:cNvPr>
          <p:cNvCxnSpPr/>
          <p:nvPr/>
        </p:nvCxnSpPr>
        <p:spPr>
          <a:xfrm>
            <a:off x="4057650" y="4359275"/>
            <a:ext cx="1168400" cy="189547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hteck 12">
            <a:extLst>
              <a:ext uri="{FF2B5EF4-FFF2-40B4-BE49-F238E27FC236}">
                <a16:creationId xmlns:a16="http://schemas.microsoft.com/office/drawing/2014/main" id="{3BC1B986-D964-4347-91E7-9603558C77EC}"/>
              </a:ext>
            </a:extLst>
          </p:cNvPr>
          <p:cNvSpPr/>
          <p:nvPr/>
        </p:nvSpPr>
        <p:spPr>
          <a:xfrm>
            <a:off x="-7938" y="4359275"/>
            <a:ext cx="4054476" cy="2498725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Grafik 4">
            <a:extLst>
              <a:ext uri="{FF2B5EF4-FFF2-40B4-BE49-F238E27FC236}">
                <a16:creationId xmlns:a16="http://schemas.microsoft.com/office/drawing/2014/main" id="{647AFC58-C8A3-4F8A-9F75-18D8D8AE2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Grafik 5">
            <a:extLst>
              <a:ext uri="{FF2B5EF4-FFF2-40B4-BE49-F238E27FC236}">
                <a16:creationId xmlns:a16="http://schemas.microsoft.com/office/drawing/2014/main" id="{4D1DFBBA-5630-43F8-892D-8E021A2AA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feld 15">
            <a:extLst>
              <a:ext uri="{FF2B5EF4-FFF2-40B4-BE49-F238E27FC236}">
                <a16:creationId xmlns:a16="http://schemas.microsoft.com/office/drawing/2014/main" id="{11CD8B17-C4D9-4DDF-A537-30065CEA6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3778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Recherchieren</a:t>
            </a:r>
            <a:endParaRPr lang="de-DE" altLang="de-DE" sz="360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259647A-3E83-48D2-9B2F-74E01D519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75" y="3187700"/>
            <a:ext cx="98361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-&gt; Recherche zu einem eigenen Thema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Rautenraster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528_TF03031015" id="{F52E478C-C6C3-47FC-AC52-3AA1BFB9B5E7}" vid="{B6A15A0E-9597-48A3-BCD0-2AA4F491C9C2}"/>
    </a:ext>
  </a:extLst>
</a:theme>
</file>

<file path=ppt/theme/theme10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Design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887</Words>
  <Application>Microsoft Office PowerPoint</Application>
  <PresentationFormat>Breitbild</PresentationFormat>
  <Paragraphs>267</Paragraphs>
  <Slides>119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119</vt:i4>
      </vt:variant>
    </vt:vector>
  </HeadingPairs>
  <TitlesOfParts>
    <vt:vector size="127" baseType="lpstr">
      <vt:lpstr>Arial</vt:lpstr>
      <vt:lpstr>Calibri</vt:lpstr>
      <vt:lpstr>Calibri Light</vt:lpstr>
      <vt:lpstr>Lato</vt:lpstr>
      <vt:lpstr>Lora</vt:lpstr>
      <vt:lpstr>Lucida Sans Unicode</vt:lpstr>
      <vt:lpstr>Rautenraster 16x9</vt:lpstr>
      <vt:lpstr>1_Office</vt:lpstr>
      <vt:lpstr>Digital und analog</vt:lpstr>
      <vt:lpstr>Hybrid?</vt:lpstr>
      <vt:lpstr>Vorstellung</vt:lpstr>
      <vt:lpstr>Agenda</vt:lpstr>
      <vt:lpstr>Menti</vt:lpstr>
      <vt:lpstr>Analog und digital </vt:lpstr>
      <vt:lpstr>Das Leben unserer SchülerInnen ist digital!</vt:lpstr>
      <vt:lpstr>PowerPoint-Präsentation</vt:lpstr>
      <vt:lpstr>POPC</vt:lpstr>
      <vt:lpstr>FOMO</vt:lpstr>
      <vt:lpstr>Unser Alltag wird/ist digital!</vt:lpstr>
      <vt:lpstr>Unser Alltag wird/ist digital!</vt:lpstr>
      <vt:lpstr>Wie reagiert die Schule auf die Digitalität?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Warum ist der Unterricht in Deutschland nicht stärker digitalisiert?</vt:lpstr>
      <vt:lpstr>PowerPoint-Präsentation</vt:lpstr>
      <vt:lpstr>Digitale Teilhabe</vt:lpstr>
      <vt:lpstr>PowerPoint-Präsentation</vt:lpstr>
      <vt:lpstr>Mehrwert-Debatte</vt:lpstr>
      <vt:lpstr>Unterrichtskonzeption</vt:lpstr>
      <vt:lpstr>PowerPoint-Präsentation</vt:lpstr>
      <vt:lpstr>Technik kann für unterschiedliche Arten von Unterricht eingesetzt werden!</vt:lpstr>
      <vt:lpstr>Kollaborative Situationen</vt:lpstr>
      <vt:lpstr>Wissen pauken</vt:lpstr>
      <vt:lpstr>Wissen pauken</vt:lpstr>
      <vt:lpstr>PowerPoint-Präsentation</vt:lpstr>
      <vt:lpstr>Feedbook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Tipps für die Coronazeit (und danach)</vt:lpstr>
      <vt:lpstr> synchrones/asynchrones Online-Lernen</vt:lpstr>
      <vt:lpstr>3 ½  Arten von Videoaufnahmen</vt:lpstr>
      <vt:lpstr>PowerPoint-Präsentation</vt:lpstr>
      <vt:lpstr>Mit der iPad Kamera ein Video aufnehmen</vt:lpstr>
      <vt:lpstr>Mit der iPad Kamera ein Video aufnehmen</vt:lpstr>
      <vt:lpstr>Die Blumenwiese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Menti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Analog und digital</dc:title>
  <dc:creator>Florian Nuxoll</dc:creator>
  <cp:lastModifiedBy>Florian Nuxoll</cp:lastModifiedBy>
  <cp:revision>4</cp:revision>
  <dcterms:created xsi:type="dcterms:W3CDTF">2020-10-05T05:53:17Z</dcterms:created>
  <dcterms:modified xsi:type="dcterms:W3CDTF">2021-02-08T20:50:23Z</dcterms:modified>
</cp:coreProperties>
</file>