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62" r:id="rId3"/>
    <p:sldMasterId id="2147483786" r:id="rId4"/>
  </p:sldMasterIdLst>
  <p:notesMasterIdLst>
    <p:notesMasterId r:id="rId70"/>
  </p:notesMasterIdLst>
  <p:sldIdLst>
    <p:sldId id="270" r:id="rId5"/>
    <p:sldId id="644" r:id="rId6"/>
    <p:sldId id="645" r:id="rId7"/>
    <p:sldId id="847" r:id="rId8"/>
    <p:sldId id="882" r:id="rId9"/>
    <p:sldId id="883" r:id="rId10"/>
    <p:sldId id="884" r:id="rId11"/>
    <p:sldId id="787" r:id="rId12"/>
    <p:sldId id="789" r:id="rId13"/>
    <p:sldId id="788" r:id="rId14"/>
    <p:sldId id="627" r:id="rId15"/>
    <p:sldId id="628" r:id="rId16"/>
    <p:sldId id="527" r:id="rId17"/>
    <p:sldId id="634" r:id="rId18"/>
    <p:sldId id="635" r:id="rId19"/>
    <p:sldId id="636" r:id="rId20"/>
    <p:sldId id="637" r:id="rId21"/>
    <p:sldId id="641" r:id="rId22"/>
    <p:sldId id="638" r:id="rId23"/>
    <p:sldId id="640" r:id="rId24"/>
    <p:sldId id="399" r:id="rId25"/>
    <p:sldId id="400" r:id="rId26"/>
    <p:sldId id="643" r:id="rId27"/>
    <p:sldId id="468" r:id="rId28"/>
    <p:sldId id="471" r:id="rId29"/>
    <p:sldId id="558" r:id="rId30"/>
    <p:sldId id="559" r:id="rId31"/>
    <p:sldId id="560" r:id="rId32"/>
    <p:sldId id="543" r:id="rId33"/>
    <p:sldId id="588" r:id="rId34"/>
    <p:sldId id="856" r:id="rId35"/>
    <p:sldId id="586" r:id="rId36"/>
    <p:sldId id="620" r:id="rId37"/>
    <p:sldId id="621" r:id="rId38"/>
    <p:sldId id="725" r:id="rId39"/>
    <p:sldId id="887" r:id="rId40"/>
    <p:sldId id="855" r:id="rId41"/>
    <p:sldId id="888" r:id="rId42"/>
    <p:sldId id="889" r:id="rId43"/>
    <p:sldId id="890" r:id="rId44"/>
    <p:sldId id="891" r:id="rId45"/>
    <p:sldId id="892" r:id="rId46"/>
    <p:sldId id="893" r:id="rId47"/>
    <p:sldId id="894" r:id="rId48"/>
    <p:sldId id="818" r:id="rId49"/>
    <p:sldId id="819" r:id="rId50"/>
    <p:sldId id="797" r:id="rId51"/>
    <p:sldId id="792" r:id="rId52"/>
    <p:sldId id="790" r:id="rId53"/>
    <p:sldId id="793" r:id="rId54"/>
    <p:sldId id="795" r:id="rId55"/>
    <p:sldId id="794" r:id="rId56"/>
    <p:sldId id="796" r:id="rId57"/>
    <p:sldId id="837" r:id="rId58"/>
    <p:sldId id="798" r:id="rId59"/>
    <p:sldId id="799" r:id="rId60"/>
    <p:sldId id="804" r:id="rId61"/>
    <p:sldId id="800" r:id="rId62"/>
    <p:sldId id="801" r:id="rId63"/>
    <p:sldId id="802" r:id="rId64"/>
    <p:sldId id="803" r:id="rId65"/>
    <p:sldId id="806" r:id="rId66"/>
    <p:sldId id="805" r:id="rId67"/>
    <p:sldId id="807" r:id="rId68"/>
    <p:sldId id="349" r:id="rId69"/>
  </p:sldIdLst>
  <p:sldSz cx="12192000" cy="6858000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lla, Christoph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  <a:srgbClr val="2B378A"/>
    <a:srgbClr val="C7D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95" autoAdjust="0"/>
    <p:restoredTop sz="96710" autoAdjust="0"/>
  </p:normalViewPr>
  <p:slideViewPr>
    <p:cSldViewPr snapToGrid="0">
      <p:cViewPr varScale="1">
        <p:scale>
          <a:sx n="113" d="100"/>
          <a:sy n="113" d="100"/>
        </p:scale>
        <p:origin x="110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28D3B1F1-5339-460D-976B-B36CD0B0FB48}"/>
    <pc:docChg chg="custSel modSld">
      <pc:chgData name="Florian Nuxoll" userId="c112223b0a12bea3" providerId="LiveId" clId="{28D3B1F1-5339-460D-976B-B36CD0B0FB48}" dt="2020-05-26T11:44:16.799" v="0" actId="478"/>
      <pc:docMkLst>
        <pc:docMk/>
      </pc:docMkLst>
      <pc:sldChg chg="delSp mod delAnim">
        <pc:chgData name="Florian Nuxoll" userId="c112223b0a12bea3" providerId="LiveId" clId="{28D3B1F1-5339-460D-976B-B36CD0B0FB48}" dt="2020-05-26T11:44:16.799" v="0" actId="478"/>
        <pc:sldMkLst>
          <pc:docMk/>
          <pc:sldMk cId="2122739712" sldId="789"/>
        </pc:sldMkLst>
        <pc:picChg chg="del">
          <ac:chgData name="Florian Nuxoll" userId="c112223b0a12bea3" providerId="LiveId" clId="{28D3B1F1-5339-460D-976B-B36CD0B0FB48}" dt="2020-05-26T11:44:16.799" v="0" actId="478"/>
          <ac:picMkLst>
            <pc:docMk/>
            <pc:sldMk cId="2122739712" sldId="789"/>
            <ac:picMk id="4" creationId="{8B2E697C-4345-4F3E-8727-93A866C2349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1A3D26-4961-448D-9DC7-BC8B86AA145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8D7B134-09B2-4DE0-928E-BD9F4E7C7D30}">
      <dgm:prSet phldrT="[Text]" custT="1"/>
      <dgm:spPr>
        <a:solidFill>
          <a:srgbClr val="F09283"/>
        </a:solidFill>
      </dgm:spPr>
      <dgm:t>
        <a:bodyPr/>
        <a:lstStyle/>
        <a:p>
          <a:r>
            <a:rPr lang="de-DE" sz="2100" dirty="0"/>
            <a:t>Regelmäßiger Einsatz digitaler Technologien</a:t>
          </a:r>
        </a:p>
      </dgm:t>
    </dgm:pt>
    <dgm:pt modelId="{44690B8B-0779-41E6-BB19-F5CBF2078129}" type="parTrans" cxnId="{5163CD61-CAD2-49E9-9D4E-AB8C59990D5B}">
      <dgm:prSet/>
      <dgm:spPr/>
      <dgm:t>
        <a:bodyPr/>
        <a:lstStyle/>
        <a:p>
          <a:endParaRPr lang="de-DE"/>
        </a:p>
      </dgm:t>
    </dgm:pt>
    <dgm:pt modelId="{74961139-72EA-41CB-9BCA-185F18EBFB79}" type="sibTrans" cxnId="{5163CD61-CAD2-49E9-9D4E-AB8C59990D5B}">
      <dgm:prSet/>
      <dgm:spPr/>
      <dgm:t>
        <a:bodyPr/>
        <a:lstStyle/>
        <a:p>
          <a:endParaRPr lang="de-DE"/>
        </a:p>
      </dgm:t>
    </dgm:pt>
    <dgm:pt modelId="{0B3923D8-A3C8-4E00-A1D7-95D50978CB30}" type="pres">
      <dgm:prSet presAssocID="{9B1A3D26-4961-448D-9DC7-BC8B86AA1459}" presName="Name0" presStyleCnt="0">
        <dgm:presLayoutVars>
          <dgm:dir/>
          <dgm:animLvl val="lvl"/>
          <dgm:resizeHandles val="exact"/>
        </dgm:presLayoutVars>
      </dgm:prSet>
      <dgm:spPr/>
    </dgm:pt>
    <dgm:pt modelId="{8C235A0A-D9F3-4905-AB9F-BD86EC9D6537}" type="pres">
      <dgm:prSet presAssocID="{38D7B134-09B2-4DE0-928E-BD9F4E7C7D30}" presName="parTxOnly" presStyleLbl="node1" presStyleIdx="0" presStyleCnt="1" custLinFactY="-87263" custLinFactNeighborX="3936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4332EE17-96FB-4876-BF61-7AF9A2AEA918}" type="presOf" srcId="{38D7B134-09B2-4DE0-928E-BD9F4E7C7D30}" destId="{8C235A0A-D9F3-4905-AB9F-BD86EC9D6537}" srcOrd="0" destOrd="0" presId="urn:microsoft.com/office/officeart/2005/8/layout/chevron1"/>
    <dgm:cxn modelId="{4624213D-A63B-42DE-9D46-1D90469D65D5}" type="presOf" srcId="{9B1A3D26-4961-448D-9DC7-BC8B86AA1459}" destId="{0B3923D8-A3C8-4E00-A1D7-95D50978CB30}" srcOrd="0" destOrd="0" presId="urn:microsoft.com/office/officeart/2005/8/layout/chevron1"/>
    <dgm:cxn modelId="{5163CD61-CAD2-49E9-9D4E-AB8C59990D5B}" srcId="{9B1A3D26-4961-448D-9DC7-BC8B86AA1459}" destId="{38D7B134-09B2-4DE0-928E-BD9F4E7C7D30}" srcOrd="0" destOrd="0" parTransId="{44690B8B-0779-41E6-BB19-F5CBF2078129}" sibTransId="{74961139-72EA-41CB-9BCA-185F18EBFB79}"/>
    <dgm:cxn modelId="{B602CD12-0596-4C17-B781-7F13A314544F}" type="presParOf" srcId="{0B3923D8-A3C8-4E00-A1D7-95D50978CB30}" destId="{8C235A0A-D9F3-4905-AB9F-BD86EC9D653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A8D42F-0392-4470-9FF4-6757B343C1F8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41399B7-9AB1-4A1F-9E34-CAE323E89BA0}">
      <dgm:prSet phldrT="[Text]"/>
      <dgm:spPr/>
      <dgm:t>
        <a:bodyPr/>
        <a:lstStyle/>
        <a:p>
          <a:r>
            <a:rPr lang="de-DE" dirty="0"/>
            <a:t>Lehrer</a:t>
          </a:r>
        </a:p>
      </dgm:t>
    </dgm:pt>
    <dgm:pt modelId="{1E179468-ABF9-4CF1-9CE7-8DD348617B19}" type="parTrans" cxnId="{66D33A25-BA6B-40B6-A2B7-A47043BF5C15}">
      <dgm:prSet/>
      <dgm:spPr/>
      <dgm:t>
        <a:bodyPr/>
        <a:lstStyle/>
        <a:p>
          <a:endParaRPr lang="de-DE"/>
        </a:p>
      </dgm:t>
    </dgm:pt>
    <dgm:pt modelId="{CAAB1F4F-5C80-4497-9034-DC4A15D50AB4}" type="sibTrans" cxnId="{66D33A25-BA6B-40B6-A2B7-A47043BF5C15}">
      <dgm:prSet/>
      <dgm:spPr/>
      <dgm:t>
        <a:bodyPr/>
        <a:lstStyle/>
        <a:p>
          <a:endParaRPr lang="de-DE"/>
        </a:p>
      </dgm:t>
    </dgm:pt>
    <dgm:pt modelId="{40EF899C-342F-4AFC-84F2-83C1FB8A07E4}">
      <dgm:prSet phldrT="[Text]"/>
      <dgm:spPr/>
      <dgm:t>
        <a:bodyPr/>
        <a:lstStyle/>
        <a:p>
          <a:r>
            <a:rPr lang="de-DE" dirty="0"/>
            <a:t>Konzepte</a:t>
          </a:r>
        </a:p>
      </dgm:t>
    </dgm:pt>
    <dgm:pt modelId="{21E5746D-5924-4DD8-966A-9F9B05E9F14C}" type="parTrans" cxnId="{D0B724FB-2FA4-4454-9EFE-E266C2CD3EBA}">
      <dgm:prSet/>
      <dgm:spPr/>
      <dgm:t>
        <a:bodyPr/>
        <a:lstStyle/>
        <a:p>
          <a:endParaRPr lang="de-DE"/>
        </a:p>
      </dgm:t>
    </dgm:pt>
    <dgm:pt modelId="{80816F61-3BDB-4802-B4CE-0B6F4D50887C}" type="sibTrans" cxnId="{D0B724FB-2FA4-4454-9EFE-E266C2CD3EBA}">
      <dgm:prSet/>
      <dgm:spPr/>
      <dgm:t>
        <a:bodyPr/>
        <a:lstStyle/>
        <a:p>
          <a:endParaRPr lang="de-DE"/>
        </a:p>
      </dgm:t>
    </dgm:pt>
    <dgm:pt modelId="{E4901DFF-68B5-40C5-ACCE-E053A32B54D0}">
      <dgm:prSet phldrT="[Text]"/>
      <dgm:spPr/>
      <dgm:t>
        <a:bodyPr/>
        <a:lstStyle/>
        <a:p>
          <a:r>
            <a:rPr lang="de-DE" dirty="0"/>
            <a:t>Technik</a:t>
          </a:r>
        </a:p>
      </dgm:t>
    </dgm:pt>
    <dgm:pt modelId="{25CC72B3-11B6-464C-BB55-0E4D7B3094B6}" type="parTrans" cxnId="{DFCCA58B-41E0-455F-ACBA-E827BE845C2F}">
      <dgm:prSet/>
      <dgm:spPr/>
      <dgm:t>
        <a:bodyPr/>
        <a:lstStyle/>
        <a:p>
          <a:endParaRPr lang="de-DE"/>
        </a:p>
      </dgm:t>
    </dgm:pt>
    <dgm:pt modelId="{28FB8C42-9191-4AB0-B266-02AE96F14377}" type="sibTrans" cxnId="{DFCCA58B-41E0-455F-ACBA-E827BE845C2F}">
      <dgm:prSet/>
      <dgm:spPr/>
      <dgm:t>
        <a:bodyPr/>
        <a:lstStyle/>
        <a:p>
          <a:endParaRPr lang="de-DE"/>
        </a:p>
      </dgm:t>
    </dgm:pt>
    <dgm:pt modelId="{C3FC85BE-5517-4C9B-9743-64A7A75395E0}" type="pres">
      <dgm:prSet presAssocID="{83A8D42F-0392-4470-9FF4-6757B343C1F8}" presName="Name0" presStyleCnt="0">
        <dgm:presLayoutVars>
          <dgm:dir/>
          <dgm:resizeHandles val="exact"/>
        </dgm:presLayoutVars>
      </dgm:prSet>
      <dgm:spPr/>
    </dgm:pt>
    <dgm:pt modelId="{554844DE-7579-404A-87CB-E403C80C5EDF}" type="pres">
      <dgm:prSet presAssocID="{A41399B7-9AB1-4A1F-9E34-CAE323E89BA0}" presName="node" presStyleLbl="node1" presStyleIdx="0" presStyleCnt="3">
        <dgm:presLayoutVars>
          <dgm:bulletEnabled val="1"/>
        </dgm:presLayoutVars>
      </dgm:prSet>
      <dgm:spPr/>
    </dgm:pt>
    <dgm:pt modelId="{E0E5B36E-53AF-40BB-BD3A-B85887341584}" type="pres">
      <dgm:prSet presAssocID="{CAAB1F4F-5C80-4497-9034-DC4A15D50AB4}" presName="sibTrans" presStyleLbl="sibTrans2D1" presStyleIdx="0" presStyleCnt="3"/>
      <dgm:spPr/>
    </dgm:pt>
    <dgm:pt modelId="{CEA69DB3-5255-45A4-9971-54C44F5CDA6E}" type="pres">
      <dgm:prSet presAssocID="{CAAB1F4F-5C80-4497-9034-DC4A15D50AB4}" presName="connectorText" presStyleLbl="sibTrans2D1" presStyleIdx="0" presStyleCnt="3"/>
      <dgm:spPr/>
    </dgm:pt>
    <dgm:pt modelId="{277C20C8-1208-4B51-8AEE-972B33B6E070}" type="pres">
      <dgm:prSet presAssocID="{40EF899C-342F-4AFC-84F2-83C1FB8A07E4}" presName="node" presStyleLbl="node1" presStyleIdx="1" presStyleCnt="3">
        <dgm:presLayoutVars>
          <dgm:bulletEnabled val="1"/>
        </dgm:presLayoutVars>
      </dgm:prSet>
      <dgm:spPr/>
    </dgm:pt>
    <dgm:pt modelId="{5B19931F-0643-4DF8-82C7-038A16C29317}" type="pres">
      <dgm:prSet presAssocID="{80816F61-3BDB-4802-B4CE-0B6F4D50887C}" presName="sibTrans" presStyleLbl="sibTrans2D1" presStyleIdx="1" presStyleCnt="3"/>
      <dgm:spPr/>
    </dgm:pt>
    <dgm:pt modelId="{2B30E4D9-0869-4773-AD36-01A4954B854B}" type="pres">
      <dgm:prSet presAssocID="{80816F61-3BDB-4802-B4CE-0B6F4D50887C}" presName="connectorText" presStyleLbl="sibTrans2D1" presStyleIdx="1" presStyleCnt="3"/>
      <dgm:spPr/>
    </dgm:pt>
    <dgm:pt modelId="{F3D47350-2F31-4C6D-AADA-32C5C82359E4}" type="pres">
      <dgm:prSet presAssocID="{E4901DFF-68B5-40C5-ACCE-E053A32B54D0}" presName="node" presStyleLbl="node1" presStyleIdx="2" presStyleCnt="3">
        <dgm:presLayoutVars>
          <dgm:bulletEnabled val="1"/>
        </dgm:presLayoutVars>
      </dgm:prSet>
      <dgm:spPr/>
    </dgm:pt>
    <dgm:pt modelId="{060A8819-AEB2-4EF7-8114-A8E4196B27EE}" type="pres">
      <dgm:prSet presAssocID="{28FB8C42-9191-4AB0-B266-02AE96F14377}" presName="sibTrans" presStyleLbl="sibTrans2D1" presStyleIdx="2" presStyleCnt="3"/>
      <dgm:spPr/>
    </dgm:pt>
    <dgm:pt modelId="{DD859530-862A-433E-88F9-CF3F9C9BA59C}" type="pres">
      <dgm:prSet presAssocID="{28FB8C42-9191-4AB0-B266-02AE96F14377}" presName="connectorText" presStyleLbl="sibTrans2D1" presStyleIdx="2" presStyleCnt="3"/>
      <dgm:spPr/>
    </dgm:pt>
  </dgm:ptLst>
  <dgm:cxnLst>
    <dgm:cxn modelId="{3BC71B22-792C-4501-9797-79E03215328A}" type="presOf" srcId="{28FB8C42-9191-4AB0-B266-02AE96F14377}" destId="{060A8819-AEB2-4EF7-8114-A8E4196B27EE}" srcOrd="0" destOrd="0" presId="urn:microsoft.com/office/officeart/2005/8/layout/cycle7"/>
    <dgm:cxn modelId="{66D33A25-BA6B-40B6-A2B7-A47043BF5C15}" srcId="{83A8D42F-0392-4470-9FF4-6757B343C1F8}" destId="{A41399B7-9AB1-4A1F-9E34-CAE323E89BA0}" srcOrd="0" destOrd="0" parTransId="{1E179468-ABF9-4CF1-9CE7-8DD348617B19}" sibTransId="{CAAB1F4F-5C80-4497-9034-DC4A15D50AB4}"/>
    <dgm:cxn modelId="{3DA03037-858F-43A0-A561-9328B7F34521}" type="presOf" srcId="{80816F61-3BDB-4802-B4CE-0B6F4D50887C}" destId="{5B19931F-0643-4DF8-82C7-038A16C29317}" srcOrd="0" destOrd="0" presId="urn:microsoft.com/office/officeart/2005/8/layout/cycle7"/>
    <dgm:cxn modelId="{D50C0847-E952-430A-B1AF-F645A1360483}" type="presOf" srcId="{E4901DFF-68B5-40C5-ACCE-E053A32B54D0}" destId="{F3D47350-2F31-4C6D-AADA-32C5C82359E4}" srcOrd="0" destOrd="0" presId="urn:microsoft.com/office/officeart/2005/8/layout/cycle7"/>
    <dgm:cxn modelId="{7EB30673-4C0B-4E75-85D4-F75389FDC909}" type="presOf" srcId="{80816F61-3BDB-4802-B4CE-0B6F4D50887C}" destId="{2B30E4D9-0869-4773-AD36-01A4954B854B}" srcOrd="1" destOrd="0" presId="urn:microsoft.com/office/officeart/2005/8/layout/cycle7"/>
    <dgm:cxn modelId="{FB98CC7E-230C-499C-9EBB-DB8D4948EA1A}" type="presOf" srcId="{83A8D42F-0392-4470-9FF4-6757B343C1F8}" destId="{C3FC85BE-5517-4C9B-9743-64A7A75395E0}" srcOrd="0" destOrd="0" presId="urn:microsoft.com/office/officeart/2005/8/layout/cycle7"/>
    <dgm:cxn modelId="{1EED5C85-7258-4E15-A8F9-9247924E1E07}" type="presOf" srcId="{CAAB1F4F-5C80-4497-9034-DC4A15D50AB4}" destId="{CEA69DB3-5255-45A4-9971-54C44F5CDA6E}" srcOrd="1" destOrd="0" presId="urn:microsoft.com/office/officeart/2005/8/layout/cycle7"/>
    <dgm:cxn modelId="{DFCCA58B-41E0-455F-ACBA-E827BE845C2F}" srcId="{83A8D42F-0392-4470-9FF4-6757B343C1F8}" destId="{E4901DFF-68B5-40C5-ACCE-E053A32B54D0}" srcOrd="2" destOrd="0" parTransId="{25CC72B3-11B6-464C-BB55-0E4D7B3094B6}" sibTransId="{28FB8C42-9191-4AB0-B266-02AE96F14377}"/>
    <dgm:cxn modelId="{7ED8FE94-EB91-4AB0-98F7-8621F745929B}" type="presOf" srcId="{40EF899C-342F-4AFC-84F2-83C1FB8A07E4}" destId="{277C20C8-1208-4B51-8AEE-972B33B6E070}" srcOrd="0" destOrd="0" presId="urn:microsoft.com/office/officeart/2005/8/layout/cycle7"/>
    <dgm:cxn modelId="{9E26DDA8-10BB-4B5A-93A0-F96676B19D43}" type="presOf" srcId="{A41399B7-9AB1-4A1F-9E34-CAE323E89BA0}" destId="{554844DE-7579-404A-87CB-E403C80C5EDF}" srcOrd="0" destOrd="0" presId="urn:microsoft.com/office/officeart/2005/8/layout/cycle7"/>
    <dgm:cxn modelId="{3F8D5EC1-CC0F-422D-9141-A70DCD3FDEA1}" type="presOf" srcId="{28FB8C42-9191-4AB0-B266-02AE96F14377}" destId="{DD859530-862A-433E-88F9-CF3F9C9BA59C}" srcOrd="1" destOrd="0" presId="urn:microsoft.com/office/officeart/2005/8/layout/cycle7"/>
    <dgm:cxn modelId="{D45EFAE9-1E20-4DD3-9803-DB5C2CD42A1C}" type="presOf" srcId="{CAAB1F4F-5C80-4497-9034-DC4A15D50AB4}" destId="{E0E5B36E-53AF-40BB-BD3A-B85887341584}" srcOrd="0" destOrd="0" presId="urn:microsoft.com/office/officeart/2005/8/layout/cycle7"/>
    <dgm:cxn modelId="{D0B724FB-2FA4-4454-9EFE-E266C2CD3EBA}" srcId="{83A8D42F-0392-4470-9FF4-6757B343C1F8}" destId="{40EF899C-342F-4AFC-84F2-83C1FB8A07E4}" srcOrd="1" destOrd="0" parTransId="{21E5746D-5924-4DD8-966A-9F9B05E9F14C}" sibTransId="{80816F61-3BDB-4802-B4CE-0B6F4D50887C}"/>
    <dgm:cxn modelId="{8F330314-1D4D-4BB0-9966-6381362C8FCC}" type="presParOf" srcId="{C3FC85BE-5517-4C9B-9743-64A7A75395E0}" destId="{554844DE-7579-404A-87CB-E403C80C5EDF}" srcOrd="0" destOrd="0" presId="urn:microsoft.com/office/officeart/2005/8/layout/cycle7"/>
    <dgm:cxn modelId="{802B9D4F-63C2-480A-A58C-97C594064606}" type="presParOf" srcId="{C3FC85BE-5517-4C9B-9743-64A7A75395E0}" destId="{E0E5B36E-53AF-40BB-BD3A-B85887341584}" srcOrd="1" destOrd="0" presId="urn:microsoft.com/office/officeart/2005/8/layout/cycle7"/>
    <dgm:cxn modelId="{787D4267-841D-492B-BEAB-66E676523CC6}" type="presParOf" srcId="{E0E5B36E-53AF-40BB-BD3A-B85887341584}" destId="{CEA69DB3-5255-45A4-9971-54C44F5CDA6E}" srcOrd="0" destOrd="0" presId="urn:microsoft.com/office/officeart/2005/8/layout/cycle7"/>
    <dgm:cxn modelId="{C6BFA12A-650A-4C31-B01B-A568A59773A2}" type="presParOf" srcId="{C3FC85BE-5517-4C9B-9743-64A7A75395E0}" destId="{277C20C8-1208-4B51-8AEE-972B33B6E070}" srcOrd="2" destOrd="0" presId="urn:microsoft.com/office/officeart/2005/8/layout/cycle7"/>
    <dgm:cxn modelId="{D2EBA9A0-21A9-4AF6-AF72-A9CB13727607}" type="presParOf" srcId="{C3FC85BE-5517-4C9B-9743-64A7A75395E0}" destId="{5B19931F-0643-4DF8-82C7-038A16C29317}" srcOrd="3" destOrd="0" presId="urn:microsoft.com/office/officeart/2005/8/layout/cycle7"/>
    <dgm:cxn modelId="{7020BB20-9960-4758-A3AE-0995B3C3D483}" type="presParOf" srcId="{5B19931F-0643-4DF8-82C7-038A16C29317}" destId="{2B30E4D9-0869-4773-AD36-01A4954B854B}" srcOrd="0" destOrd="0" presId="urn:microsoft.com/office/officeart/2005/8/layout/cycle7"/>
    <dgm:cxn modelId="{62FECC96-A159-4DF5-9072-15225DE38D46}" type="presParOf" srcId="{C3FC85BE-5517-4C9B-9743-64A7A75395E0}" destId="{F3D47350-2F31-4C6D-AADA-32C5C82359E4}" srcOrd="4" destOrd="0" presId="urn:microsoft.com/office/officeart/2005/8/layout/cycle7"/>
    <dgm:cxn modelId="{0477D938-82C3-4B19-AC96-92415A0D4330}" type="presParOf" srcId="{C3FC85BE-5517-4C9B-9743-64A7A75395E0}" destId="{060A8819-AEB2-4EF7-8114-A8E4196B27EE}" srcOrd="5" destOrd="0" presId="urn:microsoft.com/office/officeart/2005/8/layout/cycle7"/>
    <dgm:cxn modelId="{4992B38F-804F-47B7-81FA-6ABE1B11CD4D}" type="presParOf" srcId="{060A8819-AEB2-4EF7-8114-A8E4196B27EE}" destId="{DD859530-862A-433E-88F9-CF3F9C9BA59C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35A0A-D9F3-4905-AB9F-BD86EC9D6537}">
      <dsp:nvSpPr>
        <dsp:cNvPr id="0" name=""/>
        <dsp:cNvSpPr/>
      </dsp:nvSpPr>
      <dsp:spPr>
        <a:xfrm>
          <a:off x="0" y="0"/>
          <a:ext cx="3145746" cy="1258298"/>
        </a:xfrm>
        <a:prstGeom prst="chevron">
          <a:avLst/>
        </a:prstGeom>
        <a:solidFill>
          <a:srgbClr val="F0928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Regelmäßiger Einsatz digitaler Technologien</a:t>
          </a:r>
        </a:p>
      </dsp:txBody>
      <dsp:txXfrm>
        <a:off x="629149" y="0"/>
        <a:ext cx="1887448" cy="12582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844DE-7579-404A-87CB-E403C80C5EDF}">
      <dsp:nvSpPr>
        <dsp:cNvPr id="0" name=""/>
        <dsp:cNvSpPr/>
      </dsp:nvSpPr>
      <dsp:spPr>
        <a:xfrm>
          <a:off x="3569400" y="808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Lehrer</a:t>
          </a:r>
        </a:p>
      </dsp:txBody>
      <dsp:txXfrm>
        <a:off x="3596452" y="27860"/>
        <a:ext cx="1793121" cy="869508"/>
      </dsp:txXfrm>
    </dsp:sp>
    <dsp:sp modelId="{E0E5B36E-53AF-40BB-BD3A-B85887341584}">
      <dsp:nvSpPr>
        <dsp:cNvPr id="0" name=""/>
        <dsp:cNvSpPr/>
      </dsp:nvSpPr>
      <dsp:spPr>
        <a:xfrm rot="3600000">
          <a:off x="4774566" y="1621200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>
        <a:off x="4871545" y="1685853"/>
        <a:ext cx="767392" cy="193958"/>
      </dsp:txXfrm>
    </dsp:sp>
    <dsp:sp modelId="{277C20C8-1208-4B51-8AEE-972B33B6E070}">
      <dsp:nvSpPr>
        <dsp:cNvPr id="0" name=""/>
        <dsp:cNvSpPr/>
      </dsp:nvSpPr>
      <dsp:spPr>
        <a:xfrm>
          <a:off x="5093857" y="2641244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Konzepte</a:t>
          </a:r>
        </a:p>
      </dsp:txBody>
      <dsp:txXfrm>
        <a:off x="5120909" y="2668296"/>
        <a:ext cx="1793121" cy="869508"/>
      </dsp:txXfrm>
    </dsp:sp>
    <dsp:sp modelId="{5B19931F-0643-4DF8-82C7-038A16C29317}">
      <dsp:nvSpPr>
        <dsp:cNvPr id="0" name=""/>
        <dsp:cNvSpPr/>
      </dsp:nvSpPr>
      <dsp:spPr>
        <a:xfrm rot="10800000">
          <a:off x="4012338" y="2941419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 rot="10800000">
        <a:off x="4109317" y="3006072"/>
        <a:ext cx="767392" cy="193958"/>
      </dsp:txXfrm>
    </dsp:sp>
    <dsp:sp modelId="{F3D47350-2F31-4C6D-AADA-32C5C82359E4}">
      <dsp:nvSpPr>
        <dsp:cNvPr id="0" name=""/>
        <dsp:cNvSpPr/>
      </dsp:nvSpPr>
      <dsp:spPr>
        <a:xfrm>
          <a:off x="2044944" y="2641244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Technik</a:t>
          </a:r>
        </a:p>
      </dsp:txBody>
      <dsp:txXfrm>
        <a:off x="2071996" y="2668296"/>
        <a:ext cx="1793121" cy="869508"/>
      </dsp:txXfrm>
    </dsp:sp>
    <dsp:sp modelId="{060A8819-AEB2-4EF7-8114-A8E4196B27EE}">
      <dsp:nvSpPr>
        <dsp:cNvPr id="0" name=""/>
        <dsp:cNvSpPr/>
      </dsp:nvSpPr>
      <dsp:spPr>
        <a:xfrm rot="18000000">
          <a:off x="3250109" y="1621200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>
        <a:off x="3347088" y="1685853"/>
        <a:ext cx="767392" cy="193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6C926F5-D259-4532-B3AA-A7C1024E1F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459E84-4D52-41A0-B2BB-C982999E153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AF6557B-6D5D-42F0-897C-B4EA4A3E79EF}" type="datetimeFigureOut">
              <a:rPr lang="de-DE"/>
              <a:pPr>
                <a:defRPr/>
              </a:pPr>
              <a:t>26.05.2020</a:t>
            </a:fld>
            <a:endParaRPr lang="de-DE" dirty="0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473AAFC7-20C5-45EE-BCE4-EBFC5F80A7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dirty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D56899E3-9688-437C-9D6F-1E6C195EF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B25D1E7-0638-49CD-827C-BCF3476C9B7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74BF758-65B8-4F79-8B3A-B15D0D8420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61E3157-0614-4CBF-8549-BC028EC1476A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765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112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493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010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765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30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604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354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986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002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475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359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110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707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27063A-D9E4-411B-88FF-AAA3A69CE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CB5D3-D6EA-47A0-8107-EB10F41940FC}" type="datetimeFigureOut">
              <a:rPr lang="de-DE"/>
              <a:pPr>
                <a:defRPr/>
              </a:pPr>
              <a:t>26.05.2020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4C147D-0198-4FF2-89F0-A6B0A524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8936C8-A870-4A38-B2D5-2DE0E9FFA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624AD-C790-4BD3-86A6-340F4FA8AEE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89136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C330AF-640B-4BDB-8EF3-D8A34E19A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C9E1A-C28F-4B74-AF96-F183E87C6FC8}" type="datetimeFigureOut">
              <a:rPr lang="de-DE"/>
              <a:pPr>
                <a:defRPr/>
              </a:pPr>
              <a:t>26.05.2020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C22F77-AE63-4008-B16B-6966F9499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E2852-804F-4FEC-9259-111E059E9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968CA5-B759-44E8-93FB-6F6272548BA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39088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8CCCFB-F373-4EFD-94C6-4597C15F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6293E-EDCF-4CF7-A6BE-C5D9D4770C81}" type="datetimeFigureOut">
              <a:rPr lang="de-DE"/>
              <a:pPr>
                <a:defRPr/>
              </a:pPr>
              <a:t>26.05.2020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15E092-9E0A-4E6C-8463-79E07135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418211-1E46-4053-9653-2180447E8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698F26-F527-40D3-8C40-BCF8C0DBF45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55327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9AD3D6-B3EC-43EF-A66F-7CC983235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081E7-1322-4B2C-BECE-5680F29B8C66}" type="datetimeFigureOut">
              <a:rPr lang="de-DE"/>
              <a:pPr>
                <a:defRPr/>
              </a:pPr>
              <a:t>26.05.2020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65522A-1D8F-41BE-AA2B-F1ADA8BE2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8980E3-BED9-446A-ACF8-AF643778B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A014A-6283-4942-B05A-F423E4CC2B8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3188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>
            <a:extLst>
              <a:ext uri="{FF2B5EF4-FFF2-40B4-BE49-F238E27FC236}">
                <a16:creationId xmlns:a16="http://schemas.microsoft.com/office/drawing/2014/main" id="{255ABC2E-B5C4-4854-807B-630E3844A9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A0386A49-0FCC-4673-AF91-FA0BF3CA5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7FA34-B6D3-4EA9-BF63-C9DAB203BF5A}" type="datetimeFigureOut">
              <a:rPr lang="de-DE"/>
              <a:pPr>
                <a:defRPr/>
              </a:pPr>
              <a:t>26.05.2020</a:t>
            </a:fld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014A4920-4F6C-4E42-83D6-3C3FA3F3F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44060860-3386-44FC-8D36-7406A1C20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72C39-BB3D-4EAB-92B1-8103164E3350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0E09360-4A8A-4AEF-8ACA-6CD02CD7E630}"/>
              </a:ext>
            </a:extLst>
          </p:cNvPr>
          <p:cNvSpPr/>
          <p:nvPr userDrawn="1"/>
        </p:nvSpPr>
        <p:spPr>
          <a:xfrm>
            <a:off x="347472" y="327709"/>
            <a:ext cx="11588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effectLst/>
                <a:latin typeface="Lora"/>
              </a:rPr>
              <a:t>Medienbildung in der Grundschule – ein praxiserprobtes Konzept</a:t>
            </a:r>
          </a:p>
        </p:txBody>
      </p:sp>
    </p:spTree>
    <p:extLst>
      <p:ext uri="{BB962C8B-B14F-4D97-AF65-F5344CB8AC3E}">
        <p14:creationId xmlns:p14="http://schemas.microsoft.com/office/powerpoint/2010/main" val="1377609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>
            <a:extLst>
              <a:ext uri="{FF2B5EF4-FFF2-40B4-BE49-F238E27FC236}">
                <a16:creationId xmlns:a16="http://schemas.microsoft.com/office/drawing/2014/main" id="{40ACFF85-236E-4D5B-99A4-C81E1AD164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758DBAD-90A5-4701-95D6-E903E599355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86875" y="120650"/>
            <a:ext cx="2984500" cy="10779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Basiskurs</a:t>
            </a:r>
          </a:p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Medienbildung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0DDA8D6-A6EE-488C-B560-2805EDE5C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FAB29-75D1-42DE-8DA6-652DAAD6624C}" type="datetimeFigureOut">
              <a:rPr lang="de-DE"/>
              <a:pPr>
                <a:defRPr/>
              </a:pPr>
              <a:t>26.05.2020</a:t>
            </a:fld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821BB539-9407-46FD-A7B7-3B5108ACE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42431F1B-C484-4722-95D6-AB5F878F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492B3-6217-4A66-B088-A2868BB3DD5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77069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6">
            <a:extLst>
              <a:ext uri="{FF2B5EF4-FFF2-40B4-BE49-F238E27FC236}">
                <a16:creationId xmlns:a16="http://schemas.microsoft.com/office/drawing/2014/main" id="{52B043E0-D63C-4554-9097-FCC90E90BC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E0C1685-8C7B-4463-BF5F-D2731D59D4A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86875" y="120650"/>
            <a:ext cx="2984500" cy="10779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Basiskurs</a:t>
            </a:r>
          </a:p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Medienbildung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4">
            <a:extLst>
              <a:ext uri="{FF2B5EF4-FFF2-40B4-BE49-F238E27FC236}">
                <a16:creationId xmlns:a16="http://schemas.microsoft.com/office/drawing/2014/main" id="{EF200659-F284-485F-B9F0-4DF151589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44352-21CA-480D-A9BE-4977BA155069}" type="datetimeFigureOut">
              <a:rPr lang="de-DE"/>
              <a:pPr>
                <a:defRPr/>
              </a:pPr>
              <a:t>26.05.2020</a:t>
            </a:fld>
            <a:endParaRPr lang="de-DE" dirty="0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9CAE4B9D-22C7-44CA-A2D2-C2412D27E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623DB651-4630-40FE-B91A-648EC0F1F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DAA6D-077E-47D8-BEB4-A5F6A3BF9A5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0963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2DE6337-82AD-4FF1-815D-B7F99965D7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9F1C7BD-3FC5-459D-944A-02C7E22E457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86875" y="120650"/>
            <a:ext cx="2984500" cy="10779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Basiskurs</a:t>
            </a:r>
          </a:p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Medienbildung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Datumsplatzhalter 6">
            <a:extLst>
              <a:ext uri="{FF2B5EF4-FFF2-40B4-BE49-F238E27FC236}">
                <a16:creationId xmlns:a16="http://schemas.microsoft.com/office/drawing/2014/main" id="{F83ECD9D-9151-4831-9F0C-1EE93EEDA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E8D64-DD79-4B69-8BCD-5FAC99795025}" type="datetimeFigureOut">
              <a:rPr lang="de-DE"/>
              <a:pPr>
                <a:defRPr/>
              </a:pPr>
              <a:t>26.05.2020</a:t>
            </a:fld>
            <a:endParaRPr lang="de-DE" dirty="0"/>
          </a:p>
        </p:txBody>
      </p:sp>
      <p:sp>
        <p:nvSpPr>
          <p:cNvPr id="10" name="Fußzeilenplatzhalter 7">
            <a:extLst>
              <a:ext uri="{FF2B5EF4-FFF2-40B4-BE49-F238E27FC236}">
                <a16:creationId xmlns:a16="http://schemas.microsoft.com/office/drawing/2014/main" id="{D2803507-451F-4CEA-87D7-CFA55EAC3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0D578FE4-7982-4321-AF4C-7FF42384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AC606-B04F-4EAA-98DF-0F0B5EFB8C6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03809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6">
            <a:extLst>
              <a:ext uri="{FF2B5EF4-FFF2-40B4-BE49-F238E27FC236}">
                <a16:creationId xmlns:a16="http://schemas.microsoft.com/office/drawing/2014/main" id="{F56CE1B4-2B71-4346-A35F-21548BE582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702F854-4E63-4675-BEE3-A0CEB3D5C71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86875" y="120650"/>
            <a:ext cx="2984500" cy="10779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Basiskurs</a:t>
            </a:r>
          </a:p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Medienbildung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D82F3764-0956-4C0F-A453-588E7A947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66E33-4B93-48BA-99AE-1C3183E51AD8}" type="datetimeFigureOut">
              <a:rPr lang="de-DE"/>
              <a:pPr>
                <a:defRPr/>
              </a:pPr>
              <a:t>26.05.2020</a:t>
            </a:fld>
            <a:endParaRPr lang="de-DE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2E1AFD47-955A-4568-B4DC-10D34DC15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17CD89EF-4A57-4ECF-B413-65446E9A4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595E2-6421-49FB-98D9-D0E5F84F68A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68069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>
            <a:extLst>
              <a:ext uri="{FF2B5EF4-FFF2-40B4-BE49-F238E27FC236}">
                <a16:creationId xmlns:a16="http://schemas.microsoft.com/office/drawing/2014/main" id="{6B9A9FBA-D47F-4E0A-AFCA-B0E8416977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558B15F-9382-4AC0-892A-A1AF4F57515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86875" y="120650"/>
            <a:ext cx="2984500" cy="10779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Basiskurs</a:t>
            </a:r>
          </a:p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Medienbildung</a:t>
            </a:r>
          </a:p>
        </p:txBody>
      </p:sp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AE63C0B2-C524-4F4A-84F5-2A132CDEA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DC52A-1E97-4D70-8EE0-BB54F77ADA07}" type="datetimeFigureOut">
              <a:rPr lang="de-DE"/>
              <a:pPr>
                <a:defRPr/>
              </a:pPr>
              <a:t>26.05.2020</a:t>
            </a:fld>
            <a:endParaRPr lang="de-DE" dirty="0"/>
          </a:p>
        </p:txBody>
      </p:sp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425D8BCA-39D5-4D7C-A9F5-233FBF7F9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C72024B1-673A-4542-A90B-D1DF0DFFD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7CB9F9-D8EE-4E9D-A343-A634EFA639A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62768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6">
            <a:extLst>
              <a:ext uri="{FF2B5EF4-FFF2-40B4-BE49-F238E27FC236}">
                <a16:creationId xmlns:a16="http://schemas.microsoft.com/office/drawing/2014/main" id="{52A6F458-795D-48A5-9B6C-579AE7E4F1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BEAE5EB-9090-4DD6-BB2D-D29E210BFB5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86875" y="120650"/>
            <a:ext cx="2984500" cy="10779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Basiskurs</a:t>
            </a:r>
          </a:p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Medienbildung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Datumsplatzhalter 4">
            <a:extLst>
              <a:ext uri="{FF2B5EF4-FFF2-40B4-BE49-F238E27FC236}">
                <a16:creationId xmlns:a16="http://schemas.microsoft.com/office/drawing/2014/main" id="{9AD3744A-6D55-4502-81CD-B97361B3C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357AB-8BA3-4489-9B25-7A05F36D8E8F}" type="datetimeFigureOut">
              <a:rPr lang="de-DE"/>
              <a:pPr>
                <a:defRPr/>
              </a:pPr>
              <a:t>26.05.2020</a:t>
            </a:fld>
            <a:endParaRPr lang="de-DE" dirty="0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E3BCAF82-AF7B-4F30-BF3D-BD069646F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6FBD04EF-0350-4777-B436-587B47188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FBF70D-861D-4660-98CD-4EB56CF92B3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48464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A3BE0DC-3E30-4E9F-83BC-8F8C70176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0149C-A198-4F27-B4D8-879AE2C72CB3}" type="datetimeFigureOut">
              <a:rPr lang="de-DE"/>
              <a:pPr>
                <a:defRPr/>
              </a:pPr>
              <a:t>26.05.2020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D03B7A8-12AE-4D76-BFFB-EA29F6F27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460501-74AF-40E0-9043-93A44630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30F3A2-8B66-4168-B53F-62E05522935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68524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6">
            <a:extLst>
              <a:ext uri="{FF2B5EF4-FFF2-40B4-BE49-F238E27FC236}">
                <a16:creationId xmlns:a16="http://schemas.microsoft.com/office/drawing/2014/main" id="{3714B44C-67B1-4CE9-9F5B-37983D297E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79DA926-55D7-4BA4-A6D1-0C198C94F89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86875" y="120650"/>
            <a:ext cx="2984500" cy="10779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Basiskurs</a:t>
            </a:r>
          </a:p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Medienbildung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Datumsplatzhalter 4">
            <a:extLst>
              <a:ext uri="{FF2B5EF4-FFF2-40B4-BE49-F238E27FC236}">
                <a16:creationId xmlns:a16="http://schemas.microsoft.com/office/drawing/2014/main" id="{CA911F76-0B02-47C3-A51B-6320E1849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60448-9C8C-4AFE-97BE-AB49A55B68EF}" type="datetimeFigureOut">
              <a:rPr lang="de-DE"/>
              <a:pPr>
                <a:defRPr/>
              </a:pPr>
              <a:t>26.05.2020</a:t>
            </a:fld>
            <a:endParaRPr lang="de-DE" dirty="0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2C5399E0-D20A-47A7-88F2-DA02FD16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2D84B94C-F7BC-4AEE-9160-C9EEE37D3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2C5C4-E600-4AE3-B293-1F0606C0227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96533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04CC7E-D3AF-450F-ABB5-49075E875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58CCF-2B1E-4AF7-A114-D84DCB9ABF09}" type="datetimeFigureOut">
              <a:rPr lang="de-DE"/>
              <a:pPr>
                <a:defRPr/>
              </a:pPr>
              <a:t>26.05.2020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3738AD-1A98-4EFA-BB36-32780AE94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890314-9E04-4274-B3AD-5C4BFB01E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B946F-1569-4504-8B1F-1FA4D78ED97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77784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C41D98-CDDC-416A-ADB4-5EF69AFB3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AC7DE-1FAB-44AB-B21B-203FD472B253}" type="datetimeFigureOut">
              <a:rPr lang="de-DE"/>
              <a:pPr>
                <a:defRPr/>
              </a:pPr>
              <a:t>26.05.2020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FC8D53-65A6-47AD-BFF1-F3EE1A741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E631C3-D527-4A48-A20D-5059D020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97C9D-21E9-4ECC-8748-6E5C63E7F4E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08189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26.05.2020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0528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26.05.2020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54C9CD3-C570-4FFF-9254-D6FCDC9A7D97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1462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26.05.2020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5317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26.05.2020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53008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26.05.2020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6614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26.05.2020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5445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26.05.2020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6157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E6F366-B19C-4B13-86E8-FE130C215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931EF-F0D3-4D56-9C42-6130D70EB0C9}" type="datetimeFigureOut">
              <a:rPr lang="de-DE"/>
              <a:pPr>
                <a:defRPr/>
              </a:pPr>
              <a:t>26.05.2020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488733-BDE4-4A60-9A4D-7E7B262F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BAF383-3F45-43EC-8F52-92F151D41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825105-FB08-490E-A36C-8BFFCF2371F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46399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26.05.2020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29051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26.05.2020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681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26.05.2020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27516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26.05.2020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04679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26.05.2020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58425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26.05.2020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3AB6F64-62E4-426D-AC62-E8E95739B7F0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51552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26.05.2020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D09FEE7-CFA4-4D67-9FF7-69DA891669EE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06186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26.05.2020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741B230-9365-4D85-BF35-3E245309B6D9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83554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26.05.2020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ACB7D3E-CD79-46AB-8DFA-3560B31271E6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29426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26.05.2020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1A7D441-0447-4EFC-AB83-296D7AC962B3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1494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02350B20-D54E-483F-9121-49D47275B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196EF-61F8-46A5-8AED-CB0A02686310}" type="datetimeFigureOut">
              <a:rPr lang="de-DE"/>
              <a:pPr>
                <a:defRPr/>
              </a:pPr>
              <a:t>26.05.2020</a:t>
            </a:fld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08F8338A-EE79-4E8A-8F53-8D4933BD7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360B1D2-3738-4CCF-B78D-6F7320BF9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D9D2A-315B-4606-AF68-7ECC5C21D4A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507769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26.05.2020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322566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26.05.2020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35513642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26.05.2020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5135372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26.05.2020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46702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26.05.2020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63180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26.05.2020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(Fach-)Wissen oder Kompetenzen – Was braucht der Englischunterricht in der Oberstufe</a:t>
            </a:r>
          </a:p>
        </p:txBody>
      </p:sp>
    </p:spTree>
    <p:extLst>
      <p:ext uri="{BB962C8B-B14F-4D97-AF65-F5344CB8AC3E}">
        <p14:creationId xmlns:p14="http://schemas.microsoft.com/office/powerpoint/2010/main" val="2209172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441F7306-10EF-4DCF-B00D-423675B4D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3D829-72BC-4E4F-BAD6-6D46F10CB8EC}" type="datetimeFigureOut">
              <a:rPr lang="de-DE"/>
              <a:pPr>
                <a:defRPr/>
              </a:pPr>
              <a:t>26.05.2020</a:t>
            </a:fld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5B22EDCD-6DA9-4EBD-B5CB-A32E9217D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C6F7DA60-9507-4172-945F-249A5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E98A7-4DAA-4A9F-BC85-3F215064112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32483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A9DFDDAB-9323-4716-8A98-02DACEEAF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9B58-AA39-45AE-A4BD-1B90BE20F047}" type="datetimeFigureOut">
              <a:rPr lang="de-DE"/>
              <a:pPr>
                <a:defRPr/>
              </a:pPr>
              <a:t>26.05.2020</a:t>
            </a:fld>
            <a:endParaRPr lang="de-DE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BCF1D340-DF61-4B22-8178-0C453A2D6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A3B45C66-6F66-4669-8E98-CAEE82E6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12A7C6-9AE8-4C06-B951-41733A899DA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50620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B0854D36-537F-4543-AC58-75610F97E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27901-A90D-42B8-868C-5B5CC6B4A06F}" type="datetimeFigureOut">
              <a:rPr lang="de-DE"/>
              <a:pPr>
                <a:defRPr/>
              </a:pPr>
              <a:t>26.05.2020</a:t>
            </a:fld>
            <a:endParaRPr lang="de-DE" dirty="0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F89A068C-DE5D-4C71-9337-84BDDD36D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F2A6ED4C-1CE4-4915-8D52-E32DCA81B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DFF57-AF6D-4CAC-A674-2F2B8B32E7E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54708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EA801E4C-324D-4F92-9DF2-46B80AAE7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A755B-3D3B-41C3-8A26-40B44810415B}" type="datetimeFigureOut">
              <a:rPr lang="de-DE"/>
              <a:pPr>
                <a:defRPr/>
              </a:pPr>
              <a:t>26.05.2020</a:t>
            </a:fld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A674E9BA-9AD2-4F2F-B51D-B0CE229A3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3F10229-C0B9-4D40-940E-FD2BBDE2B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1FA2FA-19CC-4914-8A31-C5B13DF6CBF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30236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E3275136-5C00-4F5D-8949-A3D3F97F6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CD07F-48D1-44D3-8AF9-D9D57E97C1E6}" type="datetimeFigureOut">
              <a:rPr lang="de-DE"/>
              <a:pPr>
                <a:defRPr/>
              </a:pPr>
              <a:t>26.05.2020</a:t>
            </a:fld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415B592-3A37-4895-BD50-5318F0E9A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4F43913-C774-4D41-9C26-1BEA41127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792637-F744-4271-B672-6D8431F01DB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69244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:a16="http://schemas.microsoft.com/office/drawing/2014/main" id="{09C6343B-5B5D-47C0-9F9B-3459E2A224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24DE1B28-F760-494F-A735-E81809DFA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Formatvorlagen des Textmasters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1B3F51-2D5D-492D-8E6E-F7F649388A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36ECF9-67DE-4ECF-8831-8D4A58DA98BA}" type="datetimeFigureOut">
              <a:rPr lang="de-DE"/>
              <a:pPr>
                <a:defRPr/>
              </a:pPr>
              <a:t>26.05.2020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709F4A-1CF2-41B8-AB96-56E55F7A75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0D66F2-5377-4442-8770-291528300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900BC43-E4A5-4C9B-AE29-05315DE4DC3A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platzhalter 1">
            <a:extLst>
              <a:ext uri="{FF2B5EF4-FFF2-40B4-BE49-F238E27FC236}">
                <a16:creationId xmlns:a16="http://schemas.microsoft.com/office/drawing/2014/main" id="{EF23554F-476A-45FA-835B-36ADD8F1B6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2051" name="Textplatzhalter 2">
            <a:extLst>
              <a:ext uri="{FF2B5EF4-FFF2-40B4-BE49-F238E27FC236}">
                <a16:creationId xmlns:a16="http://schemas.microsoft.com/office/drawing/2014/main" id="{FA5E0CFE-5A67-4A70-9257-CBE28AC9EE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Formatvorlagen des Textmasters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2FA0B1-F97E-444E-83F1-8C32586A8F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3ED188-25F4-4057-A159-15220FA12AF3}" type="datetimeFigureOut">
              <a:rPr lang="de-DE"/>
              <a:pPr>
                <a:defRPr/>
              </a:pPr>
              <a:t>26.05.2020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C567FB-C587-454E-9F18-44D5737C98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8FA460-AB48-4FB7-9ED4-0FDF95FE2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1C07BCA-E812-473A-BBCF-0CA8EBE5361F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52" r:id="rId10"/>
    <p:sldLayoutId id="214748375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26.05.2020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502868-D2B2-47BD-AE2B-66BC1E0798B7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7022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26.05.2020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20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rundschuldiagnose.westermann.de/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rosodiya.de/" TargetMode="Externa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mailto:florian.nuxoll@gmx.ne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Grafik 20">
            <a:extLst>
              <a:ext uri="{FF2B5EF4-FFF2-40B4-BE49-F238E27FC236}">
                <a16:creationId xmlns:a16="http://schemas.microsoft.com/office/drawing/2014/main" id="{AFA69CA9-3680-4A23-BA69-9CCF9DDE6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7986713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Grafik 5">
            <a:extLst>
              <a:ext uri="{FF2B5EF4-FFF2-40B4-BE49-F238E27FC236}">
                <a16:creationId xmlns:a16="http://schemas.microsoft.com/office/drawing/2014/main" id="{A387DD00-90AE-4205-8A36-E545F6A13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feld 15">
            <a:extLst>
              <a:ext uri="{FF2B5EF4-FFF2-40B4-BE49-F238E27FC236}">
                <a16:creationId xmlns:a16="http://schemas.microsoft.com/office/drawing/2014/main" id="{556295E6-F5CC-4199-A226-167895760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262" y="410809"/>
            <a:ext cx="12256261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de-DE" b="1" dirty="0"/>
              <a:t>				Unterricht zu Zeiten von Corona - Was und Wie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02582DF-0D25-4244-AF1B-440BDDBC120E}"/>
              </a:ext>
            </a:extLst>
          </p:cNvPr>
          <p:cNvSpPr txBox="1"/>
          <p:nvPr/>
        </p:nvSpPr>
        <p:spPr>
          <a:xfrm>
            <a:off x="3992562" y="607785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3600" b="1" dirty="0"/>
          </a:p>
        </p:txBody>
      </p:sp>
      <p:pic>
        <p:nvPicPr>
          <p:cNvPr id="8" name="Grafik 7" descr="Ein Bild, das Schild enthält.&#10;&#10;Automatisch generierte Beschreibung">
            <a:extLst>
              <a:ext uri="{FF2B5EF4-FFF2-40B4-BE49-F238E27FC236}">
                <a16:creationId xmlns:a16="http://schemas.microsoft.com/office/drawing/2014/main" id="{CD9734A1-6CDF-4C71-8C60-064D14A51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31" y="1589130"/>
            <a:ext cx="7706713" cy="48827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Grafik 20">
            <a:extLst>
              <a:ext uri="{FF2B5EF4-FFF2-40B4-BE49-F238E27FC236}">
                <a16:creationId xmlns:a16="http://schemas.microsoft.com/office/drawing/2014/main" id="{AFA69CA9-3680-4A23-BA69-9CCF9DDE6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7986713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Grafik 5">
            <a:extLst>
              <a:ext uri="{FF2B5EF4-FFF2-40B4-BE49-F238E27FC236}">
                <a16:creationId xmlns:a16="http://schemas.microsoft.com/office/drawing/2014/main" id="{A387DD00-90AE-4205-8A36-E545F6A13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feld 15">
            <a:extLst>
              <a:ext uri="{FF2B5EF4-FFF2-40B4-BE49-F238E27FC236}">
                <a16:creationId xmlns:a16="http://schemas.microsoft.com/office/drawing/2014/main" id="{556295E6-F5CC-4199-A226-167895760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262" y="410809"/>
            <a:ext cx="1225626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de-DE" sz="3200" b="1" dirty="0">
                <a:solidFill>
                  <a:schemeClr val="bg1"/>
                </a:solidFill>
              </a:rPr>
              <a:t>Medienbildung in der Grundschule – ein praxiserprobtes Konzept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51D8409-61C5-47B5-93EE-0445F4532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267" y="1260477"/>
            <a:ext cx="6129973" cy="528472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50DE073-3842-486A-BF0B-6E6B246BF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275" y="1843468"/>
            <a:ext cx="3219450" cy="3305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4B4D09A0-7E33-421B-8FC6-20B668F41C86}"/>
              </a:ext>
            </a:extLst>
          </p:cNvPr>
          <p:cNvSpPr/>
          <p:nvPr/>
        </p:nvSpPr>
        <p:spPr>
          <a:xfrm>
            <a:off x="7194613" y="2974848"/>
            <a:ext cx="999744" cy="132892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9F00A83E-D0CA-442D-8344-4BBBE48B3A82}"/>
              </a:ext>
            </a:extLst>
          </p:cNvPr>
          <p:cNvCxnSpPr/>
          <p:nvPr/>
        </p:nvCxnSpPr>
        <p:spPr>
          <a:xfrm>
            <a:off x="6181725" y="1773936"/>
            <a:ext cx="987171" cy="121310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95D3D13-950B-4015-9724-638820702648}"/>
              </a:ext>
            </a:extLst>
          </p:cNvPr>
          <p:cNvCxnSpPr>
            <a:cxnSpLocks/>
          </p:cNvCxnSpPr>
          <p:nvPr/>
        </p:nvCxnSpPr>
        <p:spPr>
          <a:xfrm flipH="1">
            <a:off x="6207442" y="4303776"/>
            <a:ext cx="961454" cy="844867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03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Grafik 20">
            <a:extLst>
              <a:ext uri="{FF2B5EF4-FFF2-40B4-BE49-F238E27FC236}">
                <a16:creationId xmlns:a16="http://schemas.microsoft.com/office/drawing/2014/main" id="{AFA69CA9-3680-4A23-BA69-9CCF9DDE6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7986713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Grafik 5">
            <a:extLst>
              <a:ext uri="{FF2B5EF4-FFF2-40B4-BE49-F238E27FC236}">
                <a16:creationId xmlns:a16="http://schemas.microsoft.com/office/drawing/2014/main" id="{A387DD00-90AE-4205-8A36-E545F6A13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feld 15">
            <a:extLst>
              <a:ext uri="{FF2B5EF4-FFF2-40B4-BE49-F238E27FC236}">
                <a16:creationId xmlns:a16="http://schemas.microsoft.com/office/drawing/2014/main" id="{556295E6-F5CC-4199-A226-167895760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262" y="410809"/>
            <a:ext cx="1225626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de-DE" sz="3200" b="1" dirty="0">
                <a:solidFill>
                  <a:schemeClr val="bg1"/>
                </a:solidFill>
              </a:rPr>
              <a:t>Berühmt werden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A353FF4-AF65-48CC-8DF6-41C337705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581" y="1183470"/>
            <a:ext cx="8862837" cy="5589918"/>
          </a:xfrm>
        </p:spPr>
      </p:pic>
    </p:spTree>
    <p:extLst>
      <p:ext uri="{BB962C8B-B14F-4D97-AF65-F5344CB8AC3E}">
        <p14:creationId xmlns:p14="http://schemas.microsoft.com/office/powerpoint/2010/main" val="1928476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Grafik 20">
            <a:extLst>
              <a:ext uri="{FF2B5EF4-FFF2-40B4-BE49-F238E27FC236}">
                <a16:creationId xmlns:a16="http://schemas.microsoft.com/office/drawing/2014/main" id="{AFA69CA9-3680-4A23-BA69-9CCF9DDE6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7986713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Grafik 5">
            <a:extLst>
              <a:ext uri="{FF2B5EF4-FFF2-40B4-BE49-F238E27FC236}">
                <a16:creationId xmlns:a16="http://schemas.microsoft.com/office/drawing/2014/main" id="{A387DD00-90AE-4205-8A36-E545F6A13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feld 15">
            <a:extLst>
              <a:ext uri="{FF2B5EF4-FFF2-40B4-BE49-F238E27FC236}">
                <a16:creationId xmlns:a16="http://schemas.microsoft.com/office/drawing/2014/main" id="{556295E6-F5CC-4199-A226-167895760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262" y="410809"/>
            <a:ext cx="1225626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de-DE" sz="3200" b="1" dirty="0">
                <a:solidFill>
                  <a:schemeClr val="bg1"/>
                </a:solidFill>
              </a:rPr>
              <a:t>Berühmt werden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F81179C-BB84-4E17-96BA-DACE4AF75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5" y="1275898"/>
            <a:ext cx="7139835" cy="5614971"/>
          </a:xfrm>
        </p:spPr>
      </p:pic>
    </p:spTree>
    <p:extLst>
      <p:ext uri="{BB962C8B-B14F-4D97-AF65-F5344CB8AC3E}">
        <p14:creationId xmlns:p14="http://schemas.microsoft.com/office/powerpoint/2010/main" val="83493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7985760" cy="105218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AE8A11B-E4D2-450F-B286-716A3619A5F1}"/>
              </a:ext>
            </a:extLst>
          </p:cNvPr>
          <p:cNvSpPr txBox="1"/>
          <p:nvPr/>
        </p:nvSpPr>
        <p:spPr>
          <a:xfrm>
            <a:off x="0" y="235498"/>
            <a:ext cx="7558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SchülerInnen</a:t>
            </a:r>
          </a:p>
        </p:txBody>
      </p:sp>
      <p:sp>
        <p:nvSpPr>
          <p:cNvPr id="2" name="AutoShape 2" descr="Bildergebnis für musically">
            <a:extLst>
              <a:ext uri="{FF2B5EF4-FFF2-40B4-BE49-F238E27FC236}">
                <a16:creationId xmlns:a16="http://schemas.microsoft.com/office/drawing/2014/main" id="{E5B64F30-B6F3-4419-B010-AFDA21DE08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6" name="Grafik 15" descr="Ein Bild, das Person, Junge, sitzend, Kind enthält.&#10;&#10;Mit sehr hoher Zuverlässigkeit generierte Beschreibung">
            <a:extLst>
              <a:ext uri="{FF2B5EF4-FFF2-40B4-BE49-F238E27FC236}">
                <a16:creationId xmlns:a16="http://schemas.microsoft.com/office/drawing/2014/main" id="{95BE6D18-3464-4F32-9FB3-EA2EEE8DF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88" y="3838933"/>
            <a:ext cx="4008491" cy="221086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BB936FF-0B99-48ED-B7BA-D4BCB5481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5" y="4084323"/>
            <a:ext cx="3144766" cy="1965479"/>
          </a:xfrm>
          <a:prstGeom prst="rect">
            <a:avLst/>
          </a:prstGeom>
        </p:spPr>
      </p:pic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DADE0368-469F-469E-8D2D-010029DD0716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20">
            <a:extLst>
              <a:ext uri="{FF2B5EF4-FFF2-40B4-BE49-F238E27FC236}">
                <a16:creationId xmlns:a16="http://schemas.microsoft.com/office/drawing/2014/main" id="{E06D5172-19B1-4B6D-B1DE-309ED752C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7986713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99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7985760" cy="105218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AE8A11B-E4D2-450F-B286-716A3619A5F1}"/>
              </a:ext>
            </a:extLst>
          </p:cNvPr>
          <p:cNvSpPr txBox="1"/>
          <p:nvPr/>
        </p:nvSpPr>
        <p:spPr>
          <a:xfrm>
            <a:off x="0" y="235498"/>
            <a:ext cx="7558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SchülerInnen</a:t>
            </a:r>
          </a:p>
        </p:txBody>
      </p:sp>
      <p:sp>
        <p:nvSpPr>
          <p:cNvPr id="2" name="AutoShape 2" descr="Bildergebnis für musically">
            <a:extLst>
              <a:ext uri="{FF2B5EF4-FFF2-40B4-BE49-F238E27FC236}">
                <a16:creationId xmlns:a16="http://schemas.microsoft.com/office/drawing/2014/main" id="{E5B64F30-B6F3-4419-B010-AFDA21DE08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" name="Grafik 20">
            <a:extLst>
              <a:ext uri="{FF2B5EF4-FFF2-40B4-BE49-F238E27FC236}">
                <a16:creationId xmlns:a16="http://schemas.microsoft.com/office/drawing/2014/main" id="{E06D5172-19B1-4B6D-B1DE-309ED752C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7986713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2" descr="Bildergebnis für musically">
            <a:extLst>
              <a:ext uri="{FF2B5EF4-FFF2-40B4-BE49-F238E27FC236}">
                <a16:creationId xmlns:a16="http://schemas.microsoft.com/office/drawing/2014/main" id="{060DDE01-B8E1-4862-A653-0DA0ED84D9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1" name="Grafik 10" descr="Ein Bild, das Fenster, drinnen, Person, sitzend enthält.&#10;&#10;Mit sehr hoher Zuverlässigkeit generierte Beschreibung">
            <a:extLst>
              <a:ext uri="{FF2B5EF4-FFF2-40B4-BE49-F238E27FC236}">
                <a16:creationId xmlns:a16="http://schemas.microsoft.com/office/drawing/2014/main" id="{77F9BC99-7F14-48F2-A795-08BF8D351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10" y="3643527"/>
            <a:ext cx="4400550" cy="237172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0C7A43C-A67A-423C-9D0B-46E571FEC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07" y="3866197"/>
            <a:ext cx="3224370" cy="2149055"/>
          </a:xfrm>
          <a:prstGeom prst="rect">
            <a:avLst/>
          </a:prstGeo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5E2AD5C6-B683-46CD-8919-7316B399007D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 descr="Ein Bild, das Person, drinnen, Mädchen, Frau enthält.&#10;&#10;Mit sehr hoher Zuverlässigkeit generierte Beschreibung">
            <a:extLst>
              <a:ext uri="{FF2B5EF4-FFF2-40B4-BE49-F238E27FC236}">
                <a16:creationId xmlns:a16="http://schemas.microsoft.com/office/drawing/2014/main" id="{E6B9B2AF-43F2-4CE3-9C1E-DF0D1EA34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94" y="4158297"/>
            <a:ext cx="3301253" cy="185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3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7985760" cy="105218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AE8A11B-E4D2-450F-B286-716A3619A5F1}"/>
              </a:ext>
            </a:extLst>
          </p:cNvPr>
          <p:cNvSpPr txBox="1"/>
          <p:nvPr/>
        </p:nvSpPr>
        <p:spPr>
          <a:xfrm>
            <a:off x="0" y="235498"/>
            <a:ext cx="7558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Eltern</a:t>
            </a:r>
          </a:p>
        </p:txBody>
      </p:sp>
      <p:pic>
        <p:nvPicPr>
          <p:cNvPr id="9" name="Grafik 20">
            <a:extLst>
              <a:ext uri="{FF2B5EF4-FFF2-40B4-BE49-F238E27FC236}">
                <a16:creationId xmlns:a16="http://schemas.microsoft.com/office/drawing/2014/main" id="{E06D5172-19B1-4B6D-B1DE-309ED752C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7986713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" descr="Bildergebnis für musically">
            <a:extLst>
              <a:ext uri="{FF2B5EF4-FFF2-40B4-BE49-F238E27FC236}">
                <a16:creationId xmlns:a16="http://schemas.microsoft.com/office/drawing/2014/main" id="{0187D88C-FCEB-4FE0-BA76-305B3F721F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8F8E2417-17D4-4F8F-AAF5-151F1152B081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 descr="Ein Bild, das Person, sitzend, drinnen, Wand enthält.&#10;&#10;Mit sehr hoher Zuverlässigkeit generierte Beschreibung">
            <a:extLst>
              <a:ext uri="{FF2B5EF4-FFF2-40B4-BE49-F238E27FC236}">
                <a16:creationId xmlns:a16="http://schemas.microsoft.com/office/drawing/2014/main" id="{0C01975A-D35B-4B40-80B8-CE82EE99C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07" y="2266301"/>
            <a:ext cx="5011479" cy="250574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F9B694A-EC18-4148-BACA-EEE4F708B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722" y="2208708"/>
            <a:ext cx="3494567" cy="262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7985760" cy="105218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AE8A11B-E4D2-450F-B286-716A3619A5F1}"/>
              </a:ext>
            </a:extLst>
          </p:cNvPr>
          <p:cNvSpPr txBox="1"/>
          <p:nvPr/>
        </p:nvSpPr>
        <p:spPr>
          <a:xfrm>
            <a:off x="0" y="235498"/>
            <a:ext cx="7558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Lehrer</a:t>
            </a:r>
          </a:p>
        </p:txBody>
      </p:sp>
      <p:pic>
        <p:nvPicPr>
          <p:cNvPr id="9" name="Grafik 20">
            <a:extLst>
              <a:ext uri="{FF2B5EF4-FFF2-40B4-BE49-F238E27FC236}">
                <a16:creationId xmlns:a16="http://schemas.microsoft.com/office/drawing/2014/main" id="{E06D5172-19B1-4B6D-B1DE-309ED752C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7986713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" descr="Bildergebnis für musically">
            <a:extLst>
              <a:ext uri="{FF2B5EF4-FFF2-40B4-BE49-F238E27FC236}">
                <a16:creationId xmlns:a16="http://schemas.microsoft.com/office/drawing/2014/main" id="{9248A379-A610-4C7F-A193-50D56C1AE7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8CEAC0CA-C776-4FDD-973D-8E67CA28BC8A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 descr="Ein Bild, das Elektronik enthält.&#10;&#10;Mit hoher Zuverlässigkeit generierte Beschreibung">
            <a:extLst>
              <a:ext uri="{FF2B5EF4-FFF2-40B4-BE49-F238E27FC236}">
                <a16:creationId xmlns:a16="http://schemas.microsoft.com/office/drawing/2014/main" id="{6D2E5DB0-DCB5-4506-9334-D351C960B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324" y="2815256"/>
            <a:ext cx="3143111" cy="206188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A19CC64-5141-43E7-99C9-2059E7AF9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09" y="1963270"/>
            <a:ext cx="3244571" cy="32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0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7985760" cy="105218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AE8A11B-E4D2-450F-B286-716A3619A5F1}"/>
              </a:ext>
            </a:extLst>
          </p:cNvPr>
          <p:cNvSpPr txBox="1"/>
          <p:nvPr/>
        </p:nvSpPr>
        <p:spPr>
          <a:xfrm>
            <a:off x="0" y="235498"/>
            <a:ext cx="7558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Situation an den Schulen</a:t>
            </a:r>
          </a:p>
        </p:txBody>
      </p:sp>
      <p:pic>
        <p:nvPicPr>
          <p:cNvPr id="9" name="Grafik 20">
            <a:extLst>
              <a:ext uri="{FF2B5EF4-FFF2-40B4-BE49-F238E27FC236}">
                <a16:creationId xmlns:a16="http://schemas.microsoft.com/office/drawing/2014/main" id="{E06D5172-19B1-4B6D-B1DE-309ED752C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7986713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3C5A9F59-272E-4E5C-9026-F8A87DE6F080}"/>
              </a:ext>
            </a:extLst>
          </p:cNvPr>
          <p:cNvGrpSpPr/>
          <p:nvPr/>
        </p:nvGrpSpPr>
        <p:grpSpPr>
          <a:xfrm>
            <a:off x="846137" y="1532753"/>
            <a:ext cx="4064000" cy="2032000"/>
            <a:chOff x="0" y="235515"/>
            <a:chExt cx="2805906" cy="1402953"/>
          </a:xfrm>
        </p:grpSpPr>
        <p:sp>
          <p:nvSpPr>
            <p:cNvPr id="18" name="Rechteck: abgerundete Ecken 17">
              <a:extLst>
                <a:ext uri="{FF2B5EF4-FFF2-40B4-BE49-F238E27FC236}">
                  <a16:creationId xmlns:a16="http://schemas.microsoft.com/office/drawing/2014/main" id="{7AC06B4A-3238-44DD-8F67-58F316FC9691}"/>
                </a:ext>
              </a:extLst>
            </p:cNvPr>
            <p:cNvSpPr/>
            <p:nvPr/>
          </p:nvSpPr>
          <p:spPr>
            <a:xfrm>
              <a:off x="0" y="235515"/>
              <a:ext cx="2805906" cy="1402953"/>
            </a:xfrm>
            <a:prstGeom prst="roundRect">
              <a:avLst>
                <a:gd name="adj" fmla="val 10000"/>
              </a:avLst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hteck: abgerundete Ecken 4">
              <a:extLst>
                <a:ext uri="{FF2B5EF4-FFF2-40B4-BE49-F238E27FC236}">
                  <a16:creationId xmlns:a16="http://schemas.microsoft.com/office/drawing/2014/main" id="{90468DF8-8989-48DD-9BF2-6DA6B884192D}"/>
                </a:ext>
              </a:extLst>
            </p:cNvPr>
            <p:cNvSpPr txBox="1"/>
            <p:nvPr/>
          </p:nvSpPr>
          <p:spPr>
            <a:xfrm>
              <a:off x="41091" y="276606"/>
              <a:ext cx="272372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lang="de-DE" sz="3600" b="1" kern="1200" dirty="0">
                  <a:solidFill>
                    <a:schemeClr val="bg1"/>
                  </a:solidFill>
                </a:rPr>
                <a:t>AGs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E73185A3-0532-442A-A74A-3881C2FCFFC5}"/>
              </a:ext>
            </a:extLst>
          </p:cNvPr>
          <p:cNvGrpSpPr/>
          <p:nvPr/>
        </p:nvGrpSpPr>
        <p:grpSpPr>
          <a:xfrm>
            <a:off x="6318250" y="1537493"/>
            <a:ext cx="4064000" cy="2013576"/>
            <a:chOff x="2424906" y="3778622"/>
            <a:chExt cx="3278187" cy="1639093"/>
          </a:xfrm>
        </p:grpSpPr>
        <p:sp>
          <p:nvSpPr>
            <p:cNvPr id="24" name="Rechteck: abgerundete Ecken 23">
              <a:extLst>
                <a:ext uri="{FF2B5EF4-FFF2-40B4-BE49-F238E27FC236}">
                  <a16:creationId xmlns:a16="http://schemas.microsoft.com/office/drawing/2014/main" id="{6CF0C31D-83C4-474D-B0CB-ABF62459BF1F}"/>
                </a:ext>
              </a:extLst>
            </p:cNvPr>
            <p:cNvSpPr/>
            <p:nvPr/>
          </p:nvSpPr>
          <p:spPr>
            <a:xfrm>
              <a:off x="2424906" y="3778622"/>
              <a:ext cx="3278187" cy="1639093"/>
            </a:xfrm>
            <a:prstGeom prst="roundRect">
              <a:avLst>
                <a:gd name="adj" fmla="val 10000"/>
              </a:avLst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echteck: abgerundete Ecken 4">
              <a:extLst>
                <a:ext uri="{FF2B5EF4-FFF2-40B4-BE49-F238E27FC236}">
                  <a16:creationId xmlns:a16="http://schemas.microsoft.com/office/drawing/2014/main" id="{3EA8BC84-529F-44FE-ADD3-65706B4A6637}"/>
                </a:ext>
              </a:extLst>
            </p:cNvPr>
            <p:cNvSpPr txBox="1"/>
            <p:nvPr/>
          </p:nvSpPr>
          <p:spPr>
            <a:xfrm>
              <a:off x="2472913" y="3826629"/>
              <a:ext cx="3182173" cy="15430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3100" b="1" dirty="0"/>
                <a:t>l</a:t>
              </a:r>
              <a:r>
                <a:rPr lang="de-DE" sz="3100" b="1" kern="1200" dirty="0"/>
                <a:t>ehrerspezifisch</a:t>
              </a:r>
              <a:endParaRPr lang="de-DE" sz="31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9000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7985760" cy="105218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AE8A11B-E4D2-450F-B286-716A3619A5F1}"/>
              </a:ext>
            </a:extLst>
          </p:cNvPr>
          <p:cNvSpPr txBox="1"/>
          <p:nvPr/>
        </p:nvSpPr>
        <p:spPr>
          <a:xfrm>
            <a:off x="0" y="235498"/>
            <a:ext cx="7558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Umsetzung Medienbildung</a:t>
            </a:r>
          </a:p>
        </p:txBody>
      </p:sp>
      <p:pic>
        <p:nvPicPr>
          <p:cNvPr id="9" name="Grafik 20">
            <a:extLst>
              <a:ext uri="{FF2B5EF4-FFF2-40B4-BE49-F238E27FC236}">
                <a16:creationId xmlns:a16="http://schemas.microsoft.com/office/drawing/2014/main" id="{E06D5172-19B1-4B6D-B1DE-309ED752C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7986713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61A1F49-9920-41B9-BACF-26DE36D5D7D0}"/>
              </a:ext>
            </a:extLst>
          </p:cNvPr>
          <p:cNvGrpSpPr/>
          <p:nvPr/>
        </p:nvGrpSpPr>
        <p:grpSpPr>
          <a:xfrm>
            <a:off x="1893813" y="3291563"/>
            <a:ext cx="3145746" cy="1258298"/>
            <a:chOff x="2582" y="645593"/>
            <a:chExt cx="3145746" cy="1258298"/>
          </a:xfrm>
        </p:grpSpPr>
        <p:sp>
          <p:nvSpPr>
            <p:cNvPr id="8" name="Pfeil: Chevron 7">
              <a:extLst>
                <a:ext uri="{FF2B5EF4-FFF2-40B4-BE49-F238E27FC236}">
                  <a16:creationId xmlns:a16="http://schemas.microsoft.com/office/drawing/2014/main" id="{3BEA5D66-7D90-4B35-BB61-6E7EB9A74396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feil: Chevron 4">
              <a:extLst>
                <a:ext uri="{FF2B5EF4-FFF2-40B4-BE49-F238E27FC236}">
                  <a16:creationId xmlns:a16="http://schemas.microsoft.com/office/drawing/2014/main" id="{50DED9E0-D8B4-4113-AC92-B211424FEC28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5AB9943B-814A-4F02-BE8A-F31E50D035CC}"/>
              </a:ext>
            </a:extLst>
          </p:cNvPr>
          <p:cNvSpPr txBox="1"/>
          <p:nvPr/>
        </p:nvSpPr>
        <p:spPr>
          <a:xfrm>
            <a:off x="2824721" y="2664318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1</a:t>
            </a:r>
          </a:p>
        </p:txBody>
      </p:sp>
    </p:spTree>
    <p:extLst>
      <p:ext uri="{BB962C8B-B14F-4D97-AF65-F5344CB8AC3E}">
        <p14:creationId xmlns:p14="http://schemas.microsoft.com/office/powerpoint/2010/main" val="14790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7985760" cy="105218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AE8A11B-E4D2-450F-B286-716A3619A5F1}"/>
              </a:ext>
            </a:extLst>
          </p:cNvPr>
          <p:cNvSpPr txBox="1"/>
          <p:nvPr/>
        </p:nvSpPr>
        <p:spPr>
          <a:xfrm>
            <a:off x="0" y="235498"/>
            <a:ext cx="7558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Umsetzung Medienbildung</a:t>
            </a:r>
          </a:p>
        </p:txBody>
      </p:sp>
      <p:pic>
        <p:nvPicPr>
          <p:cNvPr id="9" name="Grafik 20">
            <a:extLst>
              <a:ext uri="{FF2B5EF4-FFF2-40B4-BE49-F238E27FC236}">
                <a16:creationId xmlns:a16="http://schemas.microsoft.com/office/drawing/2014/main" id="{E06D5172-19B1-4B6D-B1DE-309ED752C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7986713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F8A469E2-0926-4D11-B1EC-570533590CC3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27" name="Pfeil: Chevron 26">
              <a:extLst>
                <a:ext uri="{FF2B5EF4-FFF2-40B4-BE49-F238E27FC236}">
                  <a16:creationId xmlns:a16="http://schemas.microsoft.com/office/drawing/2014/main" id="{2B06C6CF-657C-40D6-A179-83ECFB42C16C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Pfeil: Chevron 4">
              <a:extLst>
                <a:ext uri="{FF2B5EF4-FFF2-40B4-BE49-F238E27FC236}">
                  <a16:creationId xmlns:a16="http://schemas.microsoft.com/office/drawing/2014/main" id="{165C5AB1-50CE-4C9A-BC73-A6E9B5DF8F64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122A01E4-886C-45BD-97DB-B935C602890A}"/>
              </a:ext>
            </a:extLst>
          </p:cNvPr>
          <p:cNvGrpSpPr/>
          <p:nvPr/>
        </p:nvGrpSpPr>
        <p:grpSpPr>
          <a:xfrm>
            <a:off x="4622504" y="3302154"/>
            <a:ext cx="3145747" cy="1258299"/>
            <a:chOff x="7746" y="348662"/>
            <a:chExt cx="4630400" cy="1852160"/>
          </a:xfrm>
        </p:grpSpPr>
        <p:sp>
          <p:nvSpPr>
            <p:cNvPr id="30" name="Pfeil: Chevron 29">
              <a:extLst>
                <a:ext uri="{FF2B5EF4-FFF2-40B4-BE49-F238E27FC236}">
                  <a16:creationId xmlns:a16="http://schemas.microsoft.com/office/drawing/2014/main" id="{079E3EDC-3E8B-4EF3-ACF9-9E1888EB6EBF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Pfeil: Chevron 4">
              <a:extLst>
                <a:ext uri="{FF2B5EF4-FFF2-40B4-BE49-F238E27FC236}">
                  <a16:creationId xmlns:a16="http://schemas.microsoft.com/office/drawing/2014/main" id="{CDBB7B2E-D685-4463-89C5-A6551FFE7E40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  <p:sp>
        <p:nvSpPr>
          <p:cNvPr id="32" name="Textfeld 31">
            <a:extLst>
              <a:ext uri="{FF2B5EF4-FFF2-40B4-BE49-F238E27FC236}">
                <a16:creationId xmlns:a16="http://schemas.microsoft.com/office/drawing/2014/main" id="{DAE85948-B622-4AE6-91B1-6E1DEF0178EC}"/>
              </a:ext>
            </a:extLst>
          </p:cNvPr>
          <p:cNvSpPr txBox="1"/>
          <p:nvPr/>
        </p:nvSpPr>
        <p:spPr>
          <a:xfrm>
            <a:off x="4771013" y="2778933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2</a:t>
            </a:r>
          </a:p>
        </p:txBody>
      </p:sp>
    </p:spTree>
    <p:extLst>
      <p:ext uri="{BB962C8B-B14F-4D97-AF65-F5344CB8AC3E}">
        <p14:creationId xmlns:p14="http://schemas.microsoft.com/office/powerpoint/2010/main" val="49377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F7F6D6-A9CA-4E8A-81A0-1A5E493BF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Tübingen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45610B-CC22-4A56-8880-AF8491314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3186" name="Picture 2" descr="Blick auf die Platanenallee im Frühling">
            <a:extLst>
              <a:ext uri="{FF2B5EF4-FFF2-40B4-BE49-F238E27FC236}">
                <a16:creationId xmlns:a16="http://schemas.microsoft.com/office/drawing/2014/main" id="{7B9137FB-74AC-4581-B820-6D4917F86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" y="1690688"/>
            <a:ext cx="12180046" cy="513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397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7985760" cy="105218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AE8A11B-E4D2-450F-B286-716A3619A5F1}"/>
              </a:ext>
            </a:extLst>
          </p:cNvPr>
          <p:cNvSpPr txBox="1"/>
          <p:nvPr/>
        </p:nvSpPr>
        <p:spPr>
          <a:xfrm>
            <a:off x="0" y="235498"/>
            <a:ext cx="7558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Umsetzung Medienbildung</a:t>
            </a:r>
          </a:p>
        </p:txBody>
      </p:sp>
      <p:pic>
        <p:nvPicPr>
          <p:cNvPr id="9" name="Grafik 20">
            <a:extLst>
              <a:ext uri="{FF2B5EF4-FFF2-40B4-BE49-F238E27FC236}">
                <a16:creationId xmlns:a16="http://schemas.microsoft.com/office/drawing/2014/main" id="{E06D5172-19B1-4B6D-B1DE-309ED752C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7986713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70E0AC53-4A25-4D3F-9FA3-86715F7E5453}"/>
              </a:ext>
            </a:extLst>
          </p:cNvPr>
          <p:cNvGraphicFramePr/>
          <p:nvPr/>
        </p:nvGraphicFramePr>
        <p:xfrm>
          <a:off x="7280978" y="3302153"/>
          <a:ext cx="3145746" cy="125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6076D56-82DB-4FB6-AD15-A9052E08FA20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10" name="Pfeil: Chevron 9">
              <a:extLst>
                <a:ext uri="{FF2B5EF4-FFF2-40B4-BE49-F238E27FC236}">
                  <a16:creationId xmlns:a16="http://schemas.microsoft.com/office/drawing/2014/main" id="{9BF204CB-006A-48A0-B5F3-56BAA9899590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Pfeil: Chevron 4">
              <a:extLst>
                <a:ext uri="{FF2B5EF4-FFF2-40B4-BE49-F238E27FC236}">
                  <a16:creationId xmlns:a16="http://schemas.microsoft.com/office/drawing/2014/main" id="{D5E44FCF-CF93-4BD3-8724-A53BE2A8C40C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9B776013-0194-4F5F-8903-38ECCF73C138}"/>
              </a:ext>
            </a:extLst>
          </p:cNvPr>
          <p:cNvGrpSpPr/>
          <p:nvPr/>
        </p:nvGrpSpPr>
        <p:grpSpPr>
          <a:xfrm>
            <a:off x="4622504" y="3302154"/>
            <a:ext cx="3145747" cy="1258299"/>
            <a:chOff x="7746" y="348662"/>
            <a:chExt cx="4630400" cy="1852160"/>
          </a:xfrm>
        </p:grpSpPr>
        <p:sp>
          <p:nvSpPr>
            <p:cNvPr id="13" name="Pfeil: Chevron 12">
              <a:extLst>
                <a:ext uri="{FF2B5EF4-FFF2-40B4-BE49-F238E27FC236}">
                  <a16:creationId xmlns:a16="http://schemas.microsoft.com/office/drawing/2014/main" id="{63D59404-F5CA-403E-A5EA-5519D37AFDF2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Pfeil: Chevron 4">
              <a:extLst>
                <a:ext uri="{FF2B5EF4-FFF2-40B4-BE49-F238E27FC236}">
                  <a16:creationId xmlns:a16="http://schemas.microsoft.com/office/drawing/2014/main" id="{B2E801CD-9190-4FCA-9C47-64CDC8277FEF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73139517-CBA9-41DB-AA08-80D4251F32F7}"/>
              </a:ext>
            </a:extLst>
          </p:cNvPr>
          <p:cNvSpPr txBox="1"/>
          <p:nvPr/>
        </p:nvSpPr>
        <p:spPr>
          <a:xfrm>
            <a:off x="7429487" y="2778933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3</a:t>
            </a:r>
          </a:p>
        </p:txBody>
      </p:sp>
    </p:spTree>
    <p:extLst>
      <p:ext uri="{BB962C8B-B14F-4D97-AF65-F5344CB8AC3E}">
        <p14:creationId xmlns:p14="http://schemas.microsoft.com/office/powerpoint/2010/main" val="375978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Grafik 5">
            <a:extLst>
              <a:ext uri="{FF2B5EF4-FFF2-40B4-BE49-F238E27FC236}">
                <a16:creationId xmlns:a16="http://schemas.microsoft.com/office/drawing/2014/main" id="{E70365FC-672D-440D-AE57-7B17A459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feld 15">
            <a:extLst>
              <a:ext uri="{FF2B5EF4-FFF2-40B4-BE49-F238E27FC236}">
                <a16:creationId xmlns:a16="http://schemas.microsoft.com/office/drawing/2014/main" id="{9CCB9EB4-506F-4A2E-815E-992004805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3000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rgbClr val="FFFFFF"/>
                </a:solidFill>
              </a:rPr>
              <a:t>Umsetzung</a:t>
            </a:r>
          </a:p>
        </p:txBody>
      </p:sp>
      <p:sp>
        <p:nvSpPr>
          <p:cNvPr id="23556" name="Rechteck 12">
            <a:extLst>
              <a:ext uri="{FF2B5EF4-FFF2-40B4-BE49-F238E27FC236}">
                <a16:creationId xmlns:a16="http://schemas.microsoft.com/office/drawing/2014/main" id="{FDF958FB-FB00-48CA-BCCC-12ADF6BB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1927225"/>
            <a:ext cx="2397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3600">
                <a:solidFill>
                  <a:srgbClr val="000000"/>
                </a:solidFill>
              </a:rPr>
              <a:t>Materialien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CFD4531E-79D0-490A-B1C1-DBCE5753F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8" y="1612900"/>
            <a:ext cx="1082675" cy="105886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197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7D45B7-9DE5-462B-8E55-5DFA3D28D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301750"/>
            <a:ext cx="2359025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670B3C94-92F1-417E-96D8-52983BD9C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538" y="1301750"/>
            <a:ext cx="2062162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Grafik 7">
            <a:extLst>
              <a:ext uri="{FF2B5EF4-FFF2-40B4-BE49-F238E27FC236}">
                <a16:creationId xmlns:a16="http://schemas.microsoft.com/office/drawing/2014/main" id="{12629A1B-7D0C-4570-A32A-0E0F2D2BB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Grafik 5">
            <a:extLst>
              <a:ext uri="{FF2B5EF4-FFF2-40B4-BE49-F238E27FC236}">
                <a16:creationId xmlns:a16="http://schemas.microsoft.com/office/drawing/2014/main" id="{0AF8F551-B3CB-479B-8C1D-51FD87A55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feld 15">
            <a:extLst>
              <a:ext uri="{FF2B5EF4-FFF2-40B4-BE49-F238E27FC236}">
                <a16:creationId xmlns:a16="http://schemas.microsoft.com/office/drawing/2014/main" id="{553A2717-226D-4992-AFD4-EE745C538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3000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rgbClr val="FFFFFF"/>
                </a:solidFill>
              </a:rPr>
              <a:t>Umsetzung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100D9EF-EB91-4897-BFC6-1F0953544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630613"/>
            <a:ext cx="1843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3600">
                <a:solidFill>
                  <a:srgbClr val="000000"/>
                </a:solidFill>
              </a:rPr>
              <a:t>Storyline</a:t>
            </a:r>
          </a:p>
        </p:txBody>
      </p:sp>
      <p:pic>
        <p:nvPicPr>
          <p:cNvPr id="8" name="Inhaltsplatzhalter 10">
            <a:extLst>
              <a:ext uri="{FF2B5EF4-FFF2-40B4-BE49-F238E27FC236}">
                <a16:creationId xmlns:a16="http://schemas.microsoft.com/office/drawing/2014/main" id="{08C738D3-952C-4138-811F-A518C82A69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0813" y="1566863"/>
            <a:ext cx="4583112" cy="1798637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90A1362-2496-42B1-AD63-A8C543D5D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3678238"/>
            <a:ext cx="26955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24F8A45-5D33-4482-9EFC-E40ED86D4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3848100"/>
            <a:ext cx="283845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6D600D9-B107-47BE-84D7-D90E1C8CA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3808413"/>
            <a:ext cx="4044950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Rechteck 12">
            <a:extLst>
              <a:ext uri="{FF2B5EF4-FFF2-40B4-BE49-F238E27FC236}">
                <a16:creationId xmlns:a16="http://schemas.microsoft.com/office/drawing/2014/main" id="{7B055A36-F125-420A-BA60-4344578B2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1927225"/>
            <a:ext cx="2397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3600">
                <a:solidFill>
                  <a:srgbClr val="000000"/>
                </a:solidFill>
              </a:rPr>
              <a:t>Materialien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4BCCB101-78E7-4A28-801D-CE4E14C1C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8" y="1612900"/>
            <a:ext cx="1082675" cy="105886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197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F2571CD3-6F77-4B74-B9AF-5340872AC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8" y="3317875"/>
            <a:ext cx="1082675" cy="105886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197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72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lang="en-US" sz="7197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6C2F749-A5E0-47A3-A584-EC00CD8D2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5207000"/>
            <a:ext cx="300037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3600">
                <a:solidFill>
                  <a:srgbClr val="000000"/>
                </a:solidFill>
              </a:rPr>
              <a:t>Unterricht im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3600">
                <a:solidFill>
                  <a:srgbClr val="000000"/>
                </a:solidFill>
              </a:rPr>
              <a:t>Klassenzimmer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D54D2B86-0864-4F8A-A168-F35CD541F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75" y="5135563"/>
            <a:ext cx="1066800" cy="1060450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29B26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197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  <p:pic>
        <p:nvPicPr>
          <p:cNvPr id="24590" name="Grafik 14">
            <a:extLst>
              <a:ext uri="{FF2B5EF4-FFF2-40B4-BE49-F238E27FC236}">
                <a16:creationId xmlns:a16="http://schemas.microsoft.com/office/drawing/2014/main" id="{192D9917-B648-48E4-B457-4A9DF5AED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2" grpId="0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7985760" cy="105218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AE8A11B-E4D2-450F-B286-716A3619A5F1}"/>
              </a:ext>
            </a:extLst>
          </p:cNvPr>
          <p:cNvSpPr txBox="1"/>
          <p:nvPr/>
        </p:nvSpPr>
        <p:spPr>
          <a:xfrm>
            <a:off x="0" y="235498"/>
            <a:ext cx="7558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Ziel</a:t>
            </a:r>
          </a:p>
        </p:txBody>
      </p:sp>
      <p:pic>
        <p:nvPicPr>
          <p:cNvPr id="9" name="Grafik 20">
            <a:extLst>
              <a:ext uri="{FF2B5EF4-FFF2-40B4-BE49-F238E27FC236}">
                <a16:creationId xmlns:a16="http://schemas.microsoft.com/office/drawing/2014/main" id="{E06D5172-19B1-4B6D-B1DE-309ED752C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7986713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298019C7-16D8-4801-B096-BFD7275E9162}"/>
              </a:ext>
            </a:extLst>
          </p:cNvPr>
          <p:cNvGrpSpPr/>
          <p:nvPr/>
        </p:nvGrpSpPr>
        <p:grpSpPr>
          <a:xfrm>
            <a:off x="3308910" y="2683827"/>
            <a:ext cx="5574180" cy="2821533"/>
            <a:chOff x="-117212" y="194424"/>
            <a:chExt cx="2882027" cy="1402953"/>
          </a:xfrm>
        </p:grpSpPr>
        <p:sp>
          <p:nvSpPr>
            <p:cNvPr id="27" name="Rechteck: abgerundete Ecken 26">
              <a:extLst>
                <a:ext uri="{FF2B5EF4-FFF2-40B4-BE49-F238E27FC236}">
                  <a16:creationId xmlns:a16="http://schemas.microsoft.com/office/drawing/2014/main" id="{24F841AE-77E0-490E-BAF9-4B177EF9B4B0}"/>
                </a:ext>
              </a:extLst>
            </p:cNvPr>
            <p:cNvSpPr/>
            <p:nvPr/>
          </p:nvSpPr>
          <p:spPr>
            <a:xfrm>
              <a:off x="-117212" y="194424"/>
              <a:ext cx="2805906" cy="1402953"/>
            </a:xfrm>
            <a:prstGeom prst="roundRect">
              <a:avLst>
                <a:gd name="adj" fmla="val 10000"/>
              </a:avLst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hteck: abgerundete Ecken 4">
              <a:extLst>
                <a:ext uri="{FF2B5EF4-FFF2-40B4-BE49-F238E27FC236}">
                  <a16:creationId xmlns:a16="http://schemas.microsoft.com/office/drawing/2014/main" id="{A89E2820-0A65-4C7E-B5C5-3DBE9811DF11}"/>
                </a:ext>
              </a:extLst>
            </p:cNvPr>
            <p:cNvSpPr txBox="1"/>
            <p:nvPr/>
          </p:nvSpPr>
          <p:spPr>
            <a:xfrm>
              <a:off x="41091" y="276606"/>
              <a:ext cx="272372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4000" dirty="0">
                  <a:solidFill>
                    <a:schemeClr val="bg1"/>
                  </a:solidFill>
                </a:rPr>
                <a:t>Die Schülerinnen und Schüler werden </a:t>
              </a:r>
              <a:r>
                <a:rPr lang="de-DE" sz="4000" b="1" dirty="0">
                  <a:solidFill>
                    <a:schemeClr val="bg1"/>
                  </a:solidFill>
                </a:rPr>
                <a:t>mündige Nutzer </a:t>
              </a:r>
              <a:r>
                <a:rPr lang="de-DE" sz="4000" dirty="0">
                  <a:solidFill>
                    <a:schemeClr val="bg1"/>
                  </a:solidFill>
                </a:rPr>
                <a:t>von digitalen Medien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9966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6331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Medienbildungskonzept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89558" y="1614269"/>
            <a:ext cx="11604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1: Grundlagen: Computer und Internet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89558" y="2477869"/>
            <a:ext cx="8948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2: (Digitale) Kommunikation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89558" y="3341469"/>
            <a:ext cx="6311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3: Recherchieren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90368" y="4170834"/>
            <a:ext cx="5751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4: Präsentieren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89558" y="5831196"/>
            <a:ext cx="7284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6: Medienproduktion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89558" y="5001831"/>
            <a:ext cx="6540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5: Mediennutzung</a:t>
            </a:r>
          </a:p>
        </p:txBody>
      </p:sp>
      <p:pic>
        <p:nvPicPr>
          <p:cNvPr id="17" name="Inhaltsplatzhalter 8">
            <a:extLst>
              <a:ext uri="{FF2B5EF4-FFF2-40B4-BE49-F238E27FC236}">
                <a16:creationId xmlns:a16="http://schemas.microsoft.com/office/drawing/2014/main" id="{83F67506-C85D-4C17-B7BF-0F3A34509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553" y="2494489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840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CCE7C98-3F5A-47F5-91BE-52AF6ED5D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193" y="2794242"/>
            <a:ext cx="8799692" cy="2069557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6CFCDD5-B2FB-4F37-A00A-72C38B407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D0B65046-D678-489C-8B59-4686A4115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0714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A414F18-8877-44F5-828D-B38EA3230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189" y="1548009"/>
            <a:ext cx="7071621" cy="4989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7816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278978C-0DB8-4060-B5F3-12D152872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189" y="1548009"/>
            <a:ext cx="7099735" cy="4989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4720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DD2BAE0-2FFB-4A3C-9216-86C5BB92E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067" y="1548936"/>
            <a:ext cx="7133744" cy="4988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2767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6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7764126-03BB-489C-B16F-892D005EB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880" y="1301995"/>
            <a:ext cx="3589020" cy="5508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5EEC995F-065D-415B-9602-0A5F4FF877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8132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F7F6D6-A9CA-4E8A-81A0-1A5E493BF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Englisch/Politik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45610B-CC22-4A56-8880-AF8491314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7218" name="Picture 2">
            <a:extLst>
              <a:ext uri="{FF2B5EF4-FFF2-40B4-BE49-F238E27FC236}">
                <a16:creationId xmlns:a16="http://schemas.microsoft.com/office/drawing/2014/main" id="{81938AFC-00F3-4DF8-830E-232BB3497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640" y="1825625"/>
            <a:ext cx="7284720" cy="484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508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6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4" name="Grafik 2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DA4E844D-04A9-4545-A400-41C661FD1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4" y="1514484"/>
            <a:ext cx="3489040" cy="4933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Grafik 2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0DCD1CB-45E1-4CC2-9B13-20E26CC59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332" y="1514484"/>
            <a:ext cx="3486974" cy="4933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Grafik 29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4C3535FC-3533-4B31-88CF-C140EACF46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513" y="1514484"/>
            <a:ext cx="3486974" cy="4933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522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078FFD9-A46C-42FE-A0D0-536D2D4E6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5762" y="2618119"/>
            <a:ext cx="4370268" cy="333233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CEFE9B4-82DC-4BF2-827B-AEA73B0EA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01" y="2062535"/>
            <a:ext cx="4273909" cy="332772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5B2CB62-A595-4656-AAFA-6D2DC7E06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A3DD9CB-2B03-4E20-B8C1-80B2ECC8C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36F1654-89E5-4127-83DB-E3C596DCADA6}"/>
              </a:ext>
            </a:extLst>
          </p:cNvPr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6 </a:t>
            </a:r>
            <a:endParaRPr lang="de-D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399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6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11DBD2BA-1E17-433A-832F-BA32F215BC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130" y="1432560"/>
            <a:ext cx="3511739" cy="4968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86278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el 1">
            <a:extLst>
              <a:ext uri="{FF2B5EF4-FFF2-40B4-BE49-F238E27FC236}">
                <a16:creationId xmlns:a16="http://schemas.microsoft.com/office/drawing/2014/main" id="{147F43E1-0E05-409C-A8A4-544DD31450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331913"/>
          </a:xfrm>
        </p:spPr>
        <p:txBody>
          <a:bodyPr/>
          <a:lstStyle/>
          <a:p>
            <a:pPr algn="ctr" eaLnBrk="1" hangingPunct="1"/>
            <a:r>
              <a:rPr lang="de-DE" altLang="de-DE" sz="6600" b="1"/>
              <a:t>Rolle der Schule</a:t>
            </a:r>
          </a:p>
        </p:txBody>
      </p:sp>
      <p:grpSp>
        <p:nvGrpSpPr>
          <p:cNvPr id="61443" name="Gruppieren 3">
            <a:extLst>
              <a:ext uri="{FF2B5EF4-FFF2-40B4-BE49-F238E27FC236}">
                <a16:creationId xmlns:a16="http://schemas.microsoft.com/office/drawing/2014/main" id="{209C8D04-DAF8-40BF-801D-8EC5EEF4EB09}"/>
              </a:ext>
            </a:extLst>
          </p:cNvPr>
          <p:cNvGrpSpPr>
            <a:grpSpLocks/>
          </p:cNvGrpSpPr>
          <p:nvPr/>
        </p:nvGrpSpPr>
        <p:grpSpPr bwMode="auto">
          <a:xfrm>
            <a:off x="3308350" y="2684463"/>
            <a:ext cx="5575300" cy="2820987"/>
            <a:chOff x="-117212" y="194424"/>
            <a:chExt cx="2882027" cy="1402953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762B7AC6-8C00-4EFA-82F6-8CADC43A571A}"/>
                </a:ext>
              </a:extLst>
            </p:cNvPr>
            <p:cNvSpPr/>
            <p:nvPr/>
          </p:nvSpPr>
          <p:spPr>
            <a:xfrm>
              <a:off x="-117212" y="194424"/>
              <a:ext cx="2805709" cy="1402953"/>
            </a:xfrm>
            <a:prstGeom prst="roundRect">
              <a:avLst>
                <a:gd name="adj" fmla="val 10000"/>
              </a:avLst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hteck: abgerundete Ecken 4">
              <a:extLst>
                <a:ext uri="{FF2B5EF4-FFF2-40B4-BE49-F238E27FC236}">
                  <a16:creationId xmlns:a16="http://schemas.microsoft.com/office/drawing/2014/main" id="{8A6B2684-8066-40FC-8054-5DB92081E833}"/>
                </a:ext>
              </a:extLst>
            </p:cNvPr>
            <p:cNvSpPr txBox="1"/>
            <p:nvPr/>
          </p:nvSpPr>
          <p:spPr>
            <a:xfrm>
              <a:off x="41168" y="276533"/>
              <a:ext cx="2723647" cy="13208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algn="ctr" defTabSz="17335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4000" dirty="0">
                  <a:solidFill>
                    <a:schemeClr val="bg1"/>
                  </a:solidFill>
                </a:rPr>
                <a:t>Die Schülerinnen und Schüler werden </a:t>
              </a:r>
              <a:r>
                <a:rPr lang="de-DE" sz="4000" b="1" dirty="0">
                  <a:solidFill>
                    <a:schemeClr val="bg1"/>
                  </a:solidFill>
                </a:rPr>
                <a:t>mündige Nutzer </a:t>
              </a:r>
              <a:r>
                <a:rPr lang="de-DE" sz="4000" dirty="0">
                  <a:solidFill>
                    <a:schemeClr val="bg1"/>
                  </a:solidFill>
                </a:rPr>
                <a:t>von digitalen Medien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8667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el 1">
            <a:extLst>
              <a:ext uri="{FF2B5EF4-FFF2-40B4-BE49-F238E27FC236}">
                <a16:creationId xmlns:a16="http://schemas.microsoft.com/office/drawing/2014/main" id="{292C4820-C74D-4EE2-9CEC-2F87539EB3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/>
          </a:p>
        </p:txBody>
      </p:sp>
      <p:sp>
        <p:nvSpPr>
          <p:cNvPr id="63491" name="Inhaltsplatzhalter 2">
            <a:extLst>
              <a:ext uri="{FF2B5EF4-FFF2-40B4-BE49-F238E27FC236}">
                <a16:creationId xmlns:a16="http://schemas.microsoft.com/office/drawing/2014/main" id="{6AA09215-3F84-4FB0-9FAB-AD382FF8CB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B3837E2-15D6-4002-AF68-6E64621D4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2538" y="3249613"/>
            <a:ext cx="4641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3600">
                <a:solidFill>
                  <a:srgbClr val="44546A"/>
                </a:solidFill>
              </a:rPr>
              <a:t>unabhängig vom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3600">
                <a:solidFill>
                  <a:srgbClr val="44546A"/>
                </a:solidFill>
              </a:rPr>
              <a:t>Vorwissen der Lehrkraft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2E71A7E-A81A-4047-AC00-E1AE5F634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425" y="1582738"/>
            <a:ext cx="5427663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7335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7335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7335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7335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7335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7335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7335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7335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7335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de-DE" altLang="de-DE" sz="3600">
                <a:solidFill>
                  <a:srgbClr val="44546A"/>
                </a:solidFill>
              </a:rPr>
              <a:t>unabhängig von technischer Ausstattung</a:t>
            </a: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31D95B42-039C-4FE9-9D2A-228D383FA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8" y="1612900"/>
            <a:ext cx="1082675" cy="105886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7FC5B1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197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659481CE-C1D8-4477-A601-E9E0AE6B2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8" y="3317875"/>
            <a:ext cx="1082675" cy="105886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C5D882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197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72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lang="en-US" sz="7197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B2C95C8-18D4-429B-B591-9E303F767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8700" y="5341938"/>
            <a:ext cx="52593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3600">
                <a:solidFill>
                  <a:srgbClr val="44546A"/>
                </a:solidFill>
              </a:rPr>
              <a:t>positiv kritische Einstellung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727A39A0-5E0E-4F91-9D10-334F0C2E0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75" y="5135563"/>
            <a:ext cx="1066800" cy="1060450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09283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197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106881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 Schule</a:t>
            </a:r>
          </a:p>
        </p:txBody>
      </p:sp>
      <p:sp>
        <p:nvSpPr>
          <p:cNvPr id="12" name="AutoShape 2" descr="Bildergebnis für musically">
            <a:extLst>
              <a:ext uri="{FF2B5EF4-FFF2-40B4-BE49-F238E27FC236}">
                <a16:creationId xmlns:a16="http://schemas.microsoft.com/office/drawing/2014/main" id="{129CEBAF-90A8-4977-B535-5C8C8482D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9606689B-1791-45F5-BEAF-F4BE0A3E276B}"/>
              </a:ext>
            </a:extLst>
          </p:cNvPr>
          <p:cNvGraphicFramePr>
            <a:graphicFrameLocks/>
          </p:cNvGraphicFramePr>
          <p:nvPr/>
        </p:nvGraphicFramePr>
        <p:xfrm>
          <a:off x="1427480" y="2388093"/>
          <a:ext cx="8986027" cy="3565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219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Grafik 20">
            <a:extLst>
              <a:ext uri="{FF2B5EF4-FFF2-40B4-BE49-F238E27FC236}">
                <a16:creationId xmlns:a16="http://schemas.microsoft.com/office/drawing/2014/main" id="{AFA69CA9-3680-4A23-BA69-9CCF9DDE6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7986713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Grafik 5">
            <a:extLst>
              <a:ext uri="{FF2B5EF4-FFF2-40B4-BE49-F238E27FC236}">
                <a16:creationId xmlns:a16="http://schemas.microsoft.com/office/drawing/2014/main" id="{A387DD00-90AE-4205-8A36-E545F6A13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feld 15">
            <a:extLst>
              <a:ext uri="{FF2B5EF4-FFF2-40B4-BE49-F238E27FC236}">
                <a16:creationId xmlns:a16="http://schemas.microsoft.com/office/drawing/2014/main" id="{556295E6-F5CC-4199-A226-167895760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262" y="410809"/>
            <a:ext cx="1225626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de-DE" sz="3200" b="1" dirty="0">
                <a:solidFill>
                  <a:schemeClr val="bg1"/>
                </a:solidFill>
              </a:rPr>
              <a:t>Künstliche Intelligenz als Unterstützung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A81800A-BF10-457E-A639-217A385D4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73" y="2787770"/>
            <a:ext cx="4518899" cy="317187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CB8209D-D67E-4ADA-9602-1CFF7C051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788441"/>
            <a:ext cx="5409278" cy="308994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6186CE8-4B67-409F-9CBA-1E354A7B6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03" y="1133597"/>
            <a:ext cx="5448300" cy="135255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DAF34B6-2C25-400E-8F4E-1D7E8CD832E0}"/>
              </a:ext>
            </a:extLst>
          </p:cNvPr>
          <p:cNvSpPr/>
          <p:nvPr/>
        </p:nvSpPr>
        <p:spPr>
          <a:xfrm>
            <a:off x="194510" y="2418438"/>
            <a:ext cx="4394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6"/>
              </a:rPr>
              <a:t>https://grundschuldiagnose.westermann.de/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8635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Grafik 20">
            <a:extLst>
              <a:ext uri="{FF2B5EF4-FFF2-40B4-BE49-F238E27FC236}">
                <a16:creationId xmlns:a16="http://schemas.microsoft.com/office/drawing/2014/main" id="{AFA69CA9-3680-4A23-BA69-9CCF9DDE6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7986713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Grafik 5">
            <a:extLst>
              <a:ext uri="{FF2B5EF4-FFF2-40B4-BE49-F238E27FC236}">
                <a16:creationId xmlns:a16="http://schemas.microsoft.com/office/drawing/2014/main" id="{A387DD00-90AE-4205-8A36-E545F6A13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feld 15">
            <a:extLst>
              <a:ext uri="{FF2B5EF4-FFF2-40B4-BE49-F238E27FC236}">
                <a16:creationId xmlns:a16="http://schemas.microsoft.com/office/drawing/2014/main" id="{556295E6-F5CC-4199-A226-167895760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262" y="410809"/>
            <a:ext cx="1225626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de-DE" sz="3200" b="1" dirty="0">
                <a:solidFill>
                  <a:schemeClr val="bg1"/>
                </a:solidFill>
              </a:rPr>
              <a:t>Künstliche Intelligenz als Unterstützung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0DDA4AD-6BB4-4247-92DB-44050F397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954" y="1744723"/>
            <a:ext cx="5592953" cy="45905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E30C37-5F7A-471B-994C-8973C8D2F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40" y="2376814"/>
            <a:ext cx="4043807" cy="1052186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3B1FC23-1E06-4FAF-9147-C6ACA5C38920}"/>
              </a:ext>
            </a:extLst>
          </p:cNvPr>
          <p:cNvSpPr/>
          <p:nvPr/>
        </p:nvSpPr>
        <p:spPr>
          <a:xfrm>
            <a:off x="353703" y="3505591"/>
            <a:ext cx="2209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5"/>
              </a:rPr>
              <a:t>https://prosodiya.de/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24925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8B1E35AD-1CD6-4AD7-9F2C-2DD1990EA4A0}"/>
              </a:ext>
            </a:extLst>
          </p:cNvPr>
          <p:cNvSpPr/>
          <p:nvPr/>
        </p:nvSpPr>
        <p:spPr>
          <a:xfrm>
            <a:off x="45720" y="236630"/>
            <a:ext cx="12146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4400" dirty="0"/>
              <a:t>Szenario 2: 	Schichtsystem     A/B Lösungen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B698179-E5F1-4F95-8F36-996FA0005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Präsensunterricht und Unterricht zuhause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-&gt; Kein Fernunterricht </a:t>
            </a:r>
          </a:p>
        </p:txBody>
      </p:sp>
    </p:spTree>
    <p:extLst>
      <p:ext uri="{BB962C8B-B14F-4D97-AF65-F5344CB8AC3E}">
        <p14:creationId xmlns:p14="http://schemas.microsoft.com/office/powerpoint/2010/main" val="41112208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8B1E35AD-1CD6-4AD7-9F2C-2DD1990EA4A0}"/>
              </a:ext>
            </a:extLst>
          </p:cNvPr>
          <p:cNvSpPr/>
          <p:nvPr/>
        </p:nvSpPr>
        <p:spPr>
          <a:xfrm>
            <a:off x="45720" y="236630"/>
            <a:ext cx="12146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4400" dirty="0"/>
              <a:t>Szenario 2: 	Schichtsystem     A/B Lösungen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B698179-E5F1-4F95-8F36-996FA0005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" y="1579903"/>
            <a:ext cx="10515600" cy="4351338"/>
          </a:xfrm>
        </p:spPr>
        <p:txBody>
          <a:bodyPr/>
          <a:lstStyle/>
          <a:p>
            <a:pPr>
              <a:buFontTx/>
              <a:buChar char="-"/>
            </a:pPr>
            <a:r>
              <a:rPr lang="de-DE" dirty="0"/>
              <a:t>Arbeitsblätter, Aufgaben in den Schulbüchern…</a:t>
            </a:r>
          </a:p>
          <a:p>
            <a:pPr>
              <a:buFontTx/>
              <a:buChar char="-"/>
            </a:pPr>
            <a:r>
              <a:rPr lang="de-DE" dirty="0"/>
              <a:t>Onlineangebote/Apps</a:t>
            </a:r>
          </a:p>
          <a:p>
            <a:pPr marL="0" indent="0">
              <a:buNone/>
            </a:pPr>
            <a:r>
              <a:rPr lang="de-DE" dirty="0"/>
              <a:t>	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9F88955-6B24-47D0-801A-0FF456B1E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36447"/>
            <a:ext cx="4505325" cy="123825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BDA22FB-2EA8-4937-B98A-E70F815BA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737" y="2984047"/>
            <a:ext cx="41338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9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8B1E35AD-1CD6-4AD7-9F2C-2DD1990EA4A0}"/>
              </a:ext>
            </a:extLst>
          </p:cNvPr>
          <p:cNvSpPr/>
          <p:nvPr/>
        </p:nvSpPr>
        <p:spPr>
          <a:xfrm>
            <a:off x="45720" y="236630"/>
            <a:ext cx="12146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Medienbildung / Digitale Bildung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46A7060-3B7C-4825-9A22-C4CCF58D3294}"/>
              </a:ext>
            </a:extLst>
          </p:cNvPr>
          <p:cNvSpPr txBox="1"/>
          <p:nvPr/>
        </p:nvSpPr>
        <p:spPr>
          <a:xfrm>
            <a:off x="5296337" y="6118531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Klasse 3/4		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740205D2-8AE2-4CB1-A5EA-8E81C52B4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925" y="1442907"/>
            <a:ext cx="3128880" cy="4423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69014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8B1E35AD-1CD6-4AD7-9F2C-2DD1990EA4A0}"/>
              </a:ext>
            </a:extLst>
          </p:cNvPr>
          <p:cNvSpPr/>
          <p:nvPr/>
        </p:nvSpPr>
        <p:spPr>
          <a:xfrm>
            <a:off x="45720" y="236630"/>
            <a:ext cx="12146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4400" dirty="0"/>
              <a:t>Szenario 2: 	Schichtsystem     A/B Lösungen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B698179-E5F1-4F95-8F36-996FA0005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de-DE" dirty="0"/>
              <a:t>Arbeitsblätter, Aufgaben in den Schulbüchern…</a:t>
            </a:r>
          </a:p>
          <a:p>
            <a:pPr>
              <a:buFontTx/>
              <a:buChar char="-"/>
            </a:pPr>
            <a:r>
              <a:rPr lang="de-DE" dirty="0"/>
              <a:t>Onlineangebote/Apps</a:t>
            </a:r>
          </a:p>
          <a:p>
            <a:pPr>
              <a:buFontTx/>
              <a:buChar char="-"/>
            </a:pPr>
            <a:r>
              <a:rPr lang="de-DE" dirty="0"/>
              <a:t>Videos/Audios aufnehmen</a:t>
            </a:r>
          </a:p>
          <a:p>
            <a:pPr marL="0" indent="0">
              <a:buNone/>
            </a:pP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8974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8B1E35AD-1CD6-4AD7-9F2C-2DD1990EA4A0}"/>
              </a:ext>
            </a:extLst>
          </p:cNvPr>
          <p:cNvSpPr/>
          <p:nvPr/>
        </p:nvSpPr>
        <p:spPr>
          <a:xfrm>
            <a:off x="45720" y="236630"/>
            <a:ext cx="12146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4400" dirty="0"/>
              <a:t>Videos und Audios aufnehmen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B698179-E5F1-4F95-8F36-996FA0005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endParaRPr lang="de-DE" dirty="0"/>
          </a:p>
        </p:txBody>
      </p:sp>
      <p:pic>
        <p:nvPicPr>
          <p:cNvPr id="5" name="Leonie Theme 3">
            <a:hlinkClick r:id="" action="ppaction://media"/>
            <a:extLst>
              <a:ext uri="{FF2B5EF4-FFF2-40B4-BE49-F238E27FC236}">
                <a16:creationId xmlns:a16="http://schemas.microsoft.com/office/drawing/2014/main" id="{E721A981-97D1-4068-8583-86C8C9BA8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4487" y="3690588"/>
            <a:ext cx="609600" cy="609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224114F-1F49-4663-B976-92D2FB217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8728" y="1258480"/>
            <a:ext cx="3920263" cy="547381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801D61F-7ED8-4E35-A15E-A3F5715475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494" y="1551087"/>
            <a:ext cx="1488867" cy="203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5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8B1E35AD-1CD6-4AD7-9F2C-2DD1990EA4A0}"/>
              </a:ext>
            </a:extLst>
          </p:cNvPr>
          <p:cNvSpPr/>
          <p:nvPr/>
        </p:nvSpPr>
        <p:spPr>
          <a:xfrm>
            <a:off x="45720" y="236630"/>
            <a:ext cx="12146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4400" dirty="0"/>
              <a:t>Videos und Audios aufnehmen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BC98189-F6EF-425C-8877-812C25DE5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22" y="2125686"/>
            <a:ext cx="5264038" cy="29595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C4362F4-AA6D-496A-926F-EDF6A71D2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639" y="2872348"/>
            <a:ext cx="4238751" cy="340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9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8B1E35AD-1CD6-4AD7-9F2C-2DD1990EA4A0}"/>
              </a:ext>
            </a:extLst>
          </p:cNvPr>
          <p:cNvSpPr/>
          <p:nvPr/>
        </p:nvSpPr>
        <p:spPr>
          <a:xfrm>
            <a:off x="45720" y="236630"/>
            <a:ext cx="12146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4400" dirty="0"/>
              <a:t>Videos und Audios aufnehmen</a:t>
            </a:r>
          </a:p>
        </p:txBody>
      </p:sp>
      <p:pic>
        <p:nvPicPr>
          <p:cNvPr id="2050" name="Picture 2" descr="Easi-Speak 2 - betzold.de">
            <a:extLst>
              <a:ext uri="{FF2B5EF4-FFF2-40B4-BE49-F238E27FC236}">
                <a16:creationId xmlns:a16="http://schemas.microsoft.com/office/drawing/2014/main" id="{5589E340-00F3-4F94-A780-B442BB9BE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756410"/>
            <a:ext cx="456247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B3878F3-B27A-487F-A573-0981EDA30DBA}"/>
              </a:ext>
            </a:extLst>
          </p:cNvPr>
          <p:cNvSpPr txBox="1"/>
          <p:nvPr/>
        </p:nvSpPr>
        <p:spPr>
          <a:xfrm>
            <a:off x="3712504" y="5490210"/>
            <a:ext cx="3281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err="1"/>
              <a:t>Easi-Speak</a:t>
            </a:r>
            <a:r>
              <a:rPr lang="de-DE" sz="48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7180226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8B1E35AD-1CD6-4AD7-9F2C-2DD1990EA4A0}"/>
              </a:ext>
            </a:extLst>
          </p:cNvPr>
          <p:cNvSpPr/>
          <p:nvPr/>
        </p:nvSpPr>
        <p:spPr>
          <a:xfrm>
            <a:off x="45720" y="236630"/>
            <a:ext cx="12146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4400" dirty="0"/>
              <a:t>Szenario 3: 	erneute Schulschließungen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B698179-E5F1-4F95-8F36-996FA0005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41150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0" y="0"/>
            <a:ext cx="12192000" cy="1261884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Podcasts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3101CE7-F801-4195-8F34-EDF821608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1884"/>
            <a:ext cx="12192000" cy="462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615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1569660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Tools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480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2" descr="Bildergebnis für youtube">
            <a:extLst>
              <a:ext uri="{FF2B5EF4-FFF2-40B4-BE49-F238E27FC236}">
                <a16:creationId xmlns:a16="http://schemas.microsoft.com/office/drawing/2014/main" id="{01C1BBDC-9F83-401B-97FD-012BBE2B0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4" y="2281166"/>
            <a:ext cx="2295666" cy="229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2BF332A-A215-4121-9FE9-02D8B0DB5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580" y="2477195"/>
            <a:ext cx="3418474" cy="1903608"/>
          </a:xfrm>
          <a:prstGeom prst="rect">
            <a:avLst/>
          </a:prstGeom>
        </p:spPr>
      </p:pic>
      <p:pic>
        <p:nvPicPr>
          <p:cNvPr id="7" name="Picture 2" descr="Bildergebnis für padlet">
            <a:extLst>
              <a:ext uri="{FF2B5EF4-FFF2-40B4-BE49-F238E27FC236}">
                <a16:creationId xmlns:a16="http://schemas.microsoft.com/office/drawing/2014/main" id="{EE1658E4-12C3-46A4-9D47-404604ECB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153" y="1505013"/>
            <a:ext cx="5442438" cy="384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2244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62041B-2CE2-4778-96AE-78430D97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DA956A-CB13-428C-B661-7DA7A09A2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 descr="Bildergebnis für youtube">
            <a:extLst>
              <a:ext uri="{FF2B5EF4-FFF2-40B4-BE49-F238E27FC236}">
                <a16:creationId xmlns:a16="http://schemas.microsoft.com/office/drawing/2014/main" id="{E80AE4B0-D382-4488-9312-FEEF4C9AB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2879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96532B-2FB9-4F62-9F3F-4269A3089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5604F5-F837-4F37-9510-8AFB8274D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1DFF294-0304-4968-BB49-1739A6E0A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" y="365125"/>
            <a:ext cx="8442960" cy="6332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3722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06E238F-0478-463C-895F-0DA1D6A8D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" y="346635"/>
            <a:ext cx="8442960" cy="6332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7302938-CE0A-4B71-BFEF-232C44CC4EC8}"/>
              </a:ext>
            </a:extLst>
          </p:cNvPr>
          <p:cNvSpPr/>
          <p:nvPr/>
        </p:nvSpPr>
        <p:spPr>
          <a:xfrm>
            <a:off x="5462016" y="2225040"/>
            <a:ext cx="2097024" cy="1152144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903F5E6-B6DD-48F0-9557-17E3E0443E37}"/>
              </a:ext>
            </a:extLst>
          </p:cNvPr>
          <p:cNvSpPr/>
          <p:nvPr/>
        </p:nvSpPr>
        <p:spPr>
          <a:xfrm>
            <a:off x="5980176" y="4201001"/>
            <a:ext cx="3249168" cy="2291874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49429AB-E2DF-4AB8-8553-D0109EE7F821}"/>
              </a:ext>
            </a:extLst>
          </p:cNvPr>
          <p:cNvSpPr txBox="1"/>
          <p:nvPr/>
        </p:nvSpPr>
        <p:spPr>
          <a:xfrm>
            <a:off x="6219825" y="261644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Handy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7851504-98AD-4B10-8CE7-FB28950B7B20}"/>
              </a:ext>
            </a:extLst>
          </p:cNvPr>
          <p:cNvSpPr txBox="1"/>
          <p:nvPr/>
        </p:nvSpPr>
        <p:spPr>
          <a:xfrm>
            <a:off x="6464528" y="5162272"/>
            <a:ext cx="178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„Tafelaufschrieb“</a:t>
            </a:r>
          </a:p>
        </p:txBody>
      </p:sp>
    </p:spTree>
    <p:extLst>
      <p:ext uri="{BB962C8B-B14F-4D97-AF65-F5344CB8AC3E}">
        <p14:creationId xmlns:p14="http://schemas.microsoft.com/office/powerpoint/2010/main" val="229491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8B1E35AD-1CD6-4AD7-9F2C-2DD1990EA4A0}"/>
              </a:ext>
            </a:extLst>
          </p:cNvPr>
          <p:cNvSpPr/>
          <p:nvPr/>
        </p:nvSpPr>
        <p:spPr>
          <a:xfrm>
            <a:off x="45720" y="236630"/>
            <a:ext cx="12146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4400" b="1" dirty="0"/>
              <a:t>Unterricht zu Zeiten von Corona - Was und Wie</a:t>
            </a: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5F4BA9-F185-45B4-A1B7-FAACDECEF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Situation vor ein paar Wochen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Situation heute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Situation nach den Sommerferien</a:t>
            </a:r>
          </a:p>
        </p:txBody>
      </p:sp>
    </p:spTree>
    <p:extLst>
      <p:ext uri="{BB962C8B-B14F-4D97-AF65-F5344CB8AC3E}">
        <p14:creationId xmlns:p14="http://schemas.microsoft.com/office/powerpoint/2010/main" val="272868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9E66F07-92F3-4ACF-ADDB-8D448E4B4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" y="346635"/>
            <a:ext cx="8442960" cy="6332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496532B-2FB9-4F62-9F3F-4269A3089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414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EC0DD14-DE2F-49DA-9D56-960E0BDB4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520" y="721296"/>
            <a:ext cx="8467085" cy="5582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6397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9058F46-EF7A-4293-8ED4-F391B08A9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764" y="553807"/>
            <a:ext cx="8858595" cy="5847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50B1DFF7-459C-4322-AD3D-0D49A3859D7B}"/>
              </a:ext>
            </a:extLst>
          </p:cNvPr>
          <p:cNvSpPr/>
          <p:nvPr/>
        </p:nvSpPr>
        <p:spPr>
          <a:xfrm>
            <a:off x="6803136" y="2877311"/>
            <a:ext cx="2121408" cy="1761745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5906DAE-784D-4689-9FA4-265AD56B0E4E}"/>
              </a:ext>
            </a:extLst>
          </p:cNvPr>
          <p:cNvSpPr/>
          <p:nvPr/>
        </p:nvSpPr>
        <p:spPr>
          <a:xfrm>
            <a:off x="8383107" y="2877311"/>
            <a:ext cx="2121408" cy="1761745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2025321-4E85-4CB8-9A4C-6F58310265DA}"/>
              </a:ext>
            </a:extLst>
          </p:cNvPr>
          <p:cNvSpPr/>
          <p:nvPr/>
        </p:nvSpPr>
        <p:spPr>
          <a:xfrm>
            <a:off x="5223165" y="2846831"/>
            <a:ext cx="2121408" cy="1761745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360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5745C32-0531-42B1-B03C-FF9AAC2B9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0" y="1204912"/>
            <a:ext cx="6057900" cy="4448175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45906DAE-784D-4689-9FA4-265AD56B0E4E}"/>
              </a:ext>
            </a:extLst>
          </p:cNvPr>
          <p:cNvSpPr/>
          <p:nvPr/>
        </p:nvSpPr>
        <p:spPr>
          <a:xfrm>
            <a:off x="4609682" y="2097023"/>
            <a:ext cx="3022509" cy="2926081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37819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C06E8-D08F-4ADC-A0AF-D9EE1D5E6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Blumenwiese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5444204-BF70-423B-B21A-16FBE7BFD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9204" y="4506119"/>
            <a:ext cx="4175722" cy="235188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FDBD9FF-0947-4EC0-9CF3-C3868873F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1488282"/>
            <a:ext cx="4163518" cy="2514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9D0761E-1AD6-4331-BA32-A7DEB58D2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525" y="3074194"/>
            <a:ext cx="4188837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79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B883A2-89DD-44A7-AB68-DF02ED066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C95D49-3A82-407F-8B34-8915CDC53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43D729-C8DD-4E19-B6D5-A76A88C0C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" y="353568"/>
            <a:ext cx="10291632" cy="573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278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6C9CD3-2B99-4185-8124-468A48BB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76282A-DE86-4B14-8E6E-76E25942B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E749ABC-2013-4145-9DE1-657361A68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81" y="510948"/>
            <a:ext cx="9385869" cy="5981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09585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766A047-4E00-4A03-8B41-149CB72B6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81" y="510948"/>
            <a:ext cx="9357711" cy="5981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6C9CD3-2B99-4185-8124-468A48BB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76282A-DE86-4B14-8E6E-76E25942B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92393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6C9CD3-2B99-4185-8124-468A48BB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76282A-DE86-4B14-8E6E-76E25942B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F17E575-D987-45D2-A3A8-5F29329EC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75" y="965017"/>
            <a:ext cx="11774449" cy="5211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22248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6C9CD3-2B99-4185-8124-468A48BB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76282A-DE86-4B14-8E6E-76E25942B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A67623-FD5B-4913-BC1C-541ECC28E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98" y="910753"/>
            <a:ext cx="11071804" cy="50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88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8B1E35AD-1CD6-4AD7-9F2C-2DD1990EA4A0}"/>
              </a:ext>
            </a:extLst>
          </p:cNvPr>
          <p:cNvSpPr/>
          <p:nvPr/>
        </p:nvSpPr>
        <p:spPr>
          <a:xfrm>
            <a:off x="45720" y="236630"/>
            <a:ext cx="12146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4400" dirty="0"/>
              <a:t>Situation nach den Sommerferien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5F4BA9-F185-45B4-A1B7-FAACDECEF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Szenario 1: 	Alles ganz normal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Szenario 2: 	Schichten   	</a:t>
            </a:r>
          </a:p>
          <a:p>
            <a:pPr marL="0" indent="0">
              <a:buNone/>
            </a:pPr>
            <a:r>
              <a:rPr lang="de-DE" dirty="0"/>
              <a:t>		A/B Wochen</a:t>
            </a:r>
          </a:p>
          <a:p>
            <a:pPr marL="0" indent="0">
              <a:buNone/>
            </a:pPr>
            <a:r>
              <a:rPr lang="de-DE" dirty="0"/>
              <a:t>		A/B Tage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Szenario 3:	erneute Schulschließungen</a:t>
            </a:r>
          </a:p>
        </p:txBody>
      </p:sp>
    </p:spTree>
    <p:extLst>
      <p:ext uri="{BB962C8B-B14F-4D97-AF65-F5344CB8AC3E}">
        <p14:creationId xmlns:p14="http://schemas.microsoft.com/office/powerpoint/2010/main" val="329458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6C9CD3-2B99-4185-8124-468A48BB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76282A-DE86-4B14-8E6E-76E25942B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10C992-EEEF-49F0-AF60-2EBA369E0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410" y="681037"/>
            <a:ext cx="8771179" cy="540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258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6C9CD3-2B99-4185-8124-468A48BB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76282A-DE86-4B14-8E6E-76E25942B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6EF0CD-18C1-4802-8D87-55C6A6D58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324" y="681037"/>
            <a:ext cx="10033992" cy="550572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B772150-2F05-4199-8FBC-662B101AB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545" y="5294151"/>
            <a:ext cx="1931255" cy="10275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8924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A8A54F-0C1D-49F9-9DFA-37A825CF7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C5E6A6-EBEC-47E7-91FF-7AD27C4FE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42" name="Picture 2" descr="Bildergebnis für padlet">
            <a:extLst>
              <a:ext uri="{FF2B5EF4-FFF2-40B4-BE49-F238E27FC236}">
                <a16:creationId xmlns:a16="http://schemas.microsoft.com/office/drawing/2014/main" id="{1AD324EF-7F3C-4808-A1D0-60B671E6C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300" y="-1358860"/>
            <a:ext cx="12687300" cy="897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2883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655AB4F-796D-48EE-9C51-1AF765252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937" y="581025"/>
            <a:ext cx="9382125" cy="5695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2242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62E93E-0A2C-4EC4-9212-05DB716F0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886106-0B6B-4AE2-9196-42EF68B28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BF43614-90DC-485A-9A9C-0C21ED0D3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73" y="1027906"/>
            <a:ext cx="10618827" cy="49781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8ED612DD-4E7B-47B1-A6C6-9AC15A3A724D}"/>
              </a:ext>
            </a:extLst>
          </p:cNvPr>
          <p:cNvSpPr/>
          <p:nvPr/>
        </p:nvSpPr>
        <p:spPr>
          <a:xfrm>
            <a:off x="3604090" y="2930721"/>
            <a:ext cx="2930934" cy="2404677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15A853D-4164-48D8-B737-BF56F13B2BD0}"/>
              </a:ext>
            </a:extLst>
          </p:cNvPr>
          <p:cNvSpPr/>
          <p:nvPr/>
        </p:nvSpPr>
        <p:spPr>
          <a:xfrm>
            <a:off x="6369979" y="2798955"/>
            <a:ext cx="3067635" cy="2913948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4431EC9-D045-4001-8923-B8634F4D08A6}"/>
              </a:ext>
            </a:extLst>
          </p:cNvPr>
          <p:cNvSpPr/>
          <p:nvPr/>
        </p:nvSpPr>
        <p:spPr>
          <a:xfrm>
            <a:off x="9595227" y="2798956"/>
            <a:ext cx="1922857" cy="1219372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4B0B67D-184A-40DB-BC9F-AF5A55D78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227" y="5509836"/>
            <a:ext cx="1931255" cy="10275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4859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57C858E-2581-4704-AE40-8FC4DB7B4A4E}"/>
              </a:ext>
            </a:extLst>
          </p:cNvPr>
          <p:cNvSpPr txBox="1"/>
          <p:nvPr/>
        </p:nvSpPr>
        <p:spPr>
          <a:xfrm>
            <a:off x="3677841" y="1485900"/>
            <a:ext cx="658532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hlinkClick r:id="rId3"/>
              </a:rPr>
              <a:t>florian.nuxoll@gmx.net</a:t>
            </a:r>
            <a:endParaRPr lang="de-DE" sz="4400" b="1" dirty="0"/>
          </a:p>
          <a:p>
            <a:endParaRPr lang="de-DE" sz="4400" b="1" dirty="0"/>
          </a:p>
          <a:p>
            <a:r>
              <a:rPr lang="de-DE" sz="4400" b="1" dirty="0"/>
              <a:t>www.medienwelten.schule</a:t>
            </a:r>
          </a:p>
          <a:p>
            <a:endParaRPr lang="de-DE" sz="4400" b="1" dirty="0"/>
          </a:p>
          <a:p>
            <a:endParaRPr lang="de-DE" sz="4400" b="1" dirty="0"/>
          </a:p>
          <a:p>
            <a:endParaRPr lang="de-DE" sz="7200" b="1" dirty="0"/>
          </a:p>
          <a:p>
            <a:endParaRPr lang="de-DE" sz="44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26614F-0E37-4957-A567-9EFDB2985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048" y="4121163"/>
            <a:ext cx="3486150" cy="137132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11BEA4-2DD4-4F94-9C12-1689A4F56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08" y="4083634"/>
            <a:ext cx="1408858" cy="1408858"/>
          </a:xfrm>
          <a:prstGeom prst="rect">
            <a:avLst/>
          </a:prstGeom>
        </p:spPr>
      </p:pic>
      <p:pic>
        <p:nvPicPr>
          <p:cNvPr id="9" name="839D137B-85CE-4408-B467-915083265EDA" descr="image1.png">
            <a:extLst>
              <a:ext uri="{FF2B5EF4-FFF2-40B4-BE49-F238E27FC236}">
                <a16:creationId xmlns:a16="http://schemas.microsoft.com/office/drawing/2014/main" id="{421A225D-053D-443A-949D-AF7EEA3F7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5" y="2029175"/>
            <a:ext cx="3561396" cy="362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036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8B1E35AD-1CD6-4AD7-9F2C-2DD1990EA4A0}"/>
              </a:ext>
            </a:extLst>
          </p:cNvPr>
          <p:cNvSpPr/>
          <p:nvPr/>
        </p:nvSpPr>
        <p:spPr>
          <a:xfrm>
            <a:off x="45720" y="236630"/>
            <a:ext cx="12146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4400" dirty="0"/>
              <a:t>Szenario 1: 	Alles ganz normal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B698179-E5F1-4F95-8F36-996FA0005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1805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Grafik 20">
            <a:extLst>
              <a:ext uri="{FF2B5EF4-FFF2-40B4-BE49-F238E27FC236}">
                <a16:creationId xmlns:a16="http://schemas.microsoft.com/office/drawing/2014/main" id="{AFA69CA9-3680-4A23-BA69-9CCF9DDE6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7986713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Grafik 5">
            <a:extLst>
              <a:ext uri="{FF2B5EF4-FFF2-40B4-BE49-F238E27FC236}">
                <a16:creationId xmlns:a16="http://schemas.microsoft.com/office/drawing/2014/main" id="{A387DD00-90AE-4205-8A36-E545F6A13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feld 15">
            <a:extLst>
              <a:ext uri="{FF2B5EF4-FFF2-40B4-BE49-F238E27FC236}">
                <a16:creationId xmlns:a16="http://schemas.microsoft.com/office/drawing/2014/main" id="{556295E6-F5CC-4199-A226-167895760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262" y="410809"/>
            <a:ext cx="1225626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de-DE" sz="3200" b="1" dirty="0">
                <a:solidFill>
                  <a:schemeClr val="bg1"/>
                </a:solidFill>
              </a:rPr>
              <a:t>Medienwelten unserer SchülerInnen</a:t>
            </a:r>
          </a:p>
        </p:txBody>
      </p:sp>
      <p:pic>
        <p:nvPicPr>
          <p:cNvPr id="7" name="Inhaltsplatzhalter 14">
            <a:extLst>
              <a:ext uri="{FF2B5EF4-FFF2-40B4-BE49-F238E27FC236}">
                <a16:creationId xmlns:a16="http://schemas.microsoft.com/office/drawing/2014/main" id="{9DA29360-EF7F-4C5B-ACA8-4EC81F39D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56450" y="1825625"/>
            <a:ext cx="24791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B174790-A0BF-49FA-8FF6-230038618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21" y="2799848"/>
            <a:ext cx="3553829" cy="20002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36B4D2B-0721-4D1F-A333-DC4186761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3646" y="2522666"/>
            <a:ext cx="4218074" cy="234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7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Grafik 20">
            <a:extLst>
              <a:ext uri="{FF2B5EF4-FFF2-40B4-BE49-F238E27FC236}">
                <a16:creationId xmlns:a16="http://schemas.microsoft.com/office/drawing/2014/main" id="{AFA69CA9-3680-4A23-BA69-9CCF9DDE6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7986713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Grafik 5">
            <a:extLst>
              <a:ext uri="{FF2B5EF4-FFF2-40B4-BE49-F238E27FC236}">
                <a16:creationId xmlns:a16="http://schemas.microsoft.com/office/drawing/2014/main" id="{A387DD00-90AE-4205-8A36-E545F6A13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feld 15">
            <a:extLst>
              <a:ext uri="{FF2B5EF4-FFF2-40B4-BE49-F238E27FC236}">
                <a16:creationId xmlns:a16="http://schemas.microsoft.com/office/drawing/2014/main" id="{556295E6-F5CC-4199-A226-167895760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262" y="410809"/>
            <a:ext cx="1225626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de-DE" sz="3200" b="1" dirty="0">
                <a:solidFill>
                  <a:schemeClr val="bg1"/>
                </a:solidFill>
              </a:rPr>
              <a:t>Medienbildung in der Grundschule – ein praxiserprobtes Konzept</a:t>
            </a:r>
          </a:p>
        </p:txBody>
      </p:sp>
    </p:spTree>
    <p:extLst>
      <p:ext uri="{BB962C8B-B14F-4D97-AF65-F5344CB8AC3E}">
        <p14:creationId xmlns:p14="http://schemas.microsoft.com/office/powerpoint/2010/main" val="2122739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421</Words>
  <Application>Microsoft Office PowerPoint</Application>
  <PresentationFormat>Breitbild</PresentationFormat>
  <Paragraphs>148</Paragraphs>
  <Slides>65</Slides>
  <Notes>14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65</vt:i4>
      </vt:variant>
    </vt:vector>
  </HeadingPairs>
  <TitlesOfParts>
    <vt:vector size="74" baseType="lpstr">
      <vt:lpstr>Arial</vt:lpstr>
      <vt:lpstr>Calibri</vt:lpstr>
      <vt:lpstr>Calibri Light</vt:lpstr>
      <vt:lpstr>Lato</vt:lpstr>
      <vt:lpstr>Lora</vt:lpstr>
      <vt:lpstr>Office</vt:lpstr>
      <vt:lpstr>1_Office</vt:lpstr>
      <vt:lpstr>2_Office</vt:lpstr>
      <vt:lpstr>4_Office</vt:lpstr>
      <vt:lpstr>PowerPoint-Präsentation</vt:lpstr>
      <vt:lpstr>Tübingen</vt:lpstr>
      <vt:lpstr>Englisch/Politik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Rolle der Schule</vt:lpstr>
      <vt:lpstr>PowerPoint-Präsentation</vt:lpstr>
      <vt:lpstr>Digitale Schule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Blumenwiese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Nuxoll</dc:creator>
  <cp:lastModifiedBy>Florian Nuxoll</cp:lastModifiedBy>
  <cp:revision>104</cp:revision>
  <dcterms:created xsi:type="dcterms:W3CDTF">2016-02-12T09:10:51Z</dcterms:created>
  <dcterms:modified xsi:type="dcterms:W3CDTF">2020-05-26T11:44:22Z</dcterms:modified>
</cp:coreProperties>
</file>