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69"/>
  </p:notesMasterIdLst>
  <p:sldIdLst>
    <p:sldId id="270" r:id="rId3"/>
    <p:sldId id="786" r:id="rId4"/>
    <p:sldId id="767" r:id="rId5"/>
    <p:sldId id="773" r:id="rId6"/>
    <p:sldId id="768" r:id="rId7"/>
    <p:sldId id="774" r:id="rId8"/>
    <p:sldId id="771" r:id="rId9"/>
    <p:sldId id="788" r:id="rId10"/>
    <p:sldId id="770" r:id="rId11"/>
    <p:sldId id="787" r:id="rId12"/>
    <p:sldId id="776" r:id="rId13"/>
    <p:sldId id="734" r:id="rId14"/>
    <p:sldId id="735" r:id="rId15"/>
    <p:sldId id="736" r:id="rId16"/>
    <p:sldId id="738" r:id="rId17"/>
    <p:sldId id="742" r:id="rId18"/>
    <p:sldId id="737" r:id="rId19"/>
    <p:sldId id="744" r:id="rId20"/>
    <p:sldId id="777" r:id="rId21"/>
    <p:sldId id="778" r:id="rId22"/>
    <p:sldId id="779" r:id="rId23"/>
    <p:sldId id="808" r:id="rId24"/>
    <p:sldId id="809" r:id="rId25"/>
    <p:sldId id="810" r:id="rId26"/>
    <p:sldId id="811" r:id="rId27"/>
    <p:sldId id="812" r:id="rId28"/>
    <p:sldId id="813" r:id="rId29"/>
    <p:sldId id="814" r:id="rId30"/>
    <p:sldId id="815" r:id="rId31"/>
    <p:sldId id="816" r:id="rId32"/>
    <p:sldId id="817" r:id="rId33"/>
    <p:sldId id="754" r:id="rId34"/>
    <p:sldId id="755" r:id="rId35"/>
    <p:sldId id="397" r:id="rId36"/>
    <p:sldId id="421" r:id="rId37"/>
    <p:sldId id="756" r:id="rId38"/>
    <p:sldId id="415" r:id="rId39"/>
    <p:sldId id="406" r:id="rId40"/>
    <p:sldId id="818" r:id="rId41"/>
    <p:sldId id="819" r:id="rId42"/>
    <p:sldId id="797" r:id="rId43"/>
    <p:sldId id="792" r:id="rId44"/>
    <p:sldId id="790" r:id="rId45"/>
    <p:sldId id="793" r:id="rId46"/>
    <p:sldId id="795" r:id="rId47"/>
    <p:sldId id="794" r:id="rId48"/>
    <p:sldId id="796" r:id="rId49"/>
    <p:sldId id="798" r:id="rId50"/>
    <p:sldId id="799" r:id="rId51"/>
    <p:sldId id="804" r:id="rId52"/>
    <p:sldId id="800" r:id="rId53"/>
    <p:sldId id="801" r:id="rId54"/>
    <p:sldId id="802" r:id="rId55"/>
    <p:sldId id="803" r:id="rId56"/>
    <p:sldId id="806" r:id="rId57"/>
    <p:sldId id="805" r:id="rId58"/>
    <p:sldId id="807" r:id="rId59"/>
    <p:sldId id="758" r:id="rId60"/>
    <p:sldId id="821" r:id="rId61"/>
    <p:sldId id="822" r:id="rId62"/>
    <p:sldId id="823" r:id="rId63"/>
    <p:sldId id="824" r:id="rId64"/>
    <p:sldId id="825" r:id="rId65"/>
    <p:sldId id="713" r:id="rId66"/>
    <p:sldId id="820" r:id="rId67"/>
    <p:sldId id="349" r:id="rId6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DD260CAC-680E-4D6D-BE88-ECFCBE1BDDA3}">
          <p14:sldIdLst>
            <p14:sldId id="270"/>
            <p14:sldId id="786"/>
            <p14:sldId id="767"/>
            <p14:sldId id="773"/>
            <p14:sldId id="768"/>
            <p14:sldId id="774"/>
            <p14:sldId id="771"/>
            <p14:sldId id="788"/>
            <p14:sldId id="770"/>
            <p14:sldId id="787"/>
            <p14:sldId id="776"/>
            <p14:sldId id="734"/>
            <p14:sldId id="735"/>
            <p14:sldId id="736"/>
            <p14:sldId id="738"/>
            <p14:sldId id="742"/>
            <p14:sldId id="737"/>
            <p14:sldId id="744"/>
            <p14:sldId id="777"/>
            <p14:sldId id="778"/>
            <p14:sldId id="779"/>
            <p14:sldId id="808"/>
            <p14:sldId id="809"/>
            <p14:sldId id="810"/>
            <p14:sldId id="811"/>
            <p14:sldId id="812"/>
            <p14:sldId id="813"/>
            <p14:sldId id="814"/>
            <p14:sldId id="815"/>
            <p14:sldId id="816"/>
            <p14:sldId id="817"/>
            <p14:sldId id="754"/>
            <p14:sldId id="755"/>
            <p14:sldId id="397"/>
            <p14:sldId id="421"/>
            <p14:sldId id="756"/>
            <p14:sldId id="415"/>
            <p14:sldId id="406"/>
            <p14:sldId id="818"/>
            <p14:sldId id="819"/>
            <p14:sldId id="797"/>
            <p14:sldId id="792"/>
            <p14:sldId id="790"/>
            <p14:sldId id="793"/>
            <p14:sldId id="795"/>
            <p14:sldId id="794"/>
            <p14:sldId id="796"/>
            <p14:sldId id="798"/>
            <p14:sldId id="799"/>
            <p14:sldId id="804"/>
            <p14:sldId id="800"/>
            <p14:sldId id="801"/>
            <p14:sldId id="802"/>
            <p14:sldId id="803"/>
            <p14:sldId id="806"/>
            <p14:sldId id="805"/>
            <p14:sldId id="807"/>
            <p14:sldId id="758"/>
            <p14:sldId id="821"/>
            <p14:sldId id="822"/>
            <p14:sldId id="823"/>
            <p14:sldId id="824"/>
            <p14:sldId id="825"/>
            <p14:sldId id="713"/>
            <p14:sldId id="820"/>
            <p14:sldId id="34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lorian Nuxoll" initials="FN" lastIdx="1" clrIdx="0">
    <p:extLst>
      <p:ext uri="{19B8F6BF-5375-455C-9EA6-DF929625EA0E}">
        <p15:presenceInfo xmlns:p15="http://schemas.microsoft.com/office/powerpoint/2012/main" userId="c112223b0a12bea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C06B"/>
    <a:srgbClr val="E9EEF9"/>
    <a:srgbClr val="0069B4"/>
    <a:srgbClr val="FFFFFF"/>
    <a:srgbClr val="F29B26"/>
    <a:srgbClr val="9BBB5C"/>
    <a:srgbClr val="1EA185"/>
    <a:srgbClr val="C7D107"/>
    <a:srgbClr val="A5A5A5"/>
    <a:srgbClr val="2B37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221ED5-BEE5-4271-B101-9201C18AFB19}" v="361" dt="2020-04-08T12:34:37.6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5220" autoAdjust="0"/>
  </p:normalViewPr>
  <p:slideViewPr>
    <p:cSldViewPr snapToGrid="0">
      <p:cViewPr>
        <p:scale>
          <a:sx n="50" d="100"/>
          <a:sy n="50" d="100"/>
        </p:scale>
        <p:origin x="2028" y="14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commentAuthors" Target="commentAuthors.xml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A8D42F-0392-4470-9FF4-6757B343C1F8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41399B7-9AB1-4A1F-9E34-CAE323E89BA0}">
      <dgm:prSet phldrT="[Text]"/>
      <dgm:spPr/>
      <dgm:t>
        <a:bodyPr/>
        <a:lstStyle/>
        <a:p>
          <a:r>
            <a:rPr lang="de-DE" dirty="0"/>
            <a:t>Lehrer</a:t>
          </a:r>
        </a:p>
      </dgm:t>
    </dgm:pt>
    <dgm:pt modelId="{1E179468-ABF9-4CF1-9CE7-8DD348617B19}" type="parTrans" cxnId="{66D33A25-BA6B-40B6-A2B7-A47043BF5C15}">
      <dgm:prSet/>
      <dgm:spPr/>
      <dgm:t>
        <a:bodyPr/>
        <a:lstStyle/>
        <a:p>
          <a:endParaRPr lang="de-DE"/>
        </a:p>
      </dgm:t>
    </dgm:pt>
    <dgm:pt modelId="{CAAB1F4F-5C80-4497-9034-DC4A15D50AB4}" type="sibTrans" cxnId="{66D33A25-BA6B-40B6-A2B7-A47043BF5C15}">
      <dgm:prSet/>
      <dgm:spPr/>
      <dgm:t>
        <a:bodyPr/>
        <a:lstStyle/>
        <a:p>
          <a:endParaRPr lang="de-DE"/>
        </a:p>
      </dgm:t>
    </dgm:pt>
    <dgm:pt modelId="{40EF899C-342F-4AFC-84F2-83C1FB8A07E4}">
      <dgm:prSet phldrT="[Text]"/>
      <dgm:spPr/>
      <dgm:t>
        <a:bodyPr/>
        <a:lstStyle/>
        <a:p>
          <a:r>
            <a:rPr lang="de-DE" dirty="0"/>
            <a:t>Konzepte</a:t>
          </a:r>
        </a:p>
      </dgm:t>
    </dgm:pt>
    <dgm:pt modelId="{21E5746D-5924-4DD8-966A-9F9B05E9F14C}" type="parTrans" cxnId="{D0B724FB-2FA4-4454-9EFE-E266C2CD3EBA}">
      <dgm:prSet/>
      <dgm:spPr/>
      <dgm:t>
        <a:bodyPr/>
        <a:lstStyle/>
        <a:p>
          <a:endParaRPr lang="de-DE"/>
        </a:p>
      </dgm:t>
    </dgm:pt>
    <dgm:pt modelId="{80816F61-3BDB-4802-B4CE-0B6F4D50887C}" type="sibTrans" cxnId="{D0B724FB-2FA4-4454-9EFE-E266C2CD3EBA}">
      <dgm:prSet/>
      <dgm:spPr/>
      <dgm:t>
        <a:bodyPr/>
        <a:lstStyle/>
        <a:p>
          <a:endParaRPr lang="de-DE"/>
        </a:p>
      </dgm:t>
    </dgm:pt>
    <dgm:pt modelId="{E4901DFF-68B5-40C5-ACCE-E053A32B54D0}">
      <dgm:prSet phldrT="[Text]"/>
      <dgm:spPr/>
      <dgm:t>
        <a:bodyPr/>
        <a:lstStyle/>
        <a:p>
          <a:r>
            <a:rPr lang="de-DE" dirty="0"/>
            <a:t>Technik</a:t>
          </a:r>
        </a:p>
      </dgm:t>
    </dgm:pt>
    <dgm:pt modelId="{25CC72B3-11B6-464C-BB55-0E4D7B3094B6}" type="parTrans" cxnId="{DFCCA58B-41E0-455F-ACBA-E827BE845C2F}">
      <dgm:prSet/>
      <dgm:spPr/>
      <dgm:t>
        <a:bodyPr/>
        <a:lstStyle/>
        <a:p>
          <a:endParaRPr lang="de-DE"/>
        </a:p>
      </dgm:t>
    </dgm:pt>
    <dgm:pt modelId="{28FB8C42-9191-4AB0-B266-02AE96F14377}" type="sibTrans" cxnId="{DFCCA58B-41E0-455F-ACBA-E827BE845C2F}">
      <dgm:prSet/>
      <dgm:spPr/>
      <dgm:t>
        <a:bodyPr/>
        <a:lstStyle/>
        <a:p>
          <a:endParaRPr lang="de-DE"/>
        </a:p>
      </dgm:t>
    </dgm:pt>
    <dgm:pt modelId="{C3FC85BE-5517-4C9B-9743-64A7A75395E0}" type="pres">
      <dgm:prSet presAssocID="{83A8D42F-0392-4470-9FF4-6757B343C1F8}" presName="Name0" presStyleCnt="0">
        <dgm:presLayoutVars>
          <dgm:dir/>
          <dgm:resizeHandles val="exact"/>
        </dgm:presLayoutVars>
      </dgm:prSet>
      <dgm:spPr/>
    </dgm:pt>
    <dgm:pt modelId="{554844DE-7579-404A-87CB-E403C80C5EDF}" type="pres">
      <dgm:prSet presAssocID="{A41399B7-9AB1-4A1F-9E34-CAE323E89BA0}" presName="node" presStyleLbl="node1" presStyleIdx="0" presStyleCnt="3">
        <dgm:presLayoutVars>
          <dgm:bulletEnabled val="1"/>
        </dgm:presLayoutVars>
      </dgm:prSet>
      <dgm:spPr/>
    </dgm:pt>
    <dgm:pt modelId="{E0E5B36E-53AF-40BB-BD3A-B85887341584}" type="pres">
      <dgm:prSet presAssocID="{CAAB1F4F-5C80-4497-9034-DC4A15D50AB4}" presName="sibTrans" presStyleLbl="sibTrans2D1" presStyleIdx="0" presStyleCnt="3"/>
      <dgm:spPr/>
    </dgm:pt>
    <dgm:pt modelId="{CEA69DB3-5255-45A4-9971-54C44F5CDA6E}" type="pres">
      <dgm:prSet presAssocID="{CAAB1F4F-5C80-4497-9034-DC4A15D50AB4}" presName="connectorText" presStyleLbl="sibTrans2D1" presStyleIdx="0" presStyleCnt="3"/>
      <dgm:spPr/>
    </dgm:pt>
    <dgm:pt modelId="{277C20C8-1208-4B51-8AEE-972B33B6E070}" type="pres">
      <dgm:prSet presAssocID="{40EF899C-342F-4AFC-84F2-83C1FB8A07E4}" presName="node" presStyleLbl="node1" presStyleIdx="1" presStyleCnt="3">
        <dgm:presLayoutVars>
          <dgm:bulletEnabled val="1"/>
        </dgm:presLayoutVars>
      </dgm:prSet>
      <dgm:spPr/>
    </dgm:pt>
    <dgm:pt modelId="{5B19931F-0643-4DF8-82C7-038A16C29317}" type="pres">
      <dgm:prSet presAssocID="{80816F61-3BDB-4802-B4CE-0B6F4D50887C}" presName="sibTrans" presStyleLbl="sibTrans2D1" presStyleIdx="1" presStyleCnt="3"/>
      <dgm:spPr/>
    </dgm:pt>
    <dgm:pt modelId="{2B30E4D9-0869-4773-AD36-01A4954B854B}" type="pres">
      <dgm:prSet presAssocID="{80816F61-3BDB-4802-B4CE-0B6F4D50887C}" presName="connectorText" presStyleLbl="sibTrans2D1" presStyleIdx="1" presStyleCnt="3"/>
      <dgm:spPr/>
    </dgm:pt>
    <dgm:pt modelId="{F3D47350-2F31-4C6D-AADA-32C5C82359E4}" type="pres">
      <dgm:prSet presAssocID="{E4901DFF-68B5-40C5-ACCE-E053A32B54D0}" presName="node" presStyleLbl="node1" presStyleIdx="2" presStyleCnt="3">
        <dgm:presLayoutVars>
          <dgm:bulletEnabled val="1"/>
        </dgm:presLayoutVars>
      </dgm:prSet>
      <dgm:spPr/>
    </dgm:pt>
    <dgm:pt modelId="{060A8819-AEB2-4EF7-8114-A8E4196B27EE}" type="pres">
      <dgm:prSet presAssocID="{28FB8C42-9191-4AB0-B266-02AE96F14377}" presName="sibTrans" presStyleLbl="sibTrans2D1" presStyleIdx="2" presStyleCnt="3"/>
      <dgm:spPr/>
    </dgm:pt>
    <dgm:pt modelId="{DD859530-862A-433E-88F9-CF3F9C9BA59C}" type="pres">
      <dgm:prSet presAssocID="{28FB8C42-9191-4AB0-B266-02AE96F14377}" presName="connectorText" presStyleLbl="sibTrans2D1" presStyleIdx="2" presStyleCnt="3"/>
      <dgm:spPr/>
    </dgm:pt>
  </dgm:ptLst>
  <dgm:cxnLst>
    <dgm:cxn modelId="{3BC71B22-792C-4501-9797-79E03215328A}" type="presOf" srcId="{28FB8C42-9191-4AB0-B266-02AE96F14377}" destId="{060A8819-AEB2-4EF7-8114-A8E4196B27EE}" srcOrd="0" destOrd="0" presId="urn:microsoft.com/office/officeart/2005/8/layout/cycle7"/>
    <dgm:cxn modelId="{66D33A25-BA6B-40B6-A2B7-A47043BF5C15}" srcId="{83A8D42F-0392-4470-9FF4-6757B343C1F8}" destId="{A41399B7-9AB1-4A1F-9E34-CAE323E89BA0}" srcOrd="0" destOrd="0" parTransId="{1E179468-ABF9-4CF1-9CE7-8DD348617B19}" sibTransId="{CAAB1F4F-5C80-4497-9034-DC4A15D50AB4}"/>
    <dgm:cxn modelId="{3DA03037-858F-43A0-A561-9328B7F34521}" type="presOf" srcId="{80816F61-3BDB-4802-B4CE-0B6F4D50887C}" destId="{5B19931F-0643-4DF8-82C7-038A16C29317}" srcOrd="0" destOrd="0" presId="urn:microsoft.com/office/officeart/2005/8/layout/cycle7"/>
    <dgm:cxn modelId="{D50C0847-E952-430A-B1AF-F645A1360483}" type="presOf" srcId="{E4901DFF-68B5-40C5-ACCE-E053A32B54D0}" destId="{F3D47350-2F31-4C6D-AADA-32C5C82359E4}" srcOrd="0" destOrd="0" presId="urn:microsoft.com/office/officeart/2005/8/layout/cycle7"/>
    <dgm:cxn modelId="{7EB30673-4C0B-4E75-85D4-F75389FDC909}" type="presOf" srcId="{80816F61-3BDB-4802-B4CE-0B6F4D50887C}" destId="{2B30E4D9-0869-4773-AD36-01A4954B854B}" srcOrd="1" destOrd="0" presId="urn:microsoft.com/office/officeart/2005/8/layout/cycle7"/>
    <dgm:cxn modelId="{FB98CC7E-230C-499C-9EBB-DB8D4948EA1A}" type="presOf" srcId="{83A8D42F-0392-4470-9FF4-6757B343C1F8}" destId="{C3FC85BE-5517-4C9B-9743-64A7A75395E0}" srcOrd="0" destOrd="0" presId="urn:microsoft.com/office/officeart/2005/8/layout/cycle7"/>
    <dgm:cxn modelId="{1EED5C85-7258-4E15-A8F9-9247924E1E07}" type="presOf" srcId="{CAAB1F4F-5C80-4497-9034-DC4A15D50AB4}" destId="{CEA69DB3-5255-45A4-9971-54C44F5CDA6E}" srcOrd="1" destOrd="0" presId="urn:microsoft.com/office/officeart/2005/8/layout/cycle7"/>
    <dgm:cxn modelId="{DFCCA58B-41E0-455F-ACBA-E827BE845C2F}" srcId="{83A8D42F-0392-4470-9FF4-6757B343C1F8}" destId="{E4901DFF-68B5-40C5-ACCE-E053A32B54D0}" srcOrd="2" destOrd="0" parTransId="{25CC72B3-11B6-464C-BB55-0E4D7B3094B6}" sibTransId="{28FB8C42-9191-4AB0-B266-02AE96F14377}"/>
    <dgm:cxn modelId="{7ED8FE94-EB91-4AB0-98F7-8621F745929B}" type="presOf" srcId="{40EF899C-342F-4AFC-84F2-83C1FB8A07E4}" destId="{277C20C8-1208-4B51-8AEE-972B33B6E070}" srcOrd="0" destOrd="0" presId="urn:microsoft.com/office/officeart/2005/8/layout/cycle7"/>
    <dgm:cxn modelId="{9E26DDA8-10BB-4B5A-93A0-F96676B19D43}" type="presOf" srcId="{A41399B7-9AB1-4A1F-9E34-CAE323E89BA0}" destId="{554844DE-7579-404A-87CB-E403C80C5EDF}" srcOrd="0" destOrd="0" presId="urn:microsoft.com/office/officeart/2005/8/layout/cycle7"/>
    <dgm:cxn modelId="{3F8D5EC1-CC0F-422D-9141-A70DCD3FDEA1}" type="presOf" srcId="{28FB8C42-9191-4AB0-B266-02AE96F14377}" destId="{DD859530-862A-433E-88F9-CF3F9C9BA59C}" srcOrd="1" destOrd="0" presId="urn:microsoft.com/office/officeart/2005/8/layout/cycle7"/>
    <dgm:cxn modelId="{D45EFAE9-1E20-4DD3-9803-DB5C2CD42A1C}" type="presOf" srcId="{CAAB1F4F-5C80-4497-9034-DC4A15D50AB4}" destId="{E0E5B36E-53AF-40BB-BD3A-B85887341584}" srcOrd="0" destOrd="0" presId="urn:microsoft.com/office/officeart/2005/8/layout/cycle7"/>
    <dgm:cxn modelId="{D0B724FB-2FA4-4454-9EFE-E266C2CD3EBA}" srcId="{83A8D42F-0392-4470-9FF4-6757B343C1F8}" destId="{40EF899C-342F-4AFC-84F2-83C1FB8A07E4}" srcOrd="1" destOrd="0" parTransId="{21E5746D-5924-4DD8-966A-9F9B05E9F14C}" sibTransId="{80816F61-3BDB-4802-B4CE-0B6F4D50887C}"/>
    <dgm:cxn modelId="{8F330314-1D4D-4BB0-9966-6381362C8FCC}" type="presParOf" srcId="{C3FC85BE-5517-4C9B-9743-64A7A75395E0}" destId="{554844DE-7579-404A-87CB-E403C80C5EDF}" srcOrd="0" destOrd="0" presId="urn:microsoft.com/office/officeart/2005/8/layout/cycle7"/>
    <dgm:cxn modelId="{802B9D4F-63C2-480A-A58C-97C594064606}" type="presParOf" srcId="{C3FC85BE-5517-4C9B-9743-64A7A75395E0}" destId="{E0E5B36E-53AF-40BB-BD3A-B85887341584}" srcOrd="1" destOrd="0" presId="urn:microsoft.com/office/officeart/2005/8/layout/cycle7"/>
    <dgm:cxn modelId="{787D4267-841D-492B-BEAB-66E676523CC6}" type="presParOf" srcId="{E0E5B36E-53AF-40BB-BD3A-B85887341584}" destId="{CEA69DB3-5255-45A4-9971-54C44F5CDA6E}" srcOrd="0" destOrd="0" presId="urn:microsoft.com/office/officeart/2005/8/layout/cycle7"/>
    <dgm:cxn modelId="{C6BFA12A-650A-4C31-B01B-A568A59773A2}" type="presParOf" srcId="{C3FC85BE-5517-4C9B-9743-64A7A75395E0}" destId="{277C20C8-1208-4B51-8AEE-972B33B6E070}" srcOrd="2" destOrd="0" presId="urn:microsoft.com/office/officeart/2005/8/layout/cycle7"/>
    <dgm:cxn modelId="{D2EBA9A0-21A9-4AF6-AF72-A9CB13727607}" type="presParOf" srcId="{C3FC85BE-5517-4C9B-9743-64A7A75395E0}" destId="{5B19931F-0643-4DF8-82C7-038A16C29317}" srcOrd="3" destOrd="0" presId="urn:microsoft.com/office/officeart/2005/8/layout/cycle7"/>
    <dgm:cxn modelId="{7020BB20-9960-4758-A3AE-0995B3C3D483}" type="presParOf" srcId="{5B19931F-0643-4DF8-82C7-038A16C29317}" destId="{2B30E4D9-0869-4773-AD36-01A4954B854B}" srcOrd="0" destOrd="0" presId="urn:microsoft.com/office/officeart/2005/8/layout/cycle7"/>
    <dgm:cxn modelId="{62FECC96-A159-4DF5-9072-15225DE38D46}" type="presParOf" srcId="{C3FC85BE-5517-4C9B-9743-64A7A75395E0}" destId="{F3D47350-2F31-4C6D-AADA-32C5C82359E4}" srcOrd="4" destOrd="0" presId="urn:microsoft.com/office/officeart/2005/8/layout/cycle7"/>
    <dgm:cxn modelId="{0477D938-82C3-4B19-AC96-92415A0D4330}" type="presParOf" srcId="{C3FC85BE-5517-4C9B-9743-64A7A75395E0}" destId="{060A8819-AEB2-4EF7-8114-A8E4196B27EE}" srcOrd="5" destOrd="0" presId="urn:microsoft.com/office/officeart/2005/8/layout/cycle7"/>
    <dgm:cxn modelId="{4992B38F-804F-47B7-81FA-6ABE1B11CD4D}" type="presParOf" srcId="{060A8819-AEB2-4EF7-8114-A8E4196B27EE}" destId="{DD859530-862A-433E-88F9-CF3F9C9BA59C}" srcOrd="0" destOrd="0" presId="urn:microsoft.com/office/officeart/2005/8/layout/cycle7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1A3D26-4961-448D-9DC7-BC8B86AA145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38D7B134-09B2-4DE0-928E-BD9F4E7C7D30}">
      <dgm:prSet phldrT="[Text]" custT="1"/>
      <dgm:spPr>
        <a:solidFill>
          <a:srgbClr val="F09283"/>
        </a:solidFill>
      </dgm:spPr>
      <dgm:t>
        <a:bodyPr/>
        <a:lstStyle/>
        <a:p>
          <a:r>
            <a:rPr lang="de-DE" sz="2100" dirty="0"/>
            <a:t>Regelmäßiger Einsatz digitaler Technologien</a:t>
          </a:r>
        </a:p>
      </dgm:t>
    </dgm:pt>
    <dgm:pt modelId="{44690B8B-0779-41E6-BB19-F5CBF2078129}" type="parTrans" cxnId="{5163CD61-CAD2-49E9-9D4E-AB8C59990D5B}">
      <dgm:prSet/>
      <dgm:spPr/>
      <dgm:t>
        <a:bodyPr/>
        <a:lstStyle/>
        <a:p>
          <a:endParaRPr lang="de-DE"/>
        </a:p>
      </dgm:t>
    </dgm:pt>
    <dgm:pt modelId="{74961139-72EA-41CB-9BCA-185F18EBFB79}" type="sibTrans" cxnId="{5163CD61-CAD2-49E9-9D4E-AB8C59990D5B}">
      <dgm:prSet/>
      <dgm:spPr/>
      <dgm:t>
        <a:bodyPr/>
        <a:lstStyle/>
        <a:p>
          <a:endParaRPr lang="de-DE"/>
        </a:p>
      </dgm:t>
    </dgm:pt>
    <dgm:pt modelId="{0B3923D8-A3C8-4E00-A1D7-95D50978CB30}" type="pres">
      <dgm:prSet presAssocID="{9B1A3D26-4961-448D-9DC7-BC8B86AA1459}" presName="Name0" presStyleCnt="0">
        <dgm:presLayoutVars>
          <dgm:dir/>
          <dgm:animLvl val="lvl"/>
          <dgm:resizeHandles val="exact"/>
        </dgm:presLayoutVars>
      </dgm:prSet>
      <dgm:spPr/>
    </dgm:pt>
    <dgm:pt modelId="{8C235A0A-D9F3-4905-AB9F-BD86EC9D6537}" type="pres">
      <dgm:prSet presAssocID="{38D7B134-09B2-4DE0-928E-BD9F4E7C7D30}" presName="parTxOnly" presStyleLbl="node1" presStyleIdx="0" presStyleCnt="1" custLinFactY="-87263" custLinFactNeighborX="3936" custLinFactNeighborY="-100000">
        <dgm:presLayoutVars>
          <dgm:chMax val="0"/>
          <dgm:chPref val="0"/>
          <dgm:bulletEnabled val="1"/>
        </dgm:presLayoutVars>
      </dgm:prSet>
      <dgm:spPr/>
    </dgm:pt>
  </dgm:ptLst>
  <dgm:cxnLst>
    <dgm:cxn modelId="{4332EE17-96FB-4876-BF61-7AF9A2AEA918}" type="presOf" srcId="{38D7B134-09B2-4DE0-928E-BD9F4E7C7D30}" destId="{8C235A0A-D9F3-4905-AB9F-BD86EC9D6537}" srcOrd="0" destOrd="0" presId="urn:microsoft.com/office/officeart/2005/8/layout/chevron1"/>
    <dgm:cxn modelId="{4624213D-A63B-42DE-9D46-1D90469D65D5}" type="presOf" srcId="{9B1A3D26-4961-448D-9DC7-BC8B86AA1459}" destId="{0B3923D8-A3C8-4E00-A1D7-95D50978CB30}" srcOrd="0" destOrd="0" presId="urn:microsoft.com/office/officeart/2005/8/layout/chevron1"/>
    <dgm:cxn modelId="{5163CD61-CAD2-49E9-9D4E-AB8C59990D5B}" srcId="{9B1A3D26-4961-448D-9DC7-BC8B86AA1459}" destId="{38D7B134-09B2-4DE0-928E-BD9F4E7C7D30}" srcOrd="0" destOrd="0" parTransId="{44690B8B-0779-41E6-BB19-F5CBF2078129}" sibTransId="{74961139-72EA-41CB-9BCA-185F18EBFB79}"/>
    <dgm:cxn modelId="{B602CD12-0596-4C17-B781-7F13A314544F}" type="presParOf" srcId="{0B3923D8-A3C8-4E00-A1D7-95D50978CB30}" destId="{8C235A0A-D9F3-4905-AB9F-BD86EC9D6537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4844DE-7579-404A-87CB-E403C80C5EDF}">
      <dsp:nvSpPr>
        <dsp:cNvPr id="0" name=""/>
        <dsp:cNvSpPr/>
      </dsp:nvSpPr>
      <dsp:spPr>
        <a:xfrm>
          <a:off x="3569400" y="808"/>
          <a:ext cx="1847225" cy="9236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/>
            <a:t>Lehrer</a:t>
          </a:r>
        </a:p>
      </dsp:txBody>
      <dsp:txXfrm>
        <a:off x="3596452" y="27860"/>
        <a:ext cx="1793121" cy="869508"/>
      </dsp:txXfrm>
    </dsp:sp>
    <dsp:sp modelId="{E0E5B36E-53AF-40BB-BD3A-B85887341584}">
      <dsp:nvSpPr>
        <dsp:cNvPr id="0" name=""/>
        <dsp:cNvSpPr/>
      </dsp:nvSpPr>
      <dsp:spPr>
        <a:xfrm rot="3600000">
          <a:off x="4774566" y="1621200"/>
          <a:ext cx="961350" cy="32326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300" kern="1200"/>
        </a:p>
      </dsp:txBody>
      <dsp:txXfrm>
        <a:off x="4871545" y="1685853"/>
        <a:ext cx="767392" cy="193958"/>
      </dsp:txXfrm>
    </dsp:sp>
    <dsp:sp modelId="{277C20C8-1208-4B51-8AEE-972B33B6E070}">
      <dsp:nvSpPr>
        <dsp:cNvPr id="0" name=""/>
        <dsp:cNvSpPr/>
      </dsp:nvSpPr>
      <dsp:spPr>
        <a:xfrm>
          <a:off x="5093857" y="2641244"/>
          <a:ext cx="1847225" cy="9236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/>
            <a:t>Konzepte</a:t>
          </a:r>
        </a:p>
      </dsp:txBody>
      <dsp:txXfrm>
        <a:off x="5120909" y="2668296"/>
        <a:ext cx="1793121" cy="869508"/>
      </dsp:txXfrm>
    </dsp:sp>
    <dsp:sp modelId="{5B19931F-0643-4DF8-82C7-038A16C29317}">
      <dsp:nvSpPr>
        <dsp:cNvPr id="0" name=""/>
        <dsp:cNvSpPr/>
      </dsp:nvSpPr>
      <dsp:spPr>
        <a:xfrm rot="10800000">
          <a:off x="4012338" y="2941419"/>
          <a:ext cx="961350" cy="32326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300" kern="1200"/>
        </a:p>
      </dsp:txBody>
      <dsp:txXfrm rot="10800000">
        <a:off x="4109317" y="3006072"/>
        <a:ext cx="767392" cy="193958"/>
      </dsp:txXfrm>
    </dsp:sp>
    <dsp:sp modelId="{F3D47350-2F31-4C6D-AADA-32C5C82359E4}">
      <dsp:nvSpPr>
        <dsp:cNvPr id="0" name=""/>
        <dsp:cNvSpPr/>
      </dsp:nvSpPr>
      <dsp:spPr>
        <a:xfrm>
          <a:off x="2044944" y="2641244"/>
          <a:ext cx="1847225" cy="9236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/>
            <a:t>Technik</a:t>
          </a:r>
        </a:p>
      </dsp:txBody>
      <dsp:txXfrm>
        <a:off x="2071996" y="2668296"/>
        <a:ext cx="1793121" cy="869508"/>
      </dsp:txXfrm>
    </dsp:sp>
    <dsp:sp modelId="{060A8819-AEB2-4EF7-8114-A8E4196B27EE}">
      <dsp:nvSpPr>
        <dsp:cNvPr id="0" name=""/>
        <dsp:cNvSpPr/>
      </dsp:nvSpPr>
      <dsp:spPr>
        <a:xfrm rot="18000000">
          <a:off x="3250109" y="1621200"/>
          <a:ext cx="961350" cy="32326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300" kern="1200"/>
        </a:p>
      </dsp:txBody>
      <dsp:txXfrm>
        <a:off x="3347088" y="1685853"/>
        <a:ext cx="767392" cy="1939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235A0A-D9F3-4905-AB9F-BD86EC9D6537}">
      <dsp:nvSpPr>
        <dsp:cNvPr id="0" name=""/>
        <dsp:cNvSpPr/>
      </dsp:nvSpPr>
      <dsp:spPr>
        <a:xfrm>
          <a:off x="0" y="0"/>
          <a:ext cx="3145746" cy="1258298"/>
        </a:xfrm>
        <a:prstGeom prst="chevron">
          <a:avLst/>
        </a:prstGeom>
        <a:solidFill>
          <a:srgbClr val="F0928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Regelmäßiger Einsatz digitaler Technologien</a:t>
          </a:r>
        </a:p>
      </dsp:txBody>
      <dsp:txXfrm>
        <a:off x="629149" y="0"/>
        <a:ext cx="1887448" cy="12582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FEF7E-2E10-4466-B56A-5A771387D2CA}" type="datetimeFigureOut">
              <a:rPr lang="de-DE" smtClean="0"/>
              <a:t>08.04.2020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1F3C5-6D60-4467-B1B7-FA3AFA71064A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3629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5948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198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6680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7910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7297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3380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2150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930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248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089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851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646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58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115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010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765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08.04.2020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5832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08.04.2020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2728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08.04.2020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7549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08.04.2020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2012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08.04.2020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54C9CD3-C570-4FFF-9254-D6FCDC9A7D97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  <a:ln>
            <a:solidFill>
              <a:srgbClr val="86C0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77027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08.04.2020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8733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08.04.2020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0860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08.04.2020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6973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08.04.2020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76194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08.04.2020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89396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08.04.2020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4027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08.04.2020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3593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08.04.2020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4680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08.04.2020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03138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08.04.2020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4553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08.04.2020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5166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08.04.2020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85760" y="-4766"/>
            <a:ext cx="4206240" cy="130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378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08.04.2020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1297971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08.04.2020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7" name="Textfeld 6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405508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08.04.2020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6" name="Textfeld 5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2282577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08.04.2020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2701518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08.04.2020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3521079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231E1-9202-48BC-BD4B-A9CD5C58C900}" type="datetimeFigureOut">
              <a:rPr lang="de-DE" smtClean="0"/>
              <a:t>08.04.2020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791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231E1-9202-48BC-BD4B-A9CD5C58C900}" type="datetimeFigureOut">
              <a:rPr lang="de-DE" smtClean="0"/>
              <a:t>08.04.2020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502868-D2B2-47BD-AE2B-66BC1E0798B7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  <a:ln>
            <a:solidFill>
              <a:srgbClr val="86C0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08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18/10/26/style/digital-divide-screens-schools.html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apiert.de/schuelerwettbewerb/unterrichtsmaterial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3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2.wmf"/><Relationship Id="rId4" Type="http://schemas.openxmlformats.org/officeDocument/2006/relationships/oleObject" Target="../embeddings/oleObject1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.uk/learningenglish/english/features/6-minute-english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phet.colorado.edu/de/" TargetMode="External"/><Relationship Id="rId4" Type="http://schemas.openxmlformats.org/officeDocument/2006/relationships/image" Target="../media/image64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schoolfox.com/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mailto:florian.nuxoll@gmx.net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178A8DB8-D51C-476C-8CA4-A944AD7A1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40" y="1"/>
            <a:ext cx="12058059" cy="1283567"/>
          </a:xfrm>
        </p:spPr>
        <p:txBody>
          <a:bodyPr>
            <a:normAutofit fontScale="90000"/>
          </a:bodyPr>
          <a:lstStyle/>
          <a:p>
            <a:pPr algn="ctr"/>
            <a:r>
              <a:rPr lang="de-DE" b="1" dirty="0"/>
              <a:t>Unterricht in Zeiten der Digitalisierung (und Corona)</a:t>
            </a:r>
            <a:br>
              <a:rPr lang="de-DE" b="1" dirty="0"/>
            </a:br>
            <a:r>
              <a:rPr lang="de-DE" b="1" dirty="0"/>
              <a:t>- Was muss sich ändern und was gerade nicht?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E3CF895-C30B-49DA-95E4-47F25406E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1519" y="2571750"/>
            <a:ext cx="3628513" cy="202057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74A6F5E-2105-4F59-96EE-70D468184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19" y="2571750"/>
            <a:ext cx="3592124" cy="2021804"/>
          </a:xfrm>
          <a:prstGeom prst="rect">
            <a:avLst/>
          </a:prstGeom>
        </p:spPr>
      </p:pic>
      <p:pic>
        <p:nvPicPr>
          <p:cNvPr id="8" name="Inhaltsplatzhalter 4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7C5847DE-8722-4A3A-895F-1B1F6B5F8F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277" y="2571750"/>
            <a:ext cx="3315384" cy="2020570"/>
          </a:xfrm>
        </p:spPr>
      </p:pic>
    </p:spTree>
    <p:extLst>
      <p:ext uri="{BB962C8B-B14F-4D97-AF65-F5344CB8AC3E}">
        <p14:creationId xmlns:p14="http://schemas.microsoft.com/office/powerpoint/2010/main" val="2080062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92549A-1A26-4F42-965C-103A99980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63FF1F0C-327A-404E-8860-76A2CC7419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6225"/>
            <a:ext cx="12192000" cy="7430450"/>
          </a:xfrm>
        </p:spPr>
      </p:pic>
    </p:spTree>
    <p:extLst>
      <p:ext uri="{BB962C8B-B14F-4D97-AF65-F5344CB8AC3E}">
        <p14:creationId xmlns:p14="http://schemas.microsoft.com/office/powerpoint/2010/main" val="408346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6BC988-6938-4F47-A93F-8CEF02995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074F05D-5FA2-472A-BE0E-4A4889432E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4000" dirty="0"/>
              <a:t>KMK Strategiepapier</a:t>
            </a:r>
          </a:p>
          <a:p>
            <a:pPr marL="0" indent="0" algn="ctr">
              <a:buNone/>
            </a:pPr>
            <a:endParaRPr lang="de-DE" sz="4000" dirty="0"/>
          </a:p>
          <a:p>
            <a:pPr marL="0" indent="0" algn="ctr">
              <a:buNone/>
            </a:pPr>
            <a:r>
              <a:rPr lang="de-DE" sz="4000" dirty="0"/>
              <a:t>Bildung in der digitalen Welt</a:t>
            </a:r>
          </a:p>
        </p:txBody>
      </p:sp>
    </p:spTree>
    <p:extLst>
      <p:ext uri="{BB962C8B-B14F-4D97-AF65-F5344CB8AC3E}">
        <p14:creationId xmlns:p14="http://schemas.microsoft.com/office/powerpoint/2010/main" val="350142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178A8DB8-D51C-476C-8CA4-A944AD7A1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40" y="1"/>
            <a:ext cx="12058059" cy="1283567"/>
          </a:xfrm>
        </p:spPr>
        <p:txBody>
          <a:bodyPr>
            <a:normAutofit fontScale="90000"/>
          </a:bodyPr>
          <a:lstStyle/>
          <a:p>
            <a:pPr algn="ctr"/>
            <a:r>
              <a:rPr lang="de-DE" b="1" dirty="0"/>
              <a:t>Englischunterricht in Zeiten der Digitalisierung</a:t>
            </a:r>
            <a:br>
              <a:rPr lang="de-DE" b="1" dirty="0"/>
            </a:br>
            <a:r>
              <a:rPr lang="de-DE" b="1" dirty="0"/>
              <a:t>- Was muss sich ändern und was gerade nicht?</a:t>
            </a: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2F9E4F02-FA52-48DE-BD96-2685F6961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002" y="3466545"/>
            <a:ext cx="2264330" cy="2264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1CF77293-00C1-4F44-A09B-8E1E8DE6F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865" y="3442733"/>
            <a:ext cx="2264330" cy="2264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C2945920-42B0-4386-806B-3694A8CD0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727" y="3466545"/>
            <a:ext cx="2264330" cy="2264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1313DC00-1AF6-432C-A447-A37D88AB3203}"/>
              </a:ext>
            </a:extLst>
          </p:cNvPr>
          <p:cNvSpPr/>
          <p:nvPr/>
        </p:nvSpPr>
        <p:spPr>
          <a:xfrm>
            <a:off x="-392097" y="-219075"/>
            <a:ext cx="12740640" cy="1676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0" name="Inhaltsplatzhalter 4">
            <a:extLst>
              <a:ext uri="{FF2B5EF4-FFF2-40B4-BE49-F238E27FC236}">
                <a16:creationId xmlns:a16="http://schemas.microsoft.com/office/drawing/2014/main" id="{AB415222-A01E-4ADF-8618-DAC0CD45E9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4727" y="1164670"/>
            <a:ext cx="2264330" cy="2264330"/>
          </a:xfr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22FD1436-23E8-48FA-89A9-130F8B560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865" y="1164670"/>
            <a:ext cx="2264330" cy="2264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FCC61E74-3BA3-47CA-955B-E66EAEB3A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002" y="1158320"/>
            <a:ext cx="2264330" cy="2264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516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178A8DB8-D51C-476C-8CA4-A944AD7A1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40" y="1"/>
            <a:ext cx="12058059" cy="1283567"/>
          </a:xfrm>
        </p:spPr>
        <p:txBody>
          <a:bodyPr>
            <a:normAutofit/>
          </a:bodyPr>
          <a:lstStyle/>
          <a:p>
            <a:pPr algn="ctr"/>
            <a:r>
              <a:rPr lang="de-DE" b="1" dirty="0"/>
              <a:t>Bildung unter der Bedingung der Kultur der Digitalität</a:t>
            </a:r>
          </a:p>
        </p:txBody>
      </p:sp>
      <p:sp>
        <p:nvSpPr>
          <p:cNvPr id="4" name="Pfeil: gebogen 3">
            <a:extLst>
              <a:ext uri="{FF2B5EF4-FFF2-40B4-BE49-F238E27FC236}">
                <a16:creationId xmlns:a16="http://schemas.microsoft.com/office/drawing/2014/main" id="{6572FC0C-832F-42DE-9846-36FE6D791F7B}"/>
              </a:ext>
            </a:extLst>
          </p:cNvPr>
          <p:cNvSpPr/>
          <p:nvPr/>
        </p:nvSpPr>
        <p:spPr>
          <a:xfrm flipV="1">
            <a:off x="6004560" y="2956560"/>
            <a:ext cx="1960880" cy="2895600"/>
          </a:xfrm>
          <a:prstGeom prst="ben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3" name="Pfeil: gebogen 12">
            <a:extLst>
              <a:ext uri="{FF2B5EF4-FFF2-40B4-BE49-F238E27FC236}">
                <a16:creationId xmlns:a16="http://schemas.microsoft.com/office/drawing/2014/main" id="{E51C2C7C-737A-4B20-A47C-33022E288B9C}"/>
              </a:ext>
            </a:extLst>
          </p:cNvPr>
          <p:cNvSpPr>
            <a:spLocks/>
          </p:cNvSpPr>
          <p:nvPr/>
        </p:nvSpPr>
        <p:spPr>
          <a:xfrm rot="10800000">
            <a:off x="4408320" y="2957760"/>
            <a:ext cx="1962000" cy="2894400"/>
          </a:xfrm>
          <a:prstGeom prst="ben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E304711-48FB-4DFF-BF4C-321A926E63E3}"/>
              </a:ext>
            </a:extLst>
          </p:cNvPr>
          <p:cNvSpPr txBox="1"/>
          <p:nvPr/>
        </p:nvSpPr>
        <p:spPr>
          <a:xfrm>
            <a:off x="4097614" y="2094555"/>
            <a:ext cx="45454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/>
              <a:t>Kultur der Digitalität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709142D-A2CC-4767-8B74-A5690BF30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401" y="4639525"/>
            <a:ext cx="2742236" cy="133737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A0DD22F-BA2D-4A06-B289-6FBF6B6E8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7978" y="4663279"/>
            <a:ext cx="2706524" cy="133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6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EA53973F-3FBA-4E9C-BDF9-E952408BEA5A}"/>
              </a:ext>
            </a:extLst>
          </p:cNvPr>
          <p:cNvSpPr/>
          <p:nvPr/>
        </p:nvSpPr>
        <p:spPr>
          <a:xfrm>
            <a:off x="-152400" y="-294640"/>
            <a:ext cx="12740640" cy="1676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3016AC6-A3D7-4293-87B1-F294A363BC62}"/>
              </a:ext>
            </a:extLst>
          </p:cNvPr>
          <p:cNvSpPr/>
          <p:nvPr/>
        </p:nvSpPr>
        <p:spPr>
          <a:xfrm>
            <a:off x="709275" y="2274838"/>
            <a:ext cx="107734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7200" dirty="0"/>
              <a:t>Analoger </a:t>
            </a:r>
          </a:p>
          <a:p>
            <a:pPr algn="ctr"/>
            <a:r>
              <a:rPr lang="de-DE" sz="7200" dirty="0"/>
              <a:t>Unterricht</a:t>
            </a:r>
          </a:p>
        </p:txBody>
      </p:sp>
    </p:spTree>
    <p:extLst>
      <p:ext uri="{BB962C8B-B14F-4D97-AF65-F5344CB8AC3E}">
        <p14:creationId xmlns:p14="http://schemas.microsoft.com/office/powerpoint/2010/main" val="297646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5CAB6D-C8A2-43C0-89A4-E55E7F481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Analoger Unterricht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02EFEFE-12CC-49E4-8469-8FE2936A0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583" y="1955243"/>
            <a:ext cx="6229473" cy="4083389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FD38F6BF-38A2-4F53-BAE1-4DB787628658}"/>
              </a:ext>
            </a:extLst>
          </p:cNvPr>
          <p:cNvSpPr/>
          <p:nvPr/>
        </p:nvSpPr>
        <p:spPr>
          <a:xfrm>
            <a:off x="3576319" y="606285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>
                <a:hlinkClick r:id="rId3"/>
              </a:rPr>
              <a:t>https://www.nytimes.com/2018/10/26/style/digital-divide-screens-schools.html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6307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0A94CF-1BAB-4635-95DD-74C332596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E7D1DE-6F3D-4A0E-AF4E-11310296F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41239"/>
            <a:ext cx="121920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de-DE" b="1" dirty="0"/>
              <a:t>Medienbildung/digitale Bildung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25AE4F9F-55C7-4A17-BC4C-503C105A8552}"/>
              </a:ext>
            </a:extLst>
          </p:cNvPr>
          <p:cNvGrpSpPr/>
          <p:nvPr/>
        </p:nvGrpSpPr>
        <p:grpSpPr>
          <a:xfrm>
            <a:off x="1964030" y="3302155"/>
            <a:ext cx="3145746" cy="1258298"/>
            <a:chOff x="2582" y="645593"/>
            <a:chExt cx="3145746" cy="1258298"/>
          </a:xfrm>
        </p:grpSpPr>
        <p:sp>
          <p:nvSpPr>
            <p:cNvPr id="5" name="Pfeil: Chevron 4">
              <a:extLst>
                <a:ext uri="{FF2B5EF4-FFF2-40B4-BE49-F238E27FC236}">
                  <a16:creationId xmlns:a16="http://schemas.microsoft.com/office/drawing/2014/main" id="{151724EE-58EF-4641-99A3-6A45ED9C870D}"/>
                </a:ext>
              </a:extLst>
            </p:cNvPr>
            <p:cNvSpPr/>
            <p:nvPr/>
          </p:nvSpPr>
          <p:spPr>
            <a:xfrm>
              <a:off x="2582" y="645593"/>
              <a:ext cx="3145746" cy="1258298"/>
            </a:xfrm>
            <a:prstGeom prst="chevron">
              <a:avLst/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Pfeil: Chevron 4">
              <a:extLst>
                <a:ext uri="{FF2B5EF4-FFF2-40B4-BE49-F238E27FC236}">
                  <a16:creationId xmlns:a16="http://schemas.microsoft.com/office/drawing/2014/main" id="{B2174F9D-585E-415A-AB9A-DC47AEC71ACE}"/>
                </a:ext>
              </a:extLst>
            </p:cNvPr>
            <p:cNvSpPr txBox="1"/>
            <p:nvPr/>
          </p:nvSpPr>
          <p:spPr>
            <a:xfrm>
              <a:off x="631731" y="645593"/>
              <a:ext cx="1887448" cy="1258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4011" tIns="28004" rIns="28004" bIns="28004" numCol="1" spcCol="1270" anchor="ctr" anchorCtr="0">
              <a:noAutofit/>
            </a:bodyPr>
            <a:lstStyle/>
            <a:p>
              <a:pPr marL="0" marR="0" lvl="0" indent="0" algn="ctr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ohne digitale Technologien</a:t>
              </a:r>
            </a:p>
          </p:txBody>
        </p: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id="{E9663412-EEBE-4890-8A55-AB900BB44B8C}"/>
              </a:ext>
            </a:extLst>
          </p:cNvPr>
          <p:cNvSpPr txBox="1"/>
          <p:nvPr/>
        </p:nvSpPr>
        <p:spPr>
          <a:xfrm>
            <a:off x="2824721" y="2664318"/>
            <a:ext cx="1424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Schritt 1</a:t>
            </a:r>
          </a:p>
        </p:txBody>
      </p:sp>
    </p:spTree>
    <p:extLst>
      <p:ext uri="{BB962C8B-B14F-4D97-AF65-F5344CB8AC3E}">
        <p14:creationId xmlns:p14="http://schemas.microsoft.com/office/powerpoint/2010/main" val="138484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EA53973F-3FBA-4E9C-BDF9-E952408BEA5A}"/>
              </a:ext>
            </a:extLst>
          </p:cNvPr>
          <p:cNvSpPr/>
          <p:nvPr/>
        </p:nvSpPr>
        <p:spPr>
          <a:xfrm>
            <a:off x="-152400" y="-294640"/>
            <a:ext cx="12740640" cy="1676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3016AC6-A3D7-4293-87B1-F294A363BC62}"/>
              </a:ext>
            </a:extLst>
          </p:cNvPr>
          <p:cNvSpPr/>
          <p:nvPr/>
        </p:nvSpPr>
        <p:spPr>
          <a:xfrm>
            <a:off x="4193904" y="2274838"/>
            <a:ext cx="40480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7200" dirty="0"/>
              <a:t>Digitaler </a:t>
            </a:r>
          </a:p>
          <a:p>
            <a:pPr algn="ctr"/>
            <a:r>
              <a:rPr lang="de-DE" sz="7200" dirty="0"/>
              <a:t>Unterricht</a:t>
            </a:r>
          </a:p>
        </p:txBody>
      </p:sp>
    </p:spTree>
    <p:extLst>
      <p:ext uri="{BB962C8B-B14F-4D97-AF65-F5344CB8AC3E}">
        <p14:creationId xmlns:p14="http://schemas.microsoft.com/office/powerpoint/2010/main" val="4284975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50925-8C44-4690-A70A-81722E453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Digitale Schule</a:t>
            </a:r>
          </a:p>
        </p:txBody>
      </p:sp>
      <p:sp>
        <p:nvSpPr>
          <p:cNvPr id="12" name="AutoShape 2" descr="Bildergebnis für musically">
            <a:extLst>
              <a:ext uri="{FF2B5EF4-FFF2-40B4-BE49-F238E27FC236}">
                <a16:creationId xmlns:a16="http://schemas.microsoft.com/office/drawing/2014/main" id="{129CEBAF-90A8-4977-B535-5C8C8482D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10175" y="2543175"/>
            <a:ext cx="17716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9606689B-1791-45F5-BEAF-F4BE0A3E276B}"/>
              </a:ext>
            </a:extLst>
          </p:cNvPr>
          <p:cNvGraphicFramePr>
            <a:graphicFrameLocks/>
          </p:cNvGraphicFramePr>
          <p:nvPr/>
        </p:nvGraphicFramePr>
        <p:xfrm>
          <a:off x="1427480" y="2388093"/>
          <a:ext cx="8986027" cy="3565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4768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0A94CF-1BAB-4635-95DD-74C332596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E7D1DE-6F3D-4A0E-AF4E-11310296F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41239"/>
            <a:ext cx="121920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de-DE" b="1" dirty="0"/>
              <a:t>Medienbildung/digitale Bildung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25AE4F9F-55C7-4A17-BC4C-503C105A8552}"/>
              </a:ext>
            </a:extLst>
          </p:cNvPr>
          <p:cNvGrpSpPr/>
          <p:nvPr/>
        </p:nvGrpSpPr>
        <p:grpSpPr>
          <a:xfrm>
            <a:off x="1964030" y="3302155"/>
            <a:ext cx="3145746" cy="1258298"/>
            <a:chOff x="2582" y="645593"/>
            <a:chExt cx="3145746" cy="1258298"/>
          </a:xfrm>
        </p:grpSpPr>
        <p:sp>
          <p:nvSpPr>
            <p:cNvPr id="5" name="Pfeil: Chevron 4">
              <a:extLst>
                <a:ext uri="{FF2B5EF4-FFF2-40B4-BE49-F238E27FC236}">
                  <a16:creationId xmlns:a16="http://schemas.microsoft.com/office/drawing/2014/main" id="{151724EE-58EF-4641-99A3-6A45ED9C870D}"/>
                </a:ext>
              </a:extLst>
            </p:cNvPr>
            <p:cNvSpPr/>
            <p:nvPr/>
          </p:nvSpPr>
          <p:spPr>
            <a:xfrm>
              <a:off x="2582" y="645593"/>
              <a:ext cx="3145746" cy="1258298"/>
            </a:xfrm>
            <a:prstGeom prst="chevron">
              <a:avLst/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Pfeil: Chevron 4">
              <a:extLst>
                <a:ext uri="{FF2B5EF4-FFF2-40B4-BE49-F238E27FC236}">
                  <a16:creationId xmlns:a16="http://schemas.microsoft.com/office/drawing/2014/main" id="{B2174F9D-585E-415A-AB9A-DC47AEC71ACE}"/>
                </a:ext>
              </a:extLst>
            </p:cNvPr>
            <p:cNvSpPr txBox="1"/>
            <p:nvPr/>
          </p:nvSpPr>
          <p:spPr>
            <a:xfrm>
              <a:off x="631731" y="645593"/>
              <a:ext cx="1887448" cy="1258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4011" tIns="28004" rIns="28004" bIns="28004" numCol="1" spcCol="1270" anchor="ctr" anchorCtr="0">
              <a:noAutofit/>
            </a:bodyPr>
            <a:lstStyle/>
            <a:p>
              <a:pPr marL="0" marR="0" lvl="0" indent="0" algn="ctr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ohne digitale Technologien</a:t>
              </a:r>
            </a:p>
          </p:txBody>
        </p: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id="{E9663412-EEBE-4890-8A55-AB900BB44B8C}"/>
              </a:ext>
            </a:extLst>
          </p:cNvPr>
          <p:cNvSpPr txBox="1"/>
          <p:nvPr/>
        </p:nvSpPr>
        <p:spPr>
          <a:xfrm>
            <a:off x="2824721" y="2664318"/>
            <a:ext cx="1424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Schritt 1</a:t>
            </a:r>
          </a:p>
        </p:txBody>
      </p:sp>
    </p:spTree>
    <p:extLst>
      <p:ext uri="{BB962C8B-B14F-4D97-AF65-F5344CB8AC3E}">
        <p14:creationId xmlns:p14="http://schemas.microsoft.com/office/powerpoint/2010/main" val="253276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7996A4-D53C-42F6-B3EE-89484B6AE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A76AF7-FEF2-4780-A672-01100FC777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F8C1013-2C1B-414B-8BD2-96C1810F5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423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0A94CF-1BAB-4635-95DD-74C332596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E7D1DE-6F3D-4A0E-AF4E-11310296F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41239"/>
            <a:ext cx="121920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de-DE" b="1" dirty="0"/>
              <a:t>Medienbildung/digitale Bildung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25AE4F9F-55C7-4A17-BC4C-503C105A8552}"/>
              </a:ext>
            </a:extLst>
          </p:cNvPr>
          <p:cNvGrpSpPr/>
          <p:nvPr/>
        </p:nvGrpSpPr>
        <p:grpSpPr>
          <a:xfrm>
            <a:off x="1964030" y="3302155"/>
            <a:ext cx="3145746" cy="1258298"/>
            <a:chOff x="2582" y="645593"/>
            <a:chExt cx="3145746" cy="1258298"/>
          </a:xfrm>
        </p:grpSpPr>
        <p:sp>
          <p:nvSpPr>
            <p:cNvPr id="5" name="Pfeil: Chevron 4">
              <a:extLst>
                <a:ext uri="{FF2B5EF4-FFF2-40B4-BE49-F238E27FC236}">
                  <a16:creationId xmlns:a16="http://schemas.microsoft.com/office/drawing/2014/main" id="{151724EE-58EF-4641-99A3-6A45ED9C870D}"/>
                </a:ext>
              </a:extLst>
            </p:cNvPr>
            <p:cNvSpPr/>
            <p:nvPr/>
          </p:nvSpPr>
          <p:spPr>
            <a:xfrm>
              <a:off x="2582" y="645593"/>
              <a:ext cx="3145746" cy="1258298"/>
            </a:xfrm>
            <a:prstGeom prst="chevron">
              <a:avLst/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Pfeil: Chevron 4">
              <a:extLst>
                <a:ext uri="{FF2B5EF4-FFF2-40B4-BE49-F238E27FC236}">
                  <a16:creationId xmlns:a16="http://schemas.microsoft.com/office/drawing/2014/main" id="{B2174F9D-585E-415A-AB9A-DC47AEC71ACE}"/>
                </a:ext>
              </a:extLst>
            </p:cNvPr>
            <p:cNvSpPr txBox="1"/>
            <p:nvPr/>
          </p:nvSpPr>
          <p:spPr>
            <a:xfrm>
              <a:off x="631731" y="645593"/>
              <a:ext cx="1887448" cy="1258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4011" tIns="28004" rIns="28004" bIns="28004" numCol="1" spcCol="1270" anchor="ctr" anchorCtr="0">
              <a:noAutofit/>
            </a:bodyPr>
            <a:lstStyle/>
            <a:p>
              <a:pPr marL="0" marR="0" lvl="0" indent="0" algn="ctr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ohne digitale Technologien</a:t>
              </a: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ECD758E8-8CE6-4288-91BB-0AD56BC4B579}"/>
              </a:ext>
            </a:extLst>
          </p:cNvPr>
          <p:cNvGrpSpPr/>
          <p:nvPr/>
        </p:nvGrpSpPr>
        <p:grpSpPr>
          <a:xfrm>
            <a:off x="4622504" y="3302154"/>
            <a:ext cx="3145747" cy="1258299"/>
            <a:chOff x="7746" y="348662"/>
            <a:chExt cx="4630400" cy="1852160"/>
          </a:xfrm>
        </p:grpSpPr>
        <p:sp>
          <p:nvSpPr>
            <p:cNvPr id="12" name="Pfeil: Chevron 11">
              <a:extLst>
                <a:ext uri="{FF2B5EF4-FFF2-40B4-BE49-F238E27FC236}">
                  <a16:creationId xmlns:a16="http://schemas.microsoft.com/office/drawing/2014/main" id="{4DABC825-8893-4BE3-B19E-E50BDDB6E07E}"/>
                </a:ext>
              </a:extLst>
            </p:cNvPr>
            <p:cNvSpPr/>
            <p:nvPr/>
          </p:nvSpPr>
          <p:spPr>
            <a:xfrm>
              <a:off x="7746" y="348662"/>
              <a:ext cx="4630400" cy="1852160"/>
            </a:xfrm>
            <a:prstGeom prst="chevron">
              <a:avLst/>
            </a:prstGeom>
            <a:solidFill>
              <a:srgbClr val="C5D88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Pfeil: Chevron 4">
              <a:extLst>
                <a:ext uri="{FF2B5EF4-FFF2-40B4-BE49-F238E27FC236}">
                  <a16:creationId xmlns:a16="http://schemas.microsoft.com/office/drawing/2014/main" id="{EB875B9A-5E88-4431-A7D3-A7ADB5D7ABA6}"/>
                </a:ext>
              </a:extLst>
            </p:cNvPr>
            <p:cNvSpPr txBox="1"/>
            <p:nvPr/>
          </p:nvSpPr>
          <p:spPr>
            <a:xfrm>
              <a:off x="933826" y="348662"/>
              <a:ext cx="2778240" cy="18521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42672" rIns="42672" bIns="42672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vereinzelter Einsatz digitaler Technologien </a:t>
              </a:r>
            </a:p>
          </p:txBody>
        </p:sp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53E61A71-9194-4621-9DDD-CEFD7409E4FF}"/>
              </a:ext>
            </a:extLst>
          </p:cNvPr>
          <p:cNvSpPr txBox="1"/>
          <p:nvPr/>
        </p:nvSpPr>
        <p:spPr>
          <a:xfrm>
            <a:off x="4771013" y="2664318"/>
            <a:ext cx="1424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Schritt 2</a:t>
            </a:r>
          </a:p>
        </p:txBody>
      </p:sp>
    </p:spTree>
    <p:extLst>
      <p:ext uri="{BB962C8B-B14F-4D97-AF65-F5344CB8AC3E}">
        <p14:creationId xmlns:p14="http://schemas.microsoft.com/office/powerpoint/2010/main" val="12632468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0A94CF-1BAB-4635-95DD-74C332596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E7D1DE-6F3D-4A0E-AF4E-11310296F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41239"/>
            <a:ext cx="121920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de-DE" b="1" dirty="0"/>
              <a:t>Medienbildung/digitale Bildung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25AE4F9F-55C7-4A17-BC4C-503C105A8552}"/>
              </a:ext>
            </a:extLst>
          </p:cNvPr>
          <p:cNvGrpSpPr/>
          <p:nvPr/>
        </p:nvGrpSpPr>
        <p:grpSpPr>
          <a:xfrm>
            <a:off x="1964030" y="3302155"/>
            <a:ext cx="3145746" cy="1258298"/>
            <a:chOff x="2582" y="645593"/>
            <a:chExt cx="3145746" cy="1258298"/>
          </a:xfrm>
        </p:grpSpPr>
        <p:sp>
          <p:nvSpPr>
            <p:cNvPr id="5" name="Pfeil: Chevron 4">
              <a:extLst>
                <a:ext uri="{FF2B5EF4-FFF2-40B4-BE49-F238E27FC236}">
                  <a16:creationId xmlns:a16="http://schemas.microsoft.com/office/drawing/2014/main" id="{151724EE-58EF-4641-99A3-6A45ED9C870D}"/>
                </a:ext>
              </a:extLst>
            </p:cNvPr>
            <p:cNvSpPr/>
            <p:nvPr/>
          </p:nvSpPr>
          <p:spPr>
            <a:xfrm>
              <a:off x="2582" y="645593"/>
              <a:ext cx="3145746" cy="1258298"/>
            </a:xfrm>
            <a:prstGeom prst="chevron">
              <a:avLst/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Pfeil: Chevron 4">
              <a:extLst>
                <a:ext uri="{FF2B5EF4-FFF2-40B4-BE49-F238E27FC236}">
                  <a16:creationId xmlns:a16="http://schemas.microsoft.com/office/drawing/2014/main" id="{B2174F9D-585E-415A-AB9A-DC47AEC71ACE}"/>
                </a:ext>
              </a:extLst>
            </p:cNvPr>
            <p:cNvSpPr txBox="1"/>
            <p:nvPr/>
          </p:nvSpPr>
          <p:spPr>
            <a:xfrm>
              <a:off x="631731" y="645593"/>
              <a:ext cx="1887448" cy="1258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4011" tIns="28004" rIns="28004" bIns="28004" numCol="1" spcCol="1270" anchor="ctr" anchorCtr="0">
              <a:noAutofit/>
            </a:bodyPr>
            <a:lstStyle/>
            <a:p>
              <a:pPr marL="0" marR="0" lvl="0" indent="0" algn="ctr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ohne digitale Technologien</a:t>
              </a: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ECD758E8-8CE6-4288-91BB-0AD56BC4B579}"/>
              </a:ext>
            </a:extLst>
          </p:cNvPr>
          <p:cNvGrpSpPr/>
          <p:nvPr/>
        </p:nvGrpSpPr>
        <p:grpSpPr>
          <a:xfrm>
            <a:off x="4622504" y="3302154"/>
            <a:ext cx="3145747" cy="1258299"/>
            <a:chOff x="7746" y="348662"/>
            <a:chExt cx="4630400" cy="1852160"/>
          </a:xfrm>
        </p:grpSpPr>
        <p:sp>
          <p:nvSpPr>
            <p:cNvPr id="12" name="Pfeil: Chevron 11">
              <a:extLst>
                <a:ext uri="{FF2B5EF4-FFF2-40B4-BE49-F238E27FC236}">
                  <a16:creationId xmlns:a16="http://schemas.microsoft.com/office/drawing/2014/main" id="{4DABC825-8893-4BE3-B19E-E50BDDB6E07E}"/>
                </a:ext>
              </a:extLst>
            </p:cNvPr>
            <p:cNvSpPr/>
            <p:nvPr/>
          </p:nvSpPr>
          <p:spPr>
            <a:xfrm>
              <a:off x="7746" y="348662"/>
              <a:ext cx="4630400" cy="1852160"/>
            </a:xfrm>
            <a:prstGeom prst="chevron">
              <a:avLst/>
            </a:prstGeom>
            <a:solidFill>
              <a:srgbClr val="C5D88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Pfeil: Chevron 4">
              <a:extLst>
                <a:ext uri="{FF2B5EF4-FFF2-40B4-BE49-F238E27FC236}">
                  <a16:creationId xmlns:a16="http://schemas.microsoft.com/office/drawing/2014/main" id="{EB875B9A-5E88-4431-A7D3-A7ADB5D7ABA6}"/>
                </a:ext>
              </a:extLst>
            </p:cNvPr>
            <p:cNvSpPr txBox="1"/>
            <p:nvPr/>
          </p:nvSpPr>
          <p:spPr>
            <a:xfrm>
              <a:off x="933826" y="348662"/>
              <a:ext cx="2778240" cy="18521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42672" rIns="42672" bIns="42672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vereinzelter Einsatz digitaler Technologien </a:t>
              </a:r>
            </a:p>
          </p:txBody>
        </p:sp>
      </p:grpSp>
      <p:graphicFrame>
        <p:nvGraphicFramePr>
          <p:cNvPr id="15" name="Diagramm 14">
            <a:extLst>
              <a:ext uri="{FF2B5EF4-FFF2-40B4-BE49-F238E27FC236}">
                <a16:creationId xmlns:a16="http://schemas.microsoft.com/office/drawing/2014/main" id="{494799BD-85FB-4175-BBDC-DB3765C36357}"/>
              </a:ext>
            </a:extLst>
          </p:cNvPr>
          <p:cNvGraphicFramePr/>
          <p:nvPr/>
        </p:nvGraphicFramePr>
        <p:xfrm>
          <a:off x="7280978" y="3302153"/>
          <a:ext cx="3145746" cy="1258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2" name="Textfeld 21">
            <a:extLst>
              <a:ext uri="{FF2B5EF4-FFF2-40B4-BE49-F238E27FC236}">
                <a16:creationId xmlns:a16="http://schemas.microsoft.com/office/drawing/2014/main" id="{1592849F-8582-41FA-9A01-FC2AC503265B}"/>
              </a:ext>
            </a:extLst>
          </p:cNvPr>
          <p:cNvSpPr txBox="1"/>
          <p:nvPr/>
        </p:nvSpPr>
        <p:spPr>
          <a:xfrm>
            <a:off x="7429487" y="2664318"/>
            <a:ext cx="1424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Schritt 3</a:t>
            </a:r>
          </a:p>
        </p:txBody>
      </p:sp>
    </p:spTree>
    <p:extLst>
      <p:ext uri="{BB962C8B-B14F-4D97-AF65-F5344CB8AC3E}">
        <p14:creationId xmlns:p14="http://schemas.microsoft.com/office/powerpoint/2010/main" val="39647514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4700D2-5C57-4803-9636-A1A104A6D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de-DE" dirty="0"/>
              <a:t>Stand der Digitalisierung</a:t>
            </a:r>
          </a:p>
        </p:txBody>
      </p:sp>
      <p:pic>
        <p:nvPicPr>
          <p:cNvPr id="11266" name="Picture 2" descr="Bildergebnis für klassenzimmer analog digital">
            <a:extLst>
              <a:ext uri="{FF2B5EF4-FFF2-40B4-BE49-F238E27FC236}">
                <a16:creationId xmlns:a16="http://schemas.microsoft.com/office/drawing/2014/main" id="{392C459C-0ECB-4783-B89C-2708F94DFD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276" y="2173513"/>
            <a:ext cx="4465308" cy="251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Bildergebnis für klassenzimmer analog digital">
            <a:extLst>
              <a:ext uri="{FF2B5EF4-FFF2-40B4-BE49-F238E27FC236}">
                <a16:creationId xmlns:a16="http://schemas.microsoft.com/office/drawing/2014/main" id="{F3136A86-991F-465C-B48A-3A432C84F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3" y="2173513"/>
            <a:ext cx="3646632" cy="258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C8FD906E-4BBC-4AFB-8D84-8CA13CCA1918}"/>
              </a:ext>
            </a:extLst>
          </p:cNvPr>
          <p:cNvCxnSpPr/>
          <p:nvPr/>
        </p:nvCxnSpPr>
        <p:spPr>
          <a:xfrm>
            <a:off x="882242" y="5349530"/>
            <a:ext cx="10427516" cy="9227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0DE4F6A0-B45A-466B-BBA8-A16F3227D18A}"/>
              </a:ext>
            </a:extLst>
          </p:cNvPr>
          <p:cNvSpPr/>
          <p:nvPr/>
        </p:nvSpPr>
        <p:spPr>
          <a:xfrm>
            <a:off x="0" y="5607706"/>
            <a:ext cx="2362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Keine (digitale) Technik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29A1AD8-F2A0-4242-A7DC-3844C210640A}"/>
              </a:ext>
            </a:extLst>
          </p:cNvPr>
          <p:cNvSpPr/>
          <p:nvPr/>
        </p:nvSpPr>
        <p:spPr>
          <a:xfrm>
            <a:off x="9997508" y="5666808"/>
            <a:ext cx="2141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Komplett digitalisiert</a:t>
            </a: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A9427854-2CEF-4D5D-BAB9-FF8AD62160EF}"/>
              </a:ext>
            </a:extLst>
          </p:cNvPr>
          <p:cNvCxnSpPr>
            <a:cxnSpLocks/>
          </p:cNvCxnSpPr>
          <p:nvPr/>
        </p:nvCxnSpPr>
        <p:spPr>
          <a:xfrm>
            <a:off x="11285645" y="5289430"/>
            <a:ext cx="0" cy="30475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41331159-6D74-4E53-9927-EEA8EA93FDC1}"/>
              </a:ext>
            </a:extLst>
          </p:cNvPr>
          <p:cNvCxnSpPr>
            <a:cxnSpLocks/>
          </p:cNvCxnSpPr>
          <p:nvPr/>
        </p:nvCxnSpPr>
        <p:spPr>
          <a:xfrm>
            <a:off x="882242" y="5197151"/>
            <a:ext cx="0" cy="30475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95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Bildergebnis für teams in der schule office">
            <a:extLst>
              <a:ext uri="{FF2B5EF4-FFF2-40B4-BE49-F238E27FC236}">
                <a16:creationId xmlns:a16="http://schemas.microsoft.com/office/drawing/2014/main" id="{24AF4493-DEE6-4E52-9D1F-ECD90AB85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508" y="4433144"/>
            <a:ext cx="1915076" cy="116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24700D2-5C57-4803-9636-A1A104A6D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0033"/>
            <a:ext cx="12192000" cy="1325563"/>
          </a:xfrm>
        </p:spPr>
        <p:txBody>
          <a:bodyPr/>
          <a:lstStyle/>
          <a:p>
            <a:pPr algn="ctr"/>
            <a:r>
              <a:rPr lang="de-DE" dirty="0"/>
              <a:t>Stand </a:t>
            </a:r>
            <a:r>
              <a:rPr lang="de-DE" dirty="0" err="1"/>
              <a:t>Schule@home</a:t>
            </a:r>
            <a:endParaRPr lang="de-DE" dirty="0"/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C8FD906E-4BBC-4AFB-8D84-8CA13CCA1918}"/>
              </a:ext>
            </a:extLst>
          </p:cNvPr>
          <p:cNvCxnSpPr/>
          <p:nvPr/>
        </p:nvCxnSpPr>
        <p:spPr>
          <a:xfrm>
            <a:off x="882242" y="5349530"/>
            <a:ext cx="10427516" cy="9227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0DE4F6A0-B45A-466B-BBA8-A16F3227D18A}"/>
              </a:ext>
            </a:extLst>
          </p:cNvPr>
          <p:cNvSpPr/>
          <p:nvPr/>
        </p:nvSpPr>
        <p:spPr>
          <a:xfrm>
            <a:off x="0" y="5607706"/>
            <a:ext cx="2084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Kopierte Lernpakete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29A1AD8-F2A0-4242-A7DC-3844C210640A}"/>
              </a:ext>
            </a:extLst>
          </p:cNvPr>
          <p:cNvSpPr/>
          <p:nvPr/>
        </p:nvSpPr>
        <p:spPr>
          <a:xfrm>
            <a:off x="9455255" y="5660973"/>
            <a:ext cx="26652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Online Portale mit </a:t>
            </a:r>
          </a:p>
          <a:p>
            <a:r>
              <a:rPr lang="de-DE" dirty="0"/>
              <a:t>Kollaborationsmöglichkeit </a:t>
            </a:r>
          </a:p>
          <a:p>
            <a:r>
              <a:rPr lang="de-DE" dirty="0"/>
              <a:t>und Videokonferenzen</a:t>
            </a: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A9427854-2CEF-4D5D-BAB9-FF8AD62160EF}"/>
              </a:ext>
            </a:extLst>
          </p:cNvPr>
          <p:cNvCxnSpPr>
            <a:cxnSpLocks/>
          </p:cNvCxnSpPr>
          <p:nvPr/>
        </p:nvCxnSpPr>
        <p:spPr>
          <a:xfrm>
            <a:off x="11285645" y="5289430"/>
            <a:ext cx="0" cy="30475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41331159-6D74-4E53-9927-EEA8EA93FDC1}"/>
              </a:ext>
            </a:extLst>
          </p:cNvPr>
          <p:cNvCxnSpPr>
            <a:cxnSpLocks/>
          </p:cNvCxnSpPr>
          <p:nvPr/>
        </p:nvCxnSpPr>
        <p:spPr>
          <a:xfrm>
            <a:off x="882242" y="5197151"/>
            <a:ext cx="0" cy="30475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4" name="Picture 2" descr="Bildergebnis für kopien">
            <a:extLst>
              <a:ext uri="{FF2B5EF4-FFF2-40B4-BE49-F238E27FC236}">
                <a16:creationId xmlns:a16="http://schemas.microsoft.com/office/drawing/2014/main" id="{5CBB3C84-9B6C-4588-9C1C-ADFF81A93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63" y="1839640"/>
            <a:ext cx="2464815" cy="340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Bildergebnis für microsoft teams schule">
            <a:extLst>
              <a:ext uri="{FF2B5EF4-FFF2-40B4-BE49-F238E27FC236}">
                <a16:creationId xmlns:a16="http://schemas.microsoft.com/office/drawing/2014/main" id="{346A1870-684C-4D1E-8186-5E0240930B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889" y="2595241"/>
            <a:ext cx="3896748" cy="219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0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E65A6E-7193-408C-8335-D46EADA64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 Thesen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D5FCDF2-C088-479F-91C7-97B2344E0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These 1</a:t>
            </a:r>
          </a:p>
          <a:p>
            <a:pPr marL="0" indent="0">
              <a:buNone/>
            </a:pPr>
            <a:r>
              <a:rPr lang="de-DE" dirty="0"/>
              <a:t>Wir müssen mit dem arbeiten, was wir haben (bzw. schnell lernen können). -&gt; keine großen Versuche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These 2</a:t>
            </a:r>
          </a:p>
          <a:p>
            <a:pPr marL="0" indent="0">
              <a:buNone/>
            </a:pPr>
            <a:r>
              <a:rPr lang="de-DE" dirty="0"/>
              <a:t>Viele Angebote sind bereits überlastet oder kurz davor.</a:t>
            </a:r>
          </a:p>
        </p:txBody>
      </p:sp>
    </p:spTree>
    <p:extLst>
      <p:ext uri="{BB962C8B-B14F-4D97-AF65-F5344CB8AC3E}">
        <p14:creationId xmlns:p14="http://schemas.microsoft.com/office/powerpoint/2010/main" val="103997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E65A6E-7193-408C-8335-D46EADA64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 Thesen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D5FCDF2-C088-479F-91C7-97B2344E0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These 3</a:t>
            </a:r>
          </a:p>
          <a:p>
            <a:pPr marL="0" indent="0">
              <a:buNone/>
            </a:pPr>
            <a:r>
              <a:rPr lang="de-DE" dirty="0"/>
              <a:t>Wir müssen improvisieren. -&gt; Keiner erwartet Perfektion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These 4</a:t>
            </a:r>
          </a:p>
          <a:p>
            <a:pPr marL="0" indent="0">
              <a:buNone/>
            </a:pPr>
            <a:r>
              <a:rPr lang="de-DE" dirty="0"/>
              <a:t>Wir müssen die </a:t>
            </a:r>
            <a:r>
              <a:rPr lang="de-DE" dirty="0" err="1"/>
              <a:t>SuS</a:t>
            </a:r>
            <a:r>
              <a:rPr lang="de-DE" dirty="0"/>
              <a:t> fordern, dürfen sie (und die Eltern und Drucker) aber nicht überfordern.</a:t>
            </a:r>
          </a:p>
        </p:txBody>
      </p:sp>
    </p:spTree>
    <p:extLst>
      <p:ext uri="{BB962C8B-B14F-4D97-AF65-F5344CB8AC3E}">
        <p14:creationId xmlns:p14="http://schemas.microsoft.com/office/powerpoint/2010/main" val="75316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E65A6E-7193-408C-8335-D46EADA64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 Fragen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D5FCDF2-C088-479F-91C7-97B2344E0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Frage 1</a:t>
            </a:r>
          </a:p>
          <a:p>
            <a:pPr marL="0" indent="0">
              <a:buNone/>
            </a:pPr>
            <a:r>
              <a:rPr lang="de-DE" dirty="0"/>
              <a:t>Wie lange werden die Schulen noch geschlossen sein?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Frage 2</a:t>
            </a:r>
          </a:p>
          <a:p>
            <a:pPr marL="0" indent="0">
              <a:buNone/>
            </a:pPr>
            <a:r>
              <a:rPr lang="de-DE" dirty="0"/>
              <a:t>Müssen wir die häusliche Arbeit kontrollieren?</a:t>
            </a:r>
          </a:p>
        </p:txBody>
      </p:sp>
    </p:spTree>
    <p:extLst>
      <p:ext uri="{BB962C8B-B14F-4D97-AF65-F5344CB8AC3E}">
        <p14:creationId xmlns:p14="http://schemas.microsoft.com/office/powerpoint/2010/main" val="360647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2D49C5-4B46-4C92-9013-686555641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Wie kann Fernunterricht aussehen?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15F30E-0939-4732-B7C3-9C6BF755DA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 algn="ctr">
              <a:buNone/>
            </a:pPr>
            <a:endParaRPr lang="de-DE" sz="4400" dirty="0"/>
          </a:p>
          <a:p>
            <a:pPr marL="0" indent="0" algn="ctr">
              <a:buNone/>
            </a:pPr>
            <a:r>
              <a:rPr lang="de-DE" sz="4400" dirty="0"/>
              <a:t>Methoden und Aufgabenbeispiele</a:t>
            </a:r>
          </a:p>
        </p:txBody>
      </p:sp>
    </p:spTree>
    <p:extLst>
      <p:ext uri="{BB962C8B-B14F-4D97-AF65-F5344CB8AC3E}">
        <p14:creationId xmlns:p14="http://schemas.microsoft.com/office/powerpoint/2010/main" val="34436492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71E051-1167-46DE-BAD0-4CD1B6F5B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 Englischunterricht Klasse 7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4A7A2E2-264D-438A-90DB-FA734D7BC3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de-DE" dirty="0"/>
              <a:t>Schaut eure Lieblingsserie / Lieblingsfilm auf Englisch.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2. 	Fasst den Inhalt mündlich (2-4 Minuten) zusammen, nehmt es 	mit dem Handy auf und schickt mir die Audiodatei.</a:t>
            </a:r>
          </a:p>
        </p:txBody>
      </p:sp>
    </p:spTree>
    <p:extLst>
      <p:ext uri="{BB962C8B-B14F-4D97-AF65-F5344CB8AC3E}">
        <p14:creationId xmlns:p14="http://schemas.microsoft.com/office/powerpoint/2010/main" val="23149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EF43BD-BE84-4532-97F9-DA0D06173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Videos schauen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136FDB1-3BE6-44CC-B90B-3C5560A2A7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Dokumentationen auf YouTube</a:t>
            </a:r>
          </a:p>
          <a:p>
            <a:pPr marL="0" indent="0">
              <a:buNone/>
            </a:pPr>
            <a:r>
              <a:rPr lang="de-DE" dirty="0"/>
              <a:t>Erklärvideos  z.B. Mr. Wissen2go (YouTube)/ The simple Club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5366261-7A3F-4C78-8339-8FA1823FA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19" y="3151823"/>
            <a:ext cx="4265051" cy="302514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5AA9854-187F-4BA4-A521-6C45D0AD4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3060" y="3560558"/>
            <a:ext cx="6492240" cy="220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9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90FC84-ACB2-457A-AF20-3F71D73F7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0E07D16-5D95-48BF-BD94-5895A0F41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12549E8-259C-49AD-9B41-0AC423A70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331083" cy="686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0748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AC44A9-2F96-4EB8-AA11-7D95D1B79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Projektidee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215D62B-5281-4B68-BA5C-C7D6FA522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Erstellt ein eigenes Erklärvideo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967895A-A517-4E8E-B935-5D8DB1E45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520" y="2700996"/>
            <a:ext cx="5264038" cy="295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8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AC44A9-2F96-4EB8-AA11-7D95D1B79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Projektidee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215D62B-5281-4B68-BA5C-C7D6FA522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Erstellt ein eigenes Erklärvideo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446A09B-1D07-4A17-85B8-9887E7792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321" y="2316843"/>
            <a:ext cx="5808199" cy="3995057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E9FA6281-CFA1-4557-9A94-9563105B0584}"/>
              </a:ext>
            </a:extLst>
          </p:cNvPr>
          <p:cNvSpPr/>
          <p:nvPr/>
        </p:nvSpPr>
        <p:spPr>
          <a:xfrm>
            <a:off x="1018032" y="6409867"/>
            <a:ext cx="704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hlinkClick r:id="rId3"/>
              </a:rPr>
              <a:t>https://www.kapiert.de/schuelerwettbewerb/unterrichtsmaterial/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626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Bildergebnis für shooting an elephant orwell">
            <a:extLst>
              <a:ext uri="{FF2B5EF4-FFF2-40B4-BE49-F238E27FC236}">
                <a16:creationId xmlns:a16="http://schemas.microsoft.com/office/drawing/2014/main" id="{53593449-B147-438A-96C7-211C93C1F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4" y="2396590"/>
            <a:ext cx="23431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C3659BDB-72C6-4E2A-8F3E-24CC28D24CD3}"/>
              </a:ext>
            </a:extLst>
          </p:cNvPr>
          <p:cNvSpPr/>
          <p:nvPr/>
        </p:nvSpPr>
        <p:spPr>
          <a:xfrm>
            <a:off x="5246339" y="1321406"/>
            <a:ext cx="18069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Literatur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B3C7153F-6025-4907-93D0-A216F32D9D21}"/>
              </a:ext>
            </a:extLst>
          </p:cNvPr>
          <p:cNvSpPr/>
          <p:nvPr/>
        </p:nvSpPr>
        <p:spPr>
          <a:xfrm>
            <a:off x="0" y="224590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de-DE" sz="44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Videoproduktion</a:t>
            </a:r>
            <a:endParaRPr lang="de-DE" sz="2400" dirty="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3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Bildergebnis für shooting an elephant orwell">
            <a:extLst>
              <a:ext uri="{FF2B5EF4-FFF2-40B4-BE49-F238E27FC236}">
                <a16:creationId xmlns:a16="http://schemas.microsoft.com/office/drawing/2014/main" id="{53593449-B147-438A-96C7-211C93C1F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945" y="2255396"/>
            <a:ext cx="23431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C3659BDB-72C6-4E2A-8F3E-24CC28D24CD3}"/>
              </a:ext>
            </a:extLst>
          </p:cNvPr>
          <p:cNvSpPr/>
          <p:nvPr/>
        </p:nvSpPr>
        <p:spPr>
          <a:xfrm>
            <a:off x="1606067" y="1250809"/>
            <a:ext cx="18069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Literatur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63EC32F-152C-404E-B4D1-79D2FDD16F18}"/>
              </a:ext>
            </a:extLst>
          </p:cNvPr>
          <p:cNvSpPr/>
          <p:nvPr/>
        </p:nvSpPr>
        <p:spPr>
          <a:xfrm>
            <a:off x="3640148" y="2331056"/>
            <a:ext cx="80184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Doppelstunde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Vorbereitung (Szenen</a:t>
            </a:r>
            <a:r>
              <a:rPr lang="de-DE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auswahl</a:t>
            </a:r>
            <a:r>
              <a:rPr lang="de-DE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Skript…)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de-DE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FD34D81-8A4C-4249-95C5-91E1938932E9}"/>
              </a:ext>
            </a:extLst>
          </p:cNvPr>
          <p:cNvSpPr/>
          <p:nvPr/>
        </p:nvSpPr>
        <p:spPr>
          <a:xfrm>
            <a:off x="4601374" y="4160396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de-DE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Doppelstunde 2:</a:t>
            </a:r>
          </a:p>
          <a:p>
            <a:pPr lvl="0" algn="ctr"/>
            <a:r>
              <a:rPr lang="de-DE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Filmen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139BF4F-5255-43C5-80D2-39FC5F5D44CF}"/>
              </a:ext>
            </a:extLst>
          </p:cNvPr>
          <p:cNvSpPr/>
          <p:nvPr/>
        </p:nvSpPr>
        <p:spPr>
          <a:xfrm>
            <a:off x="0" y="224590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de-DE" sz="44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Videoproduktion</a:t>
            </a:r>
            <a:endParaRPr lang="de-DE" sz="2400" dirty="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58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537532D-035F-454E-9DF9-B258F177DC53}"/>
              </a:ext>
            </a:extLst>
          </p:cNvPr>
          <p:cNvSpPr/>
          <p:nvPr/>
        </p:nvSpPr>
        <p:spPr>
          <a:xfrm>
            <a:off x="0" y="224590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de-DE" sz="44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Videoproduktion</a:t>
            </a:r>
            <a:endParaRPr lang="de-DE" sz="2400" dirty="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9A743428-8DC4-4AF2-8D54-695DFCEBD8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9806308"/>
              </p:ext>
            </p:extLst>
          </p:nvPr>
        </p:nvGraphicFramePr>
        <p:xfrm>
          <a:off x="835185" y="2061099"/>
          <a:ext cx="4842409" cy="357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r:id="rId4" imgW="9231480" imgH="6818760" progId="">
                  <p:embed/>
                </p:oleObj>
              </mc:Choice>
              <mc:Fallback>
                <p:oleObj r:id="rId4" imgW="9231480" imgH="6818760" progId="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9A743428-8DC4-4AF2-8D54-695DFCEBD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5185" y="2061099"/>
                        <a:ext cx="4842409" cy="3576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6B50CBA4-285B-40B1-A7F6-B7CD2454E3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3785128"/>
              </p:ext>
            </p:extLst>
          </p:nvPr>
        </p:nvGraphicFramePr>
        <p:xfrm>
          <a:off x="6514408" y="2912194"/>
          <a:ext cx="4749689" cy="3564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r:id="rId6" imgW="6361560" imgH="4774320" progId="">
                  <p:embed/>
                </p:oleObj>
              </mc:Choice>
              <mc:Fallback>
                <p:oleObj r:id="rId6" imgW="6361560" imgH="4774320" progId="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6B50CBA4-285B-40B1-A7F6-B7CD2454E3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514408" y="2912194"/>
                        <a:ext cx="4749689" cy="35643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84392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5765D57-253D-4290-8041-7F121292DBCA}"/>
              </a:ext>
            </a:extLst>
          </p:cNvPr>
          <p:cNvSpPr/>
          <p:nvPr/>
        </p:nvSpPr>
        <p:spPr>
          <a:xfrm>
            <a:off x="0" y="224590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de-DE" sz="44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Videoproduktion</a:t>
            </a:r>
            <a:endParaRPr lang="de-DE" sz="2400" dirty="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04EB188-7304-4869-942B-DF22C65D3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679" y="1522575"/>
            <a:ext cx="6530099" cy="524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954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DD3FAB3-F827-4E93-8923-C270A7631BB4}"/>
              </a:ext>
            </a:extLst>
          </p:cNvPr>
          <p:cNvSpPr/>
          <p:nvPr/>
        </p:nvSpPr>
        <p:spPr>
          <a:xfrm>
            <a:off x="6227099" y="2982117"/>
            <a:ext cx="1847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0A0B058-38D8-4B07-9FDE-2D664A682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989" y="3542543"/>
            <a:ext cx="1668288" cy="135585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A071859-967F-4784-B2FC-D3C7E1135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7212" y="3029230"/>
            <a:ext cx="2526864" cy="184392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C27F9E4-1EB4-4CA9-8B53-7AE201ED7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1120" y="3951194"/>
            <a:ext cx="4162425" cy="97155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4624CE99-2C63-4996-8405-6E243FDFC055}"/>
              </a:ext>
            </a:extLst>
          </p:cNvPr>
          <p:cNvSpPr/>
          <p:nvPr/>
        </p:nvSpPr>
        <p:spPr>
          <a:xfrm>
            <a:off x="0" y="466330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de-DE" sz="44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Wie bekommt die Lehrkraft das Video?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05955B7-B521-42F1-B4F6-EF28B80BAF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4259" y="5105971"/>
            <a:ext cx="1931255" cy="10275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678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Audioproduktion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A66858DC-F7C5-4A48-AA48-A60B005D4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7774" y="2656622"/>
            <a:ext cx="10515600" cy="4351338"/>
          </a:xfrm>
        </p:spPr>
        <p:txBody>
          <a:bodyPr/>
          <a:lstStyle/>
          <a:p>
            <a:endParaRPr lang="de-DE"/>
          </a:p>
        </p:txBody>
      </p:sp>
      <p:pic>
        <p:nvPicPr>
          <p:cNvPr id="7" name="Leonie Theme 3">
            <a:hlinkClick r:id="" action="ppaction://media"/>
            <a:extLst>
              <a:ext uri="{FF2B5EF4-FFF2-40B4-BE49-F238E27FC236}">
                <a16:creationId xmlns:a16="http://schemas.microsoft.com/office/drawing/2014/main" id="{86D4D736-F416-41C1-B743-468413939D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56599" y="3275299"/>
            <a:ext cx="609600" cy="6096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2D4328C-16C6-42D4-8EB0-103D8F0758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7388" y="1250730"/>
            <a:ext cx="3920263" cy="547381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3140243-FBA4-4C76-8DD2-2054C8FB4E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74" y="830997"/>
            <a:ext cx="1488867" cy="203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Podcasts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8F4593E4-C28C-4A4A-8DBE-EF9F3B9A982F}"/>
              </a:ext>
            </a:extLst>
          </p:cNvPr>
          <p:cNvSpPr/>
          <p:nvPr/>
        </p:nvSpPr>
        <p:spPr>
          <a:xfrm>
            <a:off x="2325939" y="3244334"/>
            <a:ext cx="7540141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endParaRPr lang="de-DE" dirty="0">
              <a:solidFill>
                <a:prstClr val="black">
                  <a:lumMod val="50000"/>
                  <a:lumOff val="50000"/>
                </a:prst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hlinkClick r:id="rId3"/>
            </a:endParaRPr>
          </a:p>
          <a:p>
            <a:pPr lvl="0" algn="ctr">
              <a:defRPr/>
            </a:pPr>
            <a:endParaRPr lang="de-DE" dirty="0">
              <a:solidFill>
                <a:prstClr val="black">
                  <a:lumMod val="50000"/>
                  <a:lumOff val="50000"/>
                </a:prst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hlinkClick r:id="rId3"/>
            </a:endParaRPr>
          </a:p>
          <a:p>
            <a:pPr lvl="0" algn="ctr">
              <a:defRPr/>
            </a:pPr>
            <a:endParaRPr lang="de-DE" dirty="0">
              <a:solidFill>
                <a:prstClr val="black">
                  <a:lumMod val="50000"/>
                  <a:lumOff val="50000"/>
                </a:prst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hlinkClick r:id="rId3"/>
            </a:endParaRPr>
          </a:p>
          <a:p>
            <a:pPr lvl="0" algn="ctr">
              <a:defRPr/>
            </a:pPr>
            <a:endParaRPr lang="de-DE" dirty="0">
              <a:solidFill>
                <a:prstClr val="black">
                  <a:lumMod val="50000"/>
                  <a:lumOff val="50000"/>
                </a:prst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hlinkClick r:id="rId3"/>
            </a:endParaRPr>
          </a:p>
          <a:p>
            <a:pPr lvl="0" algn="ctr">
              <a:defRPr/>
            </a:pPr>
            <a:endParaRPr lang="de-DE" dirty="0">
              <a:solidFill>
                <a:prstClr val="black">
                  <a:lumMod val="50000"/>
                  <a:lumOff val="50000"/>
                </a:prst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hlinkClick r:id="rId3"/>
            </a:endParaRPr>
          </a:p>
          <a:p>
            <a:pPr lvl="0" algn="ctr">
              <a:defRPr/>
            </a:pPr>
            <a:endParaRPr lang="de-DE" dirty="0">
              <a:solidFill>
                <a:prstClr val="black">
                  <a:lumMod val="50000"/>
                  <a:lumOff val="50000"/>
                </a:prst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hlinkClick r:id="rId3"/>
            </a:endParaRPr>
          </a:p>
          <a:p>
            <a:pPr lvl="0" algn="ctr">
              <a:defRPr/>
            </a:pPr>
            <a:endParaRPr lang="de-DE" dirty="0">
              <a:solidFill>
                <a:prstClr val="black">
                  <a:lumMod val="50000"/>
                  <a:lumOff val="50000"/>
                </a:prst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hlinkClick r:id="rId3"/>
            </a:endParaRPr>
          </a:p>
          <a:p>
            <a:pPr lvl="0" algn="ctr">
              <a:defRPr/>
            </a:pPr>
            <a:endParaRPr lang="de-DE" dirty="0">
              <a:solidFill>
                <a:prstClr val="black">
                  <a:lumMod val="50000"/>
                  <a:lumOff val="50000"/>
                </a:prst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hlinkClick r:id="rId3"/>
            </a:endParaRPr>
          </a:p>
          <a:p>
            <a:pPr lvl="0" algn="ctr">
              <a:defRPr/>
            </a:pPr>
            <a:endParaRPr lang="de-DE" dirty="0">
              <a:solidFill>
                <a:prstClr val="black">
                  <a:lumMod val="50000"/>
                  <a:lumOff val="50000"/>
                </a:prst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hlinkClick r:id="rId3"/>
            </a:endParaRPr>
          </a:p>
          <a:p>
            <a:pPr lvl="0" algn="ctr">
              <a:defRPr/>
            </a:pPr>
            <a:r>
              <a:rPr lang="de-DE" dirty="0">
                <a:solidFill>
                  <a:prstClr val="black">
                    <a:lumMod val="50000"/>
                    <a:lumOff val="50000"/>
                  </a:prst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3"/>
              </a:rPr>
              <a:t>http://www.bbc.co.uk/learningenglish/english/features/6-minute-english</a:t>
            </a:r>
            <a:endParaRPr lang="de-DE" dirty="0">
              <a:solidFill>
                <a:prstClr val="black">
                  <a:lumMod val="50000"/>
                  <a:lumOff val="50000"/>
                </a:prst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0" algn="ctr">
              <a:defRPr/>
            </a:pPr>
            <a:endParaRPr lang="de-DE" dirty="0">
              <a:solidFill>
                <a:prstClr val="black">
                  <a:lumMod val="50000"/>
                  <a:lumOff val="50000"/>
                </a:prst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0" algn="ctr">
              <a:defRPr/>
            </a:pPr>
            <a:endParaRPr lang="de-DE" dirty="0">
              <a:solidFill>
                <a:prstClr val="black">
                  <a:lumMod val="50000"/>
                  <a:lumOff val="50000"/>
                </a:prst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C1C8B3E-750A-4DC7-8C33-B9E233F93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0" y="1362075"/>
            <a:ext cx="4191000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143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Podcasts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5FC8A14-2616-48D7-9A4F-CCBAFFD87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7598" y="1373820"/>
            <a:ext cx="5008450" cy="435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161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E86FAF-088C-4A4A-85B0-26520D315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Snapchat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DF11CB-9816-4EC8-90F1-D50F96BFF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A383EE8-146A-4EB7-861D-0F6BA0A23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459" y="1557523"/>
            <a:ext cx="2899082" cy="5167312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58B8CC0E-6697-4258-9F4E-27C0F3666ABE}"/>
              </a:ext>
            </a:extLst>
          </p:cNvPr>
          <p:cNvSpPr/>
          <p:nvPr/>
        </p:nvSpPr>
        <p:spPr>
          <a:xfrm>
            <a:off x="5059680" y="2386584"/>
            <a:ext cx="707136" cy="1889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0CD183A-EA30-40C2-9B0C-4F07EAFC29E5}"/>
              </a:ext>
            </a:extLst>
          </p:cNvPr>
          <p:cNvSpPr/>
          <p:nvPr/>
        </p:nvSpPr>
        <p:spPr>
          <a:xfrm>
            <a:off x="4974336" y="2726883"/>
            <a:ext cx="170688" cy="1725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998B995-986F-43D4-804A-4AE41B49446D}"/>
              </a:ext>
            </a:extLst>
          </p:cNvPr>
          <p:cNvSpPr/>
          <p:nvPr/>
        </p:nvSpPr>
        <p:spPr>
          <a:xfrm>
            <a:off x="4974336" y="3078920"/>
            <a:ext cx="707136" cy="1889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574E1E8-4C5D-4ABF-BE42-26D462ECF946}"/>
              </a:ext>
            </a:extLst>
          </p:cNvPr>
          <p:cNvSpPr/>
          <p:nvPr/>
        </p:nvSpPr>
        <p:spPr>
          <a:xfrm>
            <a:off x="5064469" y="4132319"/>
            <a:ext cx="707136" cy="1889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A7CB285-E436-4CCD-9285-95AF98C48485}"/>
              </a:ext>
            </a:extLst>
          </p:cNvPr>
          <p:cNvSpPr/>
          <p:nvPr/>
        </p:nvSpPr>
        <p:spPr>
          <a:xfrm>
            <a:off x="5059680" y="4438965"/>
            <a:ext cx="707136" cy="1889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D04F960-A0D3-4EF6-9F78-DF624772B8E4}"/>
              </a:ext>
            </a:extLst>
          </p:cNvPr>
          <p:cNvSpPr/>
          <p:nvPr/>
        </p:nvSpPr>
        <p:spPr>
          <a:xfrm>
            <a:off x="5218176" y="4965665"/>
            <a:ext cx="707136" cy="1889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BC2366F-8436-4130-86AB-5772C3B479DD}"/>
              </a:ext>
            </a:extLst>
          </p:cNvPr>
          <p:cNvSpPr/>
          <p:nvPr/>
        </p:nvSpPr>
        <p:spPr>
          <a:xfrm>
            <a:off x="5145024" y="5704522"/>
            <a:ext cx="707136" cy="1889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56049CDE-33B0-4CB0-A219-B31EACEF7E67}"/>
              </a:ext>
            </a:extLst>
          </p:cNvPr>
          <p:cNvSpPr/>
          <p:nvPr/>
        </p:nvSpPr>
        <p:spPr>
          <a:xfrm>
            <a:off x="5138928" y="6039512"/>
            <a:ext cx="786384" cy="1889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54951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Tools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2" descr="Bildergebnis für youtube">
            <a:extLst>
              <a:ext uri="{FF2B5EF4-FFF2-40B4-BE49-F238E27FC236}">
                <a16:creationId xmlns:a16="http://schemas.microsoft.com/office/drawing/2014/main" id="{01C1BBDC-9F83-401B-97FD-012BBE2B0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24" y="2281166"/>
            <a:ext cx="2295666" cy="229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2BF332A-A215-4121-9FE9-02D8B0DB5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0580" y="2477195"/>
            <a:ext cx="3418474" cy="1903608"/>
          </a:xfrm>
          <a:prstGeom prst="rect">
            <a:avLst/>
          </a:prstGeom>
        </p:spPr>
      </p:pic>
      <p:pic>
        <p:nvPicPr>
          <p:cNvPr id="7" name="Picture 2" descr="Bildergebnis für padlet">
            <a:extLst>
              <a:ext uri="{FF2B5EF4-FFF2-40B4-BE49-F238E27FC236}">
                <a16:creationId xmlns:a16="http://schemas.microsoft.com/office/drawing/2014/main" id="{EE1658E4-12C3-46A4-9D47-404604ECB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153" y="1505013"/>
            <a:ext cx="5442438" cy="384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2244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62041B-2CE2-4778-96AE-78430D97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DA956A-CB13-428C-B661-7DA7A09A25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146" name="Picture 2" descr="Bildergebnis für youtube">
            <a:extLst>
              <a:ext uri="{FF2B5EF4-FFF2-40B4-BE49-F238E27FC236}">
                <a16:creationId xmlns:a16="http://schemas.microsoft.com/office/drawing/2014/main" id="{E80AE4B0-D382-4488-9312-FEEF4C9AB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2879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96532B-2FB9-4F62-9F3F-4269A3089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C5604F5-F837-4F37-9510-8AFB8274D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1DFF294-0304-4968-BB49-1739A6E0A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520" y="365125"/>
            <a:ext cx="8442960" cy="6332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3722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306E238F-0478-463C-895F-0DA1D6A8D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520" y="346635"/>
            <a:ext cx="8442960" cy="63322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B7302938-CE0A-4B71-BFEF-232C44CC4EC8}"/>
              </a:ext>
            </a:extLst>
          </p:cNvPr>
          <p:cNvSpPr/>
          <p:nvPr/>
        </p:nvSpPr>
        <p:spPr>
          <a:xfrm>
            <a:off x="5462016" y="2225040"/>
            <a:ext cx="2097024" cy="1152144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903F5E6-B6DD-48F0-9557-17E3E0443E37}"/>
              </a:ext>
            </a:extLst>
          </p:cNvPr>
          <p:cNvSpPr/>
          <p:nvPr/>
        </p:nvSpPr>
        <p:spPr>
          <a:xfrm>
            <a:off x="5980176" y="4201001"/>
            <a:ext cx="3249168" cy="2291874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49429AB-E2DF-4AB8-8553-D0109EE7F821}"/>
              </a:ext>
            </a:extLst>
          </p:cNvPr>
          <p:cNvSpPr txBox="1"/>
          <p:nvPr/>
        </p:nvSpPr>
        <p:spPr>
          <a:xfrm>
            <a:off x="6219825" y="2616446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Handy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7851504-98AD-4B10-8CE7-FB28950B7B20}"/>
              </a:ext>
            </a:extLst>
          </p:cNvPr>
          <p:cNvSpPr txBox="1"/>
          <p:nvPr/>
        </p:nvSpPr>
        <p:spPr>
          <a:xfrm>
            <a:off x="6464528" y="5162272"/>
            <a:ext cx="178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„Tafelaufschrieb“</a:t>
            </a:r>
          </a:p>
        </p:txBody>
      </p:sp>
    </p:spTree>
    <p:extLst>
      <p:ext uri="{BB962C8B-B14F-4D97-AF65-F5344CB8AC3E}">
        <p14:creationId xmlns:p14="http://schemas.microsoft.com/office/powerpoint/2010/main" val="229491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9E66F07-92F3-4ACF-ADDB-8D448E4B4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520" y="346635"/>
            <a:ext cx="8442960" cy="6332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496532B-2FB9-4F62-9F3F-4269A3089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414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EC0DD14-DE2F-49DA-9D56-960E0BDB4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520" y="721296"/>
            <a:ext cx="8467085" cy="55828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6397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9058F46-EF7A-4293-8ED4-F391B08A9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764" y="553807"/>
            <a:ext cx="8858595" cy="58472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50B1DFF7-459C-4322-AD3D-0D49A3859D7B}"/>
              </a:ext>
            </a:extLst>
          </p:cNvPr>
          <p:cNvSpPr/>
          <p:nvPr/>
        </p:nvSpPr>
        <p:spPr>
          <a:xfrm>
            <a:off x="6803136" y="2877311"/>
            <a:ext cx="2121408" cy="1761745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5906DAE-784D-4689-9FA4-265AD56B0E4E}"/>
              </a:ext>
            </a:extLst>
          </p:cNvPr>
          <p:cNvSpPr/>
          <p:nvPr/>
        </p:nvSpPr>
        <p:spPr>
          <a:xfrm>
            <a:off x="8383107" y="2877311"/>
            <a:ext cx="2121408" cy="1761745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2025321-4E85-4CB8-9A4C-6F58310265DA}"/>
              </a:ext>
            </a:extLst>
          </p:cNvPr>
          <p:cNvSpPr/>
          <p:nvPr/>
        </p:nvSpPr>
        <p:spPr>
          <a:xfrm>
            <a:off x="5223165" y="2846831"/>
            <a:ext cx="2121408" cy="1761745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360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5745C32-0531-42B1-B03C-FF9AAC2B9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050" y="1204912"/>
            <a:ext cx="6057900" cy="4448175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45906DAE-784D-4689-9FA4-265AD56B0E4E}"/>
              </a:ext>
            </a:extLst>
          </p:cNvPr>
          <p:cNvSpPr/>
          <p:nvPr/>
        </p:nvSpPr>
        <p:spPr>
          <a:xfrm>
            <a:off x="4609682" y="2097023"/>
            <a:ext cx="3022509" cy="2926081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337819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B883A2-89DD-44A7-AB68-DF02ED066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8C95D49-3A82-407F-8B34-8915CDC53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B43D729-C8DD-4E19-B6D5-A76A88C0C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72" y="353568"/>
            <a:ext cx="10291632" cy="573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278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6C9CD3-2B99-4185-8124-468A48BB7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76282A-DE86-4B14-8E6E-76E25942B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E749ABC-2013-4145-9DE1-657361A68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181" y="510948"/>
            <a:ext cx="9385869" cy="59819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0958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500D57-FA11-4742-86DB-B230273E8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C163CAD-2D7D-4262-802E-DFA42C367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8492A1C-944F-4F62-9EA1-30AFF1B31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464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766A047-4E00-4A03-8B41-149CB72B6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181" y="510948"/>
            <a:ext cx="9357711" cy="59819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76C9CD3-2B99-4185-8124-468A48BB7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76282A-DE86-4B14-8E6E-76E25942B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92393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6C9CD3-2B99-4185-8124-468A48BB7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76282A-DE86-4B14-8E6E-76E25942B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F17E575-D987-45D2-A3A8-5F29329EC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75" y="965017"/>
            <a:ext cx="11774449" cy="52119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22248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6C9CD3-2B99-4185-8124-468A48BB7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76282A-DE86-4B14-8E6E-76E25942B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5A67623-FD5B-4913-BC1C-541ECC28E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98" y="910753"/>
            <a:ext cx="11071804" cy="503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887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6C9CD3-2B99-4185-8124-468A48BB7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76282A-DE86-4B14-8E6E-76E25942B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C10C992-EEEF-49F0-AF60-2EBA369E0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410" y="681037"/>
            <a:ext cx="8771179" cy="540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8258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6C9CD3-2B99-4185-8124-468A48BB7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76282A-DE86-4B14-8E6E-76E25942B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66EF0CD-18C1-4802-8D87-55C6A6D58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324" y="681037"/>
            <a:ext cx="10033992" cy="550572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B772150-2F05-4199-8FBC-662B101AB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2545" y="5294151"/>
            <a:ext cx="1931255" cy="10275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8924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A8A54F-0C1D-49F9-9DFA-37A825CF7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1C5E6A6-EBEC-47E7-91FF-7AD27C4FE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42" name="Picture 2" descr="Bildergebnis für padlet">
            <a:extLst>
              <a:ext uri="{FF2B5EF4-FFF2-40B4-BE49-F238E27FC236}">
                <a16:creationId xmlns:a16="http://schemas.microsoft.com/office/drawing/2014/main" id="{1AD324EF-7F3C-4808-A1D0-60B671E6C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5300" y="-1358860"/>
            <a:ext cx="12687300" cy="897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2883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655AB4F-796D-48EE-9C51-1AF765252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937" y="581025"/>
            <a:ext cx="9382125" cy="5695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2242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62E93E-0A2C-4EC4-9212-05DB716F0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0886106-0B6B-4AE2-9196-42EF68B28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BF43614-90DC-485A-9A9C-0C21ED0D3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973" y="1027906"/>
            <a:ext cx="10618827" cy="49781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8ED612DD-4E7B-47B1-A6C6-9AC15A3A724D}"/>
              </a:ext>
            </a:extLst>
          </p:cNvPr>
          <p:cNvSpPr/>
          <p:nvPr/>
        </p:nvSpPr>
        <p:spPr>
          <a:xfrm>
            <a:off x="3604090" y="2930721"/>
            <a:ext cx="2930934" cy="2404677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15A853D-4164-48D8-B737-BF56F13B2BD0}"/>
              </a:ext>
            </a:extLst>
          </p:cNvPr>
          <p:cNvSpPr/>
          <p:nvPr/>
        </p:nvSpPr>
        <p:spPr>
          <a:xfrm>
            <a:off x="6369979" y="2798955"/>
            <a:ext cx="3067635" cy="2913948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A4431EC9-D045-4001-8923-B8634F4D08A6}"/>
              </a:ext>
            </a:extLst>
          </p:cNvPr>
          <p:cNvSpPr/>
          <p:nvPr/>
        </p:nvSpPr>
        <p:spPr>
          <a:xfrm>
            <a:off x="9595227" y="2798956"/>
            <a:ext cx="1922857" cy="1219372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4B0B67D-184A-40DB-BC9F-AF5A55D78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5227" y="5509836"/>
            <a:ext cx="1931255" cy="10275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4859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6E00B59-FFB1-4724-A8A5-1B5B7D3C61EB}"/>
              </a:ext>
            </a:extLst>
          </p:cNvPr>
          <p:cNvSpPr/>
          <p:nvPr/>
        </p:nvSpPr>
        <p:spPr>
          <a:xfrm>
            <a:off x="0" y="466330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de-DE" sz="4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Simulationen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43E08FF-25B8-49FB-83AE-39847D3CE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762" y="2605087"/>
            <a:ext cx="3800475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556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6E00B59-FFB1-4724-A8A5-1B5B7D3C61EB}"/>
              </a:ext>
            </a:extLst>
          </p:cNvPr>
          <p:cNvSpPr/>
          <p:nvPr/>
        </p:nvSpPr>
        <p:spPr>
          <a:xfrm>
            <a:off x="0" y="466330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de-DE" sz="4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Simulationen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43E08FF-25B8-49FB-83AE-39847D3CE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762" y="2605087"/>
            <a:ext cx="3800475" cy="164782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BE5039D-1E09-4E02-818B-52819B35A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3768" y="1466603"/>
            <a:ext cx="8113217" cy="476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97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CA09CE-6535-4C9D-AF8E-4B9B98E9D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Clash </a:t>
            </a:r>
            <a:r>
              <a:rPr lang="de-DE" dirty="0" err="1"/>
              <a:t>of</a:t>
            </a:r>
            <a:r>
              <a:rPr lang="de-DE" dirty="0"/>
              <a:t> Clans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0E3A37B-1E6D-4288-85A7-490A5920B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947" y="1446848"/>
            <a:ext cx="4772105" cy="541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283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6E00B59-FFB1-4724-A8A5-1B5B7D3C61EB}"/>
              </a:ext>
            </a:extLst>
          </p:cNvPr>
          <p:cNvSpPr/>
          <p:nvPr/>
        </p:nvSpPr>
        <p:spPr>
          <a:xfrm>
            <a:off x="0" y="466330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de-DE" sz="4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Simulationen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8BF9266-4F89-4C98-9CE1-842C7B7C9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03" y="1804007"/>
            <a:ext cx="6216394" cy="42063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99311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6E00B59-FFB1-4724-A8A5-1B5B7D3C61EB}"/>
              </a:ext>
            </a:extLst>
          </p:cNvPr>
          <p:cNvSpPr/>
          <p:nvPr/>
        </p:nvSpPr>
        <p:spPr>
          <a:xfrm>
            <a:off x="0" y="466330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de-DE" sz="4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Simulationen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43E08FF-25B8-49FB-83AE-39847D3CE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762" y="2605087"/>
            <a:ext cx="3800475" cy="164782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BA47024-6E46-4AA0-B665-537C58364C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483" y="1569546"/>
            <a:ext cx="7341032" cy="44346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8B0C47E1-9715-4BCB-B7BD-28BC2F8F6AED}"/>
              </a:ext>
            </a:extLst>
          </p:cNvPr>
          <p:cNvSpPr/>
          <p:nvPr/>
        </p:nvSpPr>
        <p:spPr>
          <a:xfrm>
            <a:off x="3667684" y="6179470"/>
            <a:ext cx="52854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>
                <a:hlinkClick r:id="rId5"/>
              </a:rPr>
              <a:t>https://phet.colorado.edu/de/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24680246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09747A-76D7-4F7E-94DE-2CB60C53E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FA713DF-53F7-4884-A5E6-56D1C1465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FCC9E4E-42A3-4D25-88E4-27B2F3496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20380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854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7927D74-A02B-453C-8F4F-778933C8B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58804"/>
            <a:ext cx="4717733" cy="488497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5924BD8-4F4D-476C-BD17-C5B53B94B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267" y="2455544"/>
            <a:ext cx="3071354" cy="821055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85517F0F-DA7C-4FE2-B57A-A4C66653EB65}"/>
              </a:ext>
            </a:extLst>
          </p:cNvPr>
          <p:cNvSpPr/>
          <p:nvPr/>
        </p:nvSpPr>
        <p:spPr>
          <a:xfrm>
            <a:off x="1761465" y="3396736"/>
            <a:ext cx="2340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hlinkClick r:id="rId4"/>
              </a:rPr>
              <a:t>https://schoolfox.com/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35943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F183E5F-CF9B-4FEA-8CA7-073D81D50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0916" y="1451766"/>
            <a:ext cx="2695575" cy="3819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7CE9A6F0-9DF4-4210-AC30-86F7E2231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781" y="1519237"/>
            <a:ext cx="2695575" cy="3819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C2C17B5-E0B9-4DFF-919A-99C1948B66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2434" y="1509712"/>
            <a:ext cx="2695575" cy="3829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DDE3E38-D184-457F-9F5F-37217E97F3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8971" y="7455877"/>
            <a:ext cx="4949628" cy="685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8D19FED-DF62-4B7F-BE6E-327574FA95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0305" y="8005524"/>
            <a:ext cx="2772372" cy="394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762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DDE3E38-D184-457F-9F5F-37217E97F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141" y="750276"/>
            <a:ext cx="3578962" cy="49588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8D19FED-DF62-4B7F-BE6E-327574FA9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4258" y="750276"/>
            <a:ext cx="3489033" cy="49588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34386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523220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57C858E-2581-4704-AE40-8FC4DB7B4A4E}"/>
              </a:ext>
            </a:extLst>
          </p:cNvPr>
          <p:cNvSpPr txBox="1"/>
          <p:nvPr/>
        </p:nvSpPr>
        <p:spPr>
          <a:xfrm>
            <a:off x="3677841" y="1485900"/>
            <a:ext cx="6585329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>
                <a:hlinkClick r:id="rId3"/>
              </a:rPr>
              <a:t>florian.nuxoll@gmx.net</a:t>
            </a:r>
            <a:endParaRPr lang="de-DE" sz="4400" b="1" dirty="0"/>
          </a:p>
          <a:p>
            <a:endParaRPr lang="de-DE" sz="4400" b="1" dirty="0"/>
          </a:p>
          <a:p>
            <a:r>
              <a:rPr lang="de-DE" sz="4400" b="1" dirty="0"/>
              <a:t>www.medienwelten.schule</a:t>
            </a:r>
          </a:p>
          <a:p>
            <a:endParaRPr lang="de-DE" sz="4400" b="1" dirty="0"/>
          </a:p>
          <a:p>
            <a:endParaRPr lang="de-DE" sz="4400" b="1" dirty="0"/>
          </a:p>
          <a:p>
            <a:endParaRPr lang="de-DE" sz="7200" b="1" dirty="0"/>
          </a:p>
          <a:p>
            <a:endParaRPr lang="de-DE" sz="4400" b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B26614F-0E37-4957-A567-9EFDB2985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1048" y="4121163"/>
            <a:ext cx="3486150" cy="137132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F11BEA4-2DD4-4F94-9C12-1689A4F56B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508" y="4083634"/>
            <a:ext cx="1408858" cy="1408858"/>
          </a:xfrm>
          <a:prstGeom prst="rect">
            <a:avLst/>
          </a:prstGeom>
        </p:spPr>
      </p:pic>
      <p:pic>
        <p:nvPicPr>
          <p:cNvPr id="9" name="839D137B-85CE-4408-B467-915083265EDA" descr="image1.png">
            <a:extLst>
              <a:ext uri="{FF2B5EF4-FFF2-40B4-BE49-F238E27FC236}">
                <a16:creationId xmlns:a16="http://schemas.microsoft.com/office/drawing/2014/main" id="{421A225D-053D-443A-949D-AF7EEA3F7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45" y="2029175"/>
            <a:ext cx="3561396" cy="362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3036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71E2B1-02C5-4E0B-96F4-7DF029C6A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02FEAEE-8D17-4DF4-88FF-5F6D20F04B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Picture 6" descr="Netflix auf dem Fernseher">
            <a:extLst>
              <a:ext uri="{FF2B5EF4-FFF2-40B4-BE49-F238E27FC236}">
                <a16:creationId xmlns:a16="http://schemas.microsoft.com/office/drawing/2014/main" id="{C145BF27-9F8E-4E31-92DD-EC32CD326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8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899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111DA1-6D15-4F70-8245-919E67251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These 1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609023-3DD3-4ED6-858C-B80F7C2C72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Die Lebenswelt unserer SchülerInnen ist digital.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-&gt; Die Schule muss darauf reagieren.</a:t>
            </a:r>
          </a:p>
        </p:txBody>
      </p:sp>
    </p:spTree>
    <p:extLst>
      <p:ext uri="{BB962C8B-B14F-4D97-AF65-F5344CB8AC3E}">
        <p14:creationId xmlns:p14="http://schemas.microsoft.com/office/powerpoint/2010/main" val="18972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71E2B1-02C5-4E0B-96F4-7DF029C6A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02FEAEE-8D17-4DF4-88FF-5F6D20F04B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F572ABF-B117-49EB-847F-BD33E4CA8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926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466</Words>
  <Application>Microsoft Office PowerPoint</Application>
  <PresentationFormat>Breitbild</PresentationFormat>
  <Paragraphs>153</Paragraphs>
  <Slides>66</Slides>
  <Notes>16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0</vt:i4>
      </vt:variant>
      <vt:variant>
        <vt:lpstr>Folientitel</vt:lpstr>
      </vt:variant>
      <vt:variant>
        <vt:i4>66</vt:i4>
      </vt:variant>
    </vt:vector>
  </HeadingPairs>
  <TitlesOfParts>
    <vt:vector size="72" baseType="lpstr">
      <vt:lpstr>Arial</vt:lpstr>
      <vt:lpstr>Calibri</vt:lpstr>
      <vt:lpstr>Calibri Light</vt:lpstr>
      <vt:lpstr>Lato</vt:lpstr>
      <vt:lpstr>Office</vt:lpstr>
      <vt:lpstr>1_Office</vt:lpstr>
      <vt:lpstr>Unterricht in Zeiten der Digitalisierung (und Corona) - Was muss sich ändern und was gerade nicht?</vt:lpstr>
      <vt:lpstr>PowerPoint-Präsentation</vt:lpstr>
      <vt:lpstr>PowerPoint-Präsentation</vt:lpstr>
      <vt:lpstr>Snapchat</vt:lpstr>
      <vt:lpstr>PowerPoint-Präsentation</vt:lpstr>
      <vt:lpstr>Clash of Clans</vt:lpstr>
      <vt:lpstr>PowerPoint-Präsentation</vt:lpstr>
      <vt:lpstr>These 1</vt:lpstr>
      <vt:lpstr>PowerPoint-Präsentation</vt:lpstr>
      <vt:lpstr>PowerPoint-Präsentation</vt:lpstr>
      <vt:lpstr>PowerPoint-Präsentation</vt:lpstr>
      <vt:lpstr>Englischunterricht in Zeiten der Digitalisierung - Was muss sich ändern und was gerade nicht?</vt:lpstr>
      <vt:lpstr>Bildung unter der Bedingung der Kultur der Digitalität</vt:lpstr>
      <vt:lpstr>PowerPoint-Präsentation</vt:lpstr>
      <vt:lpstr>Analoger Unterricht</vt:lpstr>
      <vt:lpstr>PowerPoint-Präsentation</vt:lpstr>
      <vt:lpstr>PowerPoint-Präsentation</vt:lpstr>
      <vt:lpstr>Digitale Schule</vt:lpstr>
      <vt:lpstr>PowerPoint-Präsentation</vt:lpstr>
      <vt:lpstr>PowerPoint-Präsentation</vt:lpstr>
      <vt:lpstr>PowerPoint-Präsentation</vt:lpstr>
      <vt:lpstr>Stand der Digitalisierung</vt:lpstr>
      <vt:lpstr>Stand Schule@home</vt:lpstr>
      <vt:lpstr>4 Thesen</vt:lpstr>
      <vt:lpstr>4 Thesen</vt:lpstr>
      <vt:lpstr>2 Fragen</vt:lpstr>
      <vt:lpstr>Wie kann Fernunterricht aussehen?</vt:lpstr>
      <vt:lpstr>Beispiel Englischunterricht Klasse 7</vt:lpstr>
      <vt:lpstr>Videos schauen</vt:lpstr>
      <vt:lpstr>Projektidee</vt:lpstr>
      <vt:lpstr>Projektidee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Florian Nuxoll</dc:creator>
  <cp:lastModifiedBy>Florian Nuxoll</cp:lastModifiedBy>
  <cp:revision>126</cp:revision>
  <dcterms:created xsi:type="dcterms:W3CDTF">2016-02-12T09:10:51Z</dcterms:created>
  <dcterms:modified xsi:type="dcterms:W3CDTF">2020-04-08T12:42:40Z</dcterms:modified>
</cp:coreProperties>
</file>