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2" r:id="rId2"/>
    <p:sldMasterId id="2147483686" r:id="rId3"/>
  </p:sldMasterIdLst>
  <p:notesMasterIdLst>
    <p:notesMasterId r:id="rId103"/>
  </p:notesMasterIdLst>
  <p:handoutMasterIdLst>
    <p:handoutMasterId r:id="rId104"/>
  </p:handoutMasterIdLst>
  <p:sldIdLst>
    <p:sldId id="256" r:id="rId4"/>
    <p:sldId id="718" r:id="rId5"/>
    <p:sldId id="719" r:id="rId6"/>
    <p:sldId id="474" r:id="rId7"/>
    <p:sldId id="476" r:id="rId8"/>
    <p:sldId id="720" r:id="rId9"/>
    <p:sldId id="475" r:id="rId10"/>
    <p:sldId id="721" r:id="rId11"/>
    <p:sldId id="722" r:id="rId12"/>
    <p:sldId id="723" r:id="rId13"/>
    <p:sldId id="293" r:id="rId14"/>
    <p:sldId id="294" r:id="rId15"/>
    <p:sldId id="724" r:id="rId16"/>
    <p:sldId id="725" r:id="rId17"/>
    <p:sldId id="297" r:id="rId18"/>
    <p:sldId id="726" r:id="rId19"/>
    <p:sldId id="727" r:id="rId20"/>
    <p:sldId id="728" r:id="rId21"/>
    <p:sldId id="729" r:id="rId22"/>
    <p:sldId id="478" r:id="rId23"/>
    <p:sldId id="479" r:id="rId24"/>
    <p:sldId id="480" r:id="rId25"/>
    <p:sldId id="481" r:id="rId26"/>
    <p:sldId id="482" r:id="rId27"/>
    <p:sldId id="730" r:id="rId28"/>
    <p:sldId id="731" r:id="rId29"/>
    <p:sldId id="732" r:id="rId30"/>
    <p:sldId id="415" r:id="rId31"/>
    <p:sldId id="272" r:id="rId32"/>
    <p:sldId id="359" r:id="rId33"/>
    <p:sldId id="435" r:id="rId34"/>
    <p:sldId id="716" r:id="rId35"/>
    <p:sldId id="426" r:id="rId36"/>
    <p:sldId id="360" r:id="rId37"/>
    <p:sldId id="361" r:id="rId38"/>
    <p:sldId id="424" r:id="rId39"/>
    <p:sldId id="427" r:id="rId40"/>
    <p:sldId id="340" r:id="rId41"/>
    <p:sldId id="386" r:id="rId42"/>
    <p:sldId id="388" r:id="rId43"/>
    <p:sldId id="387" r:id="rId44"/>
    <p:sldId id="393" r:id="rId45"/>
    <p:sldId id="389" r:id="rId46"/>
    <p:sldId id="392" r:id="rId47"/>
    <p:sldId id="333" r:id="rId48"/>
    <p:sldId id="345" r:id="rId49"/>
    <p:sldId id="452" r:id="rId50"/>
    <p:sldId id="429" r:id="rId51"/>
    <p:sldId id="346" r:id="rId52"/>
    <p:sldId id="384" r:id="rId53"/>
    <p:sldId id="349" r:id="rId54"/>
    <p:sldId id="394" r:id="rId55"/>
    <p:sldId id="397" r:id="rId56"/>
    <p:sldId id="395" r:id="rId57"/>
    <p:sldId id="472" r:id="rId58"/>
    <p:sldId id="430" r:id="rId59"/>
    <p:sldId id="354" r:id="rId60"/>
    <p:sldId id="406" r:id="rId61"/>
    <p:sldId id="398" r:id="rId62"/>
    <p:sldId id="399" r:id="rId63"/>
    <p:sldId id="400" r:id="rId64"/>
    <p:sldId id="356" r:id="rId65"/>
    <p:sldId id="401" r:id="rId66"/>
    <p:sldId id="469" r:id="rId67"/>
    <p:sldId id="404" r:id="rId68"/>
    <p:sldId id="471" r:id="rId69"/>
    <p:sldId id="405" r:id="rId70"/>
    <p:sldId id="470" r:id="rId71"/>
    <p:sldId id="407" r:id="rId72"/>
    <p:sldId id="355" r:id="rId73"/>
    <p:sldId id="410" r:id="rId74"/>
    <p:sldId id="409" r:id="rId75"/>
    <p:sldId id="408" r:id="rId76"/>
    <p:sldId id="411" r:id="rId77"/>
    <p:sldId id="412" r:id="rId78"/>
    <p:sldId id="413" r:id="rId79"/>
    <p:sldId id="431" r:id="rId80"/>
    <p:sldId id="320" r:id="rId81"/>
    <p:sldId id="321" r:id="rId82"/>
    <p:sldId id="334" r:id="rId83"/>
    <p:sldId id="338" r:id="rId84"/>
    <p:sldId id="473" r:id="rId85"/>
    <p:sldId id="597" r:id="rId86"/>
    <p:sldId id="598" r:id="rId87"/>
    <p:sldId id="599" r:id="rId88"/>
    <p:sldId id="600" r:id="rId89"/>
    <p:sldId id="601" r:id="rId90"/>
    <p:sldId id="602" r:id="rId91"/>
    <p:sldId id="603" r:id="rId92"/>
    <p:sldId id="604" r:id="rId93"/>
    <p:sldId id="797" r:id="rId94"/>
    <p:sldId id="792" r:id="rId95"/>
    <p:sldId id="790" r:id="rId96"/>
    <p:sldId id="793" r:id="rId97"/>
    <p:sldId id="795" r:id="rId98"/>
    <p:sldId id="794" r:id="rId99"/>
    <p:sldId id="796" r:id="rId100"/>
    <p:sldId id="714" r:id="rId101"/>
    <p:sldId id="712" r:id="rId102"/>
  </p:sldIdLst>
  <p:sldSz cx="9144000" cy="5143500" type="screen16x9"/>
  <p:notesSz cx="7099300" cy="10234613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521415D9-36F7-43E2-AB2F-B90AF26B5E84}">
      <p14:sectionLst xmlns:p14="http://schemas.microsoft.com/office/powerpoint/2010/main">
        <p14:section name="Zusammenfassungsabschnitt" id="{49D1FC67-3357-4EE2-AAB6-FCD5C5F5E90B}">
          <p14:sldIdLst>
            <p14:sldId id="256"/>
            <p14:sldId id="718"/>
            <p14:sldId id="719"/>
            <p14:sldId id="474"/>
            <p14:sldId id="476"/>
            <p14:sldId id="720"/>
            <p14:sldId id="475"/>
            <p14:sldId id="721"/>
            <p14:sldId id="722"/>
            <p14:sldId id="723"/>
            <p14:sldId id="293"/>
            <p14:sldId id="294"/>
            <p14:sldId id="724"/>
            <p14:sldId id="725"/>
            <p14:sldId id="297"/>
            <p14:sldId id="726"/>
            <p14:sldId id="727"/>
            <p14:sldId id="728"/>
            <p14:sldId id="729"/>
            <p14:sldId id="478"/>
            <p14:sldId id="479"/>
            <p14:sldId id="480"/>
            <p14:sldId id="481"/>
            <p14:sldId id="482"/>
            <p14:sldId id="730"/>
            <p14:sldId id="731"/>
            <p14:sldId id="732"/>
          </p14:sldIdLst>
        </p14:section>
        <p14:section name="Intro" id="{CEF4B780-BE22-4120-8B6C-5B582F2485E6}">
          <p14:sldIdLst>
            <p14:sldId id="415"/>
            <p14:sldId id="272"/>
            <p14:sldId id="359"/>
            <p14:sldId id="435"/>
            <p14:sldId id="716"/>
            <p14:sldId id="426"/>
            <p14:sldId id="360"/>
            <p14:sldId id="361"/>
            <p14:sldId id="424"/>
            <p14:sldId id="427"/>
            <p14:sldId id="340"/>
            <p14:sldId id="386"/>
            <p14:sldId id="388"/>
            <p14:sldId id="387"/>
            <p14:sldId id="393"/>
            <p14:sldId id="389"/>
            <p14:sldId id="392"/>
            <p14:sldId id="333"/>
            <p14:sldId id="345"/>
            <p14:sldId id="452"/>
            <p14:sldId id="429"/>
            <p14:sldId id="346"/>
            <p14:sldId id="384"/>
            <p14:sldId id="349"/>
            <p14:sldId id="394"/>
            <p14:sldId id="397"/>
            <p14:sldId id="395"/>
            <p14:sldId id="472"/>
            <p14:sldId id="430"/>
            <p14:sldId id="354"/>
            <p14:sldId id="406"/>
            <p14:sldId id="398"/>
            <p14:sldId id="399"/>
            <p14:sldId id="400"/>
            <p14:sldId id="356"/>
            <p14:sldId id="401"/>
            <p14:sldId id="469"/>
            <p14:sldId id="404"/>
            <p14:sldId id="471"/>
            <p14:sldId id="405"/>
            <p14:sldId id="470"/>
            <p14:sldId id="407"/>
            <p14:sldId id="355"/>
            <p14:sldId id="410"/>
            <p14:sldId id="409"/>
            <p14:sldId id="408"/>
            <p14:sldId id="411"/>
            <p14:sldId id="412"/>
            <p14:sldId id="413"/>
            <p14:sldId id="431"/>
            <p14:sldId id="320"/>
            <p14:sldId id="321"/>
            <p14:sldId id="334"/>
            <p14:sldId id="338"/>
          </p14:sldIdLst>
        </p14:section>
        <p14:section name="Abschnitt 2" id="{EB3FCA13-1A8F-4545-A786-8B9223758B09}">
          <p14:sldIdLst>
            <p14:sldId id="473"/>
            <p14:sldId id="597"/>
            <p14:sldId id="598"/>
            <p14:sldId id="599"/>
            <p14:sldId id="600"/>
            <p14:sldId id="601"/>
            <p14:sldId id="602"/>
            <p14:sldId id="603"/>
            <p14:sldId id="604"/>
            <p14:sldId id="797"/>
            <p14:sldId id="792"/>
            <p14:sldId id="790"/>
            <p14:sldId id="793"/>
            <p14:sldId id="795"/>
            <p14:sldId id="794"/>
            <p14:sldId id="796"/>
          </p14:sldIdLst>
        </p14:section>
        <p14:section name="Abschnitt 5" id="{713BA8AC-ED4A-4ECB-AF36-DB19A215A99E}">
          <p14:sldIdLst>
            <p14:sldId id="714"/>
            <p14:sldId id="71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945">
          <p15:clr>
            <a:srgbClr val="A4A3A4"/>
          </p15:clr>
        </p15:guide>
        <p15:guide id="2" orient="horz" pos="1803">
          <p15:clr>
            <a:srgbClr val="A4A3A4"/>
          </p15:clr>
        </p15:guide>
        <p15:guide id="3" orient="horz" pos="991">
          <p15:clr>
            <a:srgbClr val="A4A3A4"/>
          </p15:clr>
        </p15:guide>
        <p15:guide id="4" pos="3176">
          <p15:clr>
            <a:srgbClr val="A4A3A4"/>
          </p15:clr>
        </p15:guide>
        <p15:guide id="5" pos="584">
          <p15:clr>
            <a:srgbClr val="A4A3A4"/>
          </p15:clr>
        </p15:guide>
        <p15:guide id="6" pos="5500">
          <p15:clr>
            <a:srgbClr val="A4A3A4"/>
          </p15:clr>
        </p15:guide>
        <p15:guide id="7" pos="510">
          <p15:clr>
            <a:srgbClr val="A4A3A4"/>
          </p15:clr>
        </p15:guide>
        <p15:guide id="8" pos="316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ees, Lucas" initials="ML" lastIdx="65" clrIdx="0"/>
  <p:cmAuthor id="1" name="Michaelis, Heike" initials="MH" lastIdx="11" clrIdx="1"/>
  <p:cmAuthor id="2" name="Thomas Götjen" initials="TG" lastIdx="2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FF"/>
    <a:srgbClr val="0066FF"/>
    <a:srgbClr val="3366FF"/>
    <a:srgbClr val="6699FF"/>
    <a:srgbClr val="21AB6D"/>
    <a:srgbClr val="CC0080"/>
    <a:srgbClr val="CCE9AD"/>
    <a:srgbClr val="00CC7A"/>
    <a:srgbClr val="FFECAF"/>
    <a:srgbClr val="6363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849E955-FCEA-40C7-BBB1-D68F57961840}" v="9" dt="2020-02-24T12:37:45.252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7292A2E-F333-43FB-9621-5CBBE7FDCDCB}" styleName="Helle Formatvorlage 2 - Akz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93" autoAdjust="0"/>
    <p:restoredTop sz="80808" autoAdjust="0"/>
  </p:normalViewPr>
  <p:slideViewPr>
    <p:cSldViewPr snapToGrid="0" snapToObjects="1">
      <p:cViewPr varScale="1">
        <p:scale>
          <a:sx n="133" d="100"/>
          <a:sy n="133" d="100"/>
        </p:scale>
        <p:origin x="149" y="96"/>
      </p:cViewPr>
      <p:guideLst>
        <p:guide orient="horz" pos="945"/>
        <p:guide orient="horz" pos="1803"/>
        <p:guide orient="horz" pos="991"/>
        <p:guide pos="3176"/>
        <p:guide pos="584"/>
        <p:guide pos="5500"/>
        <p:guide pos="510"/>
        <p:guide pos="316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702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6" Type="http://schemas.openxmlformats.org/officeDocument/2006/relationships/slide" Target="slides/slide13.xml"/><Relationship Id="rId107" Type="http://schemas.openxmlformats.org/officeDocument/2006/relationships/viewProps" Target="viewProps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notesMaster" Target="notesMasters/notesMaster1.xml"/><Relationship Id="rId108" Type="http://schemas.openxmlformats.org/officeDocument/2006/relationships/theme" Target="theme/theme1.xml"/><Relationship Id="rId54" Type="http://schemas.openxmlformats.org/officeDocument/2006/relationships/slide" Target="slides/slide51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presProps" Target="presProp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tableStyles" Target="tableStyles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microsoft.com/office/2015/10/relationships/revisionInfo" Target="revisionInfo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commentAuthors" Target="commentAuthor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slide" Target="slides/slide59.xml"/><Relationship Id="rId83" Type="http://schemas.openxmlformats.org/officeDocument/2006/relationships/slide" Target="slides/slide80.xml"/><Relationship Id="rId88" Type="http://schemas.openxmlformats.org/officeDocument/2006/relationships/slide" Target="slides/slide8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8FDC1E2E-5423-6249-ABBC-957F621F7104}" type="datetimeFigureOut">
              <a:rPr lang="de-DE" smtClean="0"/>
              <a:t>15.04.2020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AA100802-9359-B64F-B7A2-E46507AED88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359961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</p:spPr>
        <p:txBody>
          <a:bodyPr lIns="99048" tIns="49524" rIns="99048" bIns="49524"/>
          <a:lstStyle/>
          <a:p>
            <a:endParaRPr/>
          </a:p>
        </p:txBody>
      </p:sp>
      <p:sp>
        <p:nvSpPr>
          <p:cNvPr id="119" name="Shape 119"/>
          <p:cNvSpPr>
            <a:spLocks noGrp="1"/>
          </p:cNvSpPr>
          <p:nvPr>
            <p:ph type="body" sz="quarter" idx="1"/>
          </p:nvPr>
        </p:nvSpPr>
        <p:spPr>
          <a:xfrm>
            <a:off x="946574" y="4861441"/>
            <a:ext cx="5206153" cy="4605576"/>
          </a:xfrm>
          <a:prstGeom prst="rect">
            <a:avLst/>
          </a:prstGeom>
        </p:spPr>
        <p:txBody>
          <a:bodyPr lIns="99048" tIns="49524" rIns="99048" bIns="49524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04313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defTabSz="457200" latinLnBrk="0">
      <a:defRPr sz="1200">
        <a:latin typeface="+mj-lt"/>
        <a:ea typeface="+mj-ea"/>
        <a:cs typeface="+mj-cs"/>
        <a:sym typeface="Calibri"/>
      </a:defRPr>
    </a:lvl1pPr>
    <a:lvl2pPr indent="228600" defTabSz="457200" latinLnBrk="0">
      <a:defRPr sz="1200">
        <a:latin typeface="+mj-lt"/>
        <a:ea typeface="+mj-ea"/>
        <a:cs typeface="+mj-cs"/>
        <a:sym typeface="Calibri"/>
      </a:defRPr>
    </a:lvl2pPr>
    <a:lvl3pPr indent="457200" defTabSz="457200" latinLnBrk="0">
      <a:defRPr sz="1200">
        <a:latin typeface="+mj-lt"/>
        <a:ea typeface="+mj-ea"/>
        <a:cs typeface="+mj-cs"/>
        <a:sym typeface="Calibri"/>
      </a:defRPr>
    </a:lvl3pPr>
    <a:lvl4pPr indent="685800" defTabSz="457200" latinLnBrk="0">
      <a:defRPr sz="1200">
        <a:latin typeface="+mj-lt"/>
        <a:ea typeface="+mj-ea"/>
        <a:cs typeface="+mj-cs"/>
        <a:sym typeface="Calibri"/>
      </a:defRPr>
    </a:lvl4pPr>
    <a:lvl5pPr indent="914400" defTabSz="457200" latinLnBrk="0">
      <a:defRPr sz="1200">
        <a:latin typeface="+mj-lt"/>
        <a:ea typeface="+mj-ea"/>
        <a:cs typeface="+mj-cs"/>
        <a:sym typeface="Calibri"/>
      </a:defRPr>
    </a:lvl5pPr>
    <a:lvl6pPr indent="1143000" defTabSz="457200" latinLnBrk="0">
      <a:defRPr sz="1200">
        <a:latin typeface="+mj-lt"/>
        <a:ea typeface="+mj-ea"/>
        <a:cs typeface="+mj-cs"/>
        <a:sym typeface="Calibri"/>
      </a:defRPr>
    </a:lvl6pPr>
    <a:lvl7pPr indent="1371600" defTabSz="457200" latinLnBrk="0">
      <a:defRPr sz="1200">
        <a:latin typeface="+mj-lt"/>
        <a:ea typeface="+mj-ea"/>
        <a:cs typeface="+mj-cs"/>
        <a:sym typeface="Calibri"/>
      </a:defRPr>
    </a:lvl7pPr>
    <a:lvl8pPr indent="1600200" defTabSz="457200" latinLnBrk="0">
      <a:defRPr sz="1200">
        <a:latin typeface="+mj-lt"/>
        <a:ea typeface="+mj-ea"/>
        <a:cs typeface="+mj-cs"/>
        <a:sym typeface="Calibri"/>
      </a:defRPr>
    </a:lvl8pPr>
    <a:lvl9pPr indent="1828800" defTabSz="4572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519800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None/>
            </a:pPr>
            <a:endParaRPr lang="de-DE" altLang="de-DE" dirty="0"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519800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S. 23, A8</a:t>
            </a:r>
          </a:p>
          <a:p>
            <a:r>
              <a:rPr lang="de-DE" dirty="0"/>
              <a:t>S. 126, D17 (mit Seitenkopf</a:t>
            </a:r>
            <a:r>
              <a:rPr lang="de-DE" baseline="0" dirty="0"/>
              <a:t> „1 </a:t>
            </a:r>
            <a:r>
              <a:rPr lang="de-DE" baseline="0" dirty="0" err="1"/>
              <a:t>Diff</a:t>
            </a:r>
            <a:r>
              <a:rPr lang="de-DE" baseline="0" dirty="0"/>
              <a:t> </a:t>
            </a:r>
            <a:r>
              <a:rPr lang="de-DE" baseline="0" dirty="0" err="1"/>
              <a:t>and</a:t>
            </a:r>
            <a:r>
              <a:rPr lang="de-DE" baseline="0" dirty="0"/>
              <a:t> </a:t>
            </a:r>
            <a:r>
              <a:rPr lang="de-DE" baseline="0" dirty="0" err="1"/>
              <a:t>train</a:t>
            </a:r>
            <a:r>
              <a:rPr lang="de-DE" baseline="0" dirty="0"/>
              <a:t>“)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24000"/>
              </a:lnSpc>
              <a:spcAft>
                <a:spcPts val="600"/>
              </a:spcAft>
            </a:pPr>
            <a:r>
              <a:rPr lang="de-DE" altLang="de-DE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S. 18/2 </a:t>
            </a:r>
            <a:r>
              <a:rPr lang="de-DE" altLang="de-DE" baseline="0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ohne 2c</a:t>
            </a:r>
          </a:p>
          <a:p>
            <a:pPr>
              <a:lnSpc>
                <a:spcPct val="124000"/>
              </a:lnSpc>
              <a:spcAft>
                <a:spcPts val="600"/>
              </a:spcAft>
            </a:pPr>
            <a:r>
              <a:rPr lang="de-DE" altLang="de-DE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S. 122/D4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24000"/>
              </a:lnSpc>
              <a:spcAft>
                <a:spcPts val="600"/>
              </a:spcAft>
            </a:pPr>
            <a:r>
              <a:rPr lang="de-DE" altLang="de-DE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S. 28/B7c </a:t>
            </a:r>
          </a:p>
          <a:p>
            <a:pPr>
              <a:lnSpc>
                <a:spcPct val="124000"/>
              </a:lnSpc>
              <a:spcAft>
                <a:spcPts val="600"/>
              </a:spcAft>
            </a:pPr>
            <a:r>
              <a:rPr lang="de-DE" altLang="de-DE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S. 129/D28</a:t>
            </a:r>
          </a:p>
          <a:p>
            <a:pPr>
              <a:lnSpc>
                <a:spcPct val="124000"/>
              </a:lnSpc>
              <a:spcAft>
                <a:spcPts val="600"/>
              </a:spcAft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24000"/>
              </a:lnSpc>
              <a:spcAft>
                <a:spcPts val="600"/>
              </a:spcAft>
            </a:pPr>
            <a:r>
              <a:rPr lang="de-DE" altLang="de-DE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S. 20/A2 </a:t>
            </a:r>
          </a:p>
          <a:p>
            <a:pPr>
              <a:lnSpc>
                <a:spcPct val="124000"/>
              </a:lnSpc>
              <a:spcAft>
                <a:spcPts val="600"/>
              </a:spcAft>
            </a:pPr>
            <a:r>
              <a:rPr lang="de-DE" altLang="de-DE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S. 124/D12 (ggf. auch D13)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24000"/>
              </a:lnSpc>
              <a:spcAft>
                <a:spcPts val="600"/>
              </a:spcAft>
            </a:pPr>
            <a:r>
              <a:rPr lang="de-DE" altLang="de-DE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S. 20/A2 </a:t>
            </a:r>
          </a:p>
          <a:p>
            <a:pPr>
              <a:lnSpc>
                <a:spcPct val="124000"/>
              </a:lnSpc>
              <a:spcAft>
                <a:spcPts val="600"/>
              </a:spcAft>
            </a:pPr>
            <a:r>
              <a:rPr lang="de-DE" altLang="de-DE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S. 124/D12 (ggf. auch D13)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5198006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S. 20/21</a:t>
            </a:r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Seite 22/23</a:t>
            </a:r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S. 24/25</a:t>
            </a:r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S. 20/21</a:t>
            </a:r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S. 20/21</a:t>
            </a:r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S. 20/21</a:t>
            </a:r>
          </a:p>
          <a:p>
            <a:r>
              <a:rPr lang="de-DE" dirty="0"/>
              <a:t>S. 125</a:t>
            </a:r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S. 20/21</a:t>
            </a:r>
          </a:p>
          <a:p>
            <a:r>
              <a:rPr lang="de-DE" dirty="0"/>
              <a:t>S. 125</a:t>
            </a:r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S. 22/23</a:t>
            </a:r>
          </a:p>
          <a:p>
            <a:r>
              <a:rPr lang="de-DE" dirty="0"/>
              <a:t>S.</a:t>
            </a:r>
            <a:r>
              <a:rPr lang="de-DE" baseline="0" dirty="0"/>
              <a:t> 24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de-DE" altLang="de-DE" dirty="0"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S. 22/23</a:t>
            </a:r>
          </a:p>
          <a:p>
            <a:r>
              <a:rPr lang="de-DE" dirty="0"/>
              <a:t>S.</a:t>
            </a:r>
            <a:r>
              <a:rPr lang="de-DE" baseline="0" dirty="0"/>
              <a:t> 24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 dirty="0">
              <a:solidFill>
                <a:schemeClr val="bg1"/>
              </a:solidFill>
              <a:ea typeface="ヒラギノ角ゴ Pro W3"/>
              <a:cs typeface="ヒラギノ角ゴ Pro W3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S. 29, B9</a:t>
            </a:r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S. 26, B1</a:t>
            </a:r>
          </a:p>
          <a:p>
            <a:r>
              <a:rPr lang="de-DE" dirty="0"/>
              <a:t>S. 27, B2</a:t>
            </a:r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S. 32/33</a:t>
            </a:r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2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e-DE" altLang="de-DE" b="0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S. 30, T7</a:t>
            </a:r>
          </a:p>
          <a:p>
            <a:pPr>
              <a:lnSpc>
                <a:spcPct val="124000"/>
              </a:lnSpc>
              <a:spcAft>
                <a:spcPts val="600"/>
              </a:spcAft>
            </a:pPr>
            <a:r>
              <a:rPr lang="de-DE" altLang="de-DE" b="0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S. 126, D 19</a:t>
            </a:r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24000"/>
              </a:lnSpc>
              <a:spcAft>
                <a:spcPts val="600"/>
              </a:spcAft>
            </a:pPr>
            <a:r>
              <a:rPr lang="de-DE" altLang="de-DE" b="0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S. 126, D17</a:t>
            </a:r>
          </a:p>
          <a:p>
            <a:pPr>
              <a:lnSpc>
                <a:spcPct val="124000"/>
              </a:lnSpc>
              <a:spcAft>
                <a:spcPts val="600"/>
              </a:spcAft>
            </a:pPr>
            <a:r>
              <a:rPr lang="de-DE" altLang="de-DE" b="0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S. 127, D23</a:t>
            </a:r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2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e-DE" altLang="de-DE" b="0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S. 130, D30</a:t>
            </a:r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519800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5198006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/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55795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387194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31128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123288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873280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93955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793745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204716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310976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98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261068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99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99305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51980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ckbla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platzhalter 21"/>
          <p:cNvSpPr>
            <a:spLocks noGrp="1"/>
          </p:cNvSpPr>
          <p:nvPr>
            <p:ph type="body" sz="quarter" idx="11" hasCustomPrompt="1"/>
          </p:nvPr>
        </p:nvSpPr>
        <p:spPr>
          <a:xfrm>
            <a:off x="571500" y="3274486"/>
            <a:ext cx="8115300" cy="681037"/>
          </a:xfrm>
        </p:spPr>
        <p:txBody>
          <a:bodyPr/>
          <a:lstStyle>
            <a:lvl2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2pPr>
          </a:lstStyle>
          <a:p>
            <a:pPr lvl="1"/>
            <a:r>
              <a:rPr lang="de-DE" dirty="0"/>
              <a:t>Dies ist eine Unterüberschrift mit zwei Zeilen und </a:t>
            </a:r>
            <a:br>
              <a:rPr lang="de-DE" dirty="0"/>
            </a:br>
            <a:r>
              <a:rPr lang="de-DE" dirty="0"/>
              <a:t>solange kann die dann auch sein.</a:t>
            </a:r>
          </a:p>
        </p:txBody>
      </p:sp>
      <p:sp>
        <p:nvSpPr>
          <p:cNvPr id="39" name="Titel 38"/>
          <p:cNvSpPr>
            <a:spLocks noGrp="1"/>
          </p:cNvSpPr>
          <p:nvPr>
            <p:ph type="title" hasCustomPrompt="1"/>
          </p:nvPr>
        </p:nvSpPr>
        <p:spPr>
          <a:xfrm>
            <a:off x="572584" y="2610062"/>
            <a:ext cx="8114216" cy="461515"/>
          </a:xfrm>
        </p:spPr>
        <p:txBody>
          <a:bodyPr/>
          <a:lstStyle>
            <a:lvl1pPr>
              <a:defRPr sz="2800"/>
            </a:lvl1pPr>
            <a:lvl4pPr marL="0" marR="0" indent="0" algn="l" defTabSz="4572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tabLst/>
              <a:defRPr/>
            </a:lvl4pPr>
          </a:lstStyle>
          <a:p>
            <a:pPr marL="0" marR="0" lvl="3" indent="0" defTabSz="4572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tabLst/>
              <a:defRPr/>
            </a:pPr>
            <a:r>
              <a:rPr kumimoji="0" lang="de-DE" sz="28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+mj-lt"/>
                <a:sym typeface="Calibri"/>
              </a:rPr>
              <a:t>Dies ist eine kurze Überschrift. 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57DA6B04-819C-4428-A45D-96A580AFA295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83611701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Abschlu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0" descr="Westermann_Gruppe_grey_rgb_99-99-99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394" y="334630"/>
            <a:ext cx="3058356" cy="252319"/>
          </a:xfrm>
          <a:prstGeom prst="rect">
            <a:avLst/>
          </a:prstGeom>
        </p:spPr>
      </p:pic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xfrm>
            <a:off x="511346" y="2441359"/>
            <a:ext cx="8211235" cy="1824132"/>
          </a:xfrm>
        </p:spPr>
        <p:txBody>
          <a:bodyPr anchor="t"/>
          <a:lstStyle>
            <a:lvl1pPr>
              <a:tabLst>
                <a:tab pos="266700" algn="l"/>
                <a:tab pos="541338" algn="l"/>
              </a:tabLst>
              <a:defRPr sz="1200" baseline="0"/>
            </a:lvl1pPr>
          </a:lstStyle>
          <a:p>
            <a:r>
              <a:rPr lang="de-DE" dirty="0"/>
              <a:t>Vorname / Name</a:t>
            </a:r>
            <a:br>
              <a:rPr lang="de-DE" dirty="0"/>
            </a:br>
            <a:r>
              <a:rPr lang="de-DE" dirty="0"/>
              <a:t>Position Funktion</a:t>
            </a:r>
            <a:br>
              <a:rPr lang="de-DE" dirty="0"/>
            </a:br>
            <a:br>
              <a:rPr lang="de-DE" dirty="0"/>
            </a:br>
            <a:r>
              <a:rPr lang="de-DE" dirty="0"/>
              <a:t>T.	+4x xxx </a:t>
            </a:r>
            <a:r>
              <a:rPr lang="de-DE" dirty="0" err="1"/>
              <a:t>xxx</a:t>
            </a:r>
            <a:r>
              <a:rPr lang="de-DE" dirty="0"/>
              <a:t> </a:t>
            </a:r>
            <a:r>
              <a:rPr lang="de-DE" dirty="0" err="1"/>
              <a:t>xxx</a:t>
            </a:r>
            <a:br>
              <a:rPr lang="de-DE" dirty="0"/>
            </a:br>
            <a:r>
              <a:rPr lang="de-DE" dirty="0"/>
              <a:t>M.	+4x xxx </a:t>
            </a:r>
            <a:r>
              <a:rPr lang="de-DE" dirty="0" err="1"/>
              <a:t>xxx</a:t>
            </a:r>
            <a:r>
              <a:rPr lang="de-DE" dirty="0"/>
              <a:t> </a:t>
            </a:r>
            <a:r>
              <a:rPr lang="de-DE" dirty="0" err="1"/>
              <a:t>xxx</a:t>
            </a:r>
            <a:br>
              <a:rPr lang="de-DE" dirty="0"/>
            </a:br>
            <a:r>
              <a:rPr lang="de-DE" dirty="0"/>
              <a:t>vorname.name@westermanngruppe.de</a:t>
            </a:r>
            <a:br>
              <a:rPr lang="de-DE" dirty="0"/>
            </a:br>
            <a:br>
              <a:rPr lang="de-DE" dirty="0"/>
            </a:br>
            <a:r>
              <a:rPr lang="de-DE" dirty="0"/>
              <a:t>Firma</a:t>
            </a:r>
            <a:br>
              <a:rPr lang="de-DE" dirty="0"/>
            </a:br>
            <a:r>
              <a:rPr lang="de-DE" dirty="0"/>
              <a:t>Adresse </a:t>
            </a:r>
            <a:r>
              <a:rPr lang="de-DE" dirty="0" err="1"/>
              <a:t>Geog</a:t>
            </a:r>
            <a:r>
              <a:rPr lang="de-DE" dirty="0"/>
              <a:t>-Westermann-Allee 66 | 38104 Braunschweig | Germany</a:t>
            </a:r>
          </a:p>
        </p:txBody>
      </p:sp>
    </p:spTree>
    <p:extLst>
      <p:ext uri="{BB962C8B-B14F-4D97-AF65-F5344CB8AC3E}">
        <p14:creationId xmlns:p14="http://schemas.microsoft.com/office/powerpoint/2010/main" val="3615563382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A62FE5-3641-4093-A3DD-BD3DD2E2AC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33D5C86-4DAD-4E67-896C-36E917FE5E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99E5F51-E037-4227-B37A-759E778FB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15.04.2020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53BEA14-F340-42B1-A3DD-5C84BBFC0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099B71C-B3C5-4396-9A13-325842D8E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45374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7FA53C-0EF3-4279-8CB5-9530D08D2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DF63CC8-739E-4584-8230-668E14A954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C045716-8955-40E5-A7B6-29433B7C4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15.04.2020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D18140E-0DC7-4AAA-A360-C053CA4B1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1CE4C17-2FDC-45E4-9879-9612ABFBE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86753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1D8A17-0D9B-4C73-AA16-3504CF986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95144C0-FBFD-494F-9894-15D7DBA2A9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8BCFDF3-3CEA-4D81-8644-E57EF51FE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15.04.2020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ECCDD25-9211-4872-BB09-E7212564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FA788C3-66E2-492E-B562-0AED394B7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667568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7C8308-CAD2-4699-979A-27781F658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3192013-A979-48E6-A61D-70FAA068DD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3C0340B-C08F-401B-83C8-43EFF18257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E522405-10EF-4F61-AB41-85B397822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15.04.2020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3582772-8F42-47C3-BF6B-857EBFA96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CE9F936-99DF-4C15-B0C2-1F72656BC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40601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F24E6D-0F49-4E31-A86F-0C4FD824E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BD7D7D8-BAE8-4EF7-9D38-2A6CB318A4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558EE2D-CD8F-49D6-A9A7-FE786A98C3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81BA255-6358-4E73-9BDE-471E2C5CE5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15CB3564-8A95-4C8A-B33D-178EC1F39B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2CF5447A-ABED-48CF-9210-461FBEC62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15.04.2020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83FED397-8DE6-49BB-A19C-9DA9D69FC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84D7BC7-343B-4772-8E99-EF100042A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78276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012DD9-AF06-4BF5-A8EF-EEB9132B5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43E5F47-D19C-4B5E-A918-8E6C0A0B4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15.04.2020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600D88C-C427-4C0A-9831-1CDF7FCE7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A951718-7DA1-4C16-AC68-2930C03DD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99694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0F0761C-B347-4A29-932F-39EAC4D60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15.04.2020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33CBC70-5525-492A-BC4E-6FE0870F3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C39D6F6-91E3-4DB0-81A8-8DCE57006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98099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AD4F59-A849-4CAC-8FEA-FC53A1478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E57978F-2333-464F-87ED-7375118FAA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7B40598-C013-430C-BF17-669D925E25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3A97CC1-3E09-4EA3-B698-D13AE600B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15.04.2020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2904FBC-97FF-491E-BE7F-F51160459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D5DF597-D394-431F-8429-CAB8F6800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50948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C2D405-4AA0-4916-83E2-F770FBEFD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A044C5DA-17C0-4F25-AFF3-2FB1FD91EB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754B675-0406-4DAA-9961-E113621D24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EC046CC-3494-427A-9E64-E9E6F485A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15.04.2020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7DFBA4E-079F-402E-AD28-E960D3868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7298051-94F4-457D-B9CD-E96F35563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9669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haltsverzeichn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939920" y="1438183"/>
            <a:ext cx="7746880" cy="301840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pPr marL="342900" marR="0" lvl="0" indent="-34290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555555"/>
              </a:buClr>
              <a:buSzTx/>
              <a:buFont typeface="+mj-lt"/>
              <a:buAutoNum type="arabicPeriod"/>
              <a:tabLst/>
              <a:defRPr/>
            </a:pP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Lorem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ipsum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dolor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sit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amet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consectetuer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adipiscing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elit</a:t>
            </a:r>
            <a:endParaRPr kumimoji="0" lang="de-DE" sz="1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sym typeface="Calibri"/>
            </a:endParaRPr>
          </a:p>
          <a:p>
            <a:pPr marL="342900" marR="0" lvl="0" indent="-34290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555555"/>
              </a:buClr>
              <a:buSzTx/>
              <a:buFont typeface="+mj-lt"/>
              <a:buAutoNum type="arabicPeriod"/>
              <a:tabLst/>
              <a:defRPr/>
            </a:pP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Aenean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commodo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ligula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eget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dolor</a:t>
            </a:r>
            <a:endParaRPr kumimoji="0" lang="de-DE" sz="1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sym typeface="Calibri"/>
            </a:endParaRPr>
          </a:p>
          <a:p>
            <a:pPr marL="342900" marR="0" lvl="0" indent="-34290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555555"/>
              </a:buClr>
              <a:buSzTx/>
              <a:buFont typeface="+mj-lt"/>
              <a:buAutoNum type="arabicPeriod"/>
              <a:tabLst/>
              <a:defRPr/>
            </a:pP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Aenean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massa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Cum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sociis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natoque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penatibus</a:t>
            </a:r>
            <a:endParaRPr kumimoji="0" lang="de-DE" sz="1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sym typeface="Calibri"/>
            </a:endParaRPr>
          </a:p>
          <a:p>
            <a:pPr marL="342900" marR="0" lvl="0" indent="-34290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555555"/>
              </a:buClr>
              <a:buSzTx/>
              <a:buFont typeface="+mj-lt"/>
              <a:buAutoNum type="arabicPeriod"/>
              <a:tabLst/>
              <a:defRPr/>
            </a:pP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magnis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parturient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montes</a:t>
            </a:r>
            <a:endParaRPr kumimoji="0" lang="de-DE" sz="1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sym typeface="Calibri"/>
            </a:endParaRPr>
          </a:p>
          <a:p>
            <a:pPr marL="342900" marR="0" lvl="0" indent="-34290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555555"/>
              </a:buClr>
              <a:buSzTx/>
              <a:buFont typeface="+mj-lt"/>
              <a:buAutoNum type="arabicPeriod"/>
              <a:tabLst/>
              <a:defRPr/>
            </a:pP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Ridiculus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mus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Donec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quam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felis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ultricies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nec</a:t>
            </a:r>
            <a:endParaRPr kumimoji="0" lang="de-DE" sz="1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sym typeface="Calibri"/>
            </a:endParaRPr>
          </a:p>
          <a:p>
            <a:pPr marL="342900" marR="0" lvl="0" indent="-34290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555555"/>
              </a:buClr>
              <a:buSzTx/>
              <a:buFont typeface="+mj-lt"/>
              <a:buAutoNum type="arabicPeriod"/>
              <a:tabLst/>
              <a:defRPr/>
            </a:pP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Peu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pretium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qui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sem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Nulla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consequat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massa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enim</a:t>
            </a:r>
            <a:endParaRPr kumimoji="0" lang="de-DE" sz="1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sym typeface="Calibri"/>
            </a:endParaRPr>
          </a:p>
          <a:p>
            <a:pPr marL="342900" marR="0" lvl="0" indent="-34290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555555"/>
              </a:buClr>
              <a:buSzTx/>
              <a:buFont typeface="+mj-lt"/>
              <a:buAutoNum type="arabicPeriod"/>
              <a:tabLst/>
              <a:defRPr/>
            </a:pP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Donec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pede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justo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fringilla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vel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aliquet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nec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vulputate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eget</a:t>
            </a:r>
            <a:endParaRPr kumimoji="0" lang="de-DE" sz="1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sym typeface="Calibri"/>
            </a:endParaRPr>
          </a:p>
          <a:p>
            <a:pPr marL="342900" marR="0" lvl="0" indent="-34290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555555"/>
              </a:buClr>
              <a:buSzTx/>
              <a:buFont typeface="+mj-lt"/>
              <a:buAutoNum type="arabicPeriod"/>
              <a:tabLst/>
              <a:defRPr/>
            </a:pP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In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enim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justo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rhoncus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ut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imperdiet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a,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venenatis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vitae</a:t>
            </a:r>
            <a:endParaRPr kumimoji="0" lang="de-DE" sz="2400" b="0" i="0" u="none" strike="noStrike" kern="0" cap="none" spc="0" normalizeH="0" baseline="0" noProof="0" dirty="0">
              <a:ln>
                <a:noFill/>
              </a:ln>
              <a:solidFill>
                <a:srgbClr val="555555"/>
              </a:solidFill>
              <a:effectLst/>
              <a:uLnTx/>
              <a:uFillTx/>
              <a:latin typeface="+mj-lt"/>
              <a:sym typeface="Calibri"/>
            </a:endParaRPr>
          </a:p>
        </p:txBody>
      </p:sp>
      <p:sp>
        <p:nvSpPr>
          <p:cNvPr id="17" name="Shape 4"/>
          <p:cNvSpPr txBox="1">
            <a:spLocks/>
          </p:cNvSpPr>
          <p:nvPr userDrawn="1"/>
        </p:nvSpPr>
        <p:spPr>
          <a:xfrm>
            <a:off x="576000" y="4712896"/>
            <a:ext cx="338400" cy="343168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l"/>
            <a:fld id="{787B5A57-448A-4B49-927B-5B1563E3470C}" type="slidenum">
              <a:rPr lang="de-DE" sz="1050" smtClean="0">
                <a:solidFill>
                  <a:schemeClr val="bg2"/>
                </a:solidFill>
                <a:latin typeface="bs Thomas Sans 1"/>
              </a:rPr>
              <a:t>‹Nr.›</a:t>
            </a:fld>
            <a:endParaRPr lang="de-DE" sz="1050" dirty="0">
              <a:solidFill>
                <a:schemeClr val="bg2"/>
              </a:solidFill>
              <a:latin typeface="bs Thomas Sans 1"/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 hasCustomPrompt="1"/>
          </p:nvPr>
        </p:nvSpPr>
        <p:spPr>
          <a:xfrm>
            <a:off x="941034" y="503944"/>
            <a:ext cx="7745766" cy="481477"/>
          </a:xfrm>
        </p:spPr>
        <p:txBody>
          <a:bodyPr/>
          <a:lstStyle>
            <a:lvl1pPr>
              <a:defRPr sz="2400"/>
            </a:lvl1pPr>
          </a:lstStyle>
          <a:p>
            <a:r>
              <a:rPr lang="de-DE" dirty="0"/>
              <a:t>Inhalt</a:t>
            </a:r>
          </a:p>
        </p:txBody>
      </p:sp>
      <p:sp>
        <p:nvSpPr>
          <p:cNvPr id="8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9507"/>
            <a:ext cx="4980391" cy="274637"/>
          </a:xfrm>
        </p:spPr>
        <p:txBody>
          <a:bodyPr/>
          <a:lstStyle/>
          <a:p>
            <a:pPr algn="l"/>
            <a:r>
              <a:rPr lang="de-DE" dirty="0" err="1"/>
              <a:t>Camden</a:t>
            </a:r>
            <a:r>
              <a:rPr lang="de-DE" dirty="0"/>
              <a:t> Market 2020</a:t>
            </a:r>
          </a:p>
        </p:txBody>
      </p:sp>
    </p:spTree>
    <p:extLst>
      <p:ext uri="{BB962C8B-B14F-4D97-AF65-F5344CB8AC3E}">
        <p14:creationId xmlns:p14="http://schemas.microsoft.com/office/powerpoint/2010/main" val="2524941882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38B905-C80D-456F-802E-BCB2D43BE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9ED62B23-A50E-4C05-B332-D9CF124FAE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9F2C8D5-F40A-457C-A1ED-A1382BC2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15.04.2020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14192C3-B903-4F0A-BC97-31AC04EA6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18A3F5E-BC94-4924-99C7-1F1C3753A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01994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29BA1498-CB8A-4ADE-9B9A-D0D47DAA52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574F0121-9720-4737-BC0C-F83E9DE280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A0B213C-53A9-4AB1-9755-C4836A54D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15.04.2020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9B89A99-E67C-4A44-A5CF-2220E591D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AF32F51-6949-4192-9595-1B31527A2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26331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200150" y="1790058"/>
            <a:ext cx="6743700" cy="123444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2850">
                <a:solidFill>
                  <a:srgbClr val="262626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1396" y="3264408"/>
            <a:ext cx="5101209" cy="929921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4/15/2020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1510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3352" y="65549"/>
            <a:ext cx="5797296" cy="89154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4/15/2020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1179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200150" y="1790058"/>
            <a:ext cx="6743700" cy="123444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2850">
                <a:solidFill>
                  <a:srgbClr val="262626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1396" y="3264349"/>
            <a:ext cx="5101209" cy="94881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4/15/2020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4831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6434" y="1978533"/>
            <a:ext cx="3203828" cy="232648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3737" y="1978533"/>
            <a:ext cx="3202685" cy="232648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4/15/2020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5218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87577" y="1735075"/>
            <a:ext cx="3202686" cy="528065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425" b="0" cap="all" spc="75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342900" indent="0">
              <a:buNone/>
              <a:defRPr sz="1425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87577" y="2357438"/>
            <a:ext cx="3202686" cy="194758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3737" y="2357438"/>
            <a:ext cx="3190113" cy="1947582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753737" y="1735075"/>
            <a:ext cx="3202686" cy="528065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425" b="0" cap="all" spc="75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342900" indent="0">
              <a:buNone/>
              <a:defRPr sz="1425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4/15/2020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‹Nr.›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6611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4/15/2020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4863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4/15/2020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1584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603504" y="1682871"/>
            <a:ext cx="3364992" cy="856123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1650">
                <a:solidFill>
                  <a:srgbClr val="262626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2060" y="603504"/>
            <a:ext cx="3611880" cy="3936492"/>
          </a:xfrm>
        </p:spPr>
        <p:txBody>
          <a:bodyPr>
            <a:normAutofit/>
          </a:bodyPr>
          <a:lstStyle>
            <a:lvl1pPr>
              <a:defRPr sz="1425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6676" y="2662439"/>
            <a:ext cx="2846070" cy="164552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4/15/2020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603504" y="4677156"/>
            <a:ext cx="3843598" cy="24003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438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Hauptkap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xfrm>
            <a:off x="376794" y="1366797"/>
            <a:ext cx="8310006" cy="1134325"/>
          </a:xfrm>
        </p:spPr>
        <p:txBody>
          <a:bodyPr anchor="t"/>
          <a:lstStyle>
            <a:lvl1pPr marL="541338" indent="-541338">
              <a:defRPr/>
            </a:lvl1pPr>
          </a:lstStyle>
          <a:p>
            <a:r>
              <a:rPr lang="de-DE" dirty="0"/>
              <a:t>1.	Das ist eine kurze Überschrift. </a:t>
            </a:r>
            <a:br>
              <a:rPr lang="de-DE" dirty="0"/>
            </a:br>
            <a:r>
              <a:rPr lang="de-DE" dirty="0"/>
              <a:t>Zweizeilig noch dazu.	</a:t>
            </a:r>
          </a:p>
        </p:txBody>
      </p:sp>
      <p:sp>
        <p:nvSpPr>
          <p:cNvPr id="17" name="Shape 4"/>
          <p:cNvSpPr txBox="1">
            <a:spLocks/>
          </p:cNvSpPr>
          <p:nvPr userDrawn="1"/>
        </p:nvSpPr>
        <p:spPr>
          <a:xfrm>
            <a:off x="576000" y="4686721"/>
            <a:ext cx="338400" cy="395977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l"/>
            <a:fld id="{787B5A57-448A-4B49-927B-5B1563E3470C}" type="slidenum">
              <a:rPr lang="de-DE" sz="1050" smtClean="0">
                <a:solidFill>
                  <a:schemeClr val="bg2"/>
                </a:solidFill>
                <a:latin typeface="bs Thomas Sans 1"/>
              </a:rPr>
              <a:t>‹Nr.›</a:t>
            </a:fld>
            <a:endParaRPr lang="de-DE" sz="1050" dirty="0">
              <a:solidFill>
                <a:schemeClr val="bg2"/>
              </a:solidFill>
              <a:latin typeface="bs Thomas Sans 1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A6B04-819C-4428-A45D-96A580AFA29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Fußzeilenplatzhalter 3"/>
          <p:cNvSpPr>
            <a:spLocks noGrp="1"/>
          </p:cNvSpPr>
          <p:nvPr>
            <p:ph type="ftr" sz="quarter" idx="13"/>
          </p:nvPr>
        </p:nvSpPr>
        <p:spPr>
          <a:xfrm>
            <a:off x="869993" y="4749507"/>
            <a:ext cx="4980391" cy="274637"/>
          </a:xfrm>
        </p:spPr>
        <p:txBody>
          <a:bodyPr/>
          <a:lstStyle/>
          <a:p>
            <a:pPr algn="l"/>
            <a:r>
              <a:rPr lang="de-DE" dirty="0" err="1"/>
              <a:t>Camden</a:t>
            </a:r>
            <a:r>
              <a:rPr lang="de-DE" dirty="0"/>
              <a:t> Market 2020</a:t>
            </a:r>
          </a:p>
        </p:txBody>
      </p:sp>
    </p:spTree>
    <p:extLst>
      <p:ext uri="{BB962C8B-B14F-4D97-AF65-F5344CB8AC3E}">
        <p14:creationId xmlns:p14="http://schemas.microsoft.com/office/powerpoint/2010/main" val="1125392145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" y="0"/>
            <a:ext cx="4571999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606392" y="1682871"/>
            <a:ext cx="3371249" cy="85098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1650">
                <a:solidFill>
                  <a:srgbClr val="262626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72000" y="0"/>
            <a:ext cx="4576573" cy="51435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24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6676" y="2662439"/>
            <a:ext cx="2846070" cy="1645528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4/15/2020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03504" y="4677156"/>
            <a:ext cx="3843598" cy="24003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0973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4/15/2020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5920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89834" y="702945"/>
            <a:ext cx="973956" cy="3737610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3352" y="702945"/>
            <a:ext cx="4648867" cy="3737610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4/15/2020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2686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Unterkapitel Text ganzsei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el 22"/>
          <p:cNvSpPr>
            <a:spLocks noGrp="1"/>
          </p:cNvSpPr>
          <p:nvPr>
            <p:ph type="title" hasCustomPrompt="1"/>
          </p:nvPr>
        </p:nvSpPr>
        <p:spPr>
          <a:xfrm>
            <a:off x="442958" y="497151"/>
            <a:ext cx="8320708" cy="457007"/>
          </a:xfrm>
        </p:spPr>
        <p:txBody>
          <a:bodyPr anchor="t"/>
          <a:lstStyle>
            <a:lvl1pPr marL="541325" indent="-541325">
              <a:tabLst>
                <a:tab pos="541325" algn="l"/>
              </a:tabLst>
              <a:defRPr sz="2400" baseline="0"/>
            </a:lvl1pPr>
          </a:lstStyle>
          <a:p>
            <a:r>
              <a:rPr lang="de-DE"/>
              <a:t>1.1	Dies ist eine Unterüberschrift</a:t>
            </a:r>
          </a:p>
        </p:txBody>
      </p:sp>
      <p:sp>
        <p:nvSpPr>
          <p:cNvPr id="17" name="Shape 4"/>
          <p:cNvSpPr txBox="1">
            <a:spLocks/>
          </p:cNvSpPr>
          <p:nvPr userDrawn="1"/>
        </p:nvSpPr>
        <p:spPr>
          <a:xfrm>
            <a:off x="576000" y="4686722"/>
            <a:ext cx="338400" cy="395977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l"/>
            <a:fld id="{3BAC6103-5C2D-483F-A795-2DF01F3FCF68}" type="slidenum">
              <a:rPr lang="de-DE" sz="1050" smtClean="0">
                <a:solidFill>
                  <a:schemeClr val="bg2"/>
                </a:solidFill>
                <a:latin typeface="bs Thomas Sans 1"/>
              </a:rPr>
              <a:t>‹Nr.›</a:t>
            </a:fld>
            <a:endParaRPr lang="de-DE" sz="1050">
              <a:solidFill>
                <a:schemeClr val="bg2"/>
              </a:solidFill>
              <a:latin typeface="bs Thomas Sans 1"/>
            </a:endParaRP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2" hasCustomPrompt="1"/>
          </p:nvPr>
        </p:nvSpPr>
        <p:spPr>
          <a:xfrm>
            <a:off x="985421" y="1121135"/>
            <a:ext cx="7770293" cy="3371353"/>
          </a:xfrm>
          <a:prstGeom prst="rect">
            <a:avLst/>
          </a:prstGeom>
        </p:spPr>
        <p:txBody>
          <a:bodyPr/>
          <a:lstStyle>
            <a:lvl1pPr marL="0" marR="0" indent="0" algn="l" defTabSz="457189" rtl="0" eaLnBrk="1" fontAlgn="auto" latinLnBrk="0" hangingPunct="0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rgbClr val="555555"/>
              </a:buClr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457189" rtl="0" eaLnBrk="1" fontAlgn="auto" latinLnBrk="0" hangingPunct="0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Lorem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ipsum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dolor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sit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amet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consectetuer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adipiscing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elit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Aenean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commodo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ligula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eget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dolor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Aenean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massa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Cum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sociis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natoque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penatibus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et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magnis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dis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parturient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montes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nascetur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</a:t>
            </a:r>
          </a:p>
          <a:p>
            <a:pPr marL="285743" marR="0" lvl="0" indent="-285743" algn="l" defTabSz="45718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de-DE" sz="1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sym typeface="Calibri"/>
            </a:endParaRPr>
          </a:p>
          <a:p>
            <a:pPr marL="285743" marR="0" lvl="0" indent="-285743" algn="l" defTabSz="457189" rtl="0" eaLnBrk="1" fontAlgn="auto" latinLnBrk="0" hangingPunct="0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rgbClr val="555555"/>
              </a:buClr>
              <a:buSzTx/>
              <a:buFont typeface="Arial"/>
              <a:buChar char="•"/>
              <a:tabLst/>
              <a:defRPr/>
            </a:pP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ridiculus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mus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Donec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quam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felis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ultricies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nec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pellentesque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eu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pretium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quis</a:t>
            </a:r>
            <a:endParaRPr kumimoji="0" lang="de-DE" sz="1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sym typeface="Calibri"/>
            </a:endParaRPr>
          </a:p>
          <a:p>
            <a:pPr marL="285743" marR="0" lvl="0" indent="-285743" algn="l" defTabSz="457189" rtl="0" eaLnBrk="1" fontAlgn="auto" latinLnBrk="0" hangingPunct="0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rgbClr val="555555"/>
              </a:buClr>
              <a:buSzTx/>
              <a:buFont typeface="Arial"/>
              <a:buChar char="•"/>
              <a:tabLst/>
              <a:defRPr/>
            </a:pP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Nulla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consequat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massa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quis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enim</a:t>
            </a:r>
            <a:b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</a:b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aliquet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nec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vulputate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eget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justo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rhoncus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ut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imperdiet</a:t>
            </a:r>
            <a:endParaRPr kumimoji="0" lang="de-DE" sz="1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sym typeface="Calibri"/>
            </a:endParaRPr>
          </a:p>
          <a:p>
            <a:pPr marL="285743" marR="0" lvl="0" indent="-285743" algn="l" defTabSz="457189" rtl="0" eaLnBrk="1" fontAlgn="auto" latinLnBrk="0" hangingPunct="0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rgbClr val="555555"/>
              </a:buClr>
              <a:buSzTx/>
              <a:buFont typeface="Arial"/>
              <a:buChar char="•"/>
              <a:tabLst/>
              <a:defRPr/>
            </a:pP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Venenatis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vitae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justo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Nullam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dictum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felis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eu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pede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mollis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pretium</a:t>
            </a:r>
            <a:endParaRPr kumimoji="0" lang="de-DE" sz="1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sym typeface="Calibri"/>
            </a:endParaRPr>
          </a:p>
          <a:p>
            <a:pPr marL="285743" marR="0" lvl="0" indent="-285743" algn="l" defTabSz="457189" rtl="0" eaLnBrk="1" fontAlgn="auto" latinLnBrk="0" hangingPunct="0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rgbClr val="555555"/>
              </a:buClr>
              <a:buSzTx/>
              <a:buFont typeface="Arial"/>
              <a:buChar char="•"/>
              <a:tabLst/>
              <a:defRPr/>
            </a:pP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Lorem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ipsum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dolor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sit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amet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consectetuer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adipiscing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elit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</a:t>
            </a:r>
          </a:p>
        </p:txBody>
      </p:sp>
      <p:sp>
        <p:nvSpPr>
          <p:cNvPr id="25" name="Fußzeilenplatzhalter 24"/>
          <p:cNvSpPr>
            <a:spLocks noGrp="1"/>
          </p:cNvSpPr>
          <p:nvPr>
            <p:ph type="ftr" sz="quarter" idx="14"/>
          </p:nvPr>
        </p:nvSpPr>
        <p:spPr>
          <a:xfrm>
            <a:off x="869993" y="4749508"/>
            <a:ext cx="4980391" cy="274637"/>
          </a:xfrm>
        </p:spPr>
        <p:txBody>
          <a:bodyPr/>
          <a:lstStyle>
            <a:lvl1pPr algn="l">
              <a:defRPr/>
            </a:lvl1pPr>
          </a:lstStyle>
          <a:p>
            <a:r>
              <a:rPr lang="de-DE"/>
              <a:t>Gesellschafterversammlung der Medien Union 2016</a:t>
            </a:r>
          </a:p>
        </p:txBody>
      </p:sp>
      <p:sp>
        <p:nvSpPr>
          <p:cNvPr id="26" name="Foliennummernplatzhalter 2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7DA6B04-819C-4428-A45D-96A580AFA295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Textplatzhalter 2"/>
          <p:cNvSpPr>
            <a:spLocks noGrp="1"/>
          </p:cNvSpPr>
          <p:nvPr>
            <p:ph type="body" sz="quarter" idx="16" hasCustomPrompt="1"/>
          </p:nvPr>
        </p:nvSpPr>
        <p:spPr>
          <a:xfrm>
            <a:off x="845124" y="79695"/>
            <a:ext cx="7910590" cy="238357"/>
          </a:xfrm>
        </p:spPr>
        <p:txBody>
          <a:bodyPr>
            <a:noAutofit/>
          </a:bodyPr>
          <a:lstStyle>
            <a:lvl5pPr>
              <a:defRPr kumimoji="0" lang="de-DE" sz="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pPr marL="88898" marR="0" lvl="4" indent="0" algn="l" defTabSz="457189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/>
            </a:pPr>
            <a:r>
              <a:rPr lang="de-DE" sz="800"/>
              <a:t>1. Marktentwicklung   2. Geschäftsentwicklung   3. Marktanteile und Frequenzen   4. Ausblick</a:t>
            </a:r>
          </a:p>
        </p:txBody>
      </p:sp>
    </p:spTree>
    <p:extLst>
      <p:ext uri="{BB962C8B-B14F-4D97-AF65-F5344CB8AC3E}">
        <p14:creationId xmlns:p14="http://schemas.microsoft.com/office/powerpoint/2010/main" val="3923041966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Hauptkap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xfrm>
            <a:off x="376794" y="1366798"/>
            <a:ext cx="8310006" cy="1134325"/>
          </a:xfrm>
        </p:spPr>
        <p:txBody>
          <a:bodyPr anchor="t"/>
          <a:lstStyle>
            <a:lvl1pPr marL="541325" indent="-541325">
              <a:defRPr/>
            </a:lvl1pPr>
          </a:lstStyle>
          <a:p>
            <a:r>
              <a:rPr lang="de-DE"/>
              <a:t>1.	Das ist eine kurze Überschrift. </a:t>
            </a:r>
            <a:br>
              <a:rPr lang="de-DE"/>
            </a:br>
            <a:r>
              <a:rPr lang="de-DE"/>
              <a:t>Zweizeilig noch dazu.	</a:t>
            </a:r>
          </a:p>
        </p:txBody>
      </p:sp>
      <p:sp>
        <p:nvSpPr>
          <p:cNvPr id="17" name="Shape 4"/>
          <p:cNvSpPr txBox="1">
            <a:spLocks/>
          </p:cNvSpPr>
          <p:nvPr userDrawn="1"/>
        </p:nvSpPr>
        <p:spPr>
          <a:xfrm>
            <a:off x="576000" y="4686722"/>
            <a:ext cx="338400" cy="395977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l"/>
            <a:fld id="{787B5A57-448A-4B49-927B-5B1563E3470C}" type="slidenum">
              <a:rPr lang="de-DE" sz="1050" smtClean="0">
                <a:solidFill>
                  <a:schemeClr val="bg2"/>
                </a:solidFill>
                <a:latin typeface="bs Thomas Sans 1"/>
              </a:rPr>
              <a:t>‹Nr.›</a:t>
            </a:fld>
            <a:endParaRPr lang="de-DE" sz="1050">
              <a:solidFill>
                <a:schemeClr val="bg2"/>
              </a:solidFill>
              <a:latin typeface="bs Thomas Sans 1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A6B04-819C-4428-A45D-96A580AFA295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Fußzeilenplatzhalter 3"/>
          <p:cNvSpPr>
            <a:spLocks noGrp="1"/>
          </p:cNvSpPr>
          <p:nvPr>
            <p:ph type="ftr" sz="quarter" idx="13"/>
          </p:nvPr>
        </p:nvSpPr>
        <p:spPr>
          <a:xfrm>
            <a:off x="869994" y="4749508"/>
            <a:ext cx="4980391" cy="274637"/>
          </a:xfrm>
        </p:spPr>
        <p:txBody>
          <a:bodyPr/>
          <a:lstStyle/>
          <a:p>
            <a:pPr algn="l"/>
            <a:r>
              <a:rPr lang="de-DE" err="1"/>
              <a:t>Camden</a:t>
            </a:r>
            <a:r>
              <a:rPr lang="de-DE"/>
              <a:t> Market 2020</a:t>
            </a:r>
          </a:p>
        </p:txBody>
      </p:sp>
    </p:spTree>
    <p:extLst>
      <p:ext uri="{BB962C8B-B14F-4D97-AF65-F5344CB8AC3E}">
        <p14:creationId xmlns:p14="http://schemas.microsoft.com/office/powerpoint/2010/main" val="2094147057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 ganzsei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984495" y="1447137"/>
            <a:ext cx="7771218" cy="3037013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0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28650" algn="l"/>
              </a:tabLst>
              <a:defRPr>
                <a:latin typeface="+mn-lt"/>
              </a:defRPr>
            </a:lvl1pPr>
          </a:lstStyle>
          <a:p>
            <a:pPr marL="0" marR="0" lvl="0" indent="0" algn="l" defTabSz="457200" rtl="0" eaLnBrk="1" fontAlgn="auto" latinLnBrk="0" hangingPunct="0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28650" algn="l"/>
              </a:tabLst>
              <a:defRPr/>
            </a:pP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Lorem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ipsum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dolor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sit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amet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consectetuer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adipiscing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elit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Aenean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commodo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ligula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eget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dolor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Aenean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massa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Cum </a:t>
            </a:r>
            <a:r>
              <a:rPr kumimoji="0" lang="de-DE" sz="15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Natoque</a:t>
            </a:r>
            <a:r>
              <a:rPr kumimoji="0" lang="de-DE" sz="1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Penatibus</a:t>
            </a:r>
            <a:r>
              <a:rPr kumimoji="0" lang="de-DE" sz="1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et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magnis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parturien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montes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nascetur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ridiculus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mus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Donec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quam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felis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ultricies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nec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pellentesque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eu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pretium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sem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Nulla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consequat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massa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enim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Donec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pede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justo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fringilla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vel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</a:t>
            </a:r>
          </a:p>
          <a:p>
            <a:pPr marL="0" marR="0" lvl="0" indent="0" algn="l" defTabSz="457200" rtl="0" eaLnBrk="1" fontAlgn="auto" latinLnBrk="0" hangingPunct="0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28650" algn="l"/>
              </a:tabLst>
              <a:defRPr/>
            </a:pPr>
            <a:endParaRPr kumimoji="0" lang="de-DE" sz="1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sym typeface="Calibri"/>
            </a:endParaRPr>
          </a:p>
          <a:p>
            <a:pPr marL="0" marR="0" lvl="0" indent="0" algn="l" defTabSz="457200" rtl="0" eaLnBrk="1" fontAlgn="auto" latinLnBrk="0" hangingPunct="0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28650" algn="l"/>
              </a:tabLst>
              <a:defRPr/>
            </a:pP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rhoncus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ut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imperdiet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a,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venenatis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vitae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justo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Nullam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dictum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felis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eu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pede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mollis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pretium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Lorem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ipsum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dolor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sit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amet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consectetuer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adipiscing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elit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Aenean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commodo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ligula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eget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dolor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Aenean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massa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Cum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sociis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Natoque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penatibus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et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magnis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parturient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montes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nascetur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ridiculus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mus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Donec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quam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felis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ultricies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nec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pellentesque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eu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pretium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sem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Nulla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consequat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massa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enim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quam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felis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ultricies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nec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pellentesque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eu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pretium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sem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Nulla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felis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ultricies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nec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</a:t>
            </a:r>
          </a:p>
        </p:txBody>
      </p:sp>
      <p:sp>
        <p:nvSpPr>
          <p:cNvPr id="17" name="Shape 4"/>
          <p:cNvSpPr txBox="1">
            <a:spLocks/>
          </p:cNvSpPr>
          <p:nvPr userDrawn="1"/>
        </p:nvSpPr>
        <p:spPr>
          <a:xfrm>
            <a:off x="576000" y="4686721"/>
            <a:ext cx="338400" cy="395977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l"/>
            <a:fld id="{787B5A57-448A-4B49-927B-5B1563E3470C}" type="slidenum">
              <a:rPr lang="de-DE" sz="1050" smtClean="0">
                <a:solidFill>
                  <a:schemeClr val="bg2"/>
                </a:solidFill>
                <a:latin typeface="bs Thomas Sans 1"/>
              </a:rPr>
              <a:t>‹Nr.›</a:t>
            </a:fld>
            <a:endParaRPr lang="de-DE" sz="1050" dirty="0">
              <a:solidFill>
                <a:schemeClr val="bg2"/>
              </a:solidFill>
              <a:latin typeface="bs Thomas Sans 1"/>
            </a:endParaRPr>
          </a:p>
        </p:txBody>
      </p:sp>
      <p:sp>
        <p:nvSpPr>
          <p:cNvPr id="20" name="Titel 19"/>
          <p:cNvSpPr>
            <a:spLocks noGrp="1"/>
          </p:cNvSpPr>
          <p:nvPr>
            <p:ph type="title" hasCustomPrompt="1"/>
          </p:nvPr>
        </p:nvSpPr>
        <p:spPr>
          <a:xfrm>
            <a:off x="443882" y="492671"/>
            <a:ext cx="8311831" cy="803468"/>
          </a:xfrm>
        </p:spPr>
        <p:txBody>
          <a:bodyPr anchor="t"/>
          <a:lstStyle>
            <a:lvl1pPr marL="541338" indent="-541338" algn="l">
              <a:spcBef>
                <a:spcPts val="0"/>
              </a:spcBef>
              <a:tabLst>
                <a:tab pos="541338" algn="l"/>
              </a:tabLst>
              <a:defRPr sz="2400">
                <a:latin typeface="+mj-lt"/>
              </a:defRPr>
            </a:lvl1pPr>
          </a:lstStyle>
          <a:p>
            <a:r>
              <a:rPr lang="de-DE" dirty="0"/>
              <a:t>1.	Das ist eine kurze Überschrift.</a:t>
            </a:r>
            <a:br>
              <a:rPr lang="de-DE" dirty="0"/>
            </a:br>
            <a:r>
              <a:rPr lang="de-DE" dirty="0"/>
              <a:t>Zweizeilig noch dazu.</a:t>
            </a:r>
          </a:p>
        </p:txBody>
      </p:sp>
      <p:sp>
        <p:nvSpPr>
          <p:cNvPr id="8" name="Textplatzhalter 2"/>
          <p:cNvSpPr>
            <a:spLocks noGrp="1"/>
          </p:cNvSpPr>
          <p:nvPr>
            <p:ph type="body" sz="quarter" idx="14" hasCustomPrompt="1"/>
          </p:nvPr>
        </p:nvSpPr>
        <p:spPr>
          <a:xfrm>
            <a:off x="845123" y="79694"/>
            <a:ext cx="7910590" cy="238357"/>
          </a:xfrm>
        </p:spPr>
        <p:txBody>
          <a:bodyPr>
            <a:noAutofit/>
          </a:bodyPr>
          <a:lstStyle>
            <a:lvl5pPr>
              <a:defRPr kumimoji="0" lang="de-DE" sz="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pPr marL="88900" marR="0" lvl="4" indent="0" algn="l" defTabSz="4572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/>
            </a:pPr>
            <a:r>
              <a:rPr lang="de-DE" sz="800" dirty="0"/>
              <a:t>1. Marktentwicklung   2. Geschäftsentwicklung   3. Marktanteile und Frequenzen   4. Ausblick</a:t>
            </a:r>
          </a:p>
        </p:txBody>
      </p:sp>
      <p:sp>
        <p:nvSpPr>
          <p:cNvPr id="9" name="Fußzeilenplatzhalter 3"/>
          <p:cNvSpPr>
            <a:spLocks noGrp="1"/>
          </p:cNvSpPr>
          <p:nvPr>
            <p:ph type="ftr" sz="quarter" idx="15"/>
          </p:nvPr>
        </p:nvSpPr>
        <p:spPr>
          <a:xfrm>
            <a:off x="869993" y="4749507"/>
            <a:ext cx="4980391" cy="274637"/>
          </a:xfrm>
        </p:spPr>
        <p:txBody>
          <a:bodyPr/>
          <a:lstStyle/>
          <a:p>
            <a:pPr algn="l"/>
            <a:r>
              <a:rPr lang="de-DE" dirty="0" err="1"/>
              <a:t>Camden</a:t>
            </a:r>
            <a:r>
              <a:rPr lang="de-DE" dirty="0"/>
              <a:t> Market 2020</a:t>
            </a:r>
          </a:p>
        </p:txBody>
      </p:sp>
    </p:spTree>
    <p:extLst>
      <p:ext uri="{BB962C8B-B14F-4D97-AF65-F5344CB8AC3E}">
        <p14:creationId xmlns:p14="http://schemas.microsoft.com/office/powerpoint/2010/main" val="1125392145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 Grafik 50|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12"/>
          <p:cNvSpPr>
            <a:spLocks noGrp="1"/>
          </p:cNvSpPr>
          <p:nvPr>
            <p:ph type="pic" sz="quarter" idx="12"/>
          </p:nvPr>
        </p:nvSpPr>
        <p:spPr>
          <a:xfrm>
            <a:off x="5145735" y="1466910"/>
            <a:ext cx="3609979" cy="300743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Bild</a:t>
            </a:r>
          </a:p>
        </p:txBody>
      </p:sp>
      <p:sp>
        <p:nvSpPr>
          <p:cNvPr id="17" name="Shape 4"/>
          <p:cNvSpPr txBox="1">
            <a:spLocks/>
          </p:cNvSpPr>
          <p:nvPr userDrawn="1"/>
        </p:nvSpPr>
        <p:spPr>
          <a:xfrm>
            <a:off x="576000" y="4686721"/>
            <a:ext cx="338400" cy="395977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l"/>
            <a:fld id="{3BAC6103-5C2D-483F-A795-2DF01F3FCF68}" type="slidenum">
              <a:rPr lang="de-DE" sz="1050" smtClean="0">
                <a:solidFill>
                  <a:schemeClr val="bg2"/>
                </a:solidFill>
                <a:latin typeface="bs Thomas Sans 1"/>
              </a:rPr>
              <a:t>‹Nr.›</a:t>
            </a:fld>
            <a:endParaRPr lang="de-DE" sz="1050" dirty="0">
              <a:solidFill>
                <a:schemeClr val="bg2"/>
              </a:solidFill>
              <a:latin typeface="bs Thomas Sans 1"/>
            </a:endParaRPr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984495" y="1466910"/>
            <a:ext cx="3759090" cy="3007436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0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28650" algn="l"/>
              </a:tabLst>
              <a:defRPr/>
            </a:lvl1pPr>
          </a:lstStyle>
          <a:p>
            <a:pPr marL="0" marR="0" lvl="0" indent="0" algn="l" defTabSz="457200" rtl="0" eaLnBrk="1" fontAlgn="auto" latinLnBrk="0" hangingPunct="0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28650" algn="l"/>
              </a:tabLst>
              <a:defRPr/>
            </a:pP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Lorem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ipsum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dolor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sit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amet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consectetuerk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adipiscing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elit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Aenean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commodo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ligula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eget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dolor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Aenean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massa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Cum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sociis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natoque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penatibus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et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magnis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parturient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montes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nascetur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ridiculus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mus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Donec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quam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felis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ultricies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nec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pellentesque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eu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pretium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sem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Nulla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consequat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massa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enim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Donec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pede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justo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fringilla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vel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aliquet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nec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vulputate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eget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arcu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nec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pellentesque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eu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pretium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sem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Nulla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consequat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massa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qui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</a:t>
            </a:r>
          </a:p>
        </p:txBody>
      </p:sp>
      <p:sp>
        <p:nvSpPr>
          <p:cNvPr id="21" name="Titel 19"/>
          <p:cNvSpPr>
            <a:spLocks noGrp="1"/>
          </p:cNvSpPr>
          <p:nvPr>
            <p:ph type="title" hasCustomPrompt="1"/>
          </p:nvPr>
        </p:nvSpPr>
        <p:spPr>
          <a:xfrm>
            <a:off x="443883" y="497151"/>
            <a:ext cx="8311831" cy="816744"/>
          </a:xfrm>
        </p:spPr>
        <p:txBody>
          <a:bodyPr anchor="t"/>
          <a:lstStyle>
            <a:lvl1pPr marL="541338" marR="0" indent="-54133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>
                <a:tab pos="541338" algn="l"/>
              </a:tabLst>
              <a:defRPr lang="de-DE" sz="2400" b="0" i="0" u="none" strike="noStrike" cap="none" spc="0" baseline="0" dirty="0" smtClean="0">
                <a:ln>
                  <a:noFill/>
                </a:ln>
                <a:solidFill>
                  <a:schemeClr val="bg1">
                    <a:lumMod val="65000"/>
                    <a:lumOff val="35000"/>
                  </a:schemeClr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rPr lang="de-DE" dirty="0"/>
              <a:t>2.	Das ist eine kurze Überschrift.</a:t>
            </a:r>
            <a:br>
              <a:rPr lang="de-DE" dirty="0"/>
            </a:br>
            <a:r>
              <a:rPr lang="de-DE" dirty="0"/>
              <a:t>zweizeilig noch dazu.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4"/>
          </p:nvPr>
        </p:nvSpPr>
        <p:spPr>
          <a:xfrm>
            <a:off x="869992" y="4749507"/>
            <a:ext cx="4980391" cy="274637"/>
          </a:xfrm>
        </p:spPr>
        <p:txBody>
          <a:bodyPr/>
          <a:lstStyle/>
          <a:p>
            <a:r>
              <a:rPr lang="de-DE"/>
              <a:t>Gesellschafterversammlung der Medien Union 2016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7DA6B04-819C-4428-A45D-96A580AFA29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2" name="Textplatzhalter 2"/>
          <p:cNvSpPr>
            <a:spLocks noGrp="1"/>
          </p:cNvSpPr>
          <p:nvPr>
            <p:ph type="body" sz="quarter" idx="16" hasCustomPrompt="1"/>
          </p:nvPr>
        </p:nvSpPr>
        <p:spPr>
          <a:xfrm>
            <a:off x="845124" y="79695"/>
            <a:ext cx="7910590" cy="238357"/>
          </a:xfrm>
        </p:spPr>
        <p:txBody>
          <a:bodyPr>
            <a:noAutofit/>
          </a:bodyPr>
          <a:lstStyle>
            <a:lvl5pPr>
              <a:defRPr kumimoji="0" lang="de-DE" sz="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pPr marL="88900" marR="0" lvl="4" indent="0" algn="l" defTabSz="4572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/>
            </a:pPr>
            <a:r>
              <a:rPr lang="de-DE" sz="800" dirty="0"/>
              <a:t>1. Marktentwicklung   2. Geschäftsentwicklung   3. Marktanteile und Frequenzen   4. Ausblick</a:t>
            </a:r>
          </a:p>
        </p:txBody>
      </p:sp>
    </p:spTree>
    <p:extLst>
      <p:ext uri="{BB962C8B-B14F-4D97-AF65-F5344CB8AC3E}">
        <p14:creationId xmlns:p14="http://schemas.microsoft.com/office/powerpoint/2010/main" val="1125392145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Grafik ganzsei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12"/>
          <p:cNvSpPr>
            <a:spLocks noGrp="1"/>
          </p:cNvSpPr>
          <p:nvPr>
            <p:ph type="pic" sz="quarter" idx="12"/>
          </p:nvPr>
        </p:nvSpPr>
        <p:spPr>
          <a:xfrm>
            <a:off x="443883" y="1129085"/>
            <a:ext cx="8311829" cy="334526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Bild</a:t>
            </a:r>
          </a:p>
        </p:txBody>
      </p:sp>
      <p:sp>
        <p:nvSpPr>
          <p:cNvPr id="17" name="Shape 4"/>
          <p:cNvSpPr txBox="1">
            <a:spLocks/>
          </p:cNvSpPr>
          <p:nvPr userDrawn="1"/>
        </p:nvSpPr>
        <p:spPr>
          <a:xfrm>
            <a:off x="576000" y="4686721"/>
            <a:ext cx="338400" cy="395977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l"/>
            <a:fld id="{3BAC6103-5C2D-483F-A795-2DF01F3FCF68}" type="slidenum">
              <a:rPr lang="de-DE" sz="1050" smtClean="0">
                <a:solidFill>
                  <a:schemeClr val="bg2"/>
                </a:solidFill>
                <a:latin typeface="bs Thomas Sans 1"/>
              </a:rPr>
              <a:t>‹Nr.›</a:t>
            </a:fld>
            <a:endParaRPr lang="de-DE" sz="1050" dirty="0">
              <a:solidFill>
                <a:schemeClr val="bg2"/>
              </a:solidFill>
              <a:latin typeface="bs Thomas Sans 1"/>
            </a:endParaRPr>
          </a:p>
        </p:txBody>
      </p:sp>
      <p:sp>
        <p:nvSpPr>
          <p:cNvPr id="21" name="Titel 19"/>
          <p:cNvSpPr>
            <a:spLocks noGrp="1"/>
          </p:cNvSpPr>
          <p:nvPr>
            <p:ph type="title" hasCustomPrompt="1"/>
          </p:nvPr>
        </p:nvSpPr>
        <p:spPr>
          <a:xfrm>
            <a:off x="443883" y="497152"/>
            <a:ext cx="8311831" cy="457006"/>
          </a:xfrm>
        </p:spPr>
        <p:txBody>
          <a:bodyPr anchor="t"/>
          <a:lstStyle>
            <a:lvl1pPr marL="541338" marR="0" indent="-54133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>
                <a:tab pos="541338" algn="l"/>
              </a:tabLst>
              <a:defRPr lang="de-DE" sz="2400" b="0" i="0" u="none" strike="noStrike" cap="none" spc="0" baseline="0" dirty="0" smtClean="0">
                <a:ln>
                  <a:noFill/>
                </a:ln>
                <a:solidFill>
                  <a:schemeClr val="bg1">
                    <a:lumMod val="65000"/>
                    <a:lumOff val="35000"/>
                  </a:schemeClr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rPr lang="de-DE" dirty="0"/>
              <a:t>2.	Das ist eine kurze Überschrift.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7DA6B04-819C-4428-A45D-96A580AFA29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2" name="Textplatzhalter 2"/>
          <p:cNvSpPr>
            <a:spLocks noGrp="1"/>
          </p:cNvSpPr>
          <p:nvPr>
            <p:ph type="body" sz="quarter" idx="16" hasCustomPrompt="1"/>
          </p:nvPr>
        </p:nvSpPr>
        <p:spPr>
          <a:xfrm>
            <a:off x="845123" y="79694"/>
            <a:ext cx="7910590" cy="238357"/>
          </a:xfrm>
        </p:spPr>
        <p:txBody>
          <a:bodyPr>
            <a:noAutofit/>
          </a:bodyPr>
          <a:lstStyle>
            <a:lvl5pPr>
              <a:defRPr kumimoji="0" lang="de-DE" sz="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pPr marL="88900" marR="0" lvl="4" indent="0" algn="l" defTabSz="4572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/>
            </a:pPr>
            <a:r>
              <a:rPr lang="de-DE" sz="800" dirty="0"/>
              <a:t>1. Marktentwicklung   2. Geschäftsentwicklung   3. Marktanteile und Frequenzen   4. Ausblick</a:t>
            </a:r>
          </a:p>
        </p:txBody>
      </p:sp>
      <p:sp>
        <p:nvSpPr>
          <p:cNvPr id="9" name="Fußzeilenplatzhalter 3"/>
          <p:cNvSpPr>
            <a:spLocks noGrp="1"/>
          </p:cNvSpPr>
          <p:nvPr>
            <p:ph type="ftr" sz="quarter" idx="17"/>
          </p:nvPr>
        </p:nvSpPr>
        <p:spPr>
          <a:xfrm>
            <a:off x="869993" y="4749507"/>
            <a:ext cx="4980391" cy="274637"/>
          </a:xfrm>
        </p:spPr>
        <p:txBody>
          <a:bodyPr/>
          <a:lstStyle/>
          <a:p>
            <a:pPr algn="l"/>
            <a:r>
              <a:rPr lang="de-DE" dirty="0" err="1"/>
              <a:t>Camden</a:t>
            </a:r>
            <a:r>
              <a:rPr lang="de-DE" dirty="0"/>
              <a:t> Market 2020</a:t>
            </a:r>
          </a:p>
        </p:txBody>
      </p:sp>
    </p:spTree>
    <p:extLst>
      <p:ext uri="{BB962C8B-B14F-4D97-AF65-F5344CB8AC3E}">
        <p14:creationId xmlns:p14="http://schemas.microsoft.com/office/powerpoint/2010/main" val="3990348930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Unterkapitel Text ganzsei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el 22"/>
          <p:cNvSpPr>
            <a:spLocks noGrp="1"/>
          </p:cNvSpPr>
          <p:nvPr>
            <p:ph type="title" hasCustomPrompt="1"/>
          </p:nvPr>
        </p:nvSpPr>
        <p:spPr>
          <a:xfrm>
            <a:off x="442957" y="497150"/>
            <a:ext cx="8320708" cy="457007"/>
          </a:xfrm>
        </p:spPr>
        <p:txBody>
          <a:bodyPr anchor="t"/>
          <a:lstStyle>
            <a:lvl1pPr marL="541338" indent="-541338">
              <a:tabLst>
                <a:tab pos="541338" algn="l"/>
              </a:tabLst>
              <a:defRPr sz="2400" baseline="0"/>
            </a:lvl1pPr>
          </a:lstStyle>
          <a:p>
            <a:r>
              <a:rPr lang="de-DE" dirty="0"/>
              <a:t>1.1	Dies ist eine Unterüberschrift</a:t>
            </a:r>
          </a:p>
        </p:txBody>
      </p:sp>
      <p:sp>
        <p:nvSpPr>
          <p:cNvPr id="17" name="Shape 4"/>
          <p:cNvSpPr txBox="1">
            <a:spLocks/>
          </p:cNvSpPr>
          <p:nvPr userDrawn="1"/>
        </p:nvSpPr>
        <p:spPr>
          <a:xfrm>
            <a:off x="576000" y="4686721"/>
            <a:ext cx="338400" cy="395977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l"/>
            <a:fld id="{3BAC6103-5C2D-483F-A795-2DF01F3FCF68}" type="slidenum">
              <a:rPr lang="de-DE" sz="1050" smtClean="0">
                <a:solidFill>
                  <a:schemeClr val="bg2"/>
                </a:solidFill>
                <a:latin typeface="bs Thomas Sans 1"/>
              </a:rPr>
              <a:t>‹Nr.›</a:t>
            </a:fld>
            <a:endParaRPr lang="de-DE" sz="1050" dirty="0">
              <a:solidFill>
                <a:schemeClr val="bg2"/>
              </a:solidFill>
              <a:latin typeface="bs Thomas Sans 1"/>
            </a:endParaRP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2" hasCustomPrompt="1"/>
          </p:nvPr>
        </p:nvSpPr>
        <p:spPr>
          <a:xfrm>
            <a:off x="985420" y="1121134"/>
            <a:ext cx="7770293" cy="3371353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0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rgbClr val="555555"/>
              </a:buClr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457200" rtl="0" eaLnBrk="1" fontAlgn="auto" latinLnBrk="0" hangingPunct="0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Lorem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ipsum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dolor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sit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amet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consectetuer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adipiscing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elit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Aenean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commodo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ligula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eget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dolor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Aenean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massa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Cum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sociis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natoque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penatibus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et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magnis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parturient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montes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nascetur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</a:t>
            </a:r>
          </a:p>
          <a:p>
            <a:pPr marL="285750" marR="0" lvl="0" indent="-28575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de-DE" sz="1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sym typeface="Calibri"/>
            </a:endParaRPr>
          </a:p>
          <a:p>
            <a:pPr marL="285750" marR="0" lvl="0" indent="-285750" algn="l" defTabSz="457200" rtl="0" eaLnBrk="1" fontAlgn="auto" latinLnBrk="0" hangingPunct="0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rgbClr val="555555"/>
              </a:buClr>
              <a:buSzTx/>
              <a:buFont typeface="Arial"/>
              <a:buChar char="•"/>
              <a:tabLst/>
              <a:defRPr/>
            </a:pP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ridiculus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mus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Donec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quam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felis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ultricies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nec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pellentesque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eu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pretium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quis</a:t>
            </a:r>
            <a:endParaRPr kumimoji="0" lang="de-DE" sz="1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sym typeface="Calibri"/>
            </a:endParaRPr>
          </a:p>
          <a:p>
            <a:pPr marL="285750" marR="0" lvl="0" indent="-285750" algn="l" defTabSz="457200" rtl="0" eaLnBrk="1" fontAlgn="auto" latinLnBrk="0" hangingPunct="0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rgbClr val="555555"/>
              </a:buClr>
              <a:buSzTx/>
              <a:buFont typeface="Arial"/>
              <a:buChar char="•"/>
              <a:tabLst/>
              <a:defRPr/>
            </a:pP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Nulla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consequat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massa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enim</a:t>
            </a:r>
            <a:b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</a:b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aliquet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nec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vulputate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eget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justo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rhoncus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ut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imperdiet</a:t>
            </a:r>
            <a:endParaRPr kumimoji="0" lang="de-DE" sz="1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sym typeface="Calibri"/>
            </a:endParaRPr>
          </a:p>
          <a:p>
            <a:pPr marL="285750" marR="0" lvl="0" indent="-285750" algn="l" defTabSz="457200" rtl="0" eaLnBrk="1" fontAlgn="auto" latinLnBrk="0" hangingPunct="0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rgbClr val="555555"/>
              </a:buClr>
              <a:buSzTx/>
              <a:buFont typeface="Arial"/>
              <a:buChar char="•"/>
              <a:tabLst/>
              <a:defRPr/>
            </a:pP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Venenatis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vitae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justo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Nullam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dictum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felis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eu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pede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mollis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pretium</a:t>
            </a:r>
            <a:endParaRPr kumimoji="0" lang="de-DE" sz="1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sym typeface="Calibri"/>
            </a:endParaRPr>
          </a:p>
          <a:p>
            <a:pPr marL="285750" marR="0" lvl="0" indent="-285750" algn="l" defTabSz="457200" rtl="0" eaLnBrk="1" fontAlgn="auto" latinLnBrk="0" hangingPunct="0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rgbClr val="555555"/>
              </a:buClr>
              <a:buSzTx/>
              <a:buFont typeface="Arial"/>
              <a:buChar char="•"/>
              <a:tabLst/>
              <a:defRPr/>
            </a:pP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Lorem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ipsum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dolor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sit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amet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consectetuer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adipiscing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elit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</a:t>
            </a:r>
          </a:p>
        </p:txBody>
      </p:sp>
      <p:sp>
        <p:nvSpPr>
          <p:cNvPr id="25" name="Fußzeilenplatzhalter 24"/>
          <p:cNvSpPr>
            <a:spLocks noGrp="1"/>
          </p:cNvSpPr>
          <p:nvPr>
            <p:ph type="ftr" sz="quarter" idx="14"/>
          </p:nvPr>
        </p:nvSpPr>
        <p:spPr>
          <a:xfrm>
            <a:off x="869992" y="4749507"/>
            <a:ext cx="4980391" cy="274637"/>
          </a:xfrm>
        </p:spPr>
        <p:txBody>
          <a:bodyPr/>
          <a:lstStyle>
            <a:lvl1pPr algn="l">
              <a:defRPr/>
            </a:lvl1pPr>
          </a:lstStyle>
          <a:p>
            <a:r>
              <a:rPr lang="de-DE"/>
              <a:t>Gesellschafterversammlung der Medien Union 2016</a:t>
            </a:r>
            <a:endParaRPr lang="de-DE" dirty="0"/>
          </a:p>
        </p:txBody>
      </p:sp>
      <p:sp>
        <p:nvSpPr>
          <p:cNvPr id="26" name="Foliennummernplatzhalter 2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7DA6B04-819C-4428-A45D-96A580AFA29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9" name="Textplatzhalter 2"/>
          <p:cNvSpPr>
            <a:spLocks noGrp="1"/>
          </p:cNvSpPr>
          <p:nvPr>
            <p:ph type="body" sz="quarter" idx="16" hasCustomPrompt="1"/>
          </p:nvPr>
        </p:nvSpPr>
        <p:spPr>
          <a:xfrm>
            <a:off x="845123" y="79694"/>
            <a:ext cx="7910590" cy="238357"/>
          </a:xfrm>
        </p:spPr>
        <p:txBody>
          <a:bodyPr>
            <a:noAutofit/>
          </a:bodyPr>
          <a:lstStyle>
            <a:lvl5pPr>
              <a:defRPr kumimoji="0" lang="de-DE" sz="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pPr marL="88900" marR="0" lvl="4" indent="0" algn="l" defTabSz="4572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/>
            </a:pPr>
            <a:r>
              <a:rPr lang="de-DE" sz="800" dirty="0"/>
              <a:t>1. Marktentwicklung   2. Geschäftsentwicklung   3. Marktanteile und Frequenzen   4. Ausblick</a:t>
            </a:r>
          </a:p>
        </p:txBody>
      </p:sp>
    </p:spTree>
    <p:extLst>
      <p:ext uri="{BB962C8B-B14F-4D97-AF65-F5344CB8AC3E}">
        <p14:creationId xmlns:p14="http://schemas.microsoft.com/office/powerpoint/2010/main" val="2436742343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Unterkapitel Text Grafik 50|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el 22"/>
          <p:cNvSpPr>
            <a:spLocks noGrp="1"/>
          </p:cNvSpPr>
          <p:nvPr>
            <p:ph type="title" hasCustomPrompt="1"/>
          </p:nvPr>
        </p:nvSpPr>
        <p:spPr>
          <a:xfrm>
            <a:off x="442957" y="497150"/>
            <a:ext cx="8320708" cy="457007"/>
          </a:xfrm>
        </p:spPr>
        <p:txBody>
          <a:bodyPr anchor="t"/>
          <a:lstStyle>
            <a:lvl1pPr marL="541338" indent="-541338">
              <a:tabLst>
                <a:tab pos="541338" algn="l"/>
              </a:tabLst>
              <a:defRPr sz="2400" baseline="0"/>
            </a:lvl1pPr>
          </a:lstStyle>
          <a:p>
            <a:r>
              <a:rPr lang="de-DE" dirty="0"/>
              <a:t>1.1	Dies ist eine Unterüberschrift</a:t>
            </a:r>
          </a:p>
        </p:txBody>
      </p:sp>
      <p:sp>
        <p:nvSpPr>
          <p:cNvPr id="17" name="Shape 4"/>
          <p:cNvSpPr txBox="1">
            <a:spLocks/>
          </p:cNvSpPr>
          <p:nvPr userDrawn="1"/>
        </p:nvSpPr>
        <p:spPr>
          <a:xfrm>
            <a:off x="576000" y="4686721"/>
            <a:ext cx="338400" cy="395977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l"/>
            <a:fld id="{3BAC6103-5C2D-483F-A795-2DF01F3FCF68}" type="slidenum">
              <a:rPr lang="de-DE" sz="1050" smtClean="0">
                <a:solidFill>
                  <a:schemeClr val="bg2"/>
                </a:solidFill>
                <a:latin typeface="bs Thomas Sans 1"/>
              </a:rPr>
              <a:t>‹Nr.›</a:t>
            </a:fld>
            <a:endParaRPr lang="de-DE" sz="1050" dirty="0">
              <a:solidFill>
                <a:schemeClr val="bg2"/>
              </a:solidFill>
              <a:latin typeface="bs Thomas Sans 1"/>
            </a:endParaRPr>
          </a:p>
        </p:txBody>
      </p:sp>
      <p:sp>
        <p:nvSpPr>
          <p:cNvPr id="25" name="Fußzeilenplatzhalter 24"/>
          <p:cNvSpPr>
            <a:spLocks noGrp="1"/>
          </p:cNvSpPr>
          <p:nvPr>
            <p:ph type="ftr" sz="quarter" idx="14"/>
          </p:nvPr>
        </p:nvSpPr>
        <p:spPr>
          <a:xfrm>
            <a:off x="869992" y="4749507"/>
            <a:ext cx="4980391" cy="274637"/>
          </a:xfrm>
        </p:spPr>
        <p:txBody>
          <a:bodyPr/>
          <a:lstStyle>
            <a:lvl1pPr algn="l">
              <a:defRPr/>
            </a:lvl1pPr>
          </a:lstStyle>
          <a:p>
            <a:r>
              <a:rPr lang="de-DE"/>
              <a:t>Gesellschafterversammlung der Medien Union 2016</a:t>
            </a:r>
            <a:endParaRPr lang="de-DE" dirty="0"/>
          </a:p>
        </p:txBody>
      </p:sp>
      <p:sp>
        <p:nvSpPr>
          <p:cNvPr id="26" name="Foliennummernplatzhalter 2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7DA6B04-819C-4428-A45D-96A580AFA29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9" name="Textplatzhalter 2"/>
          <p:cNvSpPr>
            <a:spLocks noGrp="1"/>
          </p:cNvSpPr>
          <p:nvPr>
            <p:ph type="body" sz="quarter" idx="16" hasCustomPrompt="1"/>
          </p:nvPr>
        </p:nvSpPr>
        <p:spPr>
          <a:xfrm>
            <a:off x="845123" y="79694"/>
            <a:ext cx="7910590" cy="238357"/>
          </a:xfrm>
        </p:spPr>
        <p:txBody>
          <a:bodyPr>
            <a:noAutofit/>
          </a:bodyPr>
          <a:lstStyle>
            <a:lvl5pPr>
              <a:defRPr kumimoji="0" lang="de-DE" sz="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pPr marL="88900" marR="0" lvl="4" indent="0" algn="l" defTabSz="4572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/>
            </a:pPr>
            <a:r>
              <a:rPr lang="de-DE" sz="800" dirty="0"/>
              <a:t>1. Marktentwicklung   2. Geschäftsentwicklung   3. Marktanteile und Frequenzen   4. Ausblick</a:t>
            </a:r>
          </a:p>
        </p:txBody>
      </p:sp>
      <p:sp>
        <p:nvSpPr>
          <p:cNvPr id="10" name="Bildplatzhalter 12"/>
          <p:cNvSpPr>
            <a:spLocks noGrp="1"/>
          </p:cNvSpPr>
          <p:nvPr>
            <p:ph type="pic" sz="quarter" idx="17"/>
          </p:nvPr>
        </p:nvSpPr>
        <p:spPr>
          <a:xfrm>
            <a:off x="442957" y="1113183"/>
            <a:ext cx="8336565" cy="33611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1389611423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Unterkapitel Text Grafik 50|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el 22"/>
          <p:cNvSpPr>
            <a:spLocks noGrp="1"/>
          </p:cNvSpPr>
          <p:nvPr>
            <p:ph type="title" hasCustomPrompt="1"/>
          </p:nvPr>
        </p:nvSpPr>
        <p:spPr>
          <a:xfrm>
            <a:off x="442957" y="497150"/>
            <a:ext cx="8320708" cy="816745"/>
          </a:xfrm>
        </p:spPr>
        <p:txBody>
          <a:bodyPr anchor="t"/>
          <a:lstStyle>
            <a:lvl1pPr marL="541338" indent="-541338">
              <a:tabLst>
                <a:tab pos="541338" algn="l"/>
              </a:tabLst>
              <a:defRPr sz="2400" baseline="0"/>
            </a:lvl1pPr>
          </a:lstStyle>
          <a:p>
            <a:r>
              <a:rPr lang="de-DE" dirty="0"/>
              <a:t>1.1	Dies ist eine Unterüberschrift mit bis zu zwei Zeilen Inhalt</a:t>
            </a:r>
          </a:p>
        </p:txBody>
      </p:sp>
      <p:sp>
        <p:nvSpPr>
          <p:cNvPr id="17" name="Shape 4"/>
          <p:cNvSpPr txBox="1">
            <a:spLocks/>
          </p:cNvSpPr>
          <p:nvPr userDrawn="1"/>
        </p:nvSpPr>
        <p:spPr>
          <a:xfrm>
            <a:off x="576000" y="4686721"/>
            <a:ext cx="338400" cy="395977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l"/>
            <a:fld id="{3BAC6103-5C2D-483F-A795-2DF01F3FCF68}" type="slidenum">
              <a:rPr lang="de-DE" sz="1050" smtClean="0">
                <a:solidFill>
                  <a:schemeClr val="bg2"/>
                </a:solidFill>
                <a:latin typeface="bs Thomas Sans 1"/>
              </a:rPr>
              <a:t>‹Nr.›</a:t>
            </a:fld>
            <a:endParaRPr lang="de-DE" sz="1050" dirty="0">
              <a:solidFill>
                <a:schemeClr val="bg2"/>
              </a:solidFill>
              <a:latin typeface="bs Thomas Sans 1"/>
            </a:endParaRP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2" hasCustomPrompt="1"/>
          </p:nvPr>
        </p:nvSpPr>
        <p:spPr>
          <a:xfrm>
            <a:off x="985421" y="1466910"/>
            <a:ext cx="3777410" cy="30255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0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rgbClr val="555555"/>
              </a:buClr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457200" rtl="0" eaLnBrk="1" fontAlgn="auto" latinLnBrk="0" hangingPunct="0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Lorem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ipsum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dolor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sit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amet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consectetuer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adipiscing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elit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Aenean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commodo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ligula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eget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dolor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Aenean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massa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Cum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sociis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natoque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penatibus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et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magnis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parturient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montes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nascetur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</a:t>
            </a:r>
          </a:p>
          <a:p>
            <a:pPr marL="285750" marR="0" lvl="0" indent="-28575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de-DE" sz="1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sym typeface="Calibri"/>
            </a:endParaRPr>
          </a:p>
          <a:p>
            <a:pPr marL="285750" marR="0" lvl="0" indent="-285750" algn="l" defTabSz="457200" rtl="0" eaLnBrk="1" fontAlgn="auto" latinLnBrk="0" hangingPunct="0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rgbClr val="555555"/>
              </a:buClr>
              <a:buSzTx/>
              <a:buFont typeface="Arial"/>
              <a:buChar char="•"/>
              <a:tabLst/>
              <a:defRPr/>
            </a:pP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ridiculus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mus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Donec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quam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felis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ultricies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nec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pellentesque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eu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pretium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quis</a:t>
            </a:r>
            <a:endParaRPr kumimoji="0" lang="de-DE" sz="1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sym typeface="Calibri"/>
            </a:endParaRPr>
          </a:p>
          <a:p>
            <a:pPr marL="285750" marR="0" lvl="0" indent="-285750" algn="l" defTabSz="457200" rtl="0" eaLnBrk="1" fontAlgn="auto" latinLnBrk="0" hangingPunct="0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rgbClr val="555555"/>
              </a:buClr>
              <a:buSzTx/>
              <a:buFont typeface="Arial"/>
              <a:buChar char="•"/>
              <a:tabLst/>
              <a:defRPr/>
            </a:pP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Nulla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consequat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massa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enim</a:t>
            </a:r>
            <a:b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</a:b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aliquet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nec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vulputate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eget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justo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rhoncus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ut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imperdiet</a:t>
            </a:r>
            <a:endParaRPr kumimoji="0" lang="de-DE" sz="1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sym typeface="Calibri"/>
            </a:endParaRPr>
          </a:p>
        </p:txBody>
      </p:sp>
      <p:sp>
        <p:nvSpPr>
          <p:cNvPr id="25" name="Fußzeilenplatzhalter 24"/>
          <p:cNvSpPr>
            <a:spLocks noGrp="1"/>
          </p:cNvSpPr>
          <p:nvPr>
            <p:ph type="ftr" sz="quarter" idx="14"/>
          </p:nvPr>
        </p:nvSpPr>
        <p:spPr>
          <a:xfrm>
            <a:off x="869992" y="4749507"/>
            <a:ext cx="4980391" cy="274637"/>
          </a:xfrm>
        </p:spPr>
        <p:txBody>
          <a:bodyPr/>
          <a:lstStyle>
            <a:lvl1pPr algn="l">
              <a:defRPr/>
            </a:lvl1pPr>
          </a:lstStyle>
          <a:p>
            <a:r>
              <a:rPr lang="de-DE"/>
              <a:t>Gesellschafterversammlung der Medien Union 2016</a:t>
            </a:r>
            <a:endParaRPr lang="de-DE" dirty="0"/>
          </a:p>
        </p:txBody>
      </p:sp>
      <p:sp>
        <p:nvSpPr>
          <p:cNvPr id="26" name="Foliennummernplatzhalter 2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7DA6B04-819C-4428-A45D-96A580AFA29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9" name="Textplatzhalter 2"/>
          <p:cNvSpPr>
            <a:spLocks noGrp="1"/>
          </p:cNvSpPr>
          <p:nvPr>
            <p:ph type="body" sz="quarter" idx="16" hasCustomPrompt="1"/>
          </p:nvPr>
        </p:nvSpPr>
        <p:spPr>
          <a:xfrm>
            <a:off x="845123" y="79694"/>
            <a:ext cx="7910590" cy="238357"/>
          </a:xfrm>
        </p:spPr>
        <p:txBody>
          <a:bodyPr>
            <a:noAutofit/>
          </a:bodyPr>
          <a:lstStyle>
            <a:lvl5pPr>
              <a:defRPr kumimoji="0" lang="de-DE" sz="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pPr marL="88900" marR="0" lvl="4" indent="0" algn="l" defTabSz="4572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/>
            </a:pPr>
            <a:r>
              <a:rPr lang="de-DE" sz="800" dirty="0"/>
              <a:t>1. Marktentwicklung   2. Geschäftsentwicklung   3. Marktanteile und Frequenzen   4. Ausblick</a:t>
            </a:r>
          </a:p>
        </p:txBody>
      </p:sp>
      <p:sp>
        <p:nvSpPr>
          <p:cNvPr id="10" name="Bildplatzhalter 12"/>
          <p:cNvSpPr>
            <a:spLocks noGrp="1"/>
          </p:cNvSpPr>
          <p:nvPr>
            <p:ph type="pic" sz="quarter" idx="17"/>
          </p:nvPr>
        </p:nvSpPr>
        <p:spPr>
          <a:xfrm>
            <a:off x="5145735" y="1466910"/>
            <a:ext cx="3633787" cy="300743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3074799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ung 8"/>
          <p:cNvGrpSpPr/>
          <p:nvPr userDrawn="1"/>
        </p:nvGrpSpPr>
        <p:grpSpPr>
          <a:xfrm>
            <a:off x="-1" y="4573016"/>
            <a:ext cx="9153453" cy="576000"/>
            <a:chOff x="-1" y="4569458"/>
            <a:chExt cx="9153453" cy="576000"/>
          </a:xfrm>
        </p:grpSpPr>
        <p:sp>
          <p:nvSpPr>
            <p:cNvPr id="3" name="Shape 164"/>
            <p:cNvSpPr/>
            <p:nvPr/>
          </p:nvSpPr>
          <p:spPr>
            <a:xfrm>
              <a:off x="-1" y="4569458"/>
              <a:ext cx="6188659" cy="576000"/>
            </a:xfrm>
            <a:prstGeom prst="rect">
              <a:avLst/>
            </a:prstGeom>
            <a:solidFill>
              <a:schemeClr val="accent4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E4E2DC"/>
                  </a:solidFill>
                </a:defRPr>
              </a:pPr>
              <a:endParaRPr dirty="0">
                <a:solidFill>
                  <a:schemeClr val="bg2"/>
                </a:solidFill>
              </a:endParaRPr>
            </a:p>
          </p:txBody>
        </p:sp>
        <p:sp>
          <p:nvSpPr>
            <p:cNvPr id="4" name="Shape 165"/>
            <p:cNvSpPr/>
            <p:nvPr/>
          </p:nvSpPr>
          <p:spPr>
            <a:xfrm>
              <a:off x="8746158" y="4569458"/>
              <a:ext cx="407294" cy="576000"/>
            </a:xfrm>
            <a:prstGeom prst="rect">
              <a:avLst/>
            </a:prstGeom>
            <a:solidFill>
              <a:schemeClr val="accent1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646464"/>
                  </a:solidFill>
                </a:defRPr>
              </a:pPr>
              <a:endParaRPr dirty="0">
                <a:solidFill>
                  <a:schemeClr val="tx1"/>
                </a:solidFill>
              </a:endParaRPr>
            </a:p>
          </p:txBody>
        </p:sp>
        <p:sp>
          <p:nvSpPr>
            <p:cNvPr id="5" name="Shape 166"/>
            <p:cNvSpPr/>
            <p:nvPr/>
          </p:nvSpPr>
          <p:spPr>
            <a:xfrm>
              <a:off x="6188658" y="4569458"/>
              <a:ext cx="2557500" cy="576000"/>
            </a:xfrm>
            <a:prstGeom prst="rect">
              <a:avLst/>
            </a:prstGeom>
            <a:solidFill>
              <a:schemeClr val="accent2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dirty="0">
                <a:solidFill>
                  <a:schemeClr val="accent1"/>
                </a:solidFill>
              </a:endParaRPr>
            </a:p>
          </p:txBody>
        </p:sp>
      </p:grpSp>
      <p:sp>
        <p:nvSpPr>
          <p:cNvPr id="11" name="Titelplatzhalter 10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/>
              <a:t>1.	Titelmasterformat durch Klicken 	bearbeiten</a:t>
            </a:r>
          </a:p>
        </p:txBody>
      </p:sp>
      <p:sp>
        <p:nvSpPr>
          <p:cNvPr id="13" name="Datumsplatzhalter 12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883327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3"/>
          </p:nvPr>
        </p:nvSpPr>
        <p:spPr>
          <a:xfrm>
            <a:off x="1331648" y="4767263"/>
            <a:ext cx="451873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de-DE"/>
              <a:t>Gesellschafterversammlung der Medien Union 2016</a:t>
            </a:r>
            <a:endParaRPr lang="de-DE" dirty="0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57DA6B04-819C-4428-A45D-96A580AFA29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8" name="Textplatzhalter 17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1" r:id="rId2"/>
    <p:sldLayoutId id="2147483664" r:id="rId3"/>
    <p:sldLayoutId id="2147483665" r:id="rId4"/>
    <p:sldLayoutId id="2147483666" r:id="rId5"/>
    <p:sldLayoutId id="2147483669" r:id="rId6"/>
    <p:sldLayoutId id="2147483667" r:id="rId7"/>
    <p:sldLayoutId id="2147483671" r:id="rId8"/>
    <p:sldLayoutId id="2147483670" r:id="rId9"/>
    <p:sldLayoutId id="2147483663" r:id="rId10"/>
  </p:sldLayoutIdLst>
  <p:transition spd="med"/>
  <p:hf sldNum="0" hdr="0" dt="0"/>
  <p:txStyles>
    <p:titleStyle>
      <a:lvl1pPr marL="0" marR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+mj-lt"/>
        <a:buNone/>
        <a:tabLst>
          <a:tab pos="541338" algn="l"/>
        </a:tabLst>
        <a:defRPr sz="3600" b="0" i="0" u="none" strike="noStrike" cap="none" spc="0" baseline="0">
          <a:ln>
            <a:noFill/>
          </a:ln>
          <a:solidFill>
            <a:schemeClr val="bg1">
              <a:lumMod val="65000"/>
              <a:lumOff val="35000"/>
            </a:schemeClr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ct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ct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ct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ct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ct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ct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ct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ct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0" marR="0" indent="0" algn="l" defTabSz="457200" rtl="0" eaLnBrk="1" latinLnBrk="0" hangingPunct="1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None/>
        <a:tabLst/>
        <a:defRPr sz="1500" b="0" i="0" u="none" strike="noStrike" cap="none" spc="0" baseline="0">
          <a:ln>
            <a:noFill/>
          </a:ln>
          <a:solidFill>
            <a:schemeClr val="bg1">
              <a:lumMod val="75000"/>
              <a:lumOff val="25000"/>
            </a:schemeClr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l" defTabSz="457200" rtl="0" eaLnBrk="1" latinLnBrk="0" hangingPunct="1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 panose="020B0604020202020204" pitchFamily="34" charset="0"/>
        <a:buNone/>
        <a:tabLst/>
        <a:defRPr sz="2000" b="0" i="0" u="none" strike="noStrike" cap="none" spc="0" baseline="0">
          <a:ln>
            <a:noFill/>
          </a:ln>
          <a:solidFill>
            <a:schemeClr val="bg1">
              <a:lumMod val="75000"/>
              <a:lumOff val="25000"/>
            </a:schemeClr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l" defTabSz="457200" rtl="0" eaLnBrk="1" latinLnBrk="0" hangingPunct="1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 panose="020B0604020202020204" pitchFamily="34" charset="0"/>
        <a:buNone/>
        <a:tabLst/>
        <a:defRPr lang="de-DE" sz="2400" b="0" i="0" u="none" strike="noStrike" cap="none" spc="0" baseline="0" dirty="0" smtClean="0">
          <a:ln>
            <a:noFill/>
          </a:ln>
          <a:solidFill>
            <a:schemeClr val="bg1">
              <a:lumMod val="75000"/>
              <a:lumOff val="25000"/>
            </a:schemeClr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l" defTabSz="457200" rtl="0" eaLnBrk="1" fontAlgn="auto" latinLnBrk="0" hangingPunct="1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 panose="020B0604020202020204" pitchFamily="34" charset="0"/>
        <a:buNone/>
        <a:tabLst/>
        <a:defRPr lang="de-DE" sz="2800" b="0" i="0" u="none" strike="noStrike" cap="none" spc="0" baseline="0" dirty="0" smtClean="0">
          <a:ln>
            <a:noFill/>
          </a:ln>
          <a:solidFill>
            <a:schemeClr val="bg1">
              <a:lumMod val="65000"/>
              <a:lumOff val="35000"/>
            </a:schemeClr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l" defTabSz="457200" rtl="0" eaLnBrk="1" fontAlgn="auto" latinLnBrk="0" hangingPunct="0">
        <a:lnSpc>
          <a:spcPct val="80000"/>
        </a:lnSpc>
        <a:spcBef>
          <a:spcPts val="7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kumimoji="0" lang="de-DE" sz="3200" b="0" i="0" u="none" strike="noStrike" cap="none" spc="0" normalizeH="0" baseline="0" dirty="0">
          <a:ln>
            <a:noFill/>
          </a:ln>
          <a:solidFill>
            <a:srgbClr val="646464"/>
          </a:solidFill>
          <a:effectLst/>
          <a:uFillTx/>
          <a:latin typeface="bs Thomas Sans 1"/>
          <a:ea typeface="+mj-ea"/>
          <a:cs typeface="+mj-cs"/>
          <a:sym typeface="Calibri"/>
        </a:defRPr>
      </a:lvl5pPr>
      <a:lvl6pPr marL="2651760" marR="0" indent="-365760" algn="l" defTabSz="457200" rtl="0" eaLnBrk="1" latinLnBrk="0" hangingPunct="1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108960" marR="0" indent="-365760" algn="l" defTabSz="457200" rtl="0" eaLnBrk="1" latinLnBrk="0" hangingPunct="1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66159" marR="0" indent="-365759" algn="l" defTabSz="457200" rtl="0" eaLnBrk="1" latinLnBrk="0" hangingPunct="1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23359" marR="0" indent="-365759" algn="l" defTabSz="457200" rtl="0" eaLnBrk="1" latinLnBrk="0" hangingPunct="1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92374CAD-8874-4DF3-A37A-97E2E3D79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F9F84A0-57F4-4BC7-8CCD-66395C9170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8B4ED5D-0186-4127-8E7D-8296118108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CA9784-4940-46AF-BD14-98AE295556E2}" type="datetimeFigureOut">
              <a:rPr lang="de-DE" smtClean="0"/>
              <a:t>15.04.2020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E45FD7E-5806-48D2-B13E-CA1123AC15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E1430E2-051C-4F6C-8851-0F8C23DB77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5247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1673352" y="723519"/>
            <a:ext cx="5797296" cy="89154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3352" y="1978534"/>
            <a:ext cx="5797296" cy="23264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866072" y="4679112"/>
            <a:ext cx="2065310" cy="2429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4/15/2020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00150" y="4677156"/>
            <a:ext cx="4425892" cy="240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69192" y="4663440"/>
            <a:ext cx="274320" cy="27432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825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77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hf sldNum="0" hdr="0" ft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100" kern="1200" cap="all" spc="15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3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290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1435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68580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85725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984647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113235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43013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412081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2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3.jpeg"/><Relationship Id="rId9" Type="http://schemas.openxmlformats.org/officeDocument/2006/relationships/image" Target="../media/image19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24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24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24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24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26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hyperlink" Target="mailto:florian.nuxoll@gmx.net" TargetMode="External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0">
            <a:extLst>
              <a:ext uri="{FF2B5EF4-FFF2-40B4-BE49-F238E27FC236}">
                <a16:creationId xmlns:a16="http://schemas.microsoft.com/office/drawing/2014/main" id="{E9F26AF7-9AC1-49A4-8F89-2C63E1C0A0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4000" cy="368888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hangingPunct="1"/>
            <a:endParaRPr lang="en-US" sz="1350" kern="1200">
              <a:solidFill>
                <a:srgbClr val="FFFFFF"/>
              </a:solidFill>
              <a:latin typeface="Gill Sans MT" panose="020B0502020104020203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502AEE5E-747C-4004-96CA-310F592F293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1200150" y="3201961"/>
            <a:ext cx="6743700" cy="94857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68580" tIns="34290" rIns="68580" bIns="34290" numCol="1" rtlCol="0" anchor="ctr" anchorCtr="0" compatLnSpc="1">
            <a:prstTxWarp prst="textNoShape">
              <a:avLst/>
            </a:prstTxWarp>
            <a:normAutofit/>
          </a:bodyPr>
          <a:lstStyle/>
          <a:p>
            <a:pPr eaLnBrk="0" fontAlgn="base" hangingPunct="0">
              <a:spcAft>
                <a:spcPct val="0"/>
              </a:spcAft>
            </a:pPr>
            <a:r>
              <a:rPr lang="de-DE" altLang="de-DE" sz="2025" b="1" cap="none" dirty="0">
                <a:latin typeface="Open Sans"/>
              </a:rPr>
              <a:t>Das neue Camden Town – </a:t>
            </a:r>
            <a:br>
              <a:rPr lang="de-DE" altLang="de-DE" sz="2025" b="1" cap="none" dirty="0">
                <a:latin typeface="Open Sans"/>
              </a:rPr>
            </a:br>
            <a:r>
              <a:rPr lang="de-DE" altLang="de-DE" sz="2025" b="1" cap="none" dirty="0">
                <a:latin typeface="Open Sans"/>
              </a:rPr>
              <a:t>Lebensnahes Englisch, differenzierend und individualisierend unterrichtet</a:t>
            </a:r>
            <a:r>
              <a:rPr lang="de-DE" altLang="de-DE" sz="2025" cap="none" dirty="0"/>
              <a:t> </a:t>
            </a:r>
            <a:endParaRPr lang="de-DE" altLang="de-DE" sz="2025" cap="none" dirty="0">
              <a:latin typeface="Arial" panose="020B0604020202020204" pitchFamily="34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4C9F7BF-3EA6-4B2F-B69D-322E8FF87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82797" y="440894"/>
            <a:ext cx="1807466" cy="24759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86E2C677-C620-4222-8702-E0A091FB02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737" y="440894"/>
            <a:ext cx="1807466" cy="24759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073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BC800A-18EF-46EB-A513-AE8721922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	Inhalt 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9C3827C8-01F4-4D1A-9FAD-D38B3604A76F}"/>
              </a:ext>
            </a:extLst>
          </p:cNvPr>
          <p:cNvSpPr/>
          <p:nvPr/>
        </p:nvSpPr>
        <p:spPr>
          <a:xfrm>
            <a:off x="3573680" y="1046471"/>
            <a:ext cx="1996637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342900" hangingPunct="1"/>
            <a:r>
              <a:rPr lang="de-DE" sz="1350" kern="1200" err="1">
                <a:latin typeface="Gill Sans MT" panose="020B0502020104020203"/>
                <a:ea typeface="+mn-ea"/>
                <a:cs typeface="+mn-cs"/>
              </a:rPr>
              <a:t>Theme</a:t>
            </a:r>
            <a:r>
              <a:rPr lang="de-DE" sz="1350" kern="1200">
                <a:latin typeface="Gill Sans MT" panose="020B0502020104020203"/>
                <a:ea typeface="+mn-ea"/>
                <a:cs typeface="+mn-cs"/>
              </a:rPr>
              <a:t> 1:New in Camden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49AB79F-D0E0-4833-B572-5655CF2D70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67" y="1534577"/>
            <a:ext cx="3555866" cy="35433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920359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BC800A-18EF-46EB-A513-AE8721922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	Inhalt 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9C3827C8-01F4-4D1A-9FAD-D38B3604A76F}"/>
              </a:ext>
            </a:extLst>
          </p:cNvPr>
          <p:cNvSpPr/>
          <p:nvPr/>
        </p:nvSpPr>
        <p:spPr>
          <a:xfrm>
            <a:off x="857138" y="1753687"/>
            <a:ext cx="2027414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 hangingPunct="1"/>
            <a:r>
              <a:rPr lang="de-DE" sz="1350" kern="1200" err="1">
                <a:latin typeface="Gill Sans MT" panose="020B0502020104020203"/>
                <a:ea typeface="+mn-ea"/>
                <a:cs typeface="+mn-cs"/>
              </a:rPr>
              <a:t>Theme</a:t>
            </a:r>
            <a:r>
              <a:rPr lang="de-DE" sz="1350" kern="1200">
                <a:latin typeface="Gill Sans MT" panose="020B0502020104020203"/>
                <a:ea typeface="+mn-ea"/>
                <a:cs typeface="+mn-cs"/>
              </a:rPr>
              <a:t> 1: New in Camden</a:t>
            </a: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4191C9A-2E6E-42A7-A096-AD04DBA26B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8874" y="1200149"/>
            <a:ext cx="3007988" cy="36184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7808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BC800A-18EF-46EB-A513-AE8721922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	Inhalt 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9C3827C8-01F4-4D1A-9FAD-D38B3604A76F}"/>
              </a:ext>
            </a:extLst>
          </p:cNvPr>
          <p:cNvSpPr/>
          <p:nvPr/>
        </p:nvSpPr>
        <p:spPr>
          <a:xfrm>
            <a:off x="857138" y="1753686"/>
            <a:ext cx="202741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 hangingPunct="1"/>
            <a:r>
              <a:rPr lang="de-DE" sz="1350" kern="1200" err="1">
                <a:latin typeface="Gill Sans MT" panose="020B0502020104020203"/>
                <a:ea typeface="+mn-ea"/>
                <a:cs typeface="+mn-cs"/>
              </a:rPr>
              <a:t>Theme</a:t>
            </a:r>
            <a:r>
              <a:rPr lang="de-DE" sz="1350" kern="1200">
                <a:latin typeface="Gill Sans MT" panose="020B0502020104020203"/>
                <a:ea typeface="+mn-ea"/>
                <a:cs typeface="+mn-cs"/>
              </a:rPr>
              <a:t> 1: New in Camden</a:t>
            </a: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r>
              <a:rPr lang="de-DE" sz="1350" kern="1200" err="1">
                <a:latin typeface="Gill Sans MT" panose="020B0502020104020203"/>
                <a:ea typeface="+mn-ea"/>
                <a:cs typeface="+mn-cs"/>
              </a:rPr>
              <a:t>Theme</a:t>
            </a:r>
            <a:r>
              <a:rPr lang="de-DE" sz="1350" kern="1200">
                <a:latin typeface="Gill Sans MT" panose="020B0502020104020203"/>
                <a:ea typeface="+mn-ea"/>
                <a:cs typeface="+mn-cs"/>
              </a:rPr>
              <a:t> 2:  At </a:t>
            </a:r>
            <a:r>
              <a:rPr lang="de-DE" sz="1350" kern="1200" err="1">
                <a:latin typeface="Gill Sans MT" panose="020B0502020104020203"/>
                <a:ea typeface="+mn-ea"/>
                <a:cs typeface="+mn-cs"/>
              </a:rPr>
              <a:t>school</a:t>
            </a:r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E71F0E8-7926-48B0-B956-FA7DE1E548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0385" y="1385281"/>
            <a:ext cx="4371199" cy="32278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346243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BC800A-18EF-46EB-A513-AE8721922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	Inhalt 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9C3827C8-01F4-4D1A-9FAD-D38B3604A76F}"/>
              </a:ext>
            </a:extLst>
          </p:cNvPr>
          <p:cNvSpPr/>
          <p:nvPr/>
        </p:nvSpPr>
        <p:spPr>
          <a:xfrm>
            <a:off x="857138" y="1753686"/>
            <a:ext cx="2027414" cy="15465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 hangingPunct="1"/>
            <a:r>
              <a:rPr lang="de-DE" sz="1350" kern="1200" err="1">
                <a:latin typeface="Gill Sans MT" panose="020B0502020104020203"/>
                <a:ea typeface="+mn-ea"/>
                <a:cs typeface="+mn-cs"/>
              </a:rPr>
              <a:t>Theme</a:t>
            </a:r>
            <a:r>
              <a:rPr lang="de-DE" sz="1350" kern="1200">
                <a:latin typeface="Gill Sans MT" panose="020B0502020104020203"/>
                <a:ea typeface="+mn-ea"/>
                <a:cs typeface="+mn-cs"/>
              </a:rPr>
              <a:t> 1: New in Camden</a:t>
            </a: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r>
              <a:rPr lang="de-DE" sz="1350" kern="1200" err="1">
                <a:latin typeface="Gill Sans MT" panose="020B0502020104020203"/>
                <a:ea typeface="+mn-ea"/>
                <a:cs typeface="+mn-cs"/>
              </a:rPr>
              <a:t>Theme</a:t>
            </a:r>
            <a:r>
              <a:rPr lang="de-DE" sz="1350" kern="1200">
                <a:latin typeface="Gill Sans MT" panose="020B0502020104020203"/>
                <a:ea typeface="+mn-ea"/>
                <a:cs typeface="+mn-cs"/>
              </a:rPr>
              <a:t> 2:  At </a:t>
            </a:r>
            <a:r>
              <a:rPr lang="de-DE" sz="1350" kern="1200" err="1">
                <a:latin typeface="Gill Sans MT" panose="020B0502020104020203"/>
                <a:ea typeface="+mn-ea"/>
                <a:cs typeface="+mn-cs"/>
              </a:rPr>
              <a:t>school</a:t>
            </a:r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r>
              <a:rPr lang="de-DE" sz="1350" kern="1200" err="1">
                <a:latin typeface="Gill Sans MT" panose="020B0502020104020203"/>
                <a:ea typeface="+mn-ea"/>
                <a:cs typeface="+mn-cs"/>
              </a:rPr>
              <a:t>Theme</a:t>
            </a:r>
            <a:r>
              <a:rPr lang="de-DE" sz="1350" kern="1200">
                <a:latin typeface="Gill Sans MT" panose="020B0502020104020203"/>
                <a:ea typeface="+mn-ea"/>
                <a:cs typeface="+mn-cs"/>
              </a:rPr>
              <a:t> 3: Hobbies</a:t>
            </a: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F3E6997-4A7E-4BF7-B00E-18D672FF6F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1185" y="1110841"/>
            <a:ext cx="4863497" cy="39671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086357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BC800A-18EF-46EB-A513-AE8721922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	Inhalt 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9C3827C8-01F4-4D1A-9FAD-D38B3604A76F}"/>
              </a:ext>
            </a:extLst>
          </p:cNvPr>
          <p:cNvSpPr/>
          <p:nvPr/>
        </p:nvSpPr>
        <p:spPr>
          <a:xfrm>
            <a:off x="857138" y="1753686"/>
            <a:ext cx="2027414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 hangingPunct="1"/>
            <a:r>
              <a:rPr lang="de-DE" sz="1350" kern="1200" err="1">
                <a:latin typeface="Gill Sans MT" panose="020B0502020104020203"/>
                <a:ea typeface="+mn-ea"/>
                <a:cs typeface="+mn-cs"/>
              </a:rPr>
              <a:t>Theme</a:t>
            </a:r>
            <a:r>
              <a:rPr lang="de-DE" sz="1350" kern="1200">
                <a:latin typeface="Gill Sans MT" panose="020B0502020104020203"/>
                <a:ea typeface="+mn-ea"/>
                <a:cs typeface="+mn-cs"/>
              </a:rPr>
              <a:t> 1: New in Camden</a:t>
            </a: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r>
              <a:rPr lang="de-DE" sz="1350" kern="1200" err="1">
                <a:latin typeface="Gill Sans MT" panose="020B0502020104020203"/>
                <a:ea typeface="+mn-ea"/>
                <a:cs typeface="+mn-cs"/>
              </a:rPr>
              <a:t>Theme</a:t>
            </a:r>
            <a:r>
              <a:rPr lang="de-DE" sz="1350" kern="1200">
                <a:latin typeface="Gill Sans MT" panose="020B0502020104020203"/>
                <a:ea typeface="+mn-ea"/>
                <a:cs typeface="+mn-cs"/>
              </a:rPr>
              <a:t> 2:  At </a:t>
            </a:r>
            <a:r>
              <a:rPr lang="de-DE" sz="1350" kern="1200" err="1">
                <a:latin typeface="Gill Sans MT" panose="020B0502020104020203"/>
                <a:ea typeface="+mn-ea"/>
                <a:cs typeface="+mn-cs"/>
              </a:rPr>
              <a:t>school</a:t>
            </a:r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r>
              <a:rPr lang="de-DE" sz="1350" kern="1200" err="1">
                <a:latin typeface="Gill Sans MT" panose="020B0502020104020203"/>
                <a:ea typeface="+mn-ea"/>
                <a:cs typeface="+mn-cs"/>
              </a:rPr>
              <a:t>Theme</a:t>
            </a:r>
            <a:r>
              <a:rPr lang="de-DE" sz="1350" kern="1200">
                <a:latin typeface="Gill Sans MT" panose="020B0502020104020203"/>
                <a:ea typeface="+mn-ea"/>
                <a:cs typeface="+mn-cs"/>
              </a:rPr>
              <a:t> 3: Hobbies</a:t>
            </a: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r>
              <a:rPr lang="de-DE" sz="1350" kern="1200" err="1">
                <a:latin typeface="Gill Sans MT" panose="020B0502020104020203"/>
                <a:ea typeface="+mn-ea"/>
                <a:cs typeface="+mn-cs"/>
              </a:rPr>
              <a:t>Theme</a:t>
            </a:r>
            <a:r>
              <a:rPr lang="de-DE" sz="1350" kern="1200">
                <a:latin typeface="Gill Sans MT" panose="020B0502020104020203"/>
                <a:ea typeface="+mn-ea"/>
                <a:cs typeface="+mn-cs"/>
              </a:rPr>
              <a:t> 4: </a:t>
            </a:r>
            <a:r>
              <a:rPr lang="de-DE" sz="1350" kern="1200" err="1">
                <a:latin typeface="Gill Sans MT" panose="020B0502020104020203"/>
                <a:ea typeface="+mn-ea"/>
                <a:cs typeface="+mn-cs"/>
              </a:rPr>
              <a:t>Birthdays</a:t>
            </a:r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8159A07-8512-474F-B8A5-DF2FB89988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6152" y="1108842"/>
            <a:ext cx="4519665" cy="37176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749073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BC800A-18EF-46EB-A513-AE8721922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	Inhalt 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9C3827C8-01F4-4D1A-9FAD-D38B3604A76F}"/>
              </a:ext>
            </a:extLst>
          </p:cNvPr>
          <p:cNvSpPr/>
          <p:nvPr/>
        </p:nvSpPr>
        <p:spPr>
          <a:xfrm>
            <a:off x="857138" y="1753686"/>
            <a:ext cx="2027414" cy="21698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 hangingPunct="1"/>
            <a:r>
              <a:rPr lang="de-DE" sz="1350" kern="1200" err="1">
                <a:latin typeface="Gill Sans MT" panose="020B0502020104020203"/>
                <a:ea typeface="+mn-ea"/>
                <a:cs typeface="+mn-cs"/>
              </a:rPr>
              <a:t>Theme</a:t>
            </a:r>
            <a:r>
              <a:rPr lang="de-DE" sz="1350" kern="1200">
                <a:latin typeface="Gill Sans MT" panose="020B0502020104020203"/>
                <a:ea typeface="+mn-ea"/>
                <a:cs typeface="+mn-cs"/>
              </a:rPr>
              <a:t> 1: New in Camden</a:t>
            </a: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r>
              <a:rPr lang="de-DE" sz="1350" kern="1200" err="1">
                <a:latin typeface="Gill Sans MT" panose="020B0502020104020203"/>
                <a:ea typeface="+mn-ea"/>
                <a:cs typeface="+mn-cs"/>
              </a:rPr>
              <a:t>Theme</a:t>
            </a:r>
            <a:r>
              <a:rPr lang="de-DE" sz="1350" kern="1200">
                <a:latin typeface="Gill Sans MT" panose="020B0502020104020203"/>
                <a:ea typeface="+mn-ea"/>
                <a:cs typeface="+mn-cs"/>
              </a:rPr>
              <a:t> 2:  At </a:t>
            </a:r>
            <a:r>
              <a:rPr lang="de-DE" sz="1350" kern="1200" err="1">
                <a:latin typeface="Gill Sans MT" panose="020B0502020104020203"/>
                <a:ea typeface="+mn-ea"/>
                <a:cs typeface="+mn-cs"/>
              </a:rPr>
              <a:t>school</a:t>
            </a:r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r>
              <a:rPr lang="de-DE" sz="1350" kern="1200" err="1">
                <a:latin typeface="Gill Sans MT" panose="020B0502020104020203"/>
                <a:ea typeface="+mn-ea"/>
                <a:cs typeface="+mn-cs"/>
              </a:rPr>
              <a:t>Theme</a:t>
            </a:r>
            <a:r>
              <a:rPr lang="de-DE" sz="1350" kern="1200">
                <a:latin typeface="Gill Sans MT" panose="020B0502020104020203"/>
                <a:ea typeface="+mn-ea"/>
                <a:cs typeface="+mn-cs"/>
              </a:rPr>
              <a:t> 3: Hobbies</a:t>
            </a: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r>
              <a:rPr lang="de-DE" sz="1350" kern="1200" err="1">
                <a:latin typeface="Gill Sans MT" panose="020B0502020104020203"/>
                <a:ea typeface="+mn-ea"/>
                <a:cs typeface="+mn-cs"/>
              </a:rPr>
              <a:t>Theme</a:t>
            </a:r>
            <a:r>
              <a:rPr lang="de-DE" sz="1350" kern="1200">
                <a:latin typeface="Gill Sans MT" panose="020B0502020104020203"/>
                <a:ea typeface="+mn-ea"/>
                <a:cs typeface="+mn-cs"/>
              </a:rPr>
              <a:t> 4: </a:t>
            </a:r>
            <a:r>
              <a:rPr lang="de-DE" sz="1350" kern="1200" err="1">
                <a:latin typeface="Gill Sans MT" panose="020B0502020104020203"/>
                <a:ea typeface="+mn-ea"/>
                <a:cs typeface="+mn-cs"/>
              </a:rPr>
              <a:t>Birthdays</a:t>
            </a:r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r>
              <a:rPr lang="de-DE" sz="1350" kern="1200" err="1">
                <a:latin typeface="Gill Sans MT" panose="020B0502020104020203"/>
                <a:ea typeface="+mn-ea"/>
                <a:cs typeface="+mn-cs"/>
              </a:rPr>
              <a:t>Theme</a:t>
            </a:r>
            <a:r>
              <a:rPr lang="de-DE" sz="1350" kern="1200">
                <a:latin typeface="Gill Sans MT" panose="020B0502020104020203"/>
                <a:ea typeface="+mn-ea"/>
                <a:cs typeface="+mn-cs"/>
              </a:rPr>
              <a:t> 5: </a:t>
            </a:r>
            <a:r>
              <a:rPr lang="de-DE" sz="1350" kern="1200" err="1">
                <a:latin typeface="Gill Sans MT" panose="020B0502020104020203"/>
                <a:ea typeface="+mn-ea"/>
                <a:cs typeface="+mn-cs"/>
              </a:rPr>
              <a:t>Pets</a:t>
            </a:r>
            <a:r>
              <a:rPr lang="de-DE" sz="1350" kern="1200">
                <a:latin typeface="Gill Sans MT" panose="020B0502020104020203"/>
                <a:ea typeface="+mn-ea"/>
                <a:cs typeface="+mn-cs"/>
              </a:rPr>
              <a:t> and </a:t>
            </a:r>
            <a:r>
              <a:rPr lang="de-DE" sz="1350" kern="1200" err="1">
                <a:latin typeface="Gill Sans MT" panose="020B0502020104020203"/>
                <a:ea typeface="+mn-ea"/>
                <a:cs typeface="+mn-cs"/>
              </a:rPr>
              <a:t>animals</a:t>
            </a:r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02B8E42-8958-4B5B-B70C-2F8BE828E2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3475" y="1243073"/>
            <a:ext cx="5022056" cy="36504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250505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BC800A-18EF-46EB-A513-AE8721922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	Inhalt 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9C3827C8-01F4-4D1A-9FAD-D38B3604A76F}"/>
              </a:ext>
            </a:extLst>
          </p:cNvPr>
          <p:cNvSpPr/>
          <p:nvPr/>
        </p:nvSpPr>
        <p:spPr>
          <a:xfrm>
            <a:off x="857138" y="1753686"/>
            <a:ext cx="2159374" cy="23775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 hangingPunct="1"/>
            <a:r>
              <a:rPr lang="de-DE" sz="1350" kern="1200" err="1">
                <a:latin typeface="Gill Sans MT" panose="020B0502020104020203"/>
                <a:ea typeface="+mn-ea"/>
                <a:cs typeface="+mn-cs"/>
              </a:rPr>
              <a:t>Theme</a:t>
            </a:r>
            <a:r>
              <a:rPr lang="de-DE" sz="1350" kern="1200">
                <a:latin typeface="Gill Sans MT" panose="020B0502020104020203"/>
                <a:ea typeface="+mn-ea"/>
                <a:cs typeface="+mn-cs"/>
              </a:rPr>
              <a:t> 1: New in Camden</a:t>
            </a: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r>
              <a:rPr lang="de-DE" sz="1350" kern="1200" err="1">
                <a:latin typeface="Gill Sans MT" panose="020B0502020104020203"/>
                <a:ea typeface="+mn-ea"/>
                <a:cs typeface="+mn-cs"/>
              </a:rPr>
              <a:t>Theme</a:t>
            </a:r>
            <a:r>
              <a:rPr lang="de-DE" sz="1350" kern="1200">
                <a:latin typeface="Gill Sans MT" panose="020B0502020104020203"/>
                <a:ea typeface="+mn-ea"/>
                <a:cs typeface="+mn-cs"/>
              </a:rPr>
              <a:t> 2:  At </a:t>
            </a:r>
            <a:r>
              <a:rPr lang="de-DE" sz="1350" kern="1200" err="1">
                <a:latin typeface="Gill Sans MT" panose="020B0502020104020203"/>
                <a:ea typeface="+mn-ea"/>
                <a:cs typeface="+mn-cs"/>
              </a:rPr>
              <a:t>school</a:t>
            </a:r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r>
              <a:rPr lang="de-DE" sz="1350" kern="1200" err="1">
                <a:latin typeface="Gill Sans MT" panose="020B0502020104020203"/>
                <a:ea typeface="+mn-ea"/>
                <a:cs typeface="+mn-cs"/>
              </a:rPr>
              <a:t>Theme</a:t>
            </a:r>
            <a:r>
              <a:rPr lang="de-DE" sz="1350" kern="1200">
                <a:latin typeface="Gill Sans MT" panose="020B0502020104020203"/>
                <a:ea typeface="+mn-ea"/>
                <a:cs typeface="+mn-cs"/>
              </a:rPr>
              <a:t> 3: Hobbies</a:t>
            </a: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r>
              <a:rPr lang="de-DE" sz="1350" kern="1200" err="1">
                <a:latin typeface="Gill Sans MT" panose="020B0502020104020203"/>
                <a:ea typeface="+mn-ea"/>
                <a:cs typeface="+mn-cs"/>
              </a:rPr>
              <a:t>Theme</a:t>
            </a:r>
            <a:r>
              <a:rPr lang="de-DE" sz="1350" kern="1200">
                <a:latin typeface="Gill Sans MT" panose="020B0502020104020203"/>
                <a:ea typeface="+mn-ea"/>
                <a:cs typeface="+mn-cs"/>
              </a:rPr>
              <a:t> 4: </a:t>
            </a:r>
            <a:r>
              <a:rPr lang="de-DE" sz="1350" kern="1200" err="1">
                <a:latin typeface="Gill Sans MT" panose="020B0502020104020203"/>
                <a:ea typeface="+mn-ea"/>
                <a:cs typeface="+mn-cs"/>
              </a:rPr>
              <a:t>Birthdays</a:t>
            </a:r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r>
              <a:rPr lang="de-DE" sz="1350" kern="1200" err="1">
                <a:latin typeface="Gill Sans MT" panose="020B0502020104020203"/>
                <a:ea typeface="+mn-ea"/>
                <a:cs typeface="+mn-cs"/>
              </a:rPr>
              <a:t>Theme</a:t>
            </a:r>
            <a:r>
              <a:rPr lang="de-DE" sz="1350" kern="1200">
                <a:latin typeface="Gill Sans MT" panose="020B0502020104020203"/>
                <a:ea typeface="+mn-ea"/>
                <a:cs typeface="+mn-cs"/>
              </a:rPr>
              <a:t> 5: </a:t>
            </a:r>
            <a:r>
              <a:rPr lang="de-DE" sz="1350" kern="1200" err="1">
                <a:latin typeface="Gill Sans MT" panose="020B0502020104020203"/>
                <a:ea typeface="+mn-ea"/>
                <a:cs typeface="+mn-cs"/>
              </a:rPr>
              <a:t>Pets</a:t>
            </a:r>
            <a:r>
              <a:rPr lang="de-DE" sz="1350" kern="1200">
                <a:latin typeface="Gill Sans MT" panose="020B0502020104020203"/>
                <a:ea typeface="+mn-ea"/>
                <a:cs typeface="+mn-cs"/>
              </a:rPr>
              <a:t> an </a:t>
            </a:r>
            <a:r>
              <a:rPr lang="de-DE" sz="1350" kern="1200" err="1">
                <a:latin typeface="Gill Sans MT" panose="020B0502020104020203"/>
                <a:ea typeface="+mn-ea"/>
                <a:cs typeface="+mn-cs"/>
              </a:rPr>
              <a:t>animals</a:t>
            </a:r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r>
              <a:rPr lang="de-DE" sz="1350" kern="1200" err="1">
                <a:latin typeface="Gill Sans MT" panose="020B0502020104020203"/>
                <a:ea typeface="+mn-ea"/>
                <a:cs typeface="+mn-cs"/>
              </a:rPr>
              <a:t>Theme</a:t>
            </a:r>
            <a:r>
              <a:rPr lang="de-DE" sz="1350" kern="1200">
                <a:latin typeface="Gill Sans MT" panose="020B0502020104020203"/>
                <a:ea typeface="+mn-ea"/>
                <a:cs typeface="+mn-cs"/>
              </a:rPr>
              <a:t> 6: Holidays in Britain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868E019-7E7C-4E73-A1C1-77C641903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8593" y="1155152"/>
            <a:ext cx="4024196" cy="3917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901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BC800A-18EF-46EB-A513-AE8721922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Englischunterricht 2020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5A3E7AC-C0A2-4557-8595-C50936747D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0912" y="1658302"/>
            <a:ext cx="2462645" cy="2326487"/>
          </a:xfrm>
        </p:spPr>
        <p:txBody>
          <a:bodyPr/>
          <a:lstStyle/>
          <a:p>
            <a:pPr marL="0" indent="0" algn="ctr">
              <a:buNone/>
            </a:pPr>
            <a:r>
              <a:rPr lang="de-DE" sz="4050"/>
              <a:t>Inhalt</a:t>
            </a:r>
          </a:p>
          <a:p>
            <a:pPr marL="0" indent="0" algn="ctr">
              <a:buNone/>
            </a:pPr>
            <a:r>
              <a:rPr lang="de-DE" sz="4050"/>
              <a:t>=        </a:t>
            </a:r>
            <a:r>
              <a:rPr lang="de-DE" sz="4050" err="1"/>
              <a:t>meaningful</a:t>
            </a:r>
            <a:endParaRPr lang="de-DE" sz="4050"/>
          </a:p>
          <a:p>
            <a:pPr algn="ctr"/>
            <a:endParaRPr lang="de-DE"/>
          </a:p>
          <a:p>
            <a:pPr algn="ctr"/>
            <a:endParaRPr lang="de-DE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6F9EF3C2-C1B7-4F8A-B893-E06474321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4586" y="1333760"/>
            <a:ext cx="1807466" cy="24759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FAE232F-C7E4-498C-9A43-588A457511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876" y="2099050"/>
            <a:ext cx="1807466" cy="24759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39735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BC800A-18EF-46EB-A513-AE8721922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Englischunterricht 2020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5A3E7AC-C0A2-4557-8595-C50936747D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0912" y="1658302"/>
            <a:ext cx="2462645" cy="2326487"/>
          </a:xfrm>
        </p:spPr>
        <p:txBody>
          <a:bodyPr/>
          <a:lstStyle/>
          <a:p>
            <a:pPr marL="0" indent="0" algn="ctr">
              <a:buNone/>
            </a:pPr>
            <a:r>
              <a:rPr lang="de-DE" sz="4050"/>
              <a:t>Sprache</a:t>
            </a:r>
          </a:p>
          <a:p>
            <a:pPr marL="0" indent="0" algn="ctr">
              <a:buNone/>
            </a:pPr>
            <a:r>
              <a:rPr lang="de-DE" sz="4050"/>
              <a:t>=        </a:t>
            </a:r>
            <a:r>
              <a:rPr lang="de-DE" sz="4050" err="1"/>
              <a:t>authentic</a:t>
            </a:r>
            <a:endParaRPr lang="de-DE" sz="4050"/>
          </a:p>
          <a:p>
            <a:pPr algn="ctr"/>
            <a:endParaRPr lang="de-DE"/>
          </a:p>
          <a:p>
            <a:pPr algn="ctr"/>
            <a:endParaRPr lang="de-DE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6F9EF3C2-C1B7-4F8A-B893-E06474321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4586" y="1333760"/>
            <a:ext cx="1807466" cy="24759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FAE232F-C7E4-498C-9A43-588A457511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876" y="2099050"/>
            <a:ext cx="1807466" cy="24759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75259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BC800A-18EF-46EB-A513-AE8721922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	Sprache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9C3827C8-01F4-4D1A-9FAD-D38B3604A76F}"/>
              </a:ext>
            </a:extLst>
          </p:cNvPr>
          <p:cNvSpPr/>
          <p:nvPr/>
        </p:nvSpPr>
        <p:spPr>
          <a:xfrm>
            <a:off x="1355902" y="1759921"/>
            <a:ext cx="1223412" cy="15465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 hangingPunct="1"/>
            <a:r>
              <a:rPr lang="de-DE" sz="1350" kern="1200">
                <a:latin typeface="Gill Sans MT" panose="020B0502020104020203"/>
                <a:ea typeface="+mn-ea"/>
                <a:cs typeface="+mn-cs"/>
              </a:rPr>
              <a:t>		</a:t>
            </a: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r>
              <a:rPr lang="de-DE" sz="1350" kern="1200">
                <a:latin typeface="Gill Sans MT" panose="020B0502020104020203"/>
                <a:ea typeface="+mn-ea"/>
                <a:cs typeface="+mn-cs"/>
              </a:rPr>
              <a:t>			</a:t>
            </a: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</p:txBody>
      </p:sp>
      <p:graphicFrame>
        <p:nvGraphicFramePr>
          <p:cNvPr id="4" name="Tabelle 5">
            <a:extLst>
              <a:ext uri="{FF2B5EF4-FFF2-40B4-BE49-F238E27FC236}">
                <a16:creationId xmlns:a16="http://schemas.microsoft.com/office/drawing/2014/main" id="{54563DA8-01C8-4479-90EE-2C419EB6CD79}"/>
              </a:ext>
            </a:extLst>
          </p:cNvPr>
          <p:cNvGraphicFramePr>
            <a:graphicFrameLocks noGrp="1"/>
          </p:cNvGraphicFramePr>
          <p:nvPr/>
        </p:nvGraphicFramePr>
        <p:xfrm>
          <a:off x="299259" y="1855931"/>
          <a:ext cx="4744489" cy="187071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834177">
                  <a:extLst>
                    <a:ext uri="{9D8B030D-6E8A-4147-A177-3AD203B41FA5}">
                      <a16:colId xmlns:a16="http://schemas.microsoft.com/office/drawing/2014/main" val="3626829459"/>
                    </a:ext>
                  </a:extLst>
                </a:gridCol>
                <a:gridCol w="2910312">
                  <a:extLst>
                    <a:ext uri="{9D8B030D-6E8A-4147-A177-3AD203B41FA5}">
                      <a16:colId xmlns:a16="http://schemas.microsoft.com/office/drawing/2014/main" val="805075795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r>
                        <a:rPr lang="de-DE" sz="1000" b="0" err="1"/>
                        <a:t>Theme</a:t>
                      </a:r>
                      <a:r>
                        <a:rPr lang="de-DE" sz="1000" b="0"/>
                        <a:t> 1: New in Camden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000" b="0"/>
                        <a:t>regelmäßiger Plural / Personalpronomen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9529167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endParaRPr lang="de-DE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de-DE" sz="10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008838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de-DE" sz="10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4514976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de-DE" sz="10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11744403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de-DE" sz="10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17937079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de-DE" sz="10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7767663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3516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BC800A-18EF-46EB-A513-AE8721922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Englischunterricht 2020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6F9EF3C2-C1B7-4F8A-B893-E06474321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01060" y="1263622"/>
            <a:ext cx="1807466" cy="24759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FAE232F-C7E4-498C-9A43-588A457511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63622"/>
            <a:ext cx="1807466" cy="24759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D251F8C1-8313-4A32-89FF-573A1D4BD7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BA947D37-B7D8-40B8-A67D-E4597CD513AB}"/>
              </a:ext>
            </a:extLst>
          </p:cNvPr>
          <p:cNvSpPr txBox="1">
            <a:spLocks/>
          </p:cNvSpPr>
          <p:nvPr/>
        </p:nvSpPr>
        <p:spPr>
          <a:xfrm>
            <a:off x="0" y="4046134"/>
            <a:ext cx="9144000" cy="2326487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750"/>
              </a:spcBef>
              <a:buClr>
                <a:srgbClr val="9BAFB5"/>
              </a:buClr>
              <a:buNone/>
            </a:pPr>
            <a:r>
              <a:rPr lang="de-DE" sz="3000" dirty="0">
                <a:solidFill>
                  <a:srgbClr val="000000">
                    <a:lumMod val="85000"/>
                    <a:lumOff val="15000"/>
                  </a:srgbClr>
                </a:solidFill>
                <a:latin typeface="Gill Sans MT" panose="020B0502020104020203"/>
              </a:rPr>
              <a:t>			Inhalt   </a:t>
            </a:r>
            <a:r>
              <a:rPr lang="de-DE" sz="3000" dirty="0" err="1">
                <a:solidFill>
                  <a:srgbClr val="F2F2F2"/>
                </a:solidFill>
                <a:latin typeface="Gill Sans MT" panose="020B0502020104020203"/>
              </a:rPr>
              <a:t>challenging</a:t>
            </a:r>
            <a:endParaRPr lang="de-DE" sz="3000" dirty="0">
              <a:solidFill>
                <a:srgbClr val="F2F2F2"/>
              </a:solidFill>
              <a:latin typeface="Gill Sans MT" panose="020B0502020104020203"/>
            </a:endParaRPr>
          </a:p>
          <a:p>
            <a:pPr marL="0" indent="0" algn="ctr" defTabSz="685800">
              <a:spcBef>
                <a:spcPts val="750"/>
              </a:spcBef>
              <a:buClr>
                <a:srgbClr val="9BAFB5"/>
              </a:buClr>
              <a:buNone/>
            </a:pPr>
            <a:endParaRPr lang="de-DE" sz="3000" dirty="0">
              <a:solidFill>
                <a:srgbClr val="000000">
                  <a:lumMod val="85000"/>
                  <a:lumOff val="15000"/>
                </a:srgbClr>
              </a:solidFill>
              <a:latin typeface="Gill Sans MT" panose="020B0502020104020203"/>
            </a:endParaRPr>
          </a:p>
          <a:p>
            <a:pPr marL="171450" indent="-171450" defTabSz="685800">
              <a:spcBef>
                <a:spcPts val="750"/>
              </a:spcBef>
              <a:buClr>
                <a:srgbClr val="9BAFB5"/>
              </a:buClr>
            </a:pPr>
            <a:endParaRPr lang="de-DE" sz="1350" dirty="0">
              <a:solidFill>
                <a:srgbClr val="000000">
                  <a:lumMod val="85000"/>
                  <a:lumOff val="15000"/>
                </a:srgbClr>
              </a:solidFill>
              <a:latin typeface="Gill Sans MT" panose="020B0502020104020203"/>
            </a:endParaRPr>
          </a:p>
          <a:p>
            <a:pPr marL="171450" indent="-171450" defTabSz="685800">
              <a:spcBef>
                <a:spcPts val="750"/>
              </a:spcBef>
              <a:buClr>
                <a:srgbClr val="9BAFB5"/>
              </a:buClr>
            </a:pPr>
            <a:endParaRPr lang="de-DE" sz="1350" dirty="0">
              <a:solidFill>
                <a:srgbClr val="000000">
                  <a:lumMod val="85000"/>
                  <a:lumOff val="15000"/>
                </a:srgbClr>
              </a:solidFill>
              <a:latin typeface="Gill Sans MT" panose="020B0502020104020203"/>
            </a:endParaRPr>
          </a:p>
        </p:txBody>
      </p:sp>
    </p:spTree>
    <p:extLst>
      <p:ext uri="{BB962C8B-B14F-4D97-AF65-F5344CB8AC3E}">
        <p14:creationId xmlns:p14="http://schemas.microsoft.com/office/powerpoint/2010/main" val="4475056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BC800A-18EF-46EB-A513-AE8721922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	Sprache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9C3827C8-01F4-4D1A-9FAD-D38B3604A76F}"/>
              </a:ext>
            </a:extLst>
          </p:cNvPr>
          <p:cNvSpPr/>
          <p:nvPr/>
        </p:nvSpPr>
        <p:spPr>
          <a:xfrm>
            <a:off x="1355902" y="1759921"/>
            <a:ext cx="1223412" cy="15465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 hangingPunct="1"/>
            <a:r>
              <a:rPr lang="de-DE" sz="1350" kern="1200">
                <a:latin typeface="Gill Sans MT" panose="020B0502020104020203"/>
                <a:ea typeface="+mn-ea"/>
                <a:cs typeface="+mn-cs"/>
              </a:rPr>
              <a:t>		</a:t>
            </a: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r>
              <a:rPr lang="de-DE" sz="1350" kern="1200">
                <a:latin typeface="Gill Sans MT" panose="020B0502020104020203"/>
                <a:ea typeface="+mn-ea"/>
                <a:cs typeface="+mn-cs"/>
              </a:rPr>
              <a:t>			</a:t>
            </a: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</p:txBody>
      </p:sp>
      <p:graphicFrame>
        <p:nvGraphicFramePr>
          <p:cNvPr id="4" name="Tabelle 5">
            <a:extLst>
              <a:ext uri="{FF2B5EF4-FFF2-40B4-BE49-F238E27FC236}">
                <a16:creationId xmlns:a16="http://schemas.microsoft.com/office/drawing/2014/main" id="{54563DA8-01C8-4479-90EE-2C419EB6CD79}"/>
              </a:ext>
            </a:extLst>
          </p:cNvPr>
          <p:cNvGraphicFramePr>
            <a:graphicFrameLocks noGrp="1"/>
          </p:cNvGraphicFramePr>
          <p:nvPr/>
        </p:nvGraphicFramePr>
        <p:xfrm>
          <a:off x="299259" y="1855931"/>
          <a:ext cx="4744489" cy="186690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834177">
                  <a:extLst>
                    <a:ext uri="{9D8B030D-6E8A-4147-A177-3AD203B41FA5}">
                      <a16:colId xmlns:a16="http://schemas.microsoft.com/office/drawing/2014/main" val="3626829459"/>
                    </a:ext>
                  </a:extLst>
                </a:gridCol>
                <a:gridCol w="2910312">
                  <a:extLst>
                    <a:ext uri="{9D8B030D-6E8A-4147-A177-3AD203B41FA5}">
                      <a16:colId xmlns:a16="http://schemas.microsoft.com/office/drawing/2014/main" val="805075795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r>
                        <a:rPr lang="de-DE" sz="1000" b="0" err="1"/>
                        <a:t>Theme</a:t>
                      </a:r>
                      <a:r>
                        <a:rPr lang="de-DE" sz="1000" b="0"/>
                        <a:t> 1: New in Camden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000" b="0"/>
                        <a:t>regelmäßiger Plural / Personalpronomen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9529167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de-DE" sz="1000" err="1"/>
                        <a:t>Theme</a:t>
                      </a:r>
                      <a:r>
                        <a:rPr lang="de-DE" sz="1000"/>
                        <a:t> 2:  At </a:t>
                      </a:r>
                      <a:r>
                        <a:rPr lang="de-DE" sz="1000" err="1"/>
                        <a:t>school</a:t>
                      </a:r>
                      <a:endParaRPr lang="de-DE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000"/>
                        <a:t>Imperativ / </a:t>
                      </a:r>
                      <a:r>
                        <a:rPr lang="de-DE" sz="1000" err="1"/>
                        <a:t>have</a:t>
                      </a:r>
                      <a:r>
                        <a:rPr lang="de-DE" sz="1000"/>
                        <a:t> </a:t>
                      </a:r>
                      <a:r>
                        <a:rPr lang="de-DE" sz="1000" err="1"/>
                        <a:t>got</a:t>
                      </a:r>
                      <a:endParaRPr lang="de-DE" sz="10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008838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de-DE" sz="10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4514976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de-DE" sz="10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11744403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de-DE" sz="10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17937079"/>
                  </a:ext>
                </a:extLst>
              </a:tr>
              <a:tr h="2255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de-DE" sz="10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7767663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39766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BC800A-18EF-46EB-A513-AE8721922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	Sprache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9C3827C8-01F4-4D1A-9FAD-D38B3604A76F}"/>
              </a:ext>
            </a:extLst>
          </p:cNvPr>
          <p:cNvSpPr/>
          <p:nvPr/>
        </p:nvSpPr>
        <p:spPr>
          <a:xfrm>
            <a:off x="1355902" y="1759921"/>
            <a:ext cx="1223412" cy="15465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 hangingPunct="1"/>
            <a:r>
              <a:rPr lang="de-DE" sz="1350" kern="1200">
                <a:latin typeface="Gill Sans MT" panose="020B0502020104020203"/>
                <a:ea typeface="+mn-ea"/>
                <a:cs typeface="+mn-cs"/>
              </a:rPr>
              <a:t>		</a:t>
            </a: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r>
              <a:rPr lang="de-DE" sz="1350" kern="1200">
                <a:latin typeface="Gill Sans MT" panose="020B0502020104020203"/>
                <a:ea typeface="+mn-ea"/>
                <a:cs typeface="+mn-cs"/>
              </a:rPr>
              <a:t>			</a:t>
            </a: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</p:txBody>
      </p:sp>
      <p:graphicFrame>
        <p:nvGraphicFramePr>
          <p:cNvPr id="4" name="Tabelle 5">
            <a:extLst>
              <a:ext uri="{FF2B5EF4-FFF2-40B4-BE49-F238E27FC236}">
                <a16:creationId xmlns:a16="http://schemas.microsoft.com/office/drawing/2014/main" id="{54563DA8-01C8-4479-90EE-2C419EB6CD79}"/>
              </a:ext>
            </a:extLst>
          </p:cNvPr>
          <p:cNvGraphicFramePr>
            <a:graphicFrameLocks noGrp="1"/>
          </p:cNvGraphicFramePr>
          <p:nvPr/>
        </p:nvGraphicFramePr>
        <p:xfrm>
          <a:off x="299259" y="1855931"/>
          <a:ext cx="4744489" cy="187071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834177">
                  <a:extLst>
                    <a:ext uri="{9D8B030D-6E8A-4147-A177-3AD203B41FA5}">
                      <a16:colId xmlns:a16="http://schemas.microsoft.com/office/drawing/2014/main" val="3626829459"/>
                    </a:ext>
                  </a:extLst>
                </a:gridCol>
                <a:gridCol w="2910312">
                  <a:extLst>
                    <a:ext uri="{9D8B030D-6E8A-4147-A177-3AD203B41FA5}">
                      <a16:colId xmlns:a16="http://schemas.microsoft.com/office/drawing/2014/main" val="805075795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r>
                        <a:rPr lang="de-DE" sz="1000" b="0" err="1"/>
                        <a:t>Theme</a:t>
                      </a:r>
                      <a:r>
                        <a:rPr lang="de-DE" sz="1000" b="0"/>
                        <a:t> 1: New in Camden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000" b="0"/>
                        <a:t>regelmäßiger Plural / Personalpronomen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9529167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de-DE" sz="1000" err="1"/>
                        <a:t>Theme</a:t>
                      </a:r>
                      <a:r>
                        <a:rPr lang="de-DE" sz="1000"/>
                        <a:t> 2:  At </a:t>
                      </a:r>
                      <a:r>
                        <a:rPr lang="de-DE" sz="1000" err="1"/>
                        <a:t>school</a:t>
                      </a:r>
                      <a:endParaRPr lang="de-DE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000"/>
                        <a:t>Imperativ / </a:t>
                      </a:r>
                      <a:r>
                        <a:rPr lang="de-DE" sz="1000" err="1"/>
                        <a:t>have</a:t>
                      </a:r>
                      <a:r>
                        <a:rPr lang="de-DE" sz="1000"/>
                        <a:t> </a:t>
                      </a:r>
                      <a:r>
                        <a:rPr lang="de-DE" sz="1000" err="1"/>
                        <a:t>got</a:t>
                      </a:r>
                      <a:endParaRPr lang="de-DE" sz="10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008838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err="1"/>
                        <a:t>Theme</a:t>
                      </a:r>
                      <a:r>
                        <a:rPr lang="de-DE" sz="1000"/>
                        <a:t> 3: Hobbies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000"/>
                        <a:t>simple </a:t>
                      </a:r>
                      <a:r>
                        <a:rPr lang="de-DE" sz="1000" err="1"/>
                        <a:t>present</a:t>
                      </a:r>
                      <a:r>
                        <a:rPr lang="de-DE" sz="1000"/>
                        <a:t> 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4514976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de-DE" sz="10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11744403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de-DE" sz="10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17937079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de-DE" sz="10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7767663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18497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BC800A-18EF-46EB-A513-AE8721922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	Sprache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9C3827C8-01F4-4D1A-9FAD-D38B3604A76F}"/>
              </a:ext>
            </a:extLst>
          </p:cNvPr>
          <p:cNvSpPr/>
          <p:nvPr/>
        </p:nvSpPr>
        <p:spPr>
          <a:xfrm>
            <a:off x="1355902" y="1759921"/>
            <a:ext cx="1223412" cy="15465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 hangingPunct="1"/>
            <a:r>
              <a:rPr lang="de-DE" sz="1350" kern="1200">
                <a:latin typeface="Gill Sans MT" panose="020B0502020104020203"/>
                <a:ea typeface="+mn-ea"/>
                <a:cs typeface="+mn-cs"/>
              </a:rPr>
              <a:t>		</a:t>
            </a: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r>
              <a:rPr lang="de-DE" sz="1350" kern="1200">
                <a:latin typeface="Gill Sans MT" panose="020B0502020104020203"/>
                <a:ea typeface="+mn-ea"/>
                <a:cs typeface="+mn-cs"/>
              </a:rPr>
              <a:t>			</a:t>
            </a: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</p:txBody>
      </p:sp>
      <p:graphicFrame>
        <p:nvGraphicFramePr>
          <p:cNvPr id="4" name="Tabelle 5">
            <a:extLst>
              <a:ext uri="{FF2B5EF4-FFF2-40B4-BE49-F238E27FC236}">
                <a16:creationId xmlns:a16="http://schemas.microsoft.com/office/drawing/2014/main" id="{54563DA8-01C8-4479-90EE-2C419EB6CD79}"/>
              </a:ext>
            </a:extLst>
          </p:cNvPr>
          <p:cNvGraphicFramePr>
            <a:graphicFrameLocks noGrp="1"/>
          </p:cNvGraphicFramePr>
          <p:nvPr/>
        </p:nvGraphicFramePr>
        <p:xfrm>
          <a:off x="299259" y="1855931"/>
          <a:ext cx="4744489" cy="187071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834177">
                  <a:extLst>
                    <a:ext uri="{9D8B030D-6E8A-4147-A177-3AD203B41FA5}">
                      <a16:colId xmlns:a16="http://schemas.microsoft.com/office/drawing/2014/main" val="3626829459"/>
                    </a:ext>
                  </a:extLst>
                </a:gridCol>
                <a:gridCol w="2910312">
                  <a:extLst>
                    <a:ext uri="{9D8B030D-6E8A-4147-A177-3AD203B41FA5}">
                      <a16:colId xmlns:a16="http://schemas.microsoft.com/office/drawing/2014/main" val="805075795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r>
                        <a:rPr lang="de-DE" sz="1000" b="0" err="1"/>
                        <a:t>Theme</a:t>
                      </a:r>
                      <a:r>
                        <a:rPr lang="de-DE" sz="1000" b="0"/>
                        <a:t> 1: New in Camden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000" b="0"/>
                        <a:t>regelmäßiger Plural / Personalpronomen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9529167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de-DE" sz="1000" err="1"/>
                        <a:t>Theme</a:t>
                      </a:r>
                      <a:r>
                        <a:rPr lang="de-DE" sz="1000"/>
                        <a:t> 2:  At </a:t>
                      </a:r>
                      <a:r>
                        <a:rPr lang="de-DE" sz="1000" err="1"/>
                        <a:t>school</a:t>
                      </a:r>
                      <a:endParaRPr lang="de-DE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000"/>
                        <a:t>Imperativ / </a:t>
                      </a:r>
                      <a:r>
                        <a:rPr lang="de-DE" sz="1000" err="1"/>
                        <a:t>have</a:t>
                      </a:r>
                      <a:r>
                        <a:rPr lang="de-DE" sz="1000"/>
                        <a:t> </a:t>
                      </a:r>
                      <a:r>
                        <a:rPr lang="de-DE" sz="1000" err="1"/>
                        <a:t>got</a:t>
                      </a:r>
                      <a:endParaRPr lang="de-DE" sz="10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008838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err="1"/>
                        <a:t>Theme</a:t>
                      </a:r>
                      <a:r>
                        <a:rPr lang="de-DE" sz="1000"/>
                        <a:t> 3: Hobbies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000"/>
                        <a:t>simple </a:t>
                      </a:r>
                      <a:r>
                        <a:rPr lang="de-DE" sz="1000" err="1"/>
                        <a:t>present</a:t>
                      </a:r>
                      <a:r>
                        <a:rPr lang="de-DE" sz="1000"/>
                        <a:t> 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4514976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err="1"/>
                        <a:t>Theme</a:t>
                      </a:r>
                      <a:r>
                        <a:rPr lang="de-DE" sz="1000"/>
                        <a:t> 4: </a:t>
                      </a:r>
                      <a:r>
                        <a:rPr lang="de-DE" sz="1000" err="1"/>
                        <a:t>Birthdays</a:t>
                      </a:r>
                      <a:endParaRPr lang="de-DE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000" err="1"/>
                        <a:t>present</a:t>
                      </a:r>
                      <a:r>
                        <a:rPr lang="de-DE" sz="1000"/>
                        <a:t> </a:t>
                      </a:r>
                      <a:r>
                        <a:rPr lang="de-DE" sz="1000" err="1"/>
                        <a:t>progresive</a:t>
                      </a:r>
                      <a:endParaRPr lang="de-DE" sz="10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11744403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de-DE" sz="10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17937079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de-DE" sz="10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7767663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59411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BC800A-18EF-46EB-A513-AE8721922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	Sprache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9C3827C8-01F4-4D1A-9FAD-D38B3604A76F}"/>
              </a:ext>
            </a:extLst>
          </p:cNvPr>
          <p:cNvSpPr/>
          <p:nvPr/>
        </p:nvSpPr>
        <p:spPr>
          <a:xfrm>
            <a:off x="1355902" y="1759921"/>
            <a:ext cx="1223412" cy="15465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 hangingPunct="1"/>
            <a:r>
              <a:rPr lang="de-DE" sz="1350" kern="1200">
                <a:latin typeface="Gill Sans MT" panose="020B0502020104020203"/>
                <a:ea typeface="+mn-ea"/>
                <a:cs typeface="+mn-cs"/>
              </a:rPr>
              <a:t>		</a:t>
            </a: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r>
              <a:rPr lang="de-DE" sz="1350" kern="1200">
                <a:latin typeface="Gill Sans MT" panose="020B0502020104020203"/>
                <a:ea typeface="+mn-ea"/>
                <a:cs typeface="+mn-cs"/>
              </a:rPr>
              <a:t>			</a:t>
            </a: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</p:txBody>
      </p:sp>
      <p:graphicFrame>
        <p:nvGraphicFramePr>
          <p:cNvPr id="4" name="Tabelle 5">
            <a:extLst>
              <a:ext uri="{FF2B5EF4-FFF2-40B4-BE49-F238E27FC236}">
                <a16:creationId xmlns:a16="http://schemas.microsoft.com/office/drawing/2014/main" id="{54563DA8-01C8-4479-90EE-2C419EB6CD79}"/>
              </a:ext>
            </a:extLst>
          </p:cNvPr>
          <p:cNvGraphicFramePr>
            <a:graphicFrameLocks noGrp="1"/>
          </p:cNvGraphicFramePr>
          <p:nvPr/>
        </p:nvGraphicFramePr>
        <p:xfrm>
          <a:off x="299259" y="1855931"/>
          <a:ext cx="4744489" cy="207264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834177">
                  <a:extLst>
                    <a:ext uri="{9D8B030D-6E8A-4147-A177-3AD203B41FA5}">
                      <a16:colId xmlns:a16="http://schemas.microsoft.com/office/drawing/2014/main" val="3626829459"/>
                    </a:ext>
                  </a:extLst>
                </a:gridCol>
                <a:gridCol w="2910312">
                  <a:extLst>
                    <a:ext uri="{9D8B030D-6E8A-4147-A177-3AD203B41FA5}">
                      <a16:colId xmlns:a16="http://schemas.microsoft.com/office/drawing/2014/main" val="805075795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r>
                        <a:rPr lang="de-DE" sz="1000" b="0" err="1"/>
                        <a:t>Theme</a:t>
                      </a:r>
                      <a:r>
                        <a:rPr lang="de-DE" sz="1000" b="0"/>
                        <a:t> 1: New in Camden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000" b="0"/>
                        <a:t>regelmäßiger Plural / Personalpronomen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9529167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de-DE" sz="1000" err="1"/>
                        <a:t>Theme</a:t>
                      </a:r>
                      <a:r>
                        <a:rPr lang="de-DE" sz="1000"/>
                        <a:t> 2:  At </a:t>
                      </a:r>
                      <a:r>
                        <a:rPr lang="de-DE" sz="1000" err="1"/>
                        <a:t>school</a:t>
                      </a:r>
                      <a:endParaRPr lang="de-DE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000"/>
                        <a:t>Imperativ / </a:t>
                      </a:r>
                      <a:r>
                        <a:rPr lang="de-DE" sz="1000" err="1"/>
                        <a:t>have</a:t>
                      </a:r>
                      <a:r>
                        <a:rPr lang="de-DE" sz="1000"/>
                        <a:t> </a:t>
                      </a:r>
                      <a:r>
                        <a:rPr lang="de-DE" sz="1000" err="1"/>
                        <a:t>got</a:t>
                      </a:r>
                      <a:endParaRPr lang="de-DE" sz="10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008838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err="1"/>
                        <a:t>Theme</a:t>
                      </a:r>
                      <a:r>
                        <a:rPr lang="de-DE" sz="1000"/>
                        <a:t> 3: Hobbies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000"/>
                        <a:t>simple </a:t>
                      </a:r>
                      <a:r>
                        <a:rPr lang="de-DE" sz="1000" err="1"/>
                        <a:t>present</a:t>
                      </a:r>
                      <a:r>
                        <a:rPr lang="de-DE" sz="1000"/>
                        <a:t> 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4514976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err="1"/>
                        <a:t>Theme</a:t>
                      </a:r>
                      <a:r>
                        <a:rPr lang="de-DE" sz="1000"/>
                        <a:t> 4: </a:t>
                      </a:r>
                      <a:r>
                        <a:rPr lang="de-DE" sz="1000" err="1"/>
                        <a:t>Birthdays</a:t>
                      </a:r>
                      <a:endParaRPr lang="de-DE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000" err="1"/>
                        <a:t>present</a:t>
                      </a:r>
                      <a:r>
                        <a:rPr lang="de-DE" sz="1000"/>
                        <a:t> </a:t>
                      </a:r>
                      <a:r>
                        <a:rPr lang="de-DE" sz="1000" err="1"/>
                        <a:t>progresive</a:t>
                      </a:r>
                      <a:endParaRPr lang="de-DE" sz="10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11744403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err="1"/>
                        <a:t>Theme</a:t>
                      </a:r>
                      <a:r>
                        <a:rPr lang="de-DE" sz="1000"/>
                        <a:t> 5: </a:t>
                      </a:r>
                      <a:r>
                        <a:rPr lang="de-DE" sz="1000" err="1"/>
                        <a:t>Pets</a:t>
                      </a:r>
                      <a:r>
                        <a:rPr lang="de-DE" sz="1000"/>
                        <a:t> an </a:t>
                      </a:r>
                      <a:r>
                        <a:rPr lang="de-DE" sz="1000" err="1"/>
                        <a:t>animals</a:t>
                      </a:r>
                      <a:endParaRPr lang="de-DE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000"/>
                        <a:t>Modalverben / Satzstellung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17937079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de-DE" sz="10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7767663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69441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BC800A-18EF-46EB-A513-AE8721922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	Sprache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9C3827C8-01F4-4D1A-9FAD-D38B3604A76F}"/>
              </a:ext>
            </a:extLst>
          </p:cNvPr>
          <p:cNvSpPr/>
          <p:nvPr/>
        </p:nvSpPr>
        <p:spPr>
          <a:xfrm>
            <a:off x="1355902" y="1759921"/>
            <a:ext cx="1223412" cy="15465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 hangingPunct="1"/>
            <a:r>
              <a:rPr lang="de-DE" sz="1350" kern="1200">
                <a:latin typeface="Gill Sans MT" panose="020B0502020104020203"/>
                <a:ea typeface="+mn-ea"/>
                <a:cs typeface="+mn-cs"/>
              </a:rPr>
              <a:t>		</a:t>
            </a: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r>
              <a:rPr lang="de-DE" sz="1350" kern="1200">
                <a:latin typeface="Gill Sans MT" panose="020B0502020104020203"/>
                <a:ea typeface="+mn-ea"/>
                <a:cs typeface="+mn-cs"/>
              </a:rPr>
              <a:t>			</a:t>
            </a: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</p:txBody>
      </p:sp>
      <p:graphicFrame>
        <p:nvGraphicFramePr>
          <p:cNvPr id="4" name="Tabelle 5">
            <a:extLst>
              <a:ext uri="{FF2B5EF4-FFF2-40B4-BE49-F238E27FC236}">
                <a16:creationId xmlns:a16="http://schemas.microsoft.com/office/drawing/2014/main" id="{54563DA8-01C8-4479-90EE-2C419EB6CD79}"/>
              </a:ext>
            </a:extLst>
          </p:cNvPr>
          <p:cNvGraphicFramePr>
            <a:graphicFrameLocks noGrp="1"/>
          </p:cNvGraphicFramePr>
          <p:nvPr/>
        </p:nvGraphicFramePr>
        <p:xfrm>
          <a:off x="299259" y="1855931"/>
          <a:ext cx="4744489" cy="227457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834177">
                  <a:extLst>
                    <a:ext uri="{9D8B030D-6E8A-4147-A177-3AD203B41FA5}">
                      <a16:colId xmlns:a16="http://schemas.microsoft.com/office/drawing/2014/main" val="3626829459"/>
                    </a:ext>
                  </a:extLst>
                </a:gridCol>
                <a:gridCol w="2910312">
                  <a:extLst>
                    <a:ext uri="{9D8B030D-6E8A-4147-A177-3AD203B41FA5}">
                      <a16:colId xmlns:a16="http://schemas.microsoft.com/office/drawing/2014/main" val="805075795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r>
                        <a:rPr lang="de-DE" sz="1000" b="0" err="1"/>
                        <a:t>Theme</a:t>
                      </a:r>
                      <a:r>
                        <a:rPr lang="de-DE" sz="1000" b="0"/>
                        <a:t> 1: New in Camden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000" b="0"/>
                        <a:t>regelmäßiger Plural / Personalpronomen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9529167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de-DE" sz="1000" err="1"/>
                        <a:t>Theme</a:t>
                      </a:r>
                      <a:r>
                        <a:rPr lang="de-DE" sz="1000"/>
                        <a:t> 2:  At </a:t>
                      </a:r>
                      <a:r>
                        <a:rPr lang="de-DE" sz="1000" err="1"/>
                        <a:t>school</a:t>
                      </a:r>
                      <a:endParaRPr lang="de-DE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000"/>
                        <a:t>Imperativ / </a:t>
                      </a:r>
                      <a:r>
                        <a:rPr lang="de-DE" sz="1000" err="1"/>
                        <a:t>have</a:t>
                      </a:r>
                      <a:r>
                        <a:rPr lang="de-DE" sz="1000"/>
                        <a:t> </a:t>
                      </a:r>
                      <a:r>
                        <a:rPr lang="de-DE" sz="1000" err="1"/>
                        <a:t>got</a:t>
                      </a:r>
                      <a:endParaRPr lang="de-DE" sz="10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008838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err="1"/>
                        <a:t>Theme</a:t>
                      </a:r>
                      <a:r>
                        <a:rPr lang="de-DE" sz="1000"/>
                        <a:t> 3: Hobbies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000"/>
                        <a:t>simple </a:t>
                      </a:r>
                      <a:r>
                        <a:rPr lang="de-DE" sz="1000" err="1"/>
                        <a:t>present</a:t>
                      </a:r>
                      <a:r>
                        <a:rPr lang="de-DE" sz="1000"/>
                        <a:t> 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4514976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err="1"/>
                        <a:t>Theme</a:t>
                      </a:r>
                      <a:r>
                        <a:rPr lang="de-DE" sz="1000"/>
                        <a:t> 4: </a:t>
                      </a:r>
                      <a:r>
                        <a:rPr lang="de-DE" sz="1000" err="1"/>
                        <a:t>Birthdays</a:t>
                      </a:r>
                      <a:endParaRPr lang="de-DE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000" err="1"/>
                        <a:t>present</a:t>
                      </a:r>
                      <a:r>
                        <a:rPr lang="de-DE" sz="1000"/>
                        <a:t> </a:t>
                      </a:r>
                      <a:r>
                        <a:rPr lang="de-DE" sz="1000" err="1"/>
                        <a:t>progresive</a:t>
                      </a:r>
                      <a:endParaRPr lang="de-DE" sz="10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11744403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err="1"/>
                        <a:t>Theme</a:t>
                      </a:r>
                      <a:r>
                        <a:rPr lang="de-DE" sz="1000"/>
                        <a:t> 5: </a:t>
                      </a:r>
                      <a:r>
                        <a:rPr lang="de-DE" sz="1000" err="1"/>
                        <a:t>Pets</a:t>
                      </a:r>
                      <a:r>
                        <a:rPr lang="de-DE" sz="1000"/>
                        <a:t> an </a:t>
                      </a:r>
                      <a:r>
                        <a:rPr lang="de-DE" sz="1000" err="1"/>
                        <a:t>animals</a:t>
                      </a:r>
                      <a:endParaRPr lang="de-DE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000"/>
                        <a:t>Modalverben / Satzstellung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17937079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err="1"/>
                        <a:t>Theme</a:t>
                      </a:r>
                      <a:r>
                        <a:rPr lang="de-DE" sz="1000"/>
                        <a:t> 6: Holidays in Britain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000"/>
                        <a:t> ----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7767663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81142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BC800A-18EF-46EB-A513-AE8721922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Englischunterricht 2020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5A3E7AC-C0A2-4557-8595-C50936747D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0912" y="1658302"/>
            <a:ext cx="2462645" cy="2326487"/>
          </a:xfrm>
        </p:spPr>
        <p:txBody>
          <a:bodyPr/>
          <a:lstStyle/>
          <a:p>
            <a:pPr marL="0" indent="0" algn="ctr">
              <a:buNone/>
            </a:pPr>
            <a:r>
              <a:rPr lang="de-DE" sz="4050"/>
              <a:t>Aufgaben</a:t>
            </a:r>
          </a:p>
          <a:p>
            <a:pPr marL="0" indent="0" algn="ctr">
              <a:buNone/>
            </a:pPr>
            <a:r>
              <a:rPr lang="de-DE" sz="4050"/>
              <a:t>=        </a:t>
            </a:r>
            <a:r>
              <a:rPr lang="de-DE" sz="4050" err="1"/>
              <a:t>challenging</a:t>
            </a:r>
            <a:endParaRPr lang="de-DE" sz="4050"/>
          </a:p>
          <a:p>
            <a:pPr algn="ctr"/>
            <a:endParaRPr lang="de-DE"/>
          </a:p>
          <a:p>
            <a:pPr algn="ctr"/>
            <a:endParaRPr lang="de-DE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6F9EF3C2-C1B7-4F8A-B893-E06474321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4586" y="1333760"/>
            <a:ext cx="1807466" cy="24759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FAE232F-C7E4-498C-9A43-588A457511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876" y="2099050"/>
            <a:ext cx="1807466" cy="24759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591033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BC800A-18EF-46EB-A513-AE8721922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Aufgabe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0A60CE90-D3CC-4909-BB39-A71D10D119DE}"/>
              </a:ext>
            </a:extLst>
          </p:cNvPr>
          <p:cNvSpPr/>
          <p:nvPr/>
        </p:nvSpPr>
        <p:spPr>
          <a:xfrm>
            <a:off x="3162967" y="1934487"/>
            <a:ext cx="2581156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342900" hangingPunct="1"/>
            <a:r>
              <a:rPr lang="de-DE" sz="3300" b="1" kern="1200">
                <a:latin typeface="Gill Sans MT" panose="020B0502020104020203"/>
                <a:ea typeface="+mn-ea"/>
                <a:cs typeface="+mn-cs"/>
              </a:rPr>
              <a:t>Target </a:t>
            </a:r>
            <a:r>
              <a:rPr lang="de-DE" sz="3300" b="1" kern="1200" err="1">
                <a:latin typeface="Gill Sans MT" panose="020B0502020104020203"/>
                <a:ea typeface="+mn-ea"/>
                <a:cs typeface="+mn-cs"/>
              </a:rPr>
              <a:t>tasks</a:t>
            </a:r>
            <a:endParaRPr lang="de-DE" sz="3300" b="1" kern="1200"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4187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6AF97AF-C507-4C8C-950D-190139A415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6AFC65E-9A32-445A-9B91-53ADE99F6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426" y="141402"/>
            <a:ext cx="5797296" cy="483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17709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Entwicklung</a:t>
            </a:r>
          </a:p>
        </p:txBody>
      </p:sp>
      <p:sp>
        <p:nvSpPr>
          <p:cNvPr id="7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de-DE" sz="1050" dirty="0" err="1"/>
              <a:t>Camden</a:t>
            </a:r>
            <a:r>
              <a:rPr lang="de-DE" sz="1050" dirty="0"/>
              <a:t> </a:t>
            </a:r>
            <a:r>
              <a:rPr lang="de-DE" dirty="0"/>
              <a:t>Town</a:t>
            </a:r>
            <a:r>
              <a:rPr lang="de-DE" sz="1050" dirty="0"/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50199589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2957" y="497150"/>
            <a:ext cx="8436638" cy="457007"/>
          </a:xfrm>
        </p:spPr>
        <p:txBody>
          <a:bodyPr>
            <a:normAutofit fontScale="90000"/>
          </a:bodyPr>
          <a:lstStyle/>
          <a:p>
            <a:r>
              <a:rPr lang="de-DE" altLang="de-DE" dirty="0">
                <a:latin typeface="Trebuchet MS" pitchFamily="34" charset="0"/>
                <a:ea typeface="ヒラギノ角ゴ Pro W3"/>
                <a:cs typeface="ヒラギノ角ゴ Pro W3"/>
              </a:rPr>
              <a:t>Vorgehensweise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71500" y="1189821"/>
            <a:ext cx="7702167" cy="294150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altLang="de-DE" dirty="0">
                <a:latin typeface="Trebuchet MS" pitchFamily="34" charset="0"/>
                <a:ea typeface="ヒラギノ角ゴ Pro W3"/>
                <a:cs typeface="ヒラギノ角ゴ Pro W3"/>
              </a:rPr>
              <a:t>Nutzerrunden in ganz Deutschland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altLang="de-DE" dirty="0">
                <a:latin typeface="Trebuchet MS" pitchFamily="34" charset="0"/>
                <a:ea typeface="ヒラギノ角ゴ Pro W3"/>
                <a:cs typeface="ヒラギノ角ゴ Pro W3"/>
              </a:rPr>
              <a:t>Berücksichtigung curricularer Vorgaben (neuer Kernlehrplan NRW)</a:t>
            </a:r>
          </a:p>
        </p:txBody>
      </p:sp>
      <p:sp>
        <p:nvSpPr>
          <p:cNvPr id="11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9507"/>
            <a:ext cx="4980391" cy="274637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050" dirty="0" err="1"/>
              <a:t>Camden</a:t>
            </a:r>
            <a:r>
              <a:rPr lang="de-DE" sz="1050" dirty="0"/>
              <a:t> Town 2020</a:t>
            </a:r>
          </a:p>
        </p:txBody>
      </p:sp>
    </p:spTree>
    <p:extLst>
      <p:ext uri="{BB962C8B-B14F-4D97-AF65-F5344CB8AC3E}">
        <p14:creationId xmlns:p14="http://schemas.microsoft.com/office/powerpoint/2010/main" val="23333852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BC800A-18EF-46EB-A513-AE8721922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Englischunterricht 2020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6F9EF3C2-C1B7-4F8A-B893-E06474321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01060" y="1263622"/>
            <a:ext cx="1807466" cy="24759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FAE232F-C7E4-498C-9A43-588A457511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63622"/>
            <a:ext cx="1807466" cy="24759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1D717025-7123-4170-94D2-94A26E406D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7F1ECAC4-E0ED-4DA4-B022-3350AB3BEFF0}"/>
              </a:ext>
            </a:extLst>
          </p:cNvPr>
          <p:cNvSpPr txBox="1">
            <a:spLocks/>
          </p:cNvSpPr>
          <p:nvPr/>
        </p:nvSpPr>
        <p:spPr>
          <a:xfrm>
            <a:off x="0" y="4046134"/>
            <a:ext cx="9144000" cy="2326487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750"/>
              </a:spcBef>
              <a:buClr>
                <a:srgbClr val="9BAFB5"/>
              </a:buClr>
              <a:buNone/>
            </a:pPr>
            <a:r>
              <a:rPr lang="de-DE" sz="3000" dirty="0">
                <a:solidFill>
                  <a:srgbClr val="000000">
                    <a:lumMod val="85000"/>
                    <a:lumOff val="15000"/>
                  </a:srgbClr>
                </a:solidFill>
                <a:latin typeface="Gill Sans MT" panose="020B0502020104020203"/>
              </a:rPr>
              <a:t>			Inhalt   -   Sprache   	 </a:t>
            </a:r>
            <a:r>
              <a:rPr lang="de-DE" sz="3000" dirty="0" err="1">
                <a:solidFill>
                  <a:srgbClr val="F2F2F2"/>
                </a:solidFill>
                <a:latin typeface="Gill Sans MT" panose="020B0502020104020203"/>
              </a:rPr>
              <a:t>authentic</a:t>
            </a:r>
            <a:r>
              <a:rPr lang="de-DE" sz="3000" dirty="0">
                <a:solidFill>
                  <a:srgbClr val="F2F2F2"/>
                </a:solidFill>
                <a:latin typeface="Gill Sans MT" panose="020B0502020104020203"/>
              </a:rPr>
              <a:t>    </a:t>
            </a:r>
            <a:r>
              <a:rPr lang="de-DE" sz="3000" dirty="0" err="1">
                <a:solidFill>
                  <a:srgbClr val="F2F2F2"/>
                </a:solidFill>
                <a:latin typeface="Gill Sans MT" panose="020B0502020104020203"/>
              </a:rPr>
              <a:t>challenging</a:t>
            </a:r>
            <a:endParaRPr lang="de-DE" sz="3000" dirty="0">
              <a:solidFill>
                <a:srgbClr val="F2F2F2"/>
              </a:solidFill>
              <a:latin typeface="Gill Sans MT" panose="020B0502020104020203"/>
            </a:endParaRPr>
          </a:p>
          <a:p>
            <a:pPr marL="0" indent="0" algn="ctr" defTabSz="685800">
              <a:spcBef>
                <a:spcPts val="750"/>
              </a:spcBef>
              <a:buClr>
                <a:srgbClr val="9BAFB5"/>
              </a:buClr>
              <a:buNone/>
            </a:pPr>
            <a:endParaRPr lang="de-DE" sz="3000" dirty="0">
              <a:solidFill>
                <a:srgbClr val="000000">
                  <a:lumMod val="85000"/>
                  <a:lumOff val="15000"/>
                </a:srgbClr>
              </a:solidFill>
              <a:latin typeface="Gill Sans MT" panose="020B0502020104020203"/>
            </a:endParaRPr>
          </a:p>
          <a:p>
            <a:pPr marL="171450" indent="-171450" defTabSz="685800">
              <a:spcBef>
                <a:spcPts val="750"/>
              </a:spcBef>
              <a:buClr>
                <a:srgbClr val="9BAFB5"/>
              </a:buClr>
            </a:pPr>
            <a:endParaRPr lang="de-DE" sz="1350" dirty="0">
              <a:solidFill>
                <a:srgbClr val="000000">
                  <a:lumMod val="85000"/>
                  <a:lumOff val="15000"/>
                </a:srgbClr>
              </a:solidFill>
              <a:latin typeface="Gill Sans MT" panose="020B0502020104020203"/>
            </a:endParaRPr>
          </a:p>
          <a:p>
            <a:pPr marL="171450" indent="-171450" defTabSz="685800">
              <a:spcBef>
                <a:spcPts val="750"/>
              </a:spcBef>
              <a:buClr>
                <a:srgbClr val="9BAFB5"/>
              </a:buClr>
            </a:pPr>
            <a:endParaRPr lang="de-DE" sz="1350" dirty="0">
              <a:solidFill>
                <a:srgbClr val="000000">
                  <a:lumMod val="85000"/>
                  <a:lumOff val="15000"/>
                </a:srgbClr>
              </a:solidFill>
              <a:latin typeface="Gill Sans MT" panose="020B0502020104020203"/>
            </a:endParaRPr>
          </a:p>
        </p:txBody>
      </p:sp>
    </p:spTree>
    <p:extLst>
      <p:ext uri="{BB962C8B-B14F-4D97-AF65-F5344CB8AC3E}">
        <p14:creationId xmlns:p14="http://schemas.microsoft.com/office/powerpoint/2010/main" val="21991419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3096166" y="954157"/>
            <a:ext cx="5933534" cy="329835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dirty="0">
                <a:ea typeface="ヒラギノ角ゴ Pro W3"/>
                <a:cs typeface="ヒラギノ角ゴ Pro W3"/>
              </a:rPr>
              <a:t>Kommunikative Ausrichtung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dirty="0">
                <a:ea typeface="ヒラギノ角ゴ Pro W3"/>
                <a:cs typeface="ヒラギノ角ゴ Pro W3"/>
              </a:rPr>
              <a:t>Authentische Themen und Texte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dirty="0">
                <a:ea typeface="ヒラギノ角ゴ Pro W3"/>
                <a:cs typeface="ヒラギノ角ゴ Pro W3"/>
              </a:rPr>
              <a:t>Hoher Schülerbezug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i="1" dirty="0">
                <a:ea typeface="ヒラギノ角ゴ Pro W3"/>
                <a:cs typeface="ヒラギノ角ゴ Pro W3"/>
              </a:rPr>
              <a:t>Target task</a:t>
            </a:r>
            <a:r>
              <a:rPr lang="de-DE" altLang="de-DE" dirty="0">
                <a:ea typeface="ヒラギノ角ゴ Pro W3"/>
                <a:cs typeface="ヒラギノ角ゴ Pro W3"/>
              </a:rPr>
              <a:t>-Prinzip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dirty="0">
                <a:ea typeface="ヒラギノ角ゴ Pro W3"/>
                <a:cs typeface="ヒラギノ角ゴ Pro W3"/>
              </a:rPr>
              <a:t>Differenzierungsangebot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dirty="0">
                <a:ea typeface="ヒラギノ角ゴ Pro W3"/>
                <a:cs typeface="ヒラギノ角ゴ Pro W3"/>
              </a:rPr>
              <a:t>Methodenkompetenz und Kompetenzorientierung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dirty="0">
                <a:ea typeface="ヒラギノ角ゴ Pro W3"/>
                <a:cs typeface="ヒラギノ角ゴ Pro W3"/>
              </a:rPr>
              <a:t>Interkulturelles Lernen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dirty="0">
                <a:ea typeface="ヒラギノ角ゴ Pro W3"/>
                <a:cs typeface="ヒラギノ角ゴ Pro W3"/>
              </a:rPr>
              <a:t>Situative Grammatikvermittlung</a:t>
            </a:r>
          </a:p>
        </p:txBody>
      </p:sp>
      <p:sp>
        <p:nvSpPr>
          <p:cNvPr id="12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9507"/>
            <a:ext cx="4980391" cy="274637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050" dirty="0" err="1"/>
              <a:t>Camden</a:t>
            </a:r>
            <a:r>
              <a:rPr lang="de-DE" sz="1050" dirty="0"/>
              <a:t> Town 2020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Positiv bewertete Aspekte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1150351" y="2095959"/>
            <a:ext cx="1509622" cy="137160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de-DE" sz="9600" b="1" dirty="0">
                <a:solidFill>
                  <a:srgbClr val="00B050"/>
                </a:solidFill>
                <a:sym typeface="Wingdings"/>
              </a:rPr>
              <a:t></a:t>
            </a:r>
            <a:endParaRPr lang="de-DE" sz="9600" b="1" dirty="0">
              <a:solidFill>
                <a:srgbClr val="00B050"/>
              </a:solidFill>
            </a:endParaRPr>
          </a:p>
        </p:txBody>
      </p:sp>
      <p:grpSp>
        <p:nvGrpSpPr>
          <p:cNvPr id="2" name="Gruppieren 1"/>
          <p:cNvGrpSpPr/>
          <p:nvPr/>
        </p:nvGrpSpPr>
        <p:grpSpPr>
          <a:xfrm>
            <a:off x="780361" y="1581838"/>
            <a:ext cx="2115239" cy="2038121"/>
            <a:chOff x="780361" y="1915098"/>
            <a:chExt cx="2115239" cy="2038121"/>
          </a:xfrm>
        </p:grpSpPr>
        <p:sp>
          <p:nvSpPr>
            <p:cNvPr id="14" name="Textfeld 13"/>
            <p:cNvSpPr txBox="1"/>
            <p:nvPr/>
          </p:nvSpPr>
          <p:spPr>
            <a:xfrm>
              <a:off x="780361" y="1915098"/>
              <a:ext cx="2115239" cy="2038121"/>
            </a:xfrm>
            <a:prstGeom prst="ellipse">
              <a:avLst/>
            </a:prstGeom>
            <a:solidFill>
              <a:schemeClr val="accent5">
                <a:lumMod val="95000"/>
              </a:schemeClr>
            </a:solidFill>
          </p:spPr>
          <p:txBody>
            <a:bodyPr vert="horz" wrap="square" lIns="91440" tIns="45720" rIns="91440" bIns="45720" rtlCol="0" anchor="ctr">
              <a:noAutofit/>
            </a:bodyPr>
            <a:lstStyle/>
            <a:p>
              <a:pPr algn="ctr"/>
              <a:endParaRPr lang="de-DE" i="1" dirty="0"/>
            </a:p>
          </p:txBody>
        </p:sp>
        <p:sp>
          <p:nvSpPr>
            <p:cNvPr id="16" name="Textfeld 15"/>
            <p:cNvSpPr txBox="1"/>
            <p:nvPr/>
          </p:nvSpPr>
          <p:spPr>
            <a:xfrm>
              <a:off x="1290203" y="2248359"/>
              <a:ext cx="1509622" cy="1371600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noAutofit/>
            </a:bodyPr>
            <a:lstStyle/>
            <a:p>
              <a:r>
                <a:rPr lang="de-DE" sz="9600" b="1" dirty="0">
                  <a:solidFill>
                    <a:srgbClr val="00B050"/>
                  </a:solidFill>
                  <a:sym typeface="Wingdings"/>
                </a:rPr>
                <a:t></a:t>
              </a:r>
              <a:endParaRPr lang="de-DE" sz="9600" b="1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0758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3096166" y="786809"/>
            <a:ext cx="5933534" cy="346570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dirty="0">
                <a:ea typeface="ヒラギノ角ゴ Pro W3"/>
                <a:cs typeface="ヒラギノ角ゴ Pro W3"/>
              </a:rPr>
              <a:t>Abflachung der Progression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dirty="0">
                <a:ea typeface="ヒラギノ角ゴ Pro W3"/>
                <a:cs typeface="ヒラギノ角ゴ Pro W3"/>
              </a:rPr>
              <a:t>Reduzierung der Stofffülle/Anzahl </a:t>
            </a:r>
            <a:r>
              <a:rPr lang="de-DE" altLang="de-DE" i="1" dirty="0">
                <a:ea typeface="ヒラギノ角ゴ Pro W3"/>
                <a:cs typeface="ヒラギノ角ゴ Pro W3"/>
              </a:rPr>
              <a:t>Target </a:t>
            </a:r>
            <a:r>
              <a:rPr lang="de-DE" altLang="de-DE" i="1" dirty="0" err="1">
                <a:ea typeface="ヒラギノ角ゴ Pro W3"/>
                <a:cs typeface="ヒラギノ角ゴ Pro W3"/>
              </a:rPr>
              <a:t>tasks</a:t>
            </a:r>
            <a:endParaRPr lang="de-DE" altLang="de-DE" i="1" dirty="0">
              <a:ea typeface="ヒラギノ角ゴ Pro W3"/>
              <a:cs typeface="ヒラギノ角ゴ Pro W3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Erhöhung des Übungs-/Differenzierungsangebots</a:t>
            </a:r>
          </a:p>
        </p:txBody>
      </p:sp>
      <p:sp>
        <p:nvSpPr>
          <p:cNvPr id="12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9507"/>
            <a:ext cx="4980391" cy="274637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050" dirty="0" err="1"/>
              <a:t>Camden</a:t>
            </a:r>
            <a:r>
              <a:rPr lang="de-DE" sz="1050" dirty="0"/>
              <a:t> Town 2020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Wünsche an </a:t>
            </a:r>
            <a:r>
              <a:rPr lang="de-DE" dirty="0" err="1"/>
              <a:t>Camden</a:t>
            </a:r>
            <a:r>
              <a:rPr lang="de-DE" dirty="0"/>
              <a:t> Town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1150351" y="2095959"/>
            <a:ext cx="1509622" cy="137160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de-DE" sz="9600" b="1" dirty="0">
                <a:solidFill>
                  <a:srgbClr val="00B050"/>
                </a:solidFill>
                <a:sym typeface="Wingdings"/>
              </a:rPr>
              <a:t></a:t>
            </a:r>
            <a:endParaRPr lang="de-DE" sz="9600" b="1" dirty="0">
              <a:solidFill>
                <a:srgbClr val="00B050"/>
              </a:solidFill>
            </a:endParaRPr>
          </a:p>
        </p:txBody>
      </p:sp>
      <p:grpSp>
        <p:nvGrpSpPr>
          <p:cNvPr id="2" name="Gruppieren 1"/>
          <p:cNvGrpSpPr/>
          <p:nvPr/>
        </p:nvGrpSpPr>
        <p:grpSpPr>
          <a:xfrm>
            <a:off x="780361" y="1581838"/>
            <a:ext cx="2115239" cy="2038121"/>
            <a:chOff x="780361" y="1915098"/>
            <a:chExt cx="2115239" cy="2038121"/>
          </a:xfrm>
        </p:grpSpPr>
        <p:sp>
          <p:nvSpPr>
            <p:cNvPr id="14" name="Textfeld 13"/>
            <p:cNvSpPr txBox="1"/>
            <p:nvPr/>
          </p:nvSpPr>
          <p:spPr>
            <a:xfrm>
              <a:off x="780361" y="1915098"/>
              <a:ext cx="2115239" cy="2038121"/>
            </a:xfrm>
            <a:prstGeom prst="ellipse">
              <a:avLst/>
            </a:prstGeom>
            <a:solidFill>
              <a:schemeClr val="accent5">
                <a:lumMod val="95000"/>
              </a:schemeClr>
            </a:solidFill>
          </p:spPr>
          <p:txBody>
            <a:bodyPr vert="horz" wrap="square" lIns="91440" tIns="45720" rIns="91440" bIns="45720" rtlCol="0" anchor="ctr">
              <a:noAutofit/>
            </a:bodyPr>
            <a:lstStyle/>
            <a:p>
              <a:pPr algn="ctr"/>
              <a:endParaRPr lang="de-DE" i="1" dirty="0"/>
            </a:p>
          </p:txBody>
        </p:sp>
        <p:sp>
          <p:nvSpPr>
            <p:cNvPr id="16" name="Textfeld 15"/>
            <p:cNvSpPr txBox="1"/>
            <p:nvPr/>
          </p:nvSpPr>
          <p:spPr>
            <a:xfrm>
              <a:off x="1083169" y="2002571"/>
              <a:ext cx="1509622" cy="1371600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noAutofit/>
            </a:bodyPr>
            <a:lstStyle/>
            <a:p>
              <a:r>
                <a:rPr lang="de-DE" sz="9600" b="1" dirty="0">
                  <a:solidFill>
                    <a:srgbClr val="00B050"/>
                  </a:solidFill>
                  <a:sym typeface="Webdings"/>
                </a:rPr>
                <a:t></a:t>
              </a:r>
              <a:endParaRPr lang="de-DE" sz="96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4" name="Textfeld 3"/>
          <p:cNvSpPr txBox="1"/>
          <p:nvPr/>
        </p:nvSpPr>
        <p:spPr>
          <a:xfrm>
            <a:off x="-2573079" y="786809"/>
            <a:ext cx="2860158" cy="313660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-2041451" y="1915099"/>
            <a:ext cx="1307804" cy="170486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endParaRPr lang="de-DE" b="1" dirty="0">
              <a:solidFill>
                <a:srgbClr val="00B050"/>
              </a:solidFill>
              <a:sym typeface="Webdings"/>
            </a:endParaRPr>
          </a:p>
          <a:p>
            <a:r>
              <a:rPr lang="de-DE" b="1" dirty="0">
                <a:solidFill>
                  <a:srgbClr val="00B050"/>
                </a:solidFill>
                <a:sym typeface="Wingdings"/>
              </a:rPr>
              <a:t>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770122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710970-A6B4-46A5-A8E1-87832CB98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9F75145-D0C9-415A-8C4F-500DFC03B8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6F2B512-3FF3-4BA0-B43F-559F5F25B62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/>
              <a:t>Gesellschafterversammlung der Medien Union 2016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F2E5FB2-1677-4985-AC0C-F2FA69E31CD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CEACCBF-D0F6-4476-86CD-BE431529F7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6883"/>
            <a:ext cx="9144000" cy="433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382339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76793" y="1366797"/>
            <a:ext cx="8491161" cy="1792572"/>
          </a:xfrm>
        </p:spPr>
        <p:txBody>
          <a:bodyPr/>
          <a:lstStyle/>
          <a:p>
            <a:r>
              <a:rPr lang="de-DE" dirty="0"/>
              <a:t>2. </a:t>
            </a:r>
            <a:r>
              <a:rPr lang="de-DE" dirty="0" err="1"/>
              <a:t>Camden</a:t>
            </a:r>
            <a:r>
              <a:rPr lang="de-DE" dirty="0"/>
              <a:t> Town 2020</a:t>
            </a:r>
            <a:br>
              <a:rPr lang="de-DE" dirty="0"/>
            </a:br>
            <a:br>
              <a:rPr lang="de-DE" dirty="0"/>
            </a:br>
            <a:r>
              <a:rPr lang="de-DE" dirty="0"/>
              <a:t>Neue Highlights</a:t>
            </a:r>
          </a:p>
        </p:txBody>
      </p:sp>
      <p:sp>
        <p:nvSpPr>
          <p:cNvPr id="7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de-DE" sz="1050" dirty="0" err="1"/>
              <a:t>Camden</a:t>
            </a:r>
            <a:r>
              <a:rPr lang="de-DE" sz="1050" dirty="0"/>
              <a:t> </a:t>
            </a:r>
            <a:r>
              <a:rPr lang="de-DE" dirty="0"/>
              <a:t>Town</a:t>
            </a:r>
            <a:r>
              <a:rPr lang="de-DE" sz="1050" dirty="0"/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3685816275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2971800" y="505583"/>
            <a:ext cx="5844540" cy="348068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285750" indent="-285750">
              <a:lnSpc>
                <a:spcPct val="12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b="1" dirty="0">
                <a:ea typeface="ヒラギノ角ゴ Pro W3"/>
                <a:cs typeface="ヒラギノ角ゴ Pro W3"/>
              </a:rPr>
              <a:t>Abgeflachte Progression</a:t>
            </a:r>
            <a:endParaRPr lang="de-DE" altLang="de-DE" dirty="0">
              <a:ea typeface="ヒラギノ角ゴ Pro W3"/>
              <a:cs typeface="ヒラギノ角ゴ Pro W3"/>
            </a:endParaRPr>
          </a:p>
          <a:p>
            <a:pPr marL="285750" indent="-285750">
              <a:lnSpc>
                <a:spcPct val="12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b="1" dirty="0">
                <a:ea typeface="ヒラギノ角ゴ Pro W3"/>
                <a:cs typeface="ヒラギノ角ゴ Pro W3"/>
              </a:rPr>
              <a:t>Reduzierte Stofffülle:</a:t>
            </a:r>
          </a:p>
          <a:p>
            <a:pPr marL="576000" lvl="2" indent="-285750">
              <a:lnSpc>
                <a:spcPct val="124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altLang="de-DE" dirty="0">
                <a:ea typeface="ヒラギノ角ゴ Pro W3"/>
                <a:cs typeface="ヒラギノ角ゴ Pro W3"/>
              </a:rPr>
              <a:t>Nur noch 5 obligatorische Kapitel</a:t>
            </a:r>
          </a:p>
          <a:p>
            <a:pPr marL="576000" lvl="2" indent="-285750">
              <a:lnSpc>
                <a:spcPct val="124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altLang="de-DE" dirty="0">
                <a:ea typeface="ヒラギノ角ゴ Pro W3"/>
                <a:cs typeface="ヒラギノ角ゴ Pro W3"/>
              </a:rPr>
              <a:t>2 </a:t>
            </a:r>
            <a:r>
              <a:rPr lang="de-DE" altLang="de-DE" i="1" dirty="0">
                <a:ea typeface="ヒラギノ角ゴ Pro W3"/>
                <a:cs typeface="ヒラギノ角ゴ Pro W3"/>
              </a:rPr>
              <a:t>Target </a:t>
            </a:r>
            <a:r>
              <a:rPr lang="de-DE" altLang="de-DE" i="1" dirty="0" err="1">
                <a:ea typeface="ヒラギノ角ゴ Pro W3"/>
                <a:cs typeface="ヒラギノ角ゴ Pro W3"/>
              </a:rPr>
              <a:t>tasks</a:t>
            </a:r>
            <a:r>
              <a:rPr lang="de-DE" altLang="de-DE" i="1" dirty="0">
                <a:ea typeface="ヒラギノ角ゴ Pro W3"/>
                <a:cs typeface="ヒラギノ角ゴ Pro W3"/>
              </a:rPr>
              <a:t> </a:t>
            </a:r>
            <a:r>
              <a:rPr lang="de-DE" altLang="de-DE" dirty="0">
                <a:ea typeface="ヒラギノ角ゴ Pro W3"/>
                <a:cs typeface="ヒラギノ角ゴ Pro W3"/>
              </a:rPr>
              <a:t>pro Kapitel</a:t>
            </a:r>
          </a:p>
          <a:p>
            <a:pPr marL="576000" lvl="2" indent="-285750">
              <a:lnSpc>
                <a:spcPct val="124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altLang="de-DE" dirty="0">
                <a:ea typeface="ヒラギノ角ゴ Pro W3"/>
                <a:cs typeface="ヒラギノ角ゴ Pro W3"/>
              </a:rPr>
              <a:t>Klare Kennzeichnung fakultativer Inhalte</a:t>
            </a:r>
          </a:p>
          <a:p>
            <a:pPr marL="285750" lvl="2" indent="-285750">
              <a:lnSpc>
                <a:spcPct val="12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b="1" dirty="0">
                <a:ea typeface="ヒラギノ角ゴ Pro W3"/>
                <a:cs typeface="ヒラギノ角ゴ Pro W3"/>
              </a:rPr>
              <a:t>Deutlich erhöhtes Übungsangebot</a:t>
            </a:r>
          </a:p>
          <a:p>
            <a:pPr marL="576000" lvl="2" indent="-285750">
              <a:lnSpc>
                <a:spcPct val="124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de-DE" altLang="de-DE" dirty="0">
              <a:ea typeface="ヒラギノ角ゴ Pro W3"/>
              <a:cs typeface="ヒラギノ角ゴ Pro W3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627961" y="1226863"/>
            <a:ext cx="2115239" cy="2038121"/>
          </a:xfrm>
          <a:prstGeom prst="ellipse">
            <a:avLst/>
          </a:prstGeom>
          <a:solidFill>
            <a:schemeClr val="accent5">
              <a:lumMod val="95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de-DE" i="1" dirty="0"/>
              <a:t>Neue Highlights</a:t>
            </a:r>
          </a:p>
        </p:txBody>
      </p:sp>
      <p:sp>
        <p:nvSpPr>
          <p:cNvPr id="10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9507"/>
            <a:ext cx="4980391" cy="274637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050" dirty="0" err="1"/>
              <a:t>Camden</a:t>
            </a:r>
            <a:r>
              <a:rPr lang="de-DE" sz="1050" dirty="0"/>
              <a:t> Town 2020</a:t>
            </a:r>
          </a:p>
        </p:txBody>
      </p:sp>
    </p:spTree>
    <p:extLst>
      <p:ext uri="{BB962C8B-B14F-4D97-AF65-F5344CB8AC3E}">
        <p14:creationId xmlns:p14="http://schemas.microsoft.com/office/powerpoint/2010/main" val="26202144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2971800" y="540089"/>
            <a:ext cx="5844540" cy="348068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285750" indent="-285750">
              <a:lnSpc>
                <a:spcPct val="12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b="1" dirty="0">
                <a:ea typeface="ヒラギノ角ゴ Pro W3"/>
                <a:cs typeface="ヒラギノ角ゴ Pro W3"/>
              </a:rPr>
              <a:t>Differenzierungsanhang </a:t>
            </a:r>
            <a:r>
              <a:rPr lang="de-DE" altLang="de-DE" b="1" i="1" dirty="0" err="1">
                <a:ea typeface="ヒラギノ角ゴ Pro W3"/>
                <a:cs typeface="ヒラギノ角ゴ Pro W3"/>
              </a:rPr>
              <a:t>Diff</a:t>
            </a:r>
            <a:r>
              <a:rPr lang="de-DE" altLang="de-DE" b="1" i="1" dirty="0">
                <a:ea typeface="ヒラギノ角ゴ Pro W3"/>
                <a:cs typeface="ヒラギノ角ゴ Pro W3"/>
              </a:rPr>
              <a:t> </a:t>
            </a:r>
            <a:r>
              <a:rPr lang="de-DE" altLang="de-DE" b="1" i="1" dirty="0" err="1">
                <a:ea typeface="ヒラギノ角ゴ Pro W3"/>
                <a:cs typeface="ヒラギノ角ゴ Pro W3"/>
              </a:rPr>
              <a:t>and</a:t>
            </a:r>
            <a:r>
              <a:rPr lang="de-DE" altLang="de-DE" b="1" i="1" dirty="0">
                <a:ea typeface="ヒラギノ角ゴ Pro W3"/>
                <a:cs typeface="ヒラギノ角ゴ Pro W3"/>
              </a:rPr>
              <a:t> </a:t>
            </a:r>
            <a:r>
              <a:rPr lang="de-DE" altLang="de-DE" b="1" i="1" dirty="0" err="1">
                <a:ea typeface="ヒラギノ角ゴ Pro W3"/>
                <a:cs typeface="ヒラギノ角ゴ Pro W3"/>
              </a:rPr>
              <a:t>train</a:t>
            </a:r>
            <a:r>
              <a:rPr lang="de-DE" altLang="de-DE" b="1" dirty="0">
                <a:ea typeface="ヒラギノ角ゴ Pro W3"/>
                <a:cs typeface="ヒラギノ角ゴ Pro W3"/>
              </a:rPr>
              <a:t>:</a:t>
            </a:r>
          </a:p>
          <a:p>
            <a:pPr marL="576000" lvl="2" indent="-285750">
              <a:lnSpc>
                <a:spcPct val="134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altLang="de-DE" dirty="0">
                <a:ea typeface="ヒラギノ角ゴ Pro W3"/>
                <a:cs typeface="ヒラギノ角ゴ Pro W3"/>
              </a:rPr>
              <a:t>Deutlich ausgeweitetes Differenzierungsangebot</a:t>
            </a:r>
          </a:p>
          <a:p>
            <a:pPr marL="576000" lvl="2" indent="-285750">
              <a:lnSpc>
                <a:spcPct val="134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altLang="de-DE" dirty="0">
                <a:ea typeface="ヒラギノ角ゴ Pro W3"/>
                <a:cs typeface="ヒラギノ角ゴ Pro W3"/>
              </a:rPr>
              <a:t>Eindeutige, nutzerfreundliche Kategorien</a:t>
            </a:r>
          </a:p>
          <a:p>
            <a:pPr marL="576000" lvl="2" indent="-285750">
              <a:lnSpc>
                <a:spcPct val="134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altLang="de-DE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Zusätzliche Trainingsaufgaben </a:t>
            </a:r>
          </a:p>
          <a:p>
            <a:pPr marL="285750" indent="-285750">
              <a:lnSpc>
                <a:spcPct val="12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b="1" dirty="0">
                <a:ea typeface="ヒラギノ角ゴ Pro W3"/>
                <a:cs typeface="ヒラギノ角ゴ Pro W3"/>
              </a:rPr>
              <a:t>Lektüre-Angebot als Alternative für </a:t>
            </a:r>
            <a:r>
              <a:rPr lang="de-DE" altLang="de-DE" b="1" dirty="0" err="1">
                <a:ea typeface="ヒラギノ角ゴ Pro W3"/>
                <a:cs typeface="ヒラギノ角ゴ Pro W3"/>
              </a:rPr>
              <a:t>Theme</a:t>
            </a:r>
            <a:r>
              <a:rPr lang="de-DE" altLang="de-DE" b="1" dirty="0">
                <a:ea typeface="ヒラギノ角ゴ Pro W3"/>
                <a:cs typeface="ヒラギノ角ゴ Pro W3"/>
              </a:rPr>
              <a:t> 6</a:t>
            </a:r>
          </a:p>
          <a:p>
            <a:pPr marL="285750" indent="-285750">
              <a:lnSpc>
                <a:spcPct val="12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b="1" dirty="0">
                <a:ea typeface="ヒラギノ角ゴ Pro W3"/>
                <a:cs typeface="ヒラギノ角ゴ Pro W3"/>
              </a:rPr>
              <a:t>Medienkompetenz</a:t>
            </a:r>
            <a:r>
              <a:rPr lang="de-DE" altLang="de-DE" b="1" i="1" dirty="0">
                <a:ea typeface="ヒラギノ角ゴ Pro W3"/>
                <a:cs typeface="ヒラギノ角ゴ Pro W3"/>
              </a:rPr>
              <a:t> </a:t>
            </a:r>
            <a:r>
              <a:rPr lang="de-DE" altLang="de-DE" dirty="0">
                <a:ea typeface="ヒラギノ角ゴ Pro W3"/>
                <a:cs typeface="ヒラギノ角ゴ Pro W3"/>
              </a:rPr>
              <a:t>durchgehend verankert</a:t>
            </a:r>
          </a:p>
          <a:p>
            <a:pPr marL="285750" indent="-285750">
              <a:lnSpc>
                <a:spcPct val="12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b="1" dirty="0">
                <a:ea typeface="ヒラギノ角ゴ Pro W3"/>
                <a:cs typeface="ヒラギノ角ゴ Pro W3"/>
              </a:rPr>
              <a:t>Interkulturelle Kompetenz </a:t>
            </a:r>
            <a:r>
              <a:rPr lang="de-DE" altLang="de-DE" dirty="0">
                <a:ea typeface="ヒラギノ角ゴ Pro W3"/>
                <a:cs typeface="ヒラギノ角ゴ Pro W3"/>
              </a:rPr>
              <a:t>mit </a:t>
            </a:r>
            <a:r>
              <a:rPr lang="de-DE" altLang="de-DE" i="1" dirty="0" err="1">
                <a:ea typeface="ヒラギノ角ゴ Pro W3"/>
                <a:cs typeface="ヒラギノ角ゴ Pro W3"/>
              </a:rPr>
              <a:t>culture</a:t>
            </a:r>
            <a:r>
              <a:rPr lang="de-DE" altLang="de-DE" i="1" dirty="0">
                <a:ea typeface="ヒラギノ角ゴ Pro W3"/>
                <a:cs typeface="ヒラギノ角ゴ Pro W3"/>
              </a:rPr>
              <a:t> </a:t>
            </a:r>
            <a:r>
              <a:rPr lang="de-DE" altLang="de-DE" i="1" dirty="0" err="1">
                <a:ea typeface="ヒラギノ角ゴ Pro W3"/>
                <a:cs typeface="ヒラギノ角ゴ Pro W3"/>
              </a:rPr>
              <a:t>boxes</a:t>
            </a:r>
            <a:r>
              <a:rPr lang="de-DE" altLang="de-DE" i="1" dirty="0">
                <a:ea typeface="ヒラギノ角ゴ Pro W3"/>
                <a:cs typeface="ヒラギノ角ゴ Pro W3"/>
              </a:rPr>
              <a:t> </a:t>
            </a:r>
            <a:br>
              <a:rPr lang="de-DE" altLang="de-DE" i="1" dirty="0">
                <a:ea typeface="ヒラギノ角ゴ Pro W3"/>
                <a:cs typeface="ヒラギノ角ゴ Pro W3"/>
              </a:rPr>
            </a:br>
            <a:r>
              <a:rPr lang="de-DE" altLang="de-DE" dirty="0">
                <a:ea typeface="ヒラギノ角ゴ Pro W3"/>
                <a:cs typeface="ヒラギノ角ゴ Pro W3"/>
              </a:rPr>
              <a:t>(ab Band 7 auf Englisch)</a:t>
            </a:r>
          </a:p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 dirty="0">
              <a:ea typeface="ヒラギノ角ゴ Pro W3"/>
              <a:cs typeface="ヒラギノ角ゴ Pro W3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627961" y="1261369"/>
            <a:ext cx="2115239" cy="2038121"/>
          </a:xfrm>
          <a:prstGeom prst="ellipse">
            <a:avLst/>
          </a:prstGeom>
          <a:solidFill>
            <a:schemeClr val="accent5">
              <a:lumMod val="95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de-DE" i="1" dirty="0"/>
              <a:t>Neue Highlights</a:t>
            </a:r>
          </a:p>
        </p:txBody>
      </p:sp>
      <p:sp>
        <p:nvSpPr>
          <p:cNvPr id="10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9507"/>
            <a:ext cx="4980391" cy="274637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050" dirty="0" err="1"/>
              <a:t>Camden</a:t>
            </a:r>
            <a:r>
              <a:rPr lang="de-DE" sz="1050" dirty="0"/>
              <a:t> Town 2020</a:t>
            </a:r>
          </a:p>
        </p:txBody>
      </p:sp>
    </p:spTree>
    <p:extLst>
      <p:ext uri="{BB962C8B-B14F-4D97-AF65-F5344CB8AC3E}">
        <p14:creationId xmlns:p14="http://schemas.microsoft.com/office/powerpoint/2010/main" val="1967978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9507"/>
            <a:ext cx="4980391" cy="274637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050" dirty="0" err="1"/>
              <a:t>Camden</a:t>
            </a:r>
            <a:r>
              <a:rPr lang="de-DE" sz="1050" dirty="0"/>
              <a:t> Town 2020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39" y="583221"/>
            <a:ext cx="1310625" cy="1800000"/>
          </a:xfrm>
          <a:prstGeom prst="rect">
            <a:avLst/>
          </a:prstGeom>
          <a:ln w="6350">
            <a:solidFill>
              <a:schemeClr val="bg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034" y="583221"/>
            <a:ext cx="1314262" cy="1800000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726" y="583221"/>
            <a:ext cx="1307206" cy="1800000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630" y="596058"/>
            <a:ext cx="1322201" cy="1800000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077" y="1796488"/>
            <a:ext cx="1321276" cy="1800000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893" y="1796488"/>
            <a:ext cx="1311132" cy="1800000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6"/>
          <a:stretch/>
        </p:blipFill>
        <p:spPr>
          <a:xfrm>
            <a:off x="5521203" y="1796488"/>
            <a:ext cx="1363864" cy="1800000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3" b="1053"/>
          <a:stretch/>
        </p:blipFill>
        <p:spPr>
          <a:xfrm>
            <a:off x="7590107" y="1796488"/>
            <a:ext cx="1342694" cy="1800000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04419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2. </a:t>
            </a:r>
            <a:r>
              <a:rPr lang="de-DE" dirty="0" err="1"/>
              <a:t>Camden</a:t>
            </a:r>
            <a:r>
              <a:rPr lang="de-DE" dirty="0"/>
              <a:t> Town 2020: </a:t>
            </a:r>
            <a:br>
              <a:rPr lang="de-DE" dirty="0"/>
            </a:br>
            <a:br>
              <a:rPr lang="de-DE" dirty="0"/>
            </a:br>
            <a:r>
              <a:rPr lang="de-DE" dirty="0"/>
              <a:t>Der Schülerband im Überblick</a:t>
            </a:r>
          </a:p>
        </p:txBody>
      </p:sp>
      <p:sp>
        <p:nvSpPr>
          <p:cNvPr id="7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de-DE" sz="1050" dirty="0" err="1"/>
              <a:t>Camden</a:t>
            </a:r>
            <a:r>
              <a:rPr lang="de-DE" sz="1050" dirty="0"/>
              <a:t> </a:t>
            </a:r>
            <a:r>
              <a:rPr lang="de-DE" dirty="0"/>
              <a:t>Town</a:t>
            </a:r>
            <a:r>
              <a:rPr lang="de-DE" sz="1050" dirty="0"/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340702658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2957" y="497150"/>
            <a:ext cx="5407427" cy="457007"/>
          </a:xfrm>
        </p:spPr>
        <p:txBody>
          <a:bodyPr>
            <a:normAutofit fontScale="90000"/>
          </a:bodyPr>
          <a:lstStyle/>
          <a:p>
            <a:r>
              <a:rPr lang="de-DE" altLang="de-DE" dirty="0">
                <a:latin typeface="Trebuchet MS" pitchFamily="34" charset="0"/>
                <a:ea typeface="ヒラギノ角ゴ Pro W3"/>
                <a:cs typeface="ヒラギノ角ゴ Pro W3"/>
              </a:rPr>
              <a:t>Aufbau eines Kapitels</a:t>
            </a:r>
            <a:endParaRPr lang="de-DE" dirty="0"/>
          </a:p>
        </p:txBody>
      </p:sp>
      <p:sp>
        <p:nvSpPr>
          <p:cNvPr id="16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9507"/>
            <a:ext cx="4980391" cy="274637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050" dirty="0" err="1"/>
              <a:t>Camden</a:t>
            </a:r>
            <a:r>
              <a:rPr lang="de-DE" sz="1050" dirty="0"/>
              <a:t> Town 2020</a:t>
            </a:r>
          </a:p>
        </p:txBody>
      </p:sp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2488739"/>
              </p:ext>
            </p:extLst>
          </p:nvPr>
        </p:nvGraphicFramePr>
        <p:xfrm>
          <a:off x="556260" y="1099130"/>
          <a:ext cx="4655820" cy="3017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55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1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11510">
                <a:tc>
                  <a:txBody>
                    <a:bodyPr/>
                    <a:lstStyle/>
                    <a:p>
                      <a:pPr algn="l"/>
                      <a:endParaRPr lang="de-DE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obligatorisch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endParaRPr lang="de-DE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r>
                        <a:rPr lang="de-DE" b="1" dirty="0"/>
                        <a:t>Intro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2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r>
                        <a:rPr lang="de-DE" b="1" dirty="0"/>
                        <a:t>Part A</a:t>
                      </a:r>
                    </a:p>
                    <a:p>
                      <a:pPr algn="r"/>
                      <a:r>
                        <a:rPr lang="de-DE" b="0" dirty="0"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de-DE" b="0" dirty="0"/>
                        <a:t> </a:t>
                      </a:r>
                      <a:r>
                        <a:rPr lang="de-DE" b="0" baseline="0" dirty="0"/>
                        <a:t>Target </a:t>
                      </a:r>
                      <a:r>
                        <a:rPr lang="de-DE" b="0" baseline="0" dirty="0" err="1"/>
                        <a:t>task</a:t>
                      </a:r>
                      <a:endParaRPr lang="de-DE" b="1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4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endParaRPr lang="de-DE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r>
                        <a:rPr lang="de-DE" b="1" dirty="0"/>
                        <a:t>Part B</a:t>
                      </a:r>
                    </a:p>
                    <a:p>
                      <a:pPr algn="r"/>
                      <a:r>
                        <a:rPr lang="de-DE" b="0" dirty="0"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de-DE" b="0" dirty="0"/>
                        <a:t> </a:t>
                      </a:r>
                      <a:r>
                        <a:rPr lang="de-DE" b="0" baseline="0" dirty="0"/>
                        <a:t>Target </a:t>
                      </a:r>
                      <a:r>
                        <a:rPr lang="de-DE" b="0" baseline="0" dirty="0" err="1"/>
                        <a:t>task</a:t>
                      </a:r>
                      <a:endParaRPr lang="de-DE" b="1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4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endParaRPr lang="de-DE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endParaRPr lang="de-DE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endParaRPr lang="de-DE" b="1" dirty="0">
                        <a:solidFill>
                          <a:srgbClr val="6699FF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569" y="896400"/>
            <a:ext cx="2520000" cy="3447593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dist="889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569" y="896400"/>
            <a:ext cx="2520000" cy="3447593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dist="889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feld 3"/>
          <p:cNvSpPr txBox="1"/>
          <p:nvPr/>
        </p:nvSpPr>
        <p:spPr>
          <a:xfrm>
            <a:off x="5554980" y="629920"/>
            <a:ext cx="3182589" cy="190500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algn="r"/>
            <a:r>
              <a:rPr lang="de-DE" sz="1200" b="1" dirty="0">
                <a:solidFill>
                  <a:srgbClr val="6699FF"/>
                </a:solidFill>
              </a:rPr>
              <a:t>Intro: 2 Seiten</a:t>
            </a:r>
          </a:p>
        </p:txBody>
      </p:sp>
    </p:spTree>
    <p:extLst>
      <p:ext uri="{BB962C8B-B14F-4D97-AF65-F5344CB8AC3E}">
        <p14:creationId xmlns:p14="http://schemas.microsoft.com/office/powerpoint/2010/main" val="33235140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2957" y="497150"/>
            <a:ext cx="8436638" cy="457007"/>
          </a:xfrm>
        </p:spPr>
        <p:txBody>
          <a:bodyPr>
            <a:normAutofit fontScale="90000"/>
          </a:bodyPr>
          <a:lstStyle/>
          <a:p>
            <a:r>
              <a:rPr lang="de-DE" altLang="de-DE" dirty="0">
                <a:latin typeface="Trebuchet MS" pitchFamily="34" charset="0"/>
                <a:ea typeface="ヒラギノ角ゴ Pro W3"/>
                <a:cs typeface="ヒラギノ角ゴ Pro W3"/>
              </a:rPr>
              <a:t>Aufbau eines Kapitels</a:t>
            </a:r>
            <a:endParaRPr lang="de-DE" dirty="0"/>
          </a:p>
        </p:txBody>
      </p:sp>
      <p:sp>
        <p:nvSpPr>
          <p:cNvPr id="16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9507"/>
            <a:ext cx="4980391" cy="274637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050" dirty="0" err="1"/>
              <a:t>Camden</a:t>
            </a:r>
            <a:r>
              <a:rPr lang="de-DE" sz="1050" dirty="0"/>
              <a:t> Town 2020</a:t>
            </a:r>
          </a:p>
        </p:txBody>
      </p:sp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5071992"/>
              </p:ext>
            </p:extLst>
          </p:nvPr>
        </p:nvGraphicFramePr>
        <p:xfrm>
          <a:off x="556260" y="1099130"/>
          <a:ext cx="4655820" cy="3017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55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1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11510">
                <a:tc>
                  <a:txBody>
                    <a:bodyPr/>
                    <a:lstStyle/>
                    <a:p>
                      <a:pPr algn="l"/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i="0" dirty="0"/>
                        <a:t>obligatorisch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r>
                        <a:rPr lang="de-DE" b="1" i="0" dirty="0"/>
                        <a:t>Intro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i="0" dirty="0"/>
                        <a:t>2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r>
                        <a:rPr lang="de-DE" b="1" i="0" dirty="0"/>
                        <a:t>Part A</a:t>
                      </a:r>
                    </a:p>
                    <a:p>
                      <a:pPr lvl="1" algn="l"/>
                      <a:r>
                        <a:rPr lang="de-DE" b="0" i="0" dirty="0"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de-DE" b="0" i="0" dirty="0"/>
                        <a:t> </a:t>
                      </a:r>
                      <a:r>
                        <a:rPr lang="de-DE" b="0" i="0" baseline="0" dirty="0"/>
                        <a:t>Target </a:t>
                      </a:r>
                      <a:r>
                        <a:rPr lang="de-DE" b="0" i="0" baseline="0" dirty="0" err="1"/>
                        <a:t>task</a:t>
                      </a:r>
                      <a:endParaRPr lang="de-DE" b="1" i="0" dirty="0"/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i="0" dirty="0"/>
                        <a:t>4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r>
                        <a:rPr lang="de-DE" b="1" i="0" dirty="0"/>
                        <a:t>Part B</a:t>
                      </a:r>
                    </a:p>
                    <a:p>
                      <a:pPr algn="r"/>
                      <a:r>
                        <a:rPr lang="de-DE" b="0" i="0" dirty="0"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de-DE" b="0" i="0" dirty="0"/>
                        <a:t> </a:t>
                      </a:r>
                      <a:r>
                        <a:rPr lang="de-DE" b="0" i="0" baseline="0" dirty="0"/>
                        <a:t>Target </a:t>
                      </a:r>
                      <a:r>
                        <a:rPr lang="de-DE" b="0" i="0" baseline="0" dirty="0" err="1"/>
                        <a:t>task</a:t>
                      </a:r>
                      <a:endParaRPr lang="de-DE" b="1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i="0" dirty="0"/>
                        <a:t>4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pSp>
        <p:nvGrpSpPr>
          <p:cNvPr id="11" name="Gruppieren 10"/>
          <p:cNvGrpSpPr/>
          <p:nvPr/>
        </p:nvGrpSpPr>
        <p:grpSpPr>
          <a:xfrm>
            <a:off x="3693053" y="897895"/>
            <a:ext cx="5040000" cy="3451310"/>
            <a:chOff x="3693053" y="897895"/>
            <a:chExt cx="5040000" cy="3451310"/>
          </a:xfrm>
        </p:grpSpPr>
        <p:pic>
          <p:nvPicPr>
            <p:cNvPr id="4" name="Grafik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3053" y="897895"/>
              <a:ext cx="2520000" cy="3447593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>
              <a:outerShdw blurRad="63500" dist="889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" name="Grafik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3053" y="901612"/>
              <a:ext cx="2520000" cy="3447593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>
              <a:outerShdw blurRad="63500" dist="889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17" name="Gruppieren 16"/>
          <p:cNvGrpSpPr/>
          <p:nvPr/>
        </p:nvGrpSpPr>
        <p:grpSpPr>
          <a:xfrm>
            <a:off x="3871178" y="1076019"/>
            <a:ext cx="5040000" cy="3447593"/>
            <a:chOff x="3693053" y="897895"/>
            <a:chExt cx="5040000" cy="3447593"/>
          </a:xfrm>
        </p:grpSpPr>
        <p:pic>
          <p:nvPicPr>
            <p:cNvPr id="18" name="Grafik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3053" y="897895"/>
              <a:ext cx="2520000" cy="3447593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>
              <a:outerShdw blurRad="63500" dist="889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9" name="Grafik 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3053" y="897895"/>
              <a:ext cx="2520000" cy="3447593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>
              <a:outerShdw blurRad="63500" dist="889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2" name="Textfeld 11"/>
          <p:cNvSpPr txBox="1"/>
          <p:nvPr/>
        </p:nvSpPr>
        <p:spPr>
          <a:xfrm>
            <a:off x="5554980" y="629920"/>
            <a:ext cx="3182589" cy="190500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algn="r"/>
            <a:r>
              <a:rPr lang="de-DE" sz="1200" b="1" dirty="0">
                <a:solidFill>
                  <a:srgbClr val="6699FF"/>
                </a:solidFill>
              </a:rPr>
              <a:t>Part A: 4 Seiten</a:t>
            </a:r>
          </a:p>
        </p:txBody>
      </p:sp>
    </p:spTree>
    <p:extLst>
      <p:ext uri="{BB962C8B-B14F-4D97-AF65-F5344CB8AC3E}">
        <p14:creationId xmlns:p14="http://schemas.microsoft.com/office/powerpoint/2010/main" val="23275668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BC800A-18EF-46EB-A513-AE8721922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Englischunterricht 2020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6F9EF3C2-C1B7-4F8A-B893-E06474321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01060" y="1263622"/>
            <a:ext cx="1807466" cy="24759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FAE232F-C7E4-498C-9A43-588A457511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63622"/>
            <a:ext cx="1807466" cy="24759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FE977BC0-F1A7-4FF6-9C19-E4E120CB09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4C6CCAA2-8CF6-44EE-909C-1B4EE0D7CDC4}"/>
              </a:ext>
            </a:extLst>
          </p:cNvPr>
          <p:cNvSpPr txBox="1">
            <a:spLocks/>
          </p:cNvSpPr>
          <p:nvPr/>
        </p:nvSpPr>
        <p:spPr>
          <a:xfrm>
            <a:off x="0" y="4046134"/>
            <a:ext cx="9144000" cy="2326487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750"/>
              </a:spcBef>
              <a:buClr>
                <a:srgbClr val="9BAFB5"/>
              </a:buClr>
              <a:buNone/>
            </a:pPr>
            <a:r>
              <a:rPr lang="de-DE" sz="3000" dirty="0">
                <a:solidFill>
                  <a:srgbClr val="000000">
                    <a:lumMod val="85000"/>
                    <a:lumOff val="15000"/>
                  </a:srgbClr>
                </a:solidFill>
                <a:latin typeface="Gill Sans MT" panose="020B0502020104020203"/>
              </a:rPr>
              <a:t>			Inhalt   -   Sprache   -    Aufgabe</a:t>
            </a:r>
          </a:p>
          <a:p>
            <a:pPr marL="0" indent="0" defTabSz="685800">
              <a:spcBef>
                <a:spcPts val="750"/>
              </a:spcBef>
              <a:buClr>
                <a:srgbClr val="9BAFB5"/>
              </a:buClr>
              <a:buNone/>
            </a:pPr>
            <a:r>
              <a:rPr lang="de-DE" sz="3000" dirty="0">
                <a:solidFill>
                  <a:srgbClr val="000000">
                    <a:lumMod val="85000"/>
                    <a:lumOff val="15000"/>
                  </a:srgbClr>
                </a:solidFill>
                <a:latin typeface="Gill Sans MT" panose="020B0502020104020203"/>
              </a:rPr>
              <a:t>	 </a:t>
            </a:r>
            <a:r>
              <a:rPr lang="de-DE" sz="3000" dirty="0" err="1">
                <a:solidFill>
                  <a:srgbClr val="F2F2F2"/>
                </a:solidFill>
                <a:latin typeface="Gill Sans MT" panose="020B0502020104020203"/>
              </a:rPr>
              <a:t>authentic</a:t>
            </a:r>
            <a:r>
              <a:rPr lang="de-DE" sz="3000" dirty="0">
                <a:solidFill>
                  <a:srgbClr val="F2F2F2"/>
                </a:solidFill>
                <a:latin typeface="Gill Sans MT" panose="020B0502020104020203"/>
              </a:rPr>
              <a:t>    </a:t>
            </a:r>
            <a:r>
              <a:rPr lang="de-DE" sz="3000" dirty="0" err="1">
                <a:solidFill>
                  <a:srgbClr val="F2F2F2"/>
                </a:solidFill>
                <a:latin typeface="Gill Sans MT" panose="020B0502020104020203"/>
              </a:rPr>
              <a:t>challenging</a:t>
            </a:r>
            <a:endParaRPr lang="de-DE" sz="3000" dirty="0">
              <a:solidFill>
                <a:srgbClr val="F2F2F2"/>
              </a:solidFill>
              <a:latin typeface="Gill Sans MT" panose="020B0502020104020203"/>
            </a:endParaRPr>
          </a:p>
          <a:p>
            <a:pPr marL="0" indent="0" algn="ctr" defTabSz="685800">
              <a:spcBef>
                <a:spcPts val="750"/>
              </a:spcBef>
              <a:buClr>
                <a:srgbClr val="9BAFB5"/>
              </a:buClr>
              <a:buNone/>
            </a:pPr>
            <a:endParaRPr lang="de-DE" sz="3000" dirty="0">
              <a:solidFill>
                <a:srgbClr val="000000">
                  <a:lumMod val="85000"/>
                  <a:lumOff val="15000"/>
                </a:srgbClr>
              </a:solidFill>
              <a:latin typeface="Gill Sans MT" panose="020B0502020104020203"/>
            </a:endParaRPr>
          </a:p>
          <a:p>
            <a:pPr marL="171450" indent="-171450" defTabSz="685800">
              <a:spcBef>
                <a:spcPts val="750"/>
              </a:spcBef>
              <a:buClr>
                <a:srgbClr val="9BAFB5"/>
              </a:buClr>
            </a:pPr>
            <a:endParaRPr lang="de-DE" sz="1350" dirty="0">
              <a:solidFill>
                <a:srgbClr val="000000">
                  <a:lumMod val="85000"/>
                  <a:lumOff val="15000"/>
                </a:srgbClr>
              </a:solidFill>
              <a:latin typeface="Gill Sans MT" panose="020B0502020104020203"/>
            </a:endParaRPr>
          </a:p>
          <a:p>
            <a:pPr marL="171450" indent="-171450" defTabSz="685800">
              <a:spcBef>
                <a:spcPts val="750"/>
              </a:spcBef>
              <a:buClr>
                <a:srgbClr val="9BAFB5"/>
              </a:buClr>
            </a:pPr>
            <a:endParaRPr lang="de-DE" sz="1350" dirty="0">
              <a:solidFill>
                <a:srgbClr val="000000">
                  <a:lumMod val="85000"/>
                  <a:lumOff val="15000"/>
                </a:srgbClr>
              </a:solidFill>
              <a:latin typeface="Gill Sans MT" panose="020B0502020104020203"/>
            </a:endParaRPr>
          </a:p>
        </p:txBody>
      </p:sp>
    </p:spTree>
    <p:extLst>
      <p:ext uri="{BB962C8B-B14F-4D97-AF65-F5344CB8AC3E}">
        <p14:creationId xmlns:p14="http://schemas.microsoft.com/office/powerpoint/2010/main" val="30207863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2957" y="497150"/>
            <a:ext cx="8436638" cy="457007"/>
          </a:xfrm>
        </p:spPr>
        <p:txBody>
          <a:bodyPr>
            <a:normAutofit fontScale="90000"/>
          </a:bodyPr>
          <a:lstStyle/>
          <a:p>
            <a:r>
              <a:rPr lang="de-DE" altLang="de-DE" dirty="0">
                <a:latin typeface="Trebuchet MS" pitchFamily="34" charset="0"/>
                <a:ea typeface="ヒラギノ角ゴ Pro W3"/>
                <a:cs typeface="ヒラギノ角ゴ Pro W3"/>
              </a:rPr>
              <a:t>Aufbau eines Kapitels</a:t>
            </a:r>
            <a:endParaRPr lang="de-DE" dirty="0"/>
          </a:p>
        </p:txBody>
      </p:sp>
      <p:sp>
        <p:nvSpPr>
          <p:cNvPr id="16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9507"/>
            <a:ext cx="4980391" cy="274637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050" dirty="0" err="1"/>
              <a:t>Camden</a:t>
            </a:r>
            <a:r>
              <a:rPr lang="de-DE" sz="1050" dirty="0"/>
              <a:t> Town 2020</a:t>
            </a:r>
          </a:p>
        </p:txBody>
      </p:sp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0988466"/>
              </p:ext>
            </p:extLst>
          </p:nvPr>
        </p:nvGraphicFramePr>
        <p:xfrm>
          <a:off x="556260" y="1099130"/>
          <a:ext cx="4655820" cy="3017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55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1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11510">
                <a:tc>
                  <a:txBody>
                    <a:bodyPr/>
                    <a:lstStyle/>
                    <a:p>
                      <a:pPr algn="l"/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i="0" dirty="0"/>
                        <a:t>obligatorisch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r>
                        <a:rPr lang="de-DE" b="1" i="0" dirty="0"/>
                        <a:t>Intro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i="0" dirty="0"/>
                        <a:t>2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r>
                        <a:rPr lang="de-DE" b="1" i="0" dirty="0"/>
                        <a:t>Part A</a:t>
                      </a:r>
                    </a:p>
                    <a:p>
                      <a:pPr lvl="1" algn="l"/>
                      <a:r>
                        <a:rPr lang="de-DE" b="0" i="0" dirty="0"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de-DE" b="0" i="0" dirty="0"/>
                        <a:t> </a:t>
                      </a:r>
                      <a:r>
                        <a:rPr lang="de-DE" b="0" i="0" baseline="0" dirty="0"/>
                        <a:t>Target </a:t>
                      </a:r>
                      <a:r>
                        <a:rPr lang="de-DE" b="0" i="0" baseline="0" dirty="0" err="1"/>
                        <a:t>task</a:t>
                      </a:r>
                      <a:endParaRPr lang="de-DE" b="1" i="0" dirty="0"/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i="0" dirty="0"/>
                        <a:t>4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5" indent="6480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i="0" dirty="0"/>
                        <a:t>Target </a:t>
                      </a:r>
                      <a:r>
                        <a:rPr lang="de-DE" i="0" dirty="0" err="1"/>
                        <a:t>task</a:t>
                      </a:r>
                      <a:r>
                        <a:rPr lang="de-DE" i="0" dirty="0"/>
                        <a:t> </a:t>
                      </a:r>
                      <a:r>
                        <a:rPr lang="de-DE" i="0" dirty="0" err="1"/>
                        <a:t>tools</a:t>
                      </a:r>
                      <a:r>
                        <a:rPr lang="de-DE" i="0" baseline="0" dirty="0"/>
                        <a:t> A</a:t>
                      </a:r>
                      <a:endParaRPr lang="de-DE" i="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r>
                        <a:rPr lang="de-DE" b="1" i="0" dirty="0"/>
                        <a:t>Part B</a:t>
                      </a:r>
                    </a:p>
                    <a:p>
                      <a:pPr lvl="1" algn="l"/>
                      <a:r>
                        <a:rPr lang="de-DE" b="0" i="0" dirty="0"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de-DE" b="0" i="0" dirty="0"/>
                        <a:t> </a:t>
                      </a:r>
                      <a:r>
                        <a:rPr lang="de-DE" b="0" i="0" baseline="0" dirty="0"/>
                        <a:t>Target </a:t>
                      </a:r>
                      <a:r>
                        <a:rPr lang="de-DE" b="0" i="0" baseline="0" dirty="0" err="1"/>
                        <a:t>task</a:t>
                      </a:r>
                      <a:endParaRPr lang="de-DE" b="1" i="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i="0" dirty="0"/>
                        <a:t>4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pSp>
        <p:nvGrpSpPr>
          <p:cNvPr id="9" name="Gruppieren 8"/>
          <p:cNvGrpSpPr/>
          <p:nvPr/>
        </p:nvGrpSpPr>
        <p:grpSpPr>
          <a:xfrm>
            <a:off x="3672552" y="895193"/>
            <a:ext cx="5061048" cy="3448800"/>
            <a:chOff x="3672552" y="895193"/>
            <a:chExt cx="5061048" cy="3448800"/>
          </a:xfrm>
        </p:grpSpPr>
        <p:pic>
          <p:nvPicPr>
            <p:cNvPr id="5" name="Grafik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2552" y="895193"/>
              <a:ext cx="2541048" cy="3448800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>
              <a:outerShdw blurRad="63500" dist="889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" name="Grafik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3600" y="896400"/>
              <a:ext cx="2520000" cy="3447593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>
              <a:outerShdw blurRad="63500" dist="889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0" name="Textfeld 9"/>
          <p:cNvSpPr txBox="1"/>
          <p:nvPr/>
        </p:nvSpPr>
        <p:spPr>
          <a:xfrm>
            <a:off x="5554980" y="629920"/>
            <a:ext cx="3182589" cy="190500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algn="r"/>
            <a:r>
              <a:rPr lang="de-DE" sz="1200" b="1" dirty="0">
                <a:solidFill>
                  <a:srgbClr val="FFC000"/>
                </a:solidFill>
              </a:rPr>
              <a:t>Target </a:t>
            </a:r>
            <a:r>
              <a:rPr lang="de-DE" sz="1200" b="1" dirty="0" err="1">
                <a:solidFill>
                  <a:srgbClr val="FFC000"/>
                </a:solidFill>
              </a:rPr>
              <a:t>task</a:t>
            </a:r>
            <a:r>
              <a:rPr lang="de-DE" sz="1200" b="1" dirty="0">
                <a:solidFill>
                  <a:srgbClr val="FFC000"/>
                </a:solidFill>
              </a:rPr>
              <a:t> </a:t>
            </a:r>
            <a:r>
              <a:rPr lang="de-DE" sz="1200" b="1" dirty="0" err="1">
                <a:solidFill>
                  <a:srgbClr val="FFC000"/>
                </a:solidFill>
              </a:rPr>
              <a:t>tools</a:t>
            </a:r>
            <a:r>
              <a:rPr lang="de-DE" sz="1200" b="1" dirty="0">
                <a:solidFill>
                  <a:srgbClr val="FFC000"/>
                </a:solidFill>
              </a:rPr>
              <a:t>: 2 Seiten</a:t>
            </a:r>
          </a:p>
        </p:txBody>
      </p:sp>
    </p:spTree>
    <p:extLst>
      <p:ext uri="{BB962C8B-B14F-4D97-AF65-F5344CB8AC3E}">
        <p14:creationId xmlns:p14="http://schemas.microsoft.com/office/powerpoint/2010/main" val="12401215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5262618"/>
              </p:ext>
            </p:extLst>
          </p:nvPr>
        </p:nvGraphicFramePr>
        <p:xfrm>
          <a:off x="556260" y="1099130"/>
          <a:ext cx="4655820" cy="3017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55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1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11510">
                <a:tc>
                  <a:txBody>
                    <a:bodyPr/>
                    <a:lstStyle/>
                    <a:p>
                      <a:pPr algn="l"/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i="0" dirty="0"/>
                        <a:t>obligatorisch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r>
                        <a:rPr lang="de-DE" b="1" i="0" dirty="0"/>
                        <a:t>Intro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i="0" dirty="0"/>
                        <a:t>2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r>
                        <a:rPr lang="de-DE" b="1" i="0" dirty="0"/>
                        <a:t>Part A</a:t>
                      </a:r>
                    </a:p>
                    <a:p>
                      <a:pPr lvl="1" algn="l"/>
                      <a:r>
                        <a:rPr lang="de-DE" b="0" i="0" dirty="0"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de-DE" b="0" i="0" dirty="0"/>
                        <a:t> </a:t>
                      </a:r>
                      <a:r>
                        <a:rPr lang="de-DE" b="0" i="0" baseline="0" dirty="0"/>
                        <a:t>Target </a:t>
                      </a:r>
                      <a:r>
                        <a:rPr lang="de-DE" b="0" i="0" baseline="0" dirty="0" err="1"/>
                        <a:t>task</a:t>
                      </a:r>
                      <a:endParaRPr lang="de-DE" b="1" i="0" dirty="0"/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i="0" dirty="0"/>
                        <a:t>4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5" indent="6480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i="0" dirty="0"/>
                        <a:t>Target </a:t>
                      </a:r>
                      <a:r>
                        <a:rPr lang="de-DE" i="0" dirty="0" err="1"/>
                        <a:t>task</a:t>
                      </a:r>
                      <a:r>
                        <a:rPr lang="de-DE" i="0" dirty="0"/>
                        <a:t> </a:t>
                      </a:r>
                      <a:r>
                        <a:rPr lang="de-DE" i="0" dirty="0" err="1"/>
                        <a:t>tools</a:t>
                      </a:r>
                      <a:r>
                        <a:rPr lang="de-DE" i="0" baseline="0" dirty="0"/>
                        <a:t> A</a:t>
                      </a:r>
                      <a:endParaRPr lang="de-DE" i="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r>
                        <a:rPr lang="de-DE" b="1" i="0" dirty="0"/>
                        <a:t>Part B</a:t>
                      </a:r>
                    </a:p>
                    <a:p>
                      <a:pPr lvl="1" algn="l"/>
                      <a:r>
                        <a:rPr lang="de-DE" b="0" i="0" dirty="0"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de-DE" b="0" i="0" dirty="0"/>
                        <a:t> </a:t>
                      </a:r>
                      <a:r>
                        <a:rPr lang="de-DE" b="0" i="0" baseline="0" dirty="0"/>
                        <a:t>Target </a:t>
                      </a:r>
                      <a:r>
                        <a:rPr lang="de-DE" b="0" i="0" baseline="0" dirty="0" err="1"/>
                        <a:t>task</a:t>
                      </a:r>
                      <a:endParaRPr lang="de-DE" b="1" i="0" dirty="0"/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i="0" dirty="0"/>
                        <a:t>4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pSp>
        <p:nvGrpSpPr>
          <p:cNvPr id="13" name="Gruppieren 12"/>
          <p:cNvGrpSpPr/>
          <p:nvPr/>
        </p:nvGrpSpPr>
        <p:grpSpPr>
          <a:xfrm>
            <a:off x="3693233" y="895545"/>
            <a:ext cx="5040000" cy="3448717"/>
            <a:chOff x="3693233" y="895545"/>
            <a:chExt cx="5040000" cy="3448717"/>
          </a:xfrm>
        </p:grpSpPr>
        <p:pic>
          <p:nvPicPr>
            <p:cNvPr id="5" name="Grafik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3233" y="895545"/>
              <a:ext cx="2520000" cy="3448717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/>
          </p:spPr>
        </p:pic>
        <p:pic>
          <p:nvPicPr>
            <p:cNvPr id="4" name="Grafik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3233" y="896669"/>
              <a:ext cx="2520000" cy="3447593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/>
          </p:spPr>
        </p:pic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2957" y="497150"/>
            <a:ext cx="8436638" cy="457007"/>
          </a:xfrm>
        </p:spPr>
        <p:txBody>
          <a:bodyPr>
            <a:normAutofit fontScale="90000"/>
          </a:bodyPr>
          <a:lstStyle/>
          <a:p>
            <a:r>
              <a:rPr lang="de-DE" altLang="de-DE" dirty="0">
                <a:latin typeface="Trebuchet MS" pitchFamily="34" charset="0"/>
                <a:ea typeface="ヒラギノ角ゴ Pro W3"/>
                <a:cs typeface="ヒラギノ角ゴ Pro W3"/>
              </a:rPr>
              <a:t>Aufbau eines Kapitels</a:t>
            </a:r>
            <a:endParaRPr lang="de-DE" dirty="0"/>
          </a:p>
        </p:txBody>
      </p:sp>
      <p:sp>
        <p:nvSpPr>
          <p:cNvPr id="16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9507"/>
            <a:ext cx="4980391" cy="274637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050" dirty="0" err="1"/>
              <a:t>Camden</a:t>
            </a:r>
            <a:r>
              <a:rPr lang="de-DE" sz="1050" dirty="0"/>
              <a:t> Town 2020</a:t>
            </a:r>
          </a:p>
        </p:txBody>
      </p:sp>
      <p:grpSp>
        <p:nvGrpSpPr>
          <p:cNvPr id="10" name="Gruppieren 9"/>
          <p:cNvGrpSpPr/>
          <p:nvPr/>
        </p:nvGrpSpPr>
        <p:grpSpPr>
          <a:xfrm>
            <a:off x="3871358" y="1074525"/>
            <a:ext cx="5040000" cy="3447593"/>
            <a:chOff x="2992193" y="300001"/>
            <a:chExt cx="5040000" cy="3447593"/>
          </a:xfrm>
        </p:grpSpPr>
        <p:pic>
          <p:nvPicPr>
            <p:cNvPr id="7" name="Grafik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2193" y="300001"/>
              <a:ext cx="2520000" cy="3447593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>
              <a:outerShdw blurRad="63500" dist="889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2193" y="300001"/>
              <a:ext cx="2520000" cy="3447593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>
              <a:outerShdw blurRad="63500" dist="889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2" name="Textfeld 11"/>
          <p:cNvSpPr txBox="1"/>
          <p:nvPr/>
        </p:nvSpPr>
        <p:spPr>
          <a:xfrm>
            <a:off x="5554980" y="629920"/>
            <a:ext cx="3182589" cy="190500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algn="r"/>
            <a:r>
              <a:rPr lang="de-DE" sz="1200" b="1" dirty="0">
                <a:solidFill>
                  <a:srgbClr val="6699FF"/>
                </a:solidFill>
              </a:rPr>
              <a:t>Part B: 4 Seiten</a:t>
            </a:r>
          </a:p>
        </p:txBody>
      </p:sp>
    </p:spTree>
    <p:extLst>
      <p:ext uri="{BB962C8B-B14F-4D97-AF65-F5344CB8AC3E}">
        <p14:creationId xmlns:p14="http://schemas.microsoft.com/office/powerpoint/2010/main" val="23371281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2957" y="497150"/>
            <a:ext cx="8436638" cy="457007"/>
          </a:xfrm>
        </p:spPr>
        <p:txBody>
          <a:bodyPr>
            <a:normAutofit fontScale="90000"/>
          </a:bodyPr>
          <a:lstStyle/>
          <a:p>
            <a:r>
              <a:rPr lang="de-DE" altLang="de-DE" dirty="0">
                <a:latin typeface="Trebuchet MS" pitchFamily="34" charset="0"/>
                <a:ea typeface="ヒラギノ角ゴ Pro W3"/>
                <a:cs typeface="ヒラギノ角ゴ Pro W3"/>
              </a:rPr>
              <a:t>Aufbau eines Kapitels</a:t>
            </a:r>
            <a:endParaRPr lang="de-DE" dirty="0"/>
          </a:p>
        </p:txBody>
      </p:sp>
      <p:sp>
        <p:nvSpPr>
          <p:cNvPr id="16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9507"/>
            <a:ext cx="4980391" cy="274637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050" dirty="0" err="1"/>
              <a:t>Camden</a:t>
            </a:r>
            <a:r>
              <a:rPr lang="de-DE" sz="1050" dirty="0"/>
              <a:t> Town 2020</a:t>
            </a:r>
          </a:p>
        </p:txBody>
      </p:sp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0161853"/>
              </p:ext>
            </p:extLst>
          </p:nvPr>
        </p:nvGraphicFramePr>
        <p:xfrm>
          <a:off x="556260" y="1099130"/>
          <a:ext cx="4655820" cy="3017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55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1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11510">
                <a:tc>
                  <a:txBody>
                    <a:bodyPr/>
                    <a:lstStyle/>
                    <a:p>
                      <a:pPr algn="l"/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i="0" dirty="0"/>
                        <a:t>obligatorisch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r>
                        <a:rPr lang="de-DE" b="1" i="0" dirty="0"/>
                        <a:t>Intro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i="0" dirty="0"/>
                        <a:t>2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r>
                        <a:rPr lang="de-DE" b="1" i="0" dirty="0"/>
                        <a:t>Part A</a:t>
                      </a:r>
                    </a:p>
                    <a:p>
                      <a:pPr lvl="1" algn="l"/>
                      <a:r>
                        <a:rPr lang="de-DE" b="0" i="0" dirty="0"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de-DE" b="0" i="0" dirty="0"/>
                        <a:t> </a:t>
                      </a:r>
                      <a:r>
                        <a:rPr lang="de-DE" b="0" i="0" baseline="0" dirty="0"/>
                        <a:t>Target </a:t>
                      </a:r>
                      <a:r>
                        <a:rPr lang="de-DE" b="0" i="0" baseline="0" dirty="0" err="1"/>
                        <a:t>task</a:t>
                      </a:r>
                      <a:endParaRPr lang="de-DE" b="1" i="0" dirty="0"/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i="0" dirty="0"/>
                        <a:t>4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5" indent="6480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i="0" dirty="0"/>
                        <a:t>Target </a:t>
                      </a:r>
                      <a:r>
                        <a:rPr lang="de-DE" i="0" dirty="0" err="1"/>
                        <a:t>task</a:t>
                      </a:r>
                      <a:r>
                        <a:rPr lang="de-DE" i="0" dirty="0"/>
                        <a:t> </a:t>
                      </a:r>
                      <a:r>
                        <a:rPr lang="de-DE" i="0" dirty="0" err="1"/>
                        <a:t>tools</a:t>
                      </a:r>
                      <a:r>
                        <a:rPr lang="de-DE" i="0" baseline="0" dirty="0"/>
                        <a:t> A</a:t>
                      </a:r>
                      <a:endParaRPr lang="de-DE" i="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r>
                        <a:rPr lang="de-DE" b="1" i="0" dirty="0"/>
                        <a:t>Part B</a:t>
                      </a:r>
                    </a:p>
                    <a:p>
                      <a:pPr lvl="1" algn="l"/>
                      <a:r>
                        <a:rPr lang="de-DE" b="0" i="0" dirty="0"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de-DE" b="0" i="0" dirty="0"/>
                        <a:t> </a:t>
                      </a:r>
                      <a:r>
                        <a:rPr lang="de-DE" b="0" i="0" baseline="0" dirty="0"/>
                        <a:t>Target </a:t>
                      </a:r>
                      <a:r>
                        <a:rPr lang="de-DE" b="0" i="0" baseline="0" dirty="0" err="1"/>
                        <a:t>task</a:t>
                      </a:r>
                      <a:endParaRPr lang="de-DE" b="1" i="0" dirty="0"/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i="0" dirty="0"/>
                        <a:t>4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indent="6480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i="0" dirty="0"/>
                        <a:t>Target </a:t>
                      </a:r>
                      <a:r>
                        <a:rPr lang="de-DE" i="0" dirty="0" err="1"/>
                        <a:t>task</a:t>
                      </a:r>
                      <a:r>
                        <a:rPr lang="de-DE" i="0" dirty="0"/>
                        <a:t> </a:t>
                      </a:r>
                      <a:r>
                        <a:rPr lang="de-DE" i="0" dirty="0" err="1"/>
                        <a:t>tools</a:t>
                      </a:r>
                      <a:r>
                        <a:rPr lang="de-DE" i="0" baseline="0" dirty="0"/>
                        <a:t> B</a:t>
                      </a:r>
                      <a:endParaRPr lang="de-DE" i="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pSp>
        <p:nvGrpSpPr>
          <p:cNvPr id="9" name="Gruppieren 8"/>
          <p:cNvGrpSpPr/>
          <p:nvPr/>
        </p:nvGrpSpPr>
        <p:grpSpPr>
          <a:xfrm>
            <a:off x="3672552" y="896400"/>
            <a:ext cx="5061048" cy="3448800"/>
            <a:chOff x="3672552" y="896400"/>
            <a:chExt cx="5061048" cy="3448800"/>
          </a:xfrm>
        </p:grpSpPr>
        <p:pic>
          <p:nvPicPr>
            <p:cNvPr id="5" name="Grafik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2552" y="896400"/>
              <a:ext cx="2541048" cy="3448800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>
              <a:outerShdw blurRad="63500" dist="889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" name="Grafik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3600" y="896400"/>
              <a:ext cx="2520000" cy="3447593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>
              <a:outerShdw blurRad="63500" dist="889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0" name="Textfeld 9"/>
          <p:cNvSpPr txBox="1"/>
          <p:nvPr/>
        </p:nvSpPr>
        <p:spPr>
          <a:xfrm>
            <a:off x="5554980" y="629920"/>
            <a:ext cx="3182589" cy="190500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algn="r"/>
            <a:r>
              <a:rPr lang="de-DE" sz="1200" b="1" dirty="0">
                <a:solidFill>
                  <a:srgbClr val="FFC000"/>
                </a:solidFill>
              </a:rPr>
              <a:t>Target </a:t>
            </a:r>
            <a:r>
              <a:rPr lang="de-DE" sz="1200" b="1" dirty="0" err="1">
                <a:solidFill>
                  <a:srgbClr val="FFC000"/>
                </a:solidFill>
              </a:rPr>
              <a:t>task</a:t>
            </a:r>
            <a:r>
              <a:rPr lang="de-DE" sz="1200" b="1" dirty="0">
                <a:solidFill>
                  <a:srgbClr val="FFC000"/>
                </a:solidFill>
              </a:rPr>
              <a:t> </a:t>
            </a:r>
            <a:r>
              <a:rPr lang="de-DE" sz="1200" b="1" dirty="0" err="1">
                <a:solidFill>
                  <a:srgbClr val="FFC000"/>
                </a:solidFill>
              </a:rPr>
              <a:t>tools</a:t>
            </a:r>
            <a:r>
              <a:rPr lang="de-DE" sz="1200" b="1" dirty="0">
                <a:solidFill>
                  <a:srgbClr val="FFC000"/>
                </a:solidFill>
              </a:rPr>
              <a:t>: 2 Seiten</a:t>
            </a:r>
          </a:p>
        </p:txBody>
      </p:sp>
    </p:spTree>
    <p:extLst>
      <p:ext uri="{BB962C8B-B14F-4D97-AF65-F5344CB8AC3E}">
        <p14:creationId xmlns:p14="http://schemas.microsoft.com/office/powerpoint/2010/main" val="12954298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2957" y="497150"/>
            <a:ext cx="8436638" cy="457007"/>
          </a:xfrm>
        </p:spPr>
        <p:txBody>
          <a:bodyPr>
            <a:normAutofit fontScale="90000"/>
          </a:bodyPr>
          <a:lstStyle/>
          <a:p>
            <a:r>
              <a:rPr lang="de-DE" altLang="de-DE" dirty="0">
                <a:latin typeface="Trebuchet MS" pitchFamily="34" charset="0"/>
                <a:ea typeface="ヒラギノ角ゴ Pro W3"/>
                <a:cs typeface="ヒラギノ角ゴ Pro W3"/>
              </a:rPr>
              <a:t>Aufbau eines Kapitels</a:t>
            </a:r>
            <a:endParaRPr lang="de-DE" dirty="0"/>
          </a:p>
        </p:txBody>
      </p:sp>
      <p:sp>
        <p:nvSpPr>
          <p:cNvPr id="16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9507"/>
            <a:ext cx="4980391" cy="274637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050" dirty="0" err="1"/>
              <a:t>Camden</a:t>
            </a:r>
            <a:r>
              <a:rPr lang="de-DE" sz="1050" dirty="0"/>
              <a:t> Town 2020</a:t>
            </a:r>
          </a:p>
        </p:txBody>
      </p:sp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9300869"/>
              </p:ext>
            </p:extLst>
          </p:nvPr>
        </p:nvGraphicFramePr>
        <p:xfrm>
          <a:off x="556260" y="1099130"/>
          <a:ext cx="4655820" cy="3017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55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1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11510">
                <a:tc>
                  <a:txBody>
                    <a:bodyPr/>
                    <a:lstStyle/>
                    <a:p>
                      <a:pPr algn="l"/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i="0" dirty="0"/>
                        <a:t>obligatorisch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r>
                        <a:rPr lang="de-DE" b="1" i="0" dirty="0"/>
                        <a:t>Intro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i="0" dirty="0"/>
                        <a:t>2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r>
                        <a:rPr lang="de-DE" b="1" i="0" dirty="0"/>
                        <a:t>Part A</a:t>
                      </a:r>
                    </a:p>
                    <a:p>
                      <a:pPr lvl="1" algn="l"/>
                      <a:r>
                        <a:rPr lang="de-DE" b="0" i="0" dirty="0"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de-DE" b="0" i="0" dirty="0"/>
                        <a:t> </a:t>
                      </a:r>
                      <a:r>
                        <a:rPr lang="de-DE" b="0" i="0" baseline="0" dirty="0"/>
                        <a:t>Target </a:t>
                      </a:r>
                      <a:r>
                        <a:rPr lang="de-DE" b="0" i="0" baseline="0" dirty="0" err="1"/>
                        <a:t>task</a:t>
                      </a:r>
                      <a:endParaRPr lang="de-DE" b="1" i="0" dirty="0"/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i="0" dirty="0"/>
                        <a:t>4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5" indent="6480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i="0" dirty="0"/>
                        <a:t>Target </a:t>
                      </a:r>
                      <a:r>
                        <a:rPr lang="de-DE" i="0" dirty="0" err="1"/>
                        <a:t>task</a:t>
                      </a:r>
                      <a:r>
                        <a:rPr lang="de-DE" i="0" dirty="0"/>
                        <a:t> </a:t>
                      </a:r>
                      <a:r>
                        <a:rPr lang="de-DE" i="0" dirty="0" err="1"/>
                        <a:t>tools</a:t>
                      </a:r>
                      <a:r>
                        <a:rPr lang="de-DE" i="0" baseline="0" dirty="0"/>
                        <a:t> A</a:t>
                      </a:r>
                      <a:endParaRPr lang="de-DE" i="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r>
                        <a:rPr lang="de-DE" b="1" i="0" dirty="0"/>
                        <a:t>Part B</a:t>
                      </a:r>
                    </a:p>
                    <a:p>
                      <a:pPr lvl="1" algn="l"/>
                      <a:r>
                        <a:rPr lang="de-DE" b="0" i="0" dirty="0"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de-DE" b="0" i="0" dirty="0"/>
                        <a:t> </a:t>
                      </a:r>
                      <a:r>
                        <a:rPr lang="de-DE" b="0" i="0" baseline="0" dirty="0"/>
                        <a:t>Target </a:t>
                      </a:r>
                      <a:r>
                        <a:rPr lang="de-DE" b="0" i="0" baseline="0" dirty="0" err="1"/>
                        <a:t>task</a:t>
                      </a:r>
                      <a:endParaRPr lang="de-DE" b="1" i="0" dirty="0"/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i="0" dirty="0"/>
                        <a:t>4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indent="6480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i="0" dirty="0"/>
                        <a:t>Target </a:t>
                      </a:r>
                      <a:r>
                        <a:rPr lang="de-DE" i="0" dirty="0" err="1"/>
                        <a:t>task</a:t>
                      </a:r>
                      <a:r>
                        <a:rPr lang="de-DE" i="0" dirty="0"/>
                        <a:t> </a:t>
                      </a:r>
                      <a:r>
                        <a:rPr lang="de-DE" i="0" dirty="0" err="1"/>
                        <a:t>tools</a:t>
                      </a:r>
                      <a:r>
                        <a:rPr lang="de-DE" i="0" baseline="0" dirty="0"/>
                        <a:t> B</a:t>
                      </a:r>
                      <a:endParaRPr lang="de-DE" i="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i="0" dirty="0" err="1"/>
                        <a:t>Photo</a:t>
                      </a:r>
                      <a:r>
                        <a:rPr lang="de-DE" i="0" dirty="0"/>
                        <a:t> tour oder Reading tour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600" y="896400"/>
            <a:ext cx="2520000" cy="3447593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dist="889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600" y="895276"/>
            <a:ext cx="2520000" cy="344871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dist="889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feld 7"/>
          <p:cNvSpPr txBox="1"/>
          <p:nvPr/>
        </p:nvSpPr>
        <p:spPr>
          <a:xfrm>
            <a:off x="5554980" y="629920"/>
            <a:ext cx="3182589" cy="190500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algn="r"/>
            <a:r>
              <a:rPr lang="de-DE" sz="1200" b="1" dirty="0" err="1">
                <a:solidFill>
                  <a:srgbClr val="00B050"/>
                </a:solidFill>
              </a:rPr>
              <a:t>Photo</a:t>
            </a:r>
            <a:r>
              <a:rPr lang="de-DE" sz="1200" b="1" dirty="0">
                <a:solidFill>
                  <a:srgbClr val="00B050"/>
                </a:solidFill>
              </a:rPr>
              <a:t> tour/Reading tour: 2 Seiten</a:t>
            </a:r>
          </a:p>
        </p:txBody>
      </p:sp>
    </p:spTree>
    <p:extLst>
      <p:ext uri="{BB962C8B-B14F-4D97-AF65-F5344CB8AC3E}">
        <p14:creationId xmlns:p14="http://schemas.microsoft.com/office/powerpoint/2010/main" val="19313007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2957" y="497150"/>
            <a:ext cx="8436638" cy="457007"/>
          </a:xfrm>
        </p:spPr>
        <p:txBody>
          <a:bodyPr>
            <a:normAutofit fontScale="90000"/>
          </a:bodyPr>
          <a:lstStyle/>
          <a:p>
            <a:r>
              <a:rPr lang="de-DE" altLang="de-DE" dirty="0">
                <a:latin typeface="Trebuchet MS" pitchFamily="34" charset="0"/>
                <a:ea typeface="ヒラギノ角ゴ Pro W3"/>
                <a:cs typeface="ヒラギノ角ゴ Pro W3"/>
              </a:rPr>
              <a:t>Aufbau eines Kapitels</a:t>
            </a:r>
            <a:endParaRPr lang="de-DE" dirty="0"/>
          </a:p>
        </p:txBody>
      </p:sp>
      <p:sp>
        <p:nvSpPr>
          <p:cNvPr id="16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9507"/>
            <a:ext cx="4980391" cy="274637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050" dirty="0" err="1"/>
              <a:t>Camden</a:t>
            </a:r>
            <a:r>
              <a:rPr lang="de-DE" sz="1050" dirty="0"/>
              <a:t> Town 2020</a:t>
            </a:r>
          </a:p>
        </p:txBody>
      </p:sp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2477880"/>
              </p:ext>
            </p:extLst>
          </p:nvPr>
        </p:nvGraphicFramePr>
        <p:xfrm>
          <a:off x="556260" y="1099130"/>
          <a:ext cx="4655820" cy="3017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55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1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11510">
                <a:tc>
                  <a:txBody>
                    <a:bodyPr/>
                    <a:lstStyle/>
                    <a:p>
                      <a:pPr algn="l"/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i="0" dirty="0"/>
                        <a:t>obligatorisch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i="0" dirty="0"/>
                        <a:t>fakultativ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r>
                        <a:rPr lang="de-DE" i="0" dirty="0"/>
                        <a:t>Auftaktseite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i="0" dirty="0"/>
                        <a:t>1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r>
                        <a:rPr lang="de-DE" b="1" i="0" dirty="0"/>
                        <a:t>Intro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i="0" dirty="0"/>
                        <a:t>2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r>
                        <a:rPr lang="de-DE" b="1" i="0" dirty="0"/>
                        <a:t>Part A</a:t>
                      </a:r>
                    </a:p>
                    <a:p>
                      <a:pPr lvl="1" algn="l"/>
                      <a:r>
                        <a:rPr lang="de-DE" b="0" i="0" dirty="0"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de-DE" b="0" i="0" dirty="0"/>
                        <a:t> </a:t>
                      </a:r>
                      <a:r>
                        <a:rPr lang="de-DE" b="0" i="0" baseline="0" dirty="0"/>
                        <a:t>Target </a:t>
                      </a:r>
                      <a:r>
                        <a:rPr lang="de-DE" b="0" i="0" baseline="0" dirty="0" err="1"/>
                        <a:t>task</a:t>
                      </a:r>
                      <a:endParaRPr lang="de-DE" b="1" i="0" dirty="0"/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i="0" dirty="0"/>
                        <a:t>4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5" indent="6480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i="0" dirty="0"/>
                        <a:t>Target </a:t>
                      </a:r>
                      <a:r>
                        <a:rPr lang="de-DE" i="0" dirty="0" err="1"/>
                        <a:t>task</a:t>
                      </a:r>
                      <a:r>
                        <a:rPr lang="de-DE" i="0" dirty="0"/>
                        <a:t> </a:t>
                      </a:r>
                      <a:r>
                        <a:rPr lang="de-DE" i="0" dirty="0" err="1"/>
                        <a:t>tools</a:t>
                      </a:r>
                      <a:r>
                        <a:rPr lang="de-DE" i="0" baseline="0" dirty="0"/>
                        <a:t> A</a:t>
                      </a:r>
                      <a:endParaRPr lang="de-DE" i="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i="0" dirty="0"/>
                        <a:t>2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r>
                        <a:rPr lang="de-DE" b="1" i="0" dirty="0"/>
                        <a:t>Part B</a:t>
                      </a:r>
                    </a:p>
                    <a:p>
                      <a:pPr lvl="1" algn="l"/>
                      <a:r>
                        <a:rPr lang="de-DE" b="0" i="0" dirty="0"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de-DE" b="0" i="0" dirty="0"/>
                        <a:t> </a:t>
                      </a:r>
                      <a:r>
                        <a:rPr lang="de-DE" b="0" i="0" baseline="0" dirty="0"/>
                        <a:t>Target </a:t>
                      </a:r>
                      <a:r>
                        <a:rPr lang="de-DE" b="0" i="0" baseline="0" dirty="0" err="1"/>
                        <a:t>task</a:t>
                      </a:r>
                      <a:endParaRPr lang="de-DE" b="1" i="0" dirty="0"/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i="0" dirty="0"/>
                        <a:t>4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indent="6480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i="0" dirty="0"/>
                        <a:t>Target </a:t>
                      </a:r>
                      <a:r>
                        <a:rPr lang="de-DE" i="0" dirty="0" err="1"/>
                        <a:t>task</a:t>
                      </a:r>
                      <a:r>
                        <a:rPr lang="de-DE" i="0" dirty="0"/>
                        <a:t> </a:t>
                      </a:r>
                      <a:r>
                        <a:rPr lang="de-DE" i="0" dirty="0" err="1"/>
                        <a:t>tools</a:t>
                      </a:r>
                      <a:r>
                        <a:rPr lang="de-DE" i="0" baseline="0" dirty="0"/>
                        <a:t> B</a:t>
                      </a:r>
                      <a:endParaRPr lang="de-DE" i="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i="0" dirty="0"/>
                        <a:t>2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i="0" dirty="0" err="1"/>
                        <a:t>Photo</a:t>
                      </a:r>
                      <a:r>
                        <a:rPr lang="de-DE" i="0" dirty="0"/>
                        <a:t> tour oder Reading tour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i="0" dirty="0"/>
                        <a:t>2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r>
                        <a:rPr lang="de-DE" i="0" dirty="0"/>
                        <a:t>Selbsteinschätzung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i="0" dirty="0"/>
                        <a:t>1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595"/>
          <a:stretch/>
        </p:blipFill>
        <p:spPr>
          <a:xfrm>
            <a:off x="3275083" y="1314033"/>
            <a:ext cx="5634992" cy="273033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dist="889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65342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feld 22"/>
          <p:cNvSpPr txBox="1"/>
          <p:nvPr/>
        </p:nvSpPr>
        <p:spPr>
          <a:xfrm>
            <a:off x="3434362" y="1089074"/>
            <a:ext cx="1816301" cy="1818351"/>
          </a:xfrm>
          <a:prstGeom prst="ellipse">
            <a:avLst/>
          </a:prstGeom>
          <a:solidFill>
            <a:schemeClr val="accent5">
              <a:lumMod val="95000"/>
            </a:schemeClr>
          </a:solidFill>
          <a:ln w="31750">
            <a:solidFill>
              <a:srgbClr val="21AB6D"/>
            </a:solidFill>
          </a:ln>
        </p:spPr>
        <p:txBody>
          <a:bodyPr vert="horz" wrap="square" lIns="91440" tIns="0" rIns="91440" bIns="0" rtlCol="0" anchor="ctr">
            <a:noAutofit/>
          </a:bodyPr>
          <a:lstStyle/>
          <a:p>
            <a:pPr algn="ctr"/>
            <a:r>
              <a:rPr lang="de-DE" sz="2000" b="1" dirty="0">
                <a:solidFill>
                  <a:srgbClr val="21AB6D"/>
                </a:solidFill>
              </a:rPr>
              <a:t>Word-</a:t>
            </a:r>
            <a:r>
              <a:rPr lang="de-DE" sz="2000" b="1" dirty="0" err="1">
                <a:solidFill>
                  <a:srgbClr val="21AB6D"/>
                </a:solidFill>
              </a:rPr>
              <a:t>banks</a:t>
            </a:r>
            <a:endParaRPr lang="de-DE" sz="2000" b="1" dirty="0">
              <a:solidFill>
                <a:srgbClr val="21AB6D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2957" y="497150"/>
            <a:ext cx="8436638" cy="457007"/>
          </a:xfrm>
        </p:spPr>
        <p:txBody>
          <a:bodyPr>
            <a:normAutofit fontScale="90000"/>
          </a:bodyPr>
          <a:lstStyle/>
          <a:p>
            <a:r>
              <a:rPr lang="de-DE" altLang="de-DE" dirty="0">
                <a:latin typeface="Trebuchet MS" pitchFamily="34" charset="0"/>
                <a:ea typeface="ヒラギノ角ゴ Pro W3"/>
                <a:cs typeface="ヒラギノ角ゴ Pro W3"/>
              </a:rPr>
              <a:t>Anhang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3434361" y="1100797"/>
            <a:ext cx="1816301" cy="1818351"/>
          </a:xfrm>
          <a:prstGeom prst="ellipse">
            <a:avLst/>
          </a:prstGeom>
          <a:solidFill>
            <a:schemeClr val="accent5">
              <a:lumMod val="95000"/>
            </a:schemeClr>
          </a:solidFill>
        </p:spPr>
        <p:txBody>
          <a:bodyPr vert="horz" wrap="square" lIns="0" tIns="0" rIns="0" bIns="0" rtlCol="0" anchor="ctr">
            <a:noAutofit/>
          </a:bodyPr>
          <a:lstStyle/>
          <a:p>
            <a:pPr algn="ctr"/>
            <a:r>
              <a:rPr lang="de-DE" sz="2000" b="1" i="1" strike="sngStrike" dirty="0"/>
              <a:t>Language in Focus</a:t>
            </a:r>
            <a:endParaRPr lang="de-DE" b="1" i="1" dirty="0"/>
          </a:p>
        </p:txBody>
      </p:sp>
      <p:sp>
        <p:nvSpPr>
          <p:cNvPr id="19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9507"/>
            <a:ext cx="4980391" cy="274637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050" dirty="0" err="1"/>
              <a:t>Camden</a:t>
            </a:r>
            <a:r>
              <a:rPr lang="de-DE" sz="1050" dirty="0"/>
              <a:t> Town 2020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3434362" y="1100792"/>
            <a:ext cx="1816301" cy="1818351"/>
          </a:xfrm>
          <a:prstGeom prst="ellipse">
            <a:avLst/>
          </a:prstGeom>
          <a:solidFill>
            <a:schemeClr val="accent5">
              <a:lumMod val="95000"/>
            </a:schemeClr>
          </a:solidFill>
        </p:spPr>
        <p:txBody>
          <a:bodyPr vert="horz" wrap="square" lIns="0" tIns="0" rIns="0" bIns="0" rtlCol="0" anchor="ctr">
            <a:noAutofit/>
          </a:bodyPr>
          <a:lstStyle/>
          <a:p>
            <a:pPr algn="ctr"/>
            <a:r>
              <a:rPr lang="de-DE" sz="2000" b="1" i="1" dirty="0"/>
              <a:t>Language in Focus</a:t>
            </a:r>
            <a:endParaRPr lang="de-DE" b="1" i="1" dirty="0"/>
          </a:p>
        </p:txBody>
      </p:sp>
      <p:sp>
        <p:nvSpPr>
          <p:cNvPr id="20" name="Textfeld 19"/>
          <p:cNvSpPr txBox="1"/>
          <p:nvPr/>
        </p:nvSpPr>
        <p:spPr>
          <a:xfrm>
            <a:off x="3434362" y="1100794"/>
            <a:ext cx="1816301" cy="1818351"/>
          </a:xfrm>
          <a:prstGeom prst="ellipse">
            <a:avLst/>
          </a:prstGeom>
          <a:solidFill>
            <a:schemeClr val="accent5">
              <a:lumMod val="95000"/>
            </a:schemeClr>
          </a:solidFill>
          <a:ln w="31750">
            <a:solidFill>
              <a:srgbClr val="21AB6D"/>
            </a:solidFill>
          </a:ln>
        </p:spPr>
        <p:txBody>
          <a:bodyPr vert="horz" wrap="square" lIns="0" tIns="0" rIns="0" bIns="0" rtlCol="0" anchor="ctr">
            <a:noAutofit/>
          </a:bodyPr>
          <a:lstStyle/>
          <a:p>
            <a:pPr algn="ctr"/>
            <a:r>
              <a:rPr lang="de-DE" sz="2000" b="1" dirty="0" err="1">
                <a:solidFill>
                  <a:srgbClr val="21AB6D"/>
                </a:solidFill>
              </a:rPr>
              <a:t>Grammar</a:t>
            </a:r>
            <a:endParaRPr lang="de-DE" b="1" dirty="0">
              <a:solidFill>
                <a:srgbClr val="21AB6D"/>
              </a:solidFill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542802" y="2983620"/>
            <a:ext cx="2756753" cy="157675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marL="285750" indent="-285750">
              <a:lnSpc>
                <a:spcPct val="114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altLang="de-DE" sz="1400" dirty="0">
                <a:ea typeface="ヒラギノ角ゴ Pro W3"/>
                <a:cs typeface="ヒラギノ角ゴ Pro W3"/>
              </a:rPr>
              <a:t>Flexibel einsetzbarer Differenzierungsanhang</a:t>
            </a:r>
          </a:p>
          <a:p>
            <a:pPr marL="285750" indent="-285750">
              <a:lnSpc>
                <a:spcPct val="114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altLang="de-DE" sz="1400" dirty="0">
                <a:ea typeface="ヒラギノ角ゴ Pro W3"/>
                <a:cs typeface="ヒラギノ角ゴ Pro W3"/>
              </a:rPr>
              <a:t>Eindeutige Kennzeichnung der Übungen nach Einsatzzweck </a:t>
            </a:r>
          </a:p>
          <a:p>
            <a:pPr marL="285750" indent="-285750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de-DE" altLang="de-DE" sz="1400" dirty="0">
              <a:ea typeface="ヒラギノ角ゴ Pro W3"/>
              <a:cs typeface="ヒラギノ角ゴ Pro W3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542802" y="1100793"/>
            <a:ext cx="1816301" cy="1818351"/>
          </a:xfrm>
          <a:prstGeom prst="ellipse">
            <a:avLst/>
          </a:prstGeom>
          <a:solidFill>
            <a:schemeClr val="accent5">
              <a:lumMod val="95000"/>
            </a:schemeClr>
          </a:solidFill>
          <a:ln w="31750">
            <a:solidFill>
              <a:srgbClr val="CC0080"/>
            </a:solidFill>
          </a:ln>
        </p:spPr>
        <p:txBody>
          <a:bodyPr vert="horz" wrap="square" lIns="91440" tIns="0" rIns="91440" bIns="0" rtlCol="0" anchor="ctr">
            <a:noAutofit/>
          </a:bodyPr>
          <a:lstStyle/>
          <a:p>
            <a:pPr algn="ctr"/>
            <a:r>
              <a:rPr lang="de-DE" sz="2000" b="1" dirty="0">
                <a:solidFill>
                  <a:srgbClr val="CC0080"/>
                </a:solidFill>
              </a:rPr>
              <a:t>NEU:</a:t>
            </a:r>
            <a:br>
              <a:rPr lang="de-DE" sz="2000" b="1" dirty="0">
                <a:solidFill>
                  <a:srgbClr val="CC0080"/>
                </a:solidFill>
              </a:rPr>
            </a:br>
            <a:r>
              <a:rPr lang="de-DE" sz="2000" b="1" dirty="0" err="1">
                <a:solidFill>
                  <a:srgbClr val="CC0080"/>
                </a:solidFill>
              </a:rPr>
              <a:t>Diff</a:t>
            </a:r>
            <a:r>
              <a:rPr lang="de-DE" sz="2000" b="1" dirty="0">
                <a:solidFill>
                  <a:srgbClr val="CC0080"/>
                </a:solidFill>
              </a:rPr>
              <a:t> </a:t>
            </a:r>
            <a:r>
              <a:rPr lang="de-DE" sz="2000" b="1" dirty="0" err="1">
                <a:solidFill>
                  <a:srgbClr val="CC0080"/>
                </a:solidFill>
              </a:rPr>
              <a:t>and</a:t>
            </a:r>
            <a:r>
              <a:rPr lang="de-DE" sz="2000" b="1" dirty="0">
                <a:solidFill>
                  <a:srgbClr val="CC0080"/>
                </a:solidFill>
              </a:rPr>
              <a:t> </a:t>
            </a:r>
            <a:r>
              <a:rPr lang="de-DE" sz="2000" b="1" dirty="0" err="1">
                <a:solidFill>
                  <a:srgbClr val="CC0080"/>
                </a:solidFill>
              </a:rPr>
              <a:t>train</a:t>
            </a:r>
            <a:endParaRPr lang="de-DE" sz="2000" b="1" dirty="0">
              <a:solidFill>
                <a:srgbClr val="CC0080"/>
              </a:solidFill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6177562" y="1089066"/>
            <a:ext cx="1816301" cy="1818351"/>
          </a:xfrm>
          <a:prstGeom prst="ellipse">
            <a:avLst/>
          </a:prstGeom>
          <a:solidFill>
            <a:schemeClr val="accent5">
              <a:lumMod val="95000"/>
            </a:schemeClr>
          </a:solidFill>
          <a:ln w="31750">
            <a:solidFill>
              <a:srgbClr val="21AB6D"/>
            </a:solidFill>
          </a:ln>
        </p:spPr>
        <p:txBody>
          <a:bodyPr vert="horz" wrap="square" lIns="0" tIns="0" rIns="0" bIns="0" rtlCol="0" anchor="ctr">
            <a:noAutofit/>
          </a:bodyPr>
          <a:lstStyle/>
          <a:p>
            <a:pPr algn="ctr"/>
            <a:r>
              <a:rPr lang="de-DE" sz="2000" b="1" dirty="0">
                <a:solidFill>
                  <a:srgbClr val="21AB6D"/>
                </a:solidFill>
              </a:rPr>
              <a:t>Word-</a:t>
            </a:r>
            <a:r>
              <a:rPr lang="de-DE" sz="2000" b="1" dirty="0" err="1">
                <a:solidFill>
                  <a:srgbClr val="21AB6D"/>
                </a:solidFill>
              </a:rPr>
              <a:t>banks</a:t>
            </a:r>
            <a:endParaRPr lang="de-DE" b="1" dirty="0">
              <a:solidFill>
                <a:srgbClr val="21AB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467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3" grpId="0" animBg="1"/>
      <p:bldP spid="18" grpId="0" animBg="1"/>
      <p:bldP spid="20" grpId="0" animBg="1"/>
      <p:bldP spid="21" grpId="0"/>
      <p:bldP spid="22" grpId="0" animBg="1"/>
      <p:bldP spid="2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2957" y="497150"/>
            <a:ext cx="8436638" cy="457007"/>
          </a:xfrm>
        </p:spPr>
        <p:txBody>
          <a:bodyPr>
            <a:normAutofit fontScale="90000"/>
          </a:bodyPr>
          <a:lstStyle/>
          <a:p>
            <a:r>
              <a:rPr lang="de-DE" altLang="de-DE" dirty="0" err="1">
                <a:latin typeface="Trebuchet MS" pitchFamily="34" charset="0"/>
                <a:ea typeface="ヒラギノ角ゴ Pro W3"/>
                <a:cs typeface="ヒラギノ角ゴ Pro W3"/>
              </a:rPr>
              <a:t>Storyline</a:t>
            </a:r>
            <a:r>
              <a:rPr lang="de-DE" altLang="de-DE" dirty="0">
                <a:latin typeface="Trebuchet MS" pitchFamily="34" charset="0"/>
                <a:ea typeface="ヒラギノ角ゴ Pro W3"/>
                <a:cs typeface="ヒラギノ角ゴ Pro W3"/>
              </a:rPr>
              <a:t> und Illustrationen </a:t>
            </a:r>
            <a:endParaRPr lang="de-DE" dirty="0"/>
          </a:p>
        </p:txBody>
      </p:sp>
      <p:sp>
        <p:nvSpPr>
          <p:cNvPr id="16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9507"/>
            <a:ext cx="4980391" cy="274637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050" dirty="0" err="1"/>
              <a:t>Camden</a:t>
            </a:r>
            <a:r>
              <a:rPr lang="de-DE" sz="1050" dirty="0"/>
              <a:t> Town 2020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56260" y="1104900"/>
            <a:ext cx="3131820" cy="33299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556260" y="1257300"/>
            <a:ext cx="5430472" cy="270222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marL="285750" indent="-285750">
              <a:lnSpc>
                <a:spcPct val="12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Bewährtes </a:t>
            </a:r>
            <a:r>
              <a:rPr lang="de-DE" altLang="de-DE" dirty="0" err="1">
                <a:solidFill>
                  <a:schemeClr val="bg1"/>
                </a:solidFill>
                <a:ea typeface="ヒラギノ角ゴ Pro W3"/>
                <a:cs typeface="ヒラギノ角ゴ Pro W3"/>
              </a:rPr>
              <a:t>Storyline</a:t>
            </a:r>
            <a:r>
              <a:rPr lang="de-DE" altLang="de-DE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-Personal</a:t>
            </a:r>
          </a:p>
          <a:p>
            <a:pPr marL="285750" indent="-285750">
              <a:lnSpc>
                <a:spcPct val="12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Mischung aus bekannten und </a:t>
            </a:r>
            <a:r>
              <a:rPr lang="de-DE" altLang="de-DE">
                <a:solidFill>
                  <a:schemeClr val="bg1"/>
                </a:solidFill>
                <a:ea typeface="ヒラギノ角ゴ Pro W3"/>
                <a:cs typeface="ヒラギノ角ゴ Pro W3"/>
              </a:rPr>
              <a:t>neuen Plot</a:t>
            </a:r>
            <a:endParaRPr lang="de-DE" altLang="de-DE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531" y="1109472"/>
            <a:ext cx="3184795" cy="2566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8706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2957" y="497150"/>
            <a:ext cx="8436638" cy="457007"/>
          </a:xfrm>
        </p:spPr>
        <p:txBody>
          <a:bodyPr>
            <a:normAutofit fontScale="90000"/>
          </a:bodyPr>
          <a:lstStyle/>
          <a:p>
            <a:r>
              <a:rPr lang="de-DE" altLang="de-DE" dirty="0">
                <a:latin typeface="Trebuchet MS" pitchFamily="34" charset="0"/>
                <a:ea typeface="ヒラギノ角ゴ Pro W3"/>
                <a:cs typeface="ヒラギノ角ゴ Pro W3"/>
              </a:rPr>
              <a:t>Medienkompetenz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3096166" y="1286540"/>
            <a:ext cx="5508433" cy="296597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dirty="0">
                <a:ea typeface="ヒラギノ角ゴ Pro W3"/>
                <a:cs typeface="ヒラギノ角ゴ Pro W3"/>
              </a:rPr>
              <a:t>Verstärkte Einbindung von Aufgaben zur Medienkompetenz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dirty="0">
                <a:ea typeface="ヒラギノ角ゴ Pro W3"/>
                <a:cs typeface="ヒラギノ角ゴ Pro W3"/>
              </a:rPr>
              <a:t>Kennzeichnung von Medienkompetenz-Aufgaben im Schülerband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dirty="0">
                <a:ea typeface="ヒラギノ角ゴ Pro W3"/>
                <a:cs typeface="ヒラギノ角ゴ Pro W3"/>
              </a:rPr>
              <a:t>Zusatzangebote: per </a:t>
            </a:r>
            <a:r>
              <a:rPr lang="de-DE" altLang="de-DE" dirty="0" err="1">
                <a:ea typeface="ヒラギノ角ゴ Pro W3"/>
                <a:cs typeface="ヒラギノ角ゴ Pro W3"/>
              </a:rPr>
              <a:t>Webcode</a:t>
            </a:r>
            <a:r>
              <a:rPr lang="de-DE" altLang="de-DE" dirty="0">
                <a:ea typeface="ヒラギノ角ゴ Pro W3"/>
                <a:cs typeface="ヒラギノ角ゴ Pro W3"/>
              </a:rPr>
              <a:t>, </a:t>
            </a:r>
            <a:br>
              <a:rPr lang="de-DE" altLang="de-DE" dirty="0">
                <a:ea typeface="ヒラギノ角ゴ Pro W3"/>
                <a:cs typeface="ヒラギノ角ゴ Pro W3"/>
              </a:rPr>
            </a:br>
            <a:r>
              <a:rPr lang="de-DE" altLang="de-DE" dirty="0">
                <a:ea typeface="ヒラギノ角ゴ Pro W3"/>
                <a:cs typeface="ヒラギノ角ゴ Pro W3"/>
              </a:rPr>
              <a:t>in Lehrer-</a:t>
            </a:r>
            <a:r>
              <a:rPr lang="de-DE" altLang="de-DE" dirty="0" err="1">
                <a:ea typeface="ヒラギノ角ゴ Pro W3"/>
                <a:cs typeface="ヒラギノ角ゴ Pro W3"/>
              </a:rPr>
              <a:t>BiBox</a:t>
            </a:r>
            <a:r>
              <a:rPr lang="de-DE" altLang="de-DE" dirty="0">
                <a:ea typeface="ヒラギノ角ゴ Pro W3"/>
                <a:cs typeface="ヒラギノ角ゴ Pro W3"/>
              </a:rPr>
              <a:t>, im Workbook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dirty="0">
                <a:ea typeface="ヒラギノ角ゴ Pro W3"/>
                <a:cs typeface="ヒラギノ角ゴ Pro W3"/>
              </a:rPr>
              <a:t>weiterführende methodisch-didaktische Hinweise in Materialien für Lehrkräfte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-2274727" y="1762698"/>
            <a:ext cx="2115239" cy="2038121"/>
          </a:xfrm>
          <a:prstGeom prst="ellipse">
            <a:avLst/>
          </a:prstGeom>
          <a:solidFill>
            <a:schemeClr val="accent5">
              <a:lumMod val="95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de-DE" i="1" dirty="0"/>
              <a:t>Medien-bildung in </a:t>
            </a:r>
            <a:r>
              <a:rPr lang="de-DE" i="1" dirty="0" err="1"/>
              <a:t>Camden</a:t>
            </a:r>
            <a:r>
              <a:rPr lang="de-DE" i="1" dirty="0"/>
              <a:t> Town</a:t>
            </a:r>
          </a:p>
        </p:txBody>
      </p:sp>
      <p:sp>
        <p:nvSpPr>
          <p:cNvPr id="8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9507"/>
            <a:ext cx="4980391" cy="274637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050" dirty="0" err="1"/>
              <a:t>Camden</a:t>
            </a:r>
            <a:r>
              <a:rPr lang="de-DE" sz="1050" dirty="0"/>
              <a:t> Town 2020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88" y="1424939"/>
            <a:ext cx="1078992" cy="1078992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dist="889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966396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2.	</a:t>
            </a:r>
            <a:r>
              <a:rPr lang="de-DE" dirty="0" err="1"/>
              <a:t>Camden</a:t>
            </a:r>
            <a:r>
              <a:rPr lang="de-DE" dirty="0"/>
              <a:t> Town 2020:</a:t>
            </a:r>
            <a:br>
              <a:rPr lang="de-DE" dirty="0"/>
            </a:br>
            <a:br>
              <a:rPr lang="de-DE" dirty="0"/>
            </a:br>
            <a:r>
              <a:rPr lang="de-DE" dirty="0"/>
              <a:t>Differenzierungskonzept</a:t>
            </a:r>
          </a:p>
        </p:txBody>
      </p:sp>
      <p:sp>
        <p:nvSpPr>
          <p:cNvPr id="7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de-DE" sz="1050" dirty="0" err="1"/>
              <a:t>Camden</a:t>
            </a:r>
            <a:r>
              <a:rPr lang="de-DE" sz="1050" dirty="0"/>
              <a:t> </a:t>
            </a:r>
            <a:r>
              <a:rPr lang="de-DE" dirty="0"/>
              <a:t>Town</a:t>
            </a:r>
            <a:r>
              <a:rPr lang="de-DE" sz="1050" dirty="0"/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3464193613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9507"/>
            <a:ext cx="4980391" cy="274637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050" dirty="0" err="1"/>
              <a:t>Camden</a:t>
            </a:r>
            <a:r>
              <a:rPr lang="de-DE" sz="1050" dirty="0"/>
              <a:t> Town 2020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56260" y="1104900"/>
            <a:ext cx="3131820" cy="33299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556260" y="508958"/>
            <a:ext cx="7764780" cy="407828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r>
              <a:rPr lang="de-DE" altLang="de-DE" b="1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Target </a:t>
            </a:r>
            <a:r>
              <a:rPr lang="de-DE" altLang="de-DE" b="1" dirty="0" err="1">
                <a:solidFill>
                  <a:schemeClr val="bg1"/>
                </a:solidFill>
                <a:ea typeface="ヒラギノ角ゴ Pro W3"/>
                <a:cs typeface="ヒラギノ角ゴ Pro W3"/>
              </a:rPr>
              <a:t>tasks</a:t>
            </a:r>
            <a:r>
              <a:rPr lang="de-DE" altLang="de-DE" b="1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 als Möglichkeit der Differenzierung</a:t>
            </a:r>
            <a:r>
              <a:rPr lang="de-DE" altLang="de-DE" b="1" i="1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 </a:t>
            </a:r>
          </a:p>
          <a:p>
            <a:pPr marL="285750" indent="-285750">
              <a:lnSpc>
                <a:spcPct val="12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Offene Aufgaben, die unterschiedliche Ergebnisse ermöglichen</a:t>
            </a:r>
          </a:p>
          <a:p>
            <a:pPr marL="285750" indent="-285750">
              <a:lnSpc>
                <a:spcPct val="12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Individuelle Differenzierungsmöglichkeiten durch </a:t>
            </a:r>
            <a:r>
              <a:rPr lang="de-DE" altLang="de-DE" i="1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Target </a:t>
            </a:r>
            <a:r>
              <a:rPr lang="de-DE" altLang="de-DE" i="1" dirty="0" err="1">
                <a:solidFill>
                  <a:schemeClr val="bg1"/>
                </a:solidFill>
                <a:ea typeface="ヒラギノ角ゴ Pro W3"/>
                <a:cs typeface="ヒラギノ角ゴ Pro W3"/>
              </a:rPr>
              <a:t>tasks</a:t>
            </a:r>
            <a:r>
              <a:rPr lang="de-DE" altLang="de-DE" i="1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 </a:t>
            </a:r>
            <a:r>
              <a:rPr lang="de-DE" altLang="de-DE" i="1" dirty="0" err="1">
                <a:solidFill>
                  <a:schemeClr val="bg1"/>
                </a:solidFill>
                <a:ea typeface="ヒラギノ角ゴ Pro W3"/>
                <a:cs typeface="ヒラギノ角ゴ Pro W3"/>
              </a:rPr>
              <a:t>tools</a:t>
            </a:r>
            <a:endParaRPr lang="de-DE" altLang="de-DE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31707131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BC800A-18EF-46EB-A513-AE8721922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Englischunterricht 2020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5A3E7AC-C0A2-4557-8595-C50936747D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046134"/>
            <a:ext cx="9144000" cy="2326487"/>
          </a:xfrm>
        </p:spPr>
        <p:txBody>
          <a:bodyPr/>
          <a:lstStyle/>
          <a:p>
            <a:pPr marL="0" indent="0">
              <a:buNone/>
            </a:pPr>
            <a:r>
              <a:rPr lang="de-DE" sz="3000" dirty="0"/>
              <a:t>			Inhalt   -   Sprache   -    Aufgabe</a:t>
            </a:r>
          </a:p>
          <a:p>
            <a:pPr marL="0" indent="0">
              <a:buNone/>
            </a:pPr>
            <a:r>
              <a:rPr lang="de-DE" sz="3000" dirty="0"/>
              <a:t>	         </a:t>
            </a:r>
            <a:r>
              <a:rPr lang="de-DE" sz="3000" dirty="0" err="1"/>
              <a:t>meaningful</a:t>
            </a:r>
            <a:r>
              <a:rPr lang="de-DE" sz="3000" dirty="0"/>
              <a:t>   </a:t>
            </a:r>
            <a:r>
              <a:rPr lang="de-DE" sz="3000" dirty="0" err="1">
                <a:solidFill>
                  <a:srgbClr val="F2F2F2"/>
                </a:solidFill>
              </a:rPr>
              <a:t>authentic</a:t>
            </a:r>
            <a:r>
              <a:rPr lang="de-DE" sz="3000" dirty="0">
                <a:solidFill>
                  <a:srgbClr val="F2F2F2"/>
                </a:solidFill>
              </a:rPr>
              <a:t>    </a:t>
            </a:r>
            <a:r>
              <a:rPr lang="de-DE" sz="3000" dirty="0" err="1">
                <a:solidFill>
                  <a:srgbClr val="F2F2F2"/>
                </a:solidFill>
              </a:rPr>
              <a:t>challenging</a:t>
            </a:r>
            <a:endParaRPr lang="de-DE" sz="3000" dirty="0">
              <a:solidFill>
                <a:srgbClr val="F2F2F2"/>
              </a:solidFill>
            </a:endParaRPr>
          </a:p>
          <a:p>
            <a:pPr marL="0" indent="0" algn="ctr">
              <a:buNone/>
            </a:pPr>
            <a:endParaRPr lang="de-DE" sz="3000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6F9EF3C2-C1B7-4F8A-B893-E06474321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01060" y="1263622"/>
            <a:ext cx="1807466" cy="24759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FAE232F-C7E4-498C-9A43-588A457511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63622"/>
            <a:ext cx="1807466" cy="24759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3739510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9507"/>
            <a:ext cx="4980391" cy="274637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050" dirty="0" err="1"/>
              <a:t>Camden</a:t>
            </a:r>
            <a:r>
              <a:rPr lang="de-DE" sz="1050" dirty="0"/>
              <a:t> Town 2020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56260" y="1104900"/>
            <a:ext cx="3131820" cy="33299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556260" y="457201"/>
            <a:ext cx="7764780" cy="413004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r>
              <a:rPr lang="de-DE" altLang="de-DE" b="1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NEU: Umfassender Differenzierungsanhang </a:t>
            </a:r>
            <a:r>
              <a:rPr lang="de-DE" altLang="de-DE" b="1" i="1" dirty="0" err="1">
                <a:solidFill>
                  <a:schemeClr val="bg1"/>
                </a:solidFill>
                <a:ea typeface="ヒラギノ角ゴ Pro W3"/>
                <a:cs typeface="ヒラギノ角ゴ Pro W3"/>
              </a:rPr>
              <a:t>Diff</a:t>
            </a:r>
            <a:r>
              <a:rPr lang="de-DE" altLang="de-DE" b="1" i="1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 </a:t>
            </a:r>
            <a:r>
              <a:rPr lang="de-DE" altLang="de-DE" b="1" i="1" dirty="0" err="1">
                <a:solidFill>
                  <a:schemeClr val="bg1"/>
                </a:solidFill>
                <a:ea typeface="ヒラギノ角ゴ Pro W3"/>
                <a:cs typeface="ヒラギノ角ゴ Pro W3"/>
              </a:rPr>
              <a:t>and</a:t>
            </a:r>
            <a:r>
              <a:rPr lang="de-DE" altLang="de-DE" b="1" i="1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 </a:t>
            </a:r>
            <a:r>
              <a:rPr lang="de-DE" altLang="de-DE" b="1" i="1" dirty="0" err="1">
                <a:solidFill>
                  <a:schemeClr val="bg1"/>
                </a:solidFill>
                <a:ea typeface="ヒラギノ角ゴ Pro W3"/>
                <a:cs typeface="ヒラギノ角ゴ Pro W3"/>
              </a:rPr>
              <a:t>train</a:t>
            </a:r>
            <a:r>
              <a:rPr lang="de-DE" altLang="de-DE" b="1" i="1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 </a:t>
            </a:r>
          </a:p>
          <a:p>
            <a:pPr marL="285750" indent="-285750">
              <a:lnSpc>
                <a:spcPct val="12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Differenzierende Übungen und Trainingsübungen zu den Kapiteln</a:t>
            </a:r>
          </a:p>
          <a:p>
            <a:pPr marL="285750" indent="-285750">
              <a:lnSpc>
                <a:spcPct val="12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Kategorien: </a:t>
            </a:r>
          </a:p>
          <a:p>
            <a:pPr marL="576000" lvl="8" indent="-285750">
              <a:lnSpc>
                <a:spcPct val="124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altLang="de-DE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Support</a:t>
            </a:r>
          </a:p>
          <a:p>
            <a:pPr marL="576000" lvl="8" indent="-285750">
              <a:lnSpc>
                <a:spcPct val="124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altLang="de-DE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Easy alternative</a:t>
            </a:r>
          </a:p>
          <a:p>
            <a:pPr marL="576000" lvl="8" indent="-285750">
              <a:lnSpc>
                <a:spcPct val="124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altLang="de-DE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Extra</a:t>
            </a:r>
          </a:p>
          <a:p>
            <a:pPr marL="576000" lvl="8" indent="-285750">
              <a:lnSpc>
                <a:spcPct val="124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altLang="de-DE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Training</a:t>
            </a:r>
          </a:p>
          <a:p>
            <a:pPr marL="576000" lvl="8" indent="-285750">
              <a:lnSpc>
                <a:spcPct val="124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de-DE" altLang="de-DE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31563993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580" b="15587"/>
          <a:stretch/>
        </p:blipFill>
        <p:spPr>
          <a:xfrm>
            <a:off x="618388" y="2727143"/>
            <a:ext cx="5760000" cy="1472293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dist="889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678" b="21242"/>
          <a:stretch/>
        </p:blipFill>
        <p:spPr>
          <a:xfrm>
            <a:off x="618388" y="956732"/>
            <a:ext cx="5760000" cy="1569802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dist="889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9507"/>
            <a:ext cx="4980391" cy="274637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050" dirty="0" err="1"/>
              <a:t>Camden</a:t>
            </a:r>
            <a:r>
              <a:rPr lang="de-DE" sz="1050" dirty="0"/>
              <a:t> Town 2020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56260" y="1104900"/>
            <a:ext cx="3131820" cy="33299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708660" y="954157"/>
            <a:ext cx="7612380" cy="363308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556260" y="465827"/>
            <a:ext cx="7764780" cy="412141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r>
              <a:rPr lang="de-DE" altLang="de-DE" b="1" dirty="0" err="1">
                <a:solidFill>
                  <a:schemeClr val="bg1"/>
                </a:solidFill>
                <a:ea typeface="ヒラギノ角ゴ Pro W3"/>
                <a:cs typeface="ヒラギノ角ゴ Pro W3"/>
              </a:rPr>
              <a:t>Diff</a:t>
            </a:r>
            <a:r>
              <a:rPr lang="de-DE" altLang="de-DE" b="1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 </a:t>
            </a:r>
            <a:r>
              <a:rPr lang="de-DE" altLang="de-DE" b="1" dirty="0" err="1">
                <a:solidFill>
                  <a:schemeClr val="bg1"/>
                </a:solidFill>
                <a:ea typeface="ヒラギノ角ゴ Pro W3"/>
                <a:cs typeface="ヒラギノ角ゴ Pro W3"/>
              </a:rPr>
              <a:t>and</a:t>
            </a:r>
            <a:r>
              <a:rPr lang="de-DE" altLang="de-DE" b="1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 </a:t>
            </a:r>
            <a:r>
              <a:rPr lang="de-DE" altLang="de-DE" b="1" dirty="0" err="1">
                <a:solidFill>
                  <a:schemeClr val="bg1"/>
                </a:solidFill>
                <a:ea typeface="ヒラギノ角ゴ Pro W3"/>
                <a:cs typeface="ヒラギノ角ゴ Pro W3"/>
              </a:rPr>
              <a:t>train</a:t>
            </a:r>
            <a:r>
              <a:rPr lang="de-DE" altLang="de-DE" b="1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: Support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1213276" y="1363980"/>
            <a:ext cx="1195648" cy="181052"/>
          </a:xfrm>
          <a:prstGeom prst="rect">
            <a:avLst/>
          </a:prstGeom>
          <a:ln w="12700">
            <a:solidFill>
              <a:srgbClr val="FF0000"/>
            </a:solidFill>
          </a:ln>
        </p:spPr>
        <p:txBody>
          <a:bodyPr vert="horz" wrap="square" lIns="91440" tIns="45720" rIns="91440" bIns="45720" rtlCol="0" anchor="t">
            <a:noAutofit/>
          </a:bodyPr>
          <a:lstStyle/>
          <a:p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2350868" y="2781299"/>
            <a:ext cx="738873" cy="196868"/>
          </a:xfrm>
          <a:prstGeom prst="rect">
            <a:avLst/>
          </a:prstGeom>
          <a:ln w="12700">
            <a:solidFill>
              <a:srgbClr val="FF0000"/>
            </a:solidFill>
          </a:ln>
        </p:spPr>
        <p:txBody>
          <a:bodyPr vert="horz" wrap="square" lIns="91440" tIns="45720" rIns="91440" bIns="45720" rtlCol="0" anchor="t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258809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0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9507"/>
            <a:ext cx="4980391" cy="274637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050" dirty="0" err="1"/>
              <a:t>Camden</a:t>
            </a:r>
            <a:r>
              <a:rPr lang="de-DE" sz="1050" dirty="0"/>
              <a:t> Town 2020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56260" y="1104900"/>
            <a:ext cx="3131820" cy="33299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708660" y="954157"/>
            <a:ext cx="7612380" cy="363308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556260" y="500331"/>
            <a:ext cx="7764780" cy="408690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r>
              <a:rPr lang="de-DE" altLang="de-DE" b="1" dirty="0" err="1">
                <a:solidFill>
                  <a:schemeClr val="bg1"/>
                </a:solidFill>
                <a:ea typeface="ヒラギノ角ゴ Pro W3"/>
                <a:cs typeface="ヒラギノ角ゴ Pro W3"/>
              </a:rPr>
              <a:t>Diff</a:t>
            </a:r>
            <a:r>
              <a:rPr lang="de-DE" altLang="de-DE" b="1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 </a:t>
            </a:r>
            <a:r>
              <a:rPr lang="de-DE" altLang="de-DE" b="1" dirty="0" err="1">
                <a:solidFill>
                  <a:schemeClr val="bg1"/>
                </a:solidFill>
                <a:ea typeface="ヒラギノ角ゴ Pro W3"/>
                <a:cs typeface="ヒラギノ角ゴ Pro W3"/>
              </a:rPr>
              <a:t>and</a:t>
            </a:r>
            <a:r>
              <a:rPr lang="de-DE" altLang="de-DE" b="1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 </a:t>
            </a:r>
            <a:r>
              <a:rPr lang="de-DE" altLang="de-DE" b="1" dirty="0" err="1">
                <a:solidFill>
                  <a:schemeClr val="bg1"/>
                </a:solidFill>
                <a:ea typeface="ヒラギノ角ゴ Pro W3"/>
                <a:cs typeface="ヒラギノ角ゴ Pro W3"/>
              </a:rPr>
              <a:t>train</a:t>
            </a:r>
            <a:r>
              <a:rPr lang="de-DE" altLang="de-DE" b="1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: Easy alternative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502" r="48648" b="7660"/>
          <a:stretch/>
        </p:blipFill>
        <p:spPr>
          <a:xfrm>
            <a:off x="636134" y="945529"/>
            <a:ext cx="2957856" cy="1563752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dist="889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feld 9"/>
          <p:cNvSpPr txBox="1"/>
          <p:nvPr/>
        </p:nvSpPr>
        <p:spPr>
          <a:xfrm>
            <a:off x="1150601" y="1604884"/>
            <a:ext cx="1406704" cy="173674"/>
          </a:xfrm>
          <a:prstGeom prst="rect">
            <a:avLst/>
          </a:prstGeom>
          <a:ln w="12700">
            <a:solidFill>
              <a:srgbClr val="FF0000"/>
            </a:solidFill>
          </a:ln>
        </p:spPr>
        <p:txBody>
          <a:bodyPr vert="horz" wrap="square" lIns="91440" tIns="45720" rIns="91440" bIns="45720" rtlCol="0" anchor="t">
            <a:noAutofit/>
          </a:bodyPr>
          <a:lstStyle/>
          <a:p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09" b="20207"/>
          <a:stretch/>
        </p:blipFill>
        <p:spPr>
          <a:xfrm>
            <a:off x="610527" y="2718440"/>
            <a:ext cx="5760000" cy="1417678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dist="889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feld 10"/>
          <p:cNvSpPr txBox="1"/>
          <p:nvPr/>
        </p:nvSpPr>
        <p:spPr>
          <a:xfrm>
            <a:off x="2799427" y="2892213"/>
            <a:ext cx="1135880" cy="196868"/>
          </a:xfrm>
          <a:prstGeom prst="rect">
            <a:avLst/>
          </a:prstGeom>
          <a:ln w="12700">
            <a:solidFill>
              <a:srgbClr val="FF0000"/>
            </a:solidFill>
          </a:ln>
        </p:spPr>
        <p:txBody>
          <a:bodyPr vert="horz" wrap="square" lIns="91440" tIns="45720" rIns="91440" bIns="45720" rtlCol="0" anchor="t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964637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57" b="55317"/>
          <a:stretch/>
        </p:blipFill>
        <p:spPr>
          <a:xfrm>
            <a:off x="645049" y="1751207"/>
            <a:ext cx="5760000" cy="2824254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dist="889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724" b="6138"/>
          <a:stretch/>
        </p:blipFill>
        <p:spPr>
          <a:xfrm>
            <a:off x="645049" y="1104900"/>
            <a:ext cx="5760000" cy="47983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dist="889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9507"/>
            <a:ext cx="4980391" cy="274637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050" dirty="0" err="1"/>
              <a:t>Camden</a:t>
            </a:r>
            <a:r>
              <a:rPr lang="de-DE" sz="1050" dirty="0"/>
              <a:t> Town 2020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56260" y="1104900"/>
            <a:ext cx="3131820" cy="33299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708660" y="954157"/>
            <a:ext cx="7612380" cy="363308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556260" y="517585"/>
            <a:ext cx="7764780" cy="406965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r>
              <a:rPr lang="de-DE" altLang="de-DE" b="1" dirty="0" err="1">
                <a:solidFill>
                  <a:schemeClr val="bg1"/>
                </a:solidFill>
                <a:ea typeface="ヒラギノ角ゴ Pro W3"/>
                <a:cs typeface="ヒラギノ角ゴ Pro W3"/>
              </a:rPr>
              <a:t>Diff</a:t>
            </a:r>
            <a:r>
              <a:rPr lang="de-DE" altLang="de-DE" b="1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 </a:t>
            </a:r>
            <a:r>
              <a:rPr lang="de-DE" altLang="de-DE" b="1" dirty="0" err="1">
                <a:solidFill>
                  <a:schemeClr val="bg1"/>
                </a:solidFill>
                <a:ea typeface="ヒラギノ角ゴ Pro W3"/>
                <a:cs typeface="ヒラギノ角ゴ Pro W3"/>
              </a:rPr>
              <a:t>and</a:t>
            </a:r>
            <a:r>
              <a:rPr lang="de-DE" altLang="de-DE" b="1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 </a:t>
            </a:r>
            <a:r>
              <a:rPr lang="de-DE" altLang="de-DE" b="1" dirty="0" err="1">
                <a:solidFill>
                  <a:schemeClr val="bg1"/>
                </a:solidFill>
                <a:ea typeface="ヒラギノ角ゴ Pro W3"/>
                <a:cs typeface="ヒラギノ角ゴ Pro W3"/>
              </a:rPr>
              <a:t>train</a:t>
            </a:r>
            <a:r>
              <a:rPr lang="de-DE" altLang="de-DE" b="1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: Extra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1198226" y="1408534"/>
            <a:ext cx="1078249" cy="173674"/>
          </a:xfrm>
          <a:prstGeom prst="rect">
            <a:avLst/>
          </a:prstGeom>
          <a:ln w="12700">
            <a:solidFill>
              <a:srgbClr val="FF0000"/>
            </a:solidFill>
          </a:ln>
        </p:spPr>
        <p:txBody>
          <a:bodyPr vert="horz" wrap="square" lIns="91440" tIns="45720" rIns="91440" bIns="45720" rtlCol="0" anchor="t">
            <a:noAutofit/>
          </a:bodyPr>
          <a:lstStyle/>
          <a:p>
            <a:endParaRPr lang="de-DE" dirty="0"/>
          </a:p>
        </p:txBody>
      </p:sp>
      <p:sp>
        <p:nvSpPr>
          <p:cNvPr id="14" name="Textfeld 13"/>
          <p:cNvSpPr txBox="1"/>
          <p:nvPr/>
        </p:nvSpPr>
        <p:spPr>
          <a:xfrm>
            <a:off x="2778086" y="1809974"/>
            <a:ext cx="824307" cy="196868"/>
          </a:xfrm>
          <a:prstGeom prst="rect">
            <a:avLst/>
          </a:prstGeom>
          <a:ln w="12700">
            <a:solidFill>
              <a:srgbClr val="FF0000"/>
            </a:solidFill>
          </a:ln>
        </p:spPr>
        <p:txBody>
          <a:bodyPr vert="horz" wrap="square" lIns="91440" tIns="45720" rIns="91440" bIns="45720" rtlCol="0" anchor="t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618137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9507"/>
            <a:ext cx="4980391" cy="274637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050" dirty="0" err="1"/>
              <a:t>Camden</a:t>
            </a:r>
            <a:r>
              <a:rPr lang="de-DE" sz="1050" dirty="0"/>
              <a:t> Town 2020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56260" y="1104900"/>
            <a:ext cx="3131820" cy="33299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708660" y="954157"/>
            <a:ext cx="7612380" cy="363308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556260" y="508959"/>
            <a:ext cx="7764780" cy="407828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r>
              <a:rPr lang="de-DE" altLang="de-DE" b="1" dirty="0" err="1">
                <a:solidFill>
                  <a:schemeClr val="bg1"/>
                </a:solidFill>
                <a:ea typeface="ヒラギノ角ゴ Pro W3"/>
                <a:cs typeface="ヒラギノ角ゴ Pro W3"/>
              </a:rPr>
              <a:t>Diff</a:t>
            </a:r>
            <a:r>
              <a:rPr lang="de-DE" altLang="de-DE" b="1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 </a:t>
            </a:r>
            <a:r>
              <a:rPr lang="de-DE" altLang="de-DE" b="1" dirty="0" err="1">
                <a:solidFill>
                  <a:schemeClr val="bg1"/>
                </a:solidFill>
                <a:ea typeface="ヒラギノ角ゴ Pro W3"/>
                <a:cs typeface="ヒラギノ角ゴ Pro W3"/>
              </a:rPr>
              <a:t>and</a:t>
            </a:r>
            <a:r>
              <a:rPr lang="de-DE" altLang="de-DE" b="1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 </a:t>
            </a:r>
            <a:r>
              <a:rPr lang="de-DE" altLang="de-DE" b="1" dirty="0" err="1">
                <a:solidFill>
                  <a:schemeClr val="bg1"/>
                </a:solidFill>
                <a:ea typeface="ヒラギノ角ゴ Pro W3"/>
                <a:cs typeface="ヒラギノ角ゴ Pro W3"/>
              </a:rPr>
              <a:t>train</a:t>
            </a:r>
            <a:r>
              <a:rPr lang="de-DE" altLang="de-DE" b="1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: Training</a:t>
            </a: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52" b="61737"/>
          <a:stretch/>
        </p:blipFill>
        <p:spPr>
          <a:xfrm>
            <a:off x="632341" y="1098063"/>
            <a:ext cx="5760000" cy="820670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dist="889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feld 11"/>
          <p:cNvSpPr txBox="1"/>
          <p:nvPr/>
        </p:nvSpPr>
        <p:spPr>
          <a:xfrm>
            <a:off x="1139966" y="1751171"/>
            <a:ext cx="1406704" cy="173674"/>
          </a:xfrm>
          <a:prstGeom prst="rect">
            <a:avLst/>
          </a:prstGeom>
          <a:ln w="12700">
            <a:solidFill>
              <a:srgbClr val="FF0000"/>
            </a:solidFill>
          </a:ln>
        </p:spPr>
        <p:txBody>
          <a:bodyPr vert="horz" wrap="square" lIns="91440" tIns="45720" rIns="91440" bIns="45720" rtlCol="0" anchor="t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812710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9507"/>
            <a:ext cx="4980391" cy="274637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050" dirty="0" err="1"/>
              <a:t>Camden</a:t>
            </a:r>
            <a:r>
              <a:rPr lang="de-DE" sz="1050" dirty="0"/>
              <a:t> Town 2020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56260" y="1104900"/>
            <a:ext cx="3131820" cy="33299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708660" y="954157"/>
            <a:ext cx="7612380" cy="363308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556260" y="508959"/>
            <a:ext cx="7764780" cy="407828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r>
              <a:rPr lang="de-DE" altLang="de-DE" b="1" dirty="0" err="1">
                <a:solidFill>
                  <a:schemeClr val="bg1"/>
                </a:solidFill>
                <a:ea typeface="ヒラギノ角ゴ Pro W3"/>
                <a:cs typeface="ヒラギノ角ゴ Pro W3"/>
              </a:rPr>
              <a:t>Diff</a:t>
            </a:r>
            <a:r>
              <a:rPr lang="de-DE" altLang="de-DE" b="1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 </a:t>
            </a:r>
            <a:r>
              <a:rPr lang="de-DE" altLang="de-DE" b="1" dirty="0" err="1">
                <a:solidFill>
                  <a:schemeClr val="bg1"/>
                </a:solidFill>
                <a:ea typeface="ヒラギノ角ゴ Pro W3"/>
                <a:cs typeface="ヒラギノ角ゴ Pro W3"/>
              </a:rPr>
              <a:t>and</a:t>
            </a:r>
            <a:r>
              <a:rPr lang="de-DE" altLang="de-DE" b="1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 </a:t>
            </a:r>
            <a:r>
              <a:rPr lang="de-DE" altLang="de-DE" b="1" dirty="0" err="1">
                <a:solidFill>
                  <a:schemeClr val="bg1"/>
                </a:solidFill>
                <a:ea typeface="ヒラギノ角ゴ Pro W3"/>
                <a:cs typeface="ヒラギノ角ゴ Pro W3"/>
              </a:rPr>
              <a:t>train</a:t>
            </a:r>
            <a:r>
              <a:rPr lang="de-DE" altLang="de-DE" b="1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: Training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910" b="23280"/>
          <a:stretch/>
        </p:blipFill>
        <p:spPr>
          <a:xfrm>
            <a:off x="632341" y="2264962"/>
            <a:ext cx="5760000" cy="1009815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dist="889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feld 9"/>
          <p:cNvSpPr txBox="1"/>
          <p:nvPr/>
        </p:nvSpPr>
        <p:spPr>
          <a:xfrm>
            <a:off x="1150601" y="1745058"/>
            <a:ext cx="1406704" cy="173674"/>
          </a:xfrm>
          <a:prstGeom prst="rect">
            <a:avLst/>
          </a:prstGeom>
          <a:ln w="12700">
            <a:solidFill>
              <a:srgbClr val="FF0000"/>
            </a:solidFill>
          </a:ln>
        </p:spPr>
        <p:txBody>
          <a:bodyPr vert="horz" wrap="square" lIns="91440" tIns="45720" rIns="91440" bIns="45720" rtlCol="0" anchor="t">
            <a:noAutofit/>
          </a:bodyPr>
          <a:lstStyle/>
          <a:p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2365933" y="2268567"/>
            <a:ext cx="824307" cy="196868"/>
          </a:xfrm>
          <a:prstGeom prst="rect">
            <a:avLst/>
          </a:prstGeom>
          <a:ln w="12700">
            <a:solidFill>
              <a:srgbClr val="FF0000"/>
            </a:solidFill>
          </a:ln>
        </p:spPr>
        <p:txBody>
          <a:bodyPr vert="horz" wrap="square" lIns="91440" tIns="45720" rIns="91440" bIns="45720" rtlCol="0" anchor="t">
            <a:noAutofit/>
          </a:bodyPr>
          <a:lstStyle/>
          <a:p>
            <a:endParaRPr lang="de-DE" dirty="0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52" b="61737"/>
          <a:stretch/>
        </p:blipFill>
        <p:spPr>
          <a:xfrm>
            <a:off x="632341" y="1098063"/>
            <a:ext cx="5760000" cy="820670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dist="889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feld 12"/>
          <p:cNvSpPr txBox="1"/>
          <p:nvPr/>
        </p:nvSpPr>
        <p:spPr>
          <a:xfrm>
            <a:off x="1139966" y="1751171"/>
            <a:ext cx="1406704" cy="173674"/>
          </a:xfrm>
          <a:prstGeom prst="rect">
            <a:avLst/>
          </a:prstGeom>
          <a:ln w="12700">
            <a:solidFill>
              <a:srgbClr val="FF0000"/>
            </a:solidFill>
          </a:ln>
        </p:spPr>
        <p:txBody>
          <a:bodyPr vert="horz" wrap="square" lIns="91440" tIns="45720" rIns="91440" bIns="45720" rtlCol="0" anchor="t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542334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3.	</a:t>
            </a:r>
            <a:r>
              <a:rPr lang="de-DE" dirty="0" err="1"/>
              <a:t>Camden</a:t>
            </a:r>
            <a:r>
              <a:rPr lang="de-DE" dirty="0"/>
              <a:t> Town 2020 – ein Lehrwerk für jede Unterrichtssituation</a:t>
            </a:r>
          </a:p>
        </p:txBody>
      </p:sp>
      <p:sp>
        <p:nvSpPr>
          <p:cNvPr id="7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de-DE" sz="1050" dirty="0" err="1"/>
              <a:t>Camden</a:t>
            </a:r>
            <a:r>
              <a:rPr lang="de-DE" sz="1050" dirty="0"/>
              <a:t> </a:t>
            </a:r>
            <a:r>
              <a:rPr lang="de-DE" dirty="0"/>
              <a:t>Town</a:t>
            </a:r>
            <a:r>
              <a:rPr lang="de-DE" sz="1050" dirty="0"/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1803391709"/>
      </p:ext>
    </p:extLst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9507"/>
            <a:ext cx="4980391" cy="274637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050" dirty="0" err="1"/>
              <a:t>Camden</a:t>
            </a:r>
            <a:r>
              <a:rPr lang="de-DE" sz="1050" dirty="0"/>
              <a:t> Town 2020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56260" y="1104900"/>
            <a:ext cx="3131820" cy="33299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556260" y="497150"/>
            <a:ext cx="7764780" cy="353816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r>
              <a:rPr lang="de-DE" altLang="de-DE" sz="2000" b="1" dirty="0" err="1">
                <a:solidFill>
                  <a:schemeClr val="bg1"/>
                </a:solidFill>
                <a:ea typeface="ヒラギノ角ゴ Pro W3"/>
                <a:cs typeface="ヒラギノ角ゴ Pro W3"/>
              </a:rPr>
              <a:t>Camden</a:t>
            </a:r>
            <a:r>
              <a:rPr lang="de-DE" altLang="de-DE" sz="2000" b="1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 Town für unterschiedliche Unterrichtssituationen</a:t>
            </a:r>
          </a:p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 b="1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  <a:p>
            <a:pPr>
              <a:lnSpc>
                <a:spcPct val="124000"/>
              </a:lnSpc>
              <a:spcAft>
                <a:spcPts val="600"/>
              </a:spcAft>
            </a:pPr>
            <a:r>
              <a:rPr lang="de-DE" altLang="de-DE" b="1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Situation 1: „Ich habe keine Zeit!“ </a:t>
            </a:r>
          </a:p>
          <a:p>
            <a:pPr>
              <a:lnSpc>
                <a:spcPct val="124000"/>
              </a:lnSpc>
              <a:spcAft>
                <a:spcPts val="600"/>
              </a:spcAft>
            </a:pPr>
            <a:r>
              <a:rPr lang="de-DE" altLang="de-DE" b="1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Situation </a:t>
            </a:r>
            <a:r>
              <a:rPr lang="de-DE" altLang="de-DE" b="1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2: „Grammatik ist das A und O!“</a:t>
            </a:r>
          </a:p>
          <a:p>
            <a:pPr>
              <a:lnSpc>
                <a:spcPct val="124000"/>
              </a:lnSpc>
              <a:spcAft>
                <a:spcPts val="600"/>
              </a:spcAft>
            </a:pPr>
            <a:r>
              <a:rPr lang="de-DE" altLang="de-DE" b="1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Situation </a:t>
            </a:r>
            <a:r>
              <a:rPr lang="de-DE" altLang="de-DE" b="1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3: „Grammatik braucht kein Mensch!“</a:t>
            </a:r>
          </a:p>
          <a:p>
            <a:pPr>
              <a:lnSpc>
                <a:spcPct val="124000"/>
              </a:lnSpc>
              <a:spcAft>
                <a:spcPts val="600"/>
              </a:spcAft>
            </a:pPr>
            <a:r>
              <a:rPr lang="de-DE" altLang="de-DE" b="1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Situation </a:t>
            </a:r>
            <a:r>
              <a:rPr lang="de-DE" altLang="de-DE" b="1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4: „Meine Schüler sind so unterschiedlich!“</a:t>
            </a:r>
          </a:p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 b="1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9045340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9507"/>
            <a:ext cx="4980391" cy="274637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050" dirty="0" err="1"/>
              <a:t>Camden</a:t>
            </a:r>
            <a:r>
              <a:rPr lang="de-DE" sz="1050" dirty="0"/>
              <a:t> Town 2020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56260" y="1104900"/>
            <a:ext cx="3131820" cy="33299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556260" y="497150"/>
            <a:ext cx="5294124" cy="3566514"/>
          </a:xfrm>
          <a:prstGeom prst="rect">
            <a:avLst/>
          </a:prstGeom>
          <a:solidFill>
            <a:schemeClr val="tx1"/>
          </a:solidFill>
        </p:spPr>
        <p:txBody>
          <a:bodyPr vert="horz" wrap="square" lIns="91440" tIns="45720" rIns="91440" bIns="45720" rtlCol="0" anchor="t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r>
              <a:rPr lang="de-DE" altLang="de-DE" b="1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Unterrichtssituation 1: „Ich habe keine Zeit!“ </a:t>
            </a:r>
          </a:p>
          <a:p>
            <a:pPr>
              <a:lnSpc>
                <a:spcPct val="124000"/>
              </a:lnSpc>
              <a:spcAft>
                <a:spcPts val="600"/>
              </a:spcAft>
            </a:pPr>
            <a:r>
              <a:rPr lang="de-DE" altLang="de-DE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Fokus: </a:t>
            </a:r>
            <a:r>
              <a:rPr lang="de-DE" altLang="de-DE" i="1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Target </a:t>
            </a:r>
            <a:r>
              <a:rPr lang="de-DE" altLang="de-DE" i="1" dirty="0" err="1">
                <a:solidFill>
                  <a:schemeClr val="bg1"/>
                </a:solidFill>
                <a:ea typeface="ヒラギノ角ゴ Pro W3"/>
                <a:cs typeface="ヒラギノ角ゴ Pro W3"/>
              </a:rPr>
              <a:t>tasks</a:t>
            </a:r>
            <a:endParaRPr lang="de-DE" altLang="de-DE" i="1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  <a:p>
            <a:pPr marL="285750" indent="-285750">
              <a:lnSpc>
                <a:spcPct val="124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de-DE" dirty="0" err="1">
                <a:solidFill>
                  <a:schemeClr val="bg1"/>
                </a:solidFill>
                <a:ea typeface="ヒラギノ角ゴ Pro W3"/>
                <a:cs typeface="ヒラギノ角ゴ Pro W3"/>
              </a:rPr>
              <a:t>Aufgaben</a:t>
            </a:r>
            <a:r>
              <a:rPr lang="en-US" altLang="de-DE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, die auf die </a:t>
            </a:r>
            <a:r>
              <a:rPr lang="en-US" altLang="de-DE" i="1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Target task </a:t>
            </a:r>
            <a:r>
              <a:rPr lang="en-US" altLang="de-DE" dirty="0" err="1">
                <a:solidFill>
                  <a:schemeClr val="bg1"/>
                </a:solidFill>
                <a:ea typeface="ヒラギノ角ゴ Pro W3"/>
                <a:cs typeface="ヒラギノ角ゴ Pro W3"/>
              </a:rPr>
              <a:t>hinarbeiten</a:t>
            </a:r>
            <a:endParaRPr lang="en-US" altLang="de-DE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  <a:p>
            <a:pPr marL="285750" indent="-285750">
              <a:lnSpc>
                <a:spcPct val="124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de-DE" dirty="0" err="1">
                <a:solidFill>
                  <a:schemeClr val="bg1"/>
                </a:solidFill>
                <a:ea typeface="ヒラギノ角ゴ Pro W3"/>
                <a:cs typeface="ヒラギノ角ゴ Pro W3"/>
              </a:rPr>
              <a:t>Auswahl</a:t>
            </a:r>
            <a:r>
              <a:rPr lang="en-US" altLang="de-DE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 </a:t>
            </a:r>
            <a:r>
              <a:rPr lang="en-US" altLang="de-DE" dirty="0" err="1">
                <a:solidFill>
                  <a:schemeClr val="bg1"/>
                </a:solidFill>
                <a:ea typeface="ヒラギノ角ゴ Pro W3"/>
                <a:cs typeface="ヒラギノ角ゴ Pro W3"/>
              </a:rPr>
              <a:t>aus</a:t>
            </a:r>
            <a:r>
              <a:rPr lang="en-US" altLang="de-DE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 den </a:t>
            </a:r>
            <a:r>
              <a:rPr lang="en-US" altLang="de-DE" i="1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Target task tools</a:t>
            </a:r>
          </a:p>
          <a:p>
            <a:pPr>
              <a:lnSpc>
                <a:spcPct val="124000"/>
              </a:lnSpc>
              <a:spcAft>
                <a:spcPts val="600"/>
              </a:spcAft>
            </a:pPr>
            <a:r>
              <a:rPr lang="en-US" altLang="de-DE" dirty="0" err="1">
                <a:solidFill>
                  <a:schemeClr val="bg1"/>
                </a:solidFill>
                <a:ea typeface="ヒラギノ角ゴ Pro W3"/>
                <a:cs typeface="ヒラギノ角ゴ Pro W3"/>
              </a:rPr>
              <a:t>Verwendung</a:t>
            </a:r>
            <a:r>
              <a:rPr lang="en-US" altLang="de-DE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 des </a:t>
            </a:r>
            <a:r>
              <a:rPr lang="en-US" altLang="de-DE" dirty="0" err="1">
                <a:solidFill>
                  <a:schemeClr val="bg1"/>
                </a:solidFill>
                <a:ea typeface="ヒラギノ角ゴ Pro W3"/>
                <a:cs typeface="ヒラギノ角ゴ Pro W3"/>
              </a:rPr>
              <a:t>Minimalwegs</a:t>
            </a:r>
            <a:endParaRPr lang="en-US" altLang="de-DE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  <a:p>
            <a:pPr>
              <a:lnSpc>
                <a:spcPct val="124000"/>
              </a:lnSpc>
              <a:spcAft>
                <a:spcPts val="600"/>
              </a:spcAft>
            </a:pPr>
            <a:endParaRPr lang="de-DE" dirty="0"/>
          </a:p>
          <a:p>
            <a:pPr>
              <a:lnSpc>
                <a:spcPct val="124000"/>
              </a:lnSpc>
              <a:spcAft>
                <a:spcPts val="600"/>
              </a:spcAft>
            </a:pPr>
            <a:r>
              <a:rPr lang="de-DE" dirty="0">
                <a:solidFill>
                  <a:schemeClr val="bg1"/>
                </a:solidFill>
              </a:rPr>
              <a:t>… und mit der Lehrerfassung des Schülerbandes geht’s noch schneller!</a:t>
            </a:r>
            <a:endParaRPr lang="en-US" altLang="de-DE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 b="1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6193766" y="2458529"/>
            <a:ext cx="2337759" cy="162176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6607834" y="2523467"/>
            <a:ext cx="1509622" cy="137160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de-DE" sz="9600" b="1" dirty="0">
                <a:solidFill>
                  <a:srgbClr val="00B050"/>
                </a:solidFill>
                <a:sym typeface="Wingdings"/>
              </a:rPr>
              <a:t></a:t>
            </a:r>
            <a:endParaRPr lang="de-DE" sz="9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2321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9507"/>
            <a:ext cx="4980391" cy="274637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050" dirty="0" err="1"/>
              <a:t>Camden</a:t>
            </a:r>
            <a:r>
              <a:rPr lang="de-DE" sz="1050" dirty="0"/>
              <a:t> Town 2020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56260" y="1104900"/>
            <a:ext cx="3131820" cy="33299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708660" y="1257300"/>
            <a:ext cx="7612380" cy="33299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 b="1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grpSp>
        <p:nvGrpSpPr>
          <p:cNvPr id="8" name="Gruppieren 7"/>
          <p:cNvGrpSpPr/>
          <p:nvPr/>
        </p:nvGrpSpPr>
        <p:grpSpPr>
          <a:xfrm>
            <a:off x="556260" y="543495"/>
            <a:ext cx="5040000" cy="3447594"/>
            <a:chOff x="-2226696" y="543495"/>
            <a:chExt cx="5040000" cy="3447594"/>
          </a:xfrm>
        </p:grpSpPr>
        <p:pic>
          <p:nvPicPr>
            <p:cNvPr id="2" name="Grafik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26696" y="543496"/>
              <a:ext cx="2520000" cy="3447593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>
              <a:outerShdw blurRad="63500" dist="889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" name="Grafik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304" y="543495"/>
              <a:ext cx="2520000" cy="3447593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>
              <a:outerShdw blurRad="63500" dist="889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1" name="Textfeld 10"/>
          <p:cNvSpPr txBox="1"/>
          <p:nvPr/>
        </p:nvSpPr>
        <p:spPr>
          <a:xfrm>
            <a:off x="3180522" y="1486894"/>
            <a:ext cx="2297927" cy="2274073"/>
          </a:xfrm>
          <a:prstGeom prst="rect">
            <a:avLst/>
          </a:prstGeom>
          <a:solidFill>
            <a:schemeClr val="tx1"/>
          </a:solidFill>
        </p:spPr>
        <p:txBody>
          <a:bodyPr vert="horz" wrap="square" lIns="91440" tIns="45720" rIns="91440" bIns="45720" rtlCol="0" anchor="t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709029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BC800A-18EF-46EB-A513-AE8721922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Englischunterricht 2020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5A3E7AC-C0A2-4557-8595-C50936747D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046134"/>
            <a:ext cx="9144000" cy="2326487"/>
          </a:xfrm>
        </p:spPr>
        <p:txBody>
          <a:bodyPr/>
          <a:lstStyle/>
          <a:p>
            <a:pPr marL="0" indent="0">
              <a:buNone/>
            </a:pPr>
            <a:r>
              <a:rPr lang="de-DE" sz="3000"/>
              <a:t>			Inhalt   -   Sprache   -    Aufgabe</a:t>
            </a:r>
          </a:p>
          <a:p>
            <a:pPr marL="0" indent="0">
              <a:buNone/>
            </a:pPr>
            <a:r>
              <a:rPr lang="de-DE" sz="3000"/>
              <a:t>	         </a:t>
            </a:r>
            <a:r>
              <a:rPr lang="de-DE" sz="3000" err="1"/>
              <a:t>meaningful</a:t>
            </a:r>
            <a:r>
              <a:rPr lang="de-DE" sz="3000"/>
              <a:t>   </a:t>
            </a:r>
            <a:r>
              <a:rPr lang="de-DE" sz="3000" err="1"/>
              <a:t>authentic</a:t>
            </a:r>
            <a:r>
              <a:rPr lang="de-DE" sz="3000"/>
              <a:t>    </a:t>
            </a:r>
            <a:r>
              <a:rPr lang="de-DE" sz="3000" err="1">
                <a:solidFill>
                  <a:srgbClr val="F2F2F2"/>
                </a:solidFill>
              </a:rPr>
              <a:t>challenging</a:t>
            </a:r>
            <a:endParaRPr lang="de-DE" sz="3000">
              <a:solidFill>
                <a:srgbClr val="F2F2F2"/>
              </a:solidFill>
            </a:endParaRPr>
          </a:p>
          <a:p>
            <a:pPr marL="0" indent="0" algn="ctr">
              <a:buNone/>
            </a:pPr>
            <a:endParaRPr lang="de-DE" sz="3000"/>
          </a:p>
          <a:p>
            <a:endParaRPr lang="de-DE"/>
          </a:p>
          <a:p>
            <a:endParaRPr lang="de-DE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6F9EF3C2-C1B7-4F8A-B893-E06474321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01060" y="1263622"/>
            <a:ext cx="1807466" cy="24759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FAE232F-C7E4-498C-9A43-588A457511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63622"/>
            <a:ext cx="1807466" cy="24759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7064521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9507"/>
            <a:ext cx="4980391" cy="274637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050" dirty="0" err="1"/>
              <a:t>Camden</a:t>
            </a:r>
            <a:r>
              <a:rPr lang="de-DE" sz="1050" dirty="0"/>
              <a:t> Town 2020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56260" y="1104900"/>
            <a:ext cx="3131820" cy="33299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708660" y="1257300"/>
            <a:ext cx="7612380" cy="33299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 b="1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850385" y="497151"/>
            <a:ext cx="663830" cy="3072038"/>
          </a:xfrm>
          <a:prstGeom prst="rect">
            <a:avLst/>
          </a:prstGeom>
          <a:solidFill>
            <a:srgbClr val="6699FF"/>
          </a:solidFill>
          <a:effectLst>
            <a:softEdge rad="0"/>
          </a:effectLst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de-DE" dirty="0"/>
              <a:t>A1</a:t>
            </a:r>
          </a:p>
          <a:p>
            <a:r>
              <a:rPr lang="de-DE" dirty="0"/>
              <a:t>A2</a:t>
            </a:r>
          </a:p>
          <a:p>
            <a:r>
              <a:rPr lang="de-DE" dirty="0"/>
              <a:t>A3</a:t>
            </a:r>
          </a:p>
          <a:p>
            <a:r>
              <a:rPr lang="de-DE" dirty="0"/>
              <a:t>A4</a:t>
            </a:r>
          </a:p>
          <a:p>
            <a:r>
              <a:rPr lang="de-DE" dirty="0"/>
              <a:t>A5</a:t>
            </a:r>
          </a:p>
          <a:p>
            <a:r>
              <a:rPr lang="de-DE" dirty="0"/>
              <a:t>A6</a:t>
            </a:r>
          </a:p>
          <a:p>
            <a:r>
              <a:rPr lang="de-DE" dirty="0"/>
              <a:t>A7</a:t>
            </a:r>
          </a:p>
          <a:p>
            <a:r>
              <a:rPr lang="de-DE" dirty="0"/>
              <a:t>A8</a:t>
            </a:r>
          </a:p>
          <a:p>
            <a:r>
              <a:rPr lang="de-DE" dirty="0"/>
              <a:t>A9</a:t>
            </a:r>
          </a:p>
          <a:p>
            <a:r>
              <a:rPr lang="de-DE" dirty="0"/>
              <a:t>A10</a:t>
            </a:r>
          </a:p>
          <a:p>
            <a:r>
              <a:rPr lang="de-DE" dirty="0"/>
              <a:t>A11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5850385" y="497151"/>
            <a:ext cx="663830" cy="3072267"/>
          </a:xfrm>
          <a:prstGeom prst="rect">
            <a:avLst/>
          </a:prstGeom>
          <a:solidFill>
            <a:srgbClr val="6699FF"/>
          </a:solidFill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de-DE" dirty="0"/>
              <a:t>A1</a:t>
            </a:r>
          </a:p>
          <a:p>
            <a:r>
              <a:rPr lang="de-DE" dirty="0"/>
              <a:t>A2</a:t>
            </a:r>
          </a:p>
          <a:p>
            <a:r>
              <a:rPr lang="de-DE" dirty="0"/>
              <a:t>A3</a:t>
            </a:r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A6</a:t>
            </a:r>
          </a:p>
          <a:p>
            <a:endParaRPr lang="de-DE" dirty="0"/>
          </a:p>
          <a:p>
            <a:r>
              <a:rPr lang="de-DE" dirty="0"/>
              <a:t>A8</a:t>
            </a:r>
          </a:p>
          <a:p>
            <a:endParaRPr lang="de-DE" dirty="0"/>
          </a:p>
          <a:p>
            <a:r>
              <a:rPr lang="de-DE" dirty="0"/>
              <a:t>A11</a:t>
            </a:r>
          </a:p>
        </p:txBody>
      </p:sp>
      <p:sp>
        <p:nvSpPr>
          <p:cNvPr id="4" name="Pfeil nach rechts 3"/>
          <p:cNvSpPr/>
          <p:nvPr/>
        </p:nvSpPr>
        <p:spPr>
          <a:xfrm>
            <a:off x="6613255" y="1391087"/>
            <a:ext cx="673395" cy="176473"/>
          </a:xfrm>
          <a:prstGeom prst="rightArrow">
            <a:avLst/>
          </a:prstGeom>
          <a:ln w="6350">
            <a:solidFill>
              <a:schemeClr val="bg1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rtlCol="0" anchor="t" anchorCtr="0"/>
          <a:lstStyle/>
          <a:p>
            <a:pPr algn="ctr">
              <a:lnSpc>
                <a:spcPct val="100000"/>
              </a:lnSpc>
              <a:tabLst>
                <a:tab pos="442913" algn="l"/>
              </a:tabLst>
            </a:pPr>
            <a:endParaRPr lang="de-DE" sz="2400" dirty="0">
              <a:solidFill>
                <a:srgbClr val="646464"/>
              </a:solidFill>
              <a:latin typeface="bs Thomas Sans 1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7388500" y="493387"/>
            <a:ext cx="663830" cy="1727788"/>
          </a:xfrm>
          <a:prstGeom prst="rect">
            <a:avLst/>
          </a:prstGeom>
          <a:solidFill>
            <a:srgbClr val="6699FF"/>
          </a:solidFill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de-DE" dirty="0"/>
              <a:t>A1</a:t>
            </a:r>
          </a:p>
          <a:p>
            <a:r>
              <a:rPr lang="de-DE" dirty="0"/>
              <a:t>A2</a:t>
            </a:r>
          </a:p>
          <a:p>
            <a:r>
              <a:rPr lang="de-DE" dirty="0"/>
              <a:t>A3</a:t>
            </a:r>
          </a:p>
          <a:p>
            <a:r>
              <a:rPr lang="de-DE" dirty="0"/>
              <a:t>A6</a:t>
            </a:r>
          </a:p>
          <a:p>
            <a:r>
              <a:rPr lang="de-DE" dirty="0"/>
              <a:t>A8</a:t>
            </a:r>
          </a:p>
          <a:p>
            <a:r>
              <a:rPr lang="de-DE" dirty="0"/>
              <a:t>A11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" y="497378"/>
            <a:ext cx="2520000" cy="3447593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dist="889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260" y="497378"/>
            <a:ext cx="2520000" cy="3447593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dist="889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feld 14"/>
          <p:cNvSpPr txBox="1"/>
          <p:nvPr/>
        </p:nvSpPr>
        <p:spPr>
          <a:xfrm>
            <a:off x="3156668" y="755374"/>
            <a:ext cx="2369489" cy="501926"/>
          </a:xfrm>
          <a:prstGeom prst="rect">
            <a:avLst/>
          </a:prstGeom>
          <a:solidFill>
            <a:schemeClr val="tx1"/>
          </a:solidFill>
        </p:spPr>
        <p:txBody>
          <a:bodyPr vert="horz" wrap="square" lIns="91440" tIns="45720" rIns="91440" bIns="45720" rtlCol="0" anchor="t">
            <a:noAutofit/>
          </a:bodyPr>
          <a:lstStyle/>
          <a:p>
            <a:endParaRPr lang="de-DE" dirty="0"/>
          </a:p>
        </p:txBody>
      </p:sp>
      <p:sp>
        <p:nvSpPr>
          <p:cNvPr id="17" name="Textfeld 16"/>
          <p:cNvSpPr txBox="1"/>
          <p:nvPr/>
        </p:nvSpPr>
        <p:spPr>
          <a:xfrm>
            <a:off x="3156668" y="1880419"/>
            <a:ext cx="2369489" cy="623368"/>
          </a:xfrm>
          <a:prstGeom prst="rect">
            <a:avLst/>
          </a:prstGeom>
          <a:solidFill>
            <a:schemeClr val="tx1"/>
          </a:solidFill>
        </p:spPr>
        <p:txBody>
          <a:bodyPr vert="horz" wrap="square" lIns="91440" tIns="45720" rIns="91440" bIns="45720" rtlCol="0" anchor="t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443151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4" grpId="0" animBg="1"/>
      <p:bldP spid="13" grpId="0" animBg="1"/>
      <p:bldP spid="15" grpId="0" animBg="1"/>
      <p:bldP spid="17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9507"/>
            <a:ext cx="4980391" cy="274637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050" dirty="0" err="1"/>
              <a:t>Camden</a:t>
            </a:r>
            <a:r>
              <a:rPr lang="de-DE" sz="1050" dirty="0"/>
              <a:t> Town 2020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56260" y="1104900"/>
            <a:ext cx="3131820" cy="33299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708660" y="1257300"/>
            <a:ext cx="7612380" cy="33299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 b="1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708660" y="762000"/>
            <a:ext cx="4768215" cy="308610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endParaRPr lang="de-DE" dirty="0"/>
          </a:p>
        </p:txBody>
      </p:sp>
      <p:grpSp>
        <p:nvGrpSpPr>
          <p:cNvPr id="4" name="Gruppieren 3"/>
          <p:cNvGrpSpPr/>
          <p:nvPr/>
        </p:nvGrpSpPr>
        <p:grpSpPr>
          <a:xfrm>
            <a:off x="556260" y="497151"/>
            <a:ext cx="5040000" cy="3447594"/>
            <a:chOff x="3391396" y="762250"/>
            <a:chExt cx="5040000" cy="3447594"/>
          </a:xfrm>
          <a:solidFill>
            <a:schemeClr val="tx1"/>
          </a:solidFill>
        </p:grpSpPr>
        <p:pic>
          <p:nvPicPr>
            <p:cNvPr id="2" name="Grafik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1396" y="762250"/>
              <a:ext cx="2520000" cy="3447593"/>
            </a:xfrm>
            <a:prstGeom prst="rect">
              <a:avLst/>
            </a:prstGeom>
            <a:grpFill/>
            <a:ln w="3175">
              <a:solidFill>
                <a:schemeClr val="bg1"/>
              </a:solidFill>
            </a:ln>
            <a:effectLst>
              <a:outerShdw blurRad="63500" dist="889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" name="Grafik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1396" y="762251"/>
              <a:ext cx="2520000" cy="3447593"/>
            </a:xfrm>
            <a:prstGeom prst="rect">
              <a:avLst/>
            </a:prstGeom>
            <a:grpFill/>
            <a:ln w="3175">
              <a:solidFill>
                <a:schemeClr val="bg1"/>
              </a:solidFill>
            </a:ln>
            <a:effectLst>
              <a:outerShdw blurRad="63500" dist="889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9" name="Textfeld 8"/>
          <p:cNvSpPr txBox="1"/>
          <p:nvPr/>
        </p:nvSpPr>
        <p:spPr>
          <a:xfrm>
            <a:off x="3275856" y="762000"/>
            <a:ext cx="2282190" cy="3086100"/>
          </a:xfrm>
          <a:prstGeom prst="rect">
            <a:avLst/>
          </a:prstGeom>
          <a:solidFill>
            <a:schemeClr val="tx1"/>
          </a:solidFill>
        </p:spPr>
        <p:txBody>
          <a:bodyPr vert="horz" wrap="square" lIns="91440" tIns="45720" rIns="91440" bIns="45720" rtlCol="0" anchor="t">
            <a:noAutofit/>
          </a:bodyPr>
          <a:lstStyle/>
          <a:p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717870" y="762000"/>
            <a:ext cx="2282190" cy="3086100"/>
          </a:xfrm>
          <a:prstGeom prst="rect">
            <a:avLst/>
          </a:prstGeom>
          <a:solidFill>
            <a:schemeClr val="tx1"/>
          </a:solidFill>
        </p:spPr>
        <p:txBody>
          <a:bodyPr vert="horz" wrap="square" lIns="91440" tIns="45720" rIns="91440" bIns="45720" rtlCol="0" anchor="t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397375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9507"/>
            <a:ext cx="4980391" cy="274637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050" dirty="0" err="1"/>
              <a:t>Camden</a:t>
            </a:r>
            <a:r>
              <a:rPr lang="de-DE" sz="1050" dirty="0"/>
              <a:t> Town 2020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56260" y="1104900"/>
            <a:ext cx="3131820" cy="33299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556260" y="497150"/>
            <a:ext cx="7764780" cy="357360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r>
              <a:rPr lang="de-DE" altLang="de-DE" b="1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Unterrichtssituation </a:t>
            </a:r>
            <a:r>
              <a:rPr lang="de-DE" altLang="de-DE" b="1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2: „Grammatik ist das A und O!“</a:t>
            </a:r>
          </a:p>
          <a:p>
            <a:pPr>
              <a:lnSpc>
                <a:spcPct val="124000"/>
              </a:lnSpc>
              <a:spcAft>
                <a:spcPts val="600"/>
              </a:spcAft>
            </a:pPr>
            <a:r>
              <a:rPr lang="de-DE" altLang="de-DE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Fokus: grammatikvermittelnde und -trainierende Übungen</a:t>
            </a:r>
          </a:p>
          <a:p>
            <a:pPr marL="285750" indent="-285750">
              <a:lnSpc>
                <a:spcPct val="124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altLang="de-DE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Hauptteil</a:t>
            </a:r>
          </a:p>
          <a:p>
            <a:pPr marL="285750" indent="-285750">
              <a:lnSpc>
                <a:spcPct val="124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altLang="de-DE" i="1" dirty="0" err="1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Diff</a:t>
            </a:r>
            <a:r>
              <a:rPr lang="de-DE" altLang="de-DE" i="1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 </a:t>
            </a:r>
            <a:r>
              <a:rPr lang="de-DE" altLang="de-DE" i="1" dirty="0" err="1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and</a:t>
            </a:r>
            <a:r>
              <a:rPr lang="de-DE" altLang="de-DE" i="1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 </a:t>
            </a:r>
            <a:r>
              <a:rPr lang="de-DE" altLang="de-DE" i="1" dirty="0" err="1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train</a:t>
            </a:r>
            <a:endParaRPr lang="de-DE" altLang="de-DE" i="1" dirty="0">
              <a:solidFill>
                <a:schemeClr val="bg1"/>
              </a:solidFill>
              <a:ea typeface="ヒラギノ角ゴ Pro W3"/>
              <a:cs typeface="ヒラギノ角ゴ Pro W3"/>
              <a:sym typeface="Wingdings" panose="05000000000000000000" pitchFamily="2" charset="2"/>
            </a:endParaRPr>
          </a:p>
          <a:p>
            <a:pPr marL="285750" indent="-285750">
              <a:lnSpc>
                <a:spcPct val="124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altLang="de-DE" i="1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Target </a:t>
            </a:r>
            <a:r>
              <a:rPr lang="de-DE" altLang="de-DE" i="1" dirty="0" err="1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task</a:t>
            </a:r>
            <a:r>
              <a:rPr lang="de-DE" altLang="de-DE" i="1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 </a:t>
            </a:r>
            <a:r>
              <a:rPr lang="de-DE" altLang="de-DE" i="1" dirty="0" err="1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tools</a:t>
            </a:r>
            <a:endParaRPr lang="de-DE" altLang="de-DE" i="1" dirty="0">
              <a:solidFill>
                <a:schemeClr val="bg1"/>
              </a:solidFill>
              <a:ea typeface="ヒラギノ角ゴ Pro W3"/>
              <a:cs typeface="ヒラギノ角ゴ Pro W3"/>
              <a:sym typeface="Wingdings" panose="05000000000000000000" pitchFamily="2" charset="2"/>
            </a:endParaRPr>
          </a:p>
          <a:p>
            <a:pPr>
              <a:lnSpc>
                <a:spcPct val="124000"/>
              </a:lnSpc>
              <a:spcAft>
                <a:spcPts val="600"/>
              </a:spcAft>
            </a:pPr>
            <a:r>
              <a:rPr lang="de-DE" altLang="de-DE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Anwendung der Grammatik in den </a:t>
            </a:r>
            <a:r>
              <a:rPr lang="de-DE" altLang="de-DE" i="1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Target </a:t>
            </a:r>
            <a:r>
              <a:rPr lang="de-DE" altLang="de-DE" i="1" dirty="0" err="1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tasks</a:t>
            </a:r>
            <a:endParaRPr lang="de-DE" altLang="de-DE" i="1" dirty="0">
              <a:solidFill>
                <a:schemeClr val="bg1"/>
              </a:solidFill>
              <a:ea typeface="ヒラギノ角ゴ Pro W3"/>
              <a:cs typeface="ヒラギノ角ゴ Pro W3"/>
              <a:sym typeface="Wingdings" panose="05000000000000000000" pitchFamily="2" charset="2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6607834" y="1717755"/>
            <a:ext cx="1509622" cy="137160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de-DE" sz="9600" b="1" dirty="0">
                <a:solidFill>
                  <a:srgbClr val="00B050"/>
                </a:solidFill>
                <a:sym typeface="Wingdings"/>
              </a:rPr>
              <a:t></a:t>
            </a:r>
            <a:endParaRPr lang="de-DE" sz="9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9732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ieren 11"/>
          <p:cNvGrpSpPr/>
          <p:nvPr/>
        </p:nvGrpSpPr>
        <p:grpSpPr>
          <a:xfrm>
            <a:off x="556260" y="543495"/>
            <a:ext cx="5040000" cy="3447594"/>
            <a:chOff x="-2226696" y="543495"/>
            <a:chExt cx="5040000" cy="3447594"/>
          </a:xfrm>
        </p:grpSpPr>
        <p:pic>
          <p:nvPicPr>
            <p:cNvPr id="13" name="Grafik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26696" y="543496"/>
              <a:ext cx="2520000" cy="3447593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>
              <a:outerShdw blurRad="63500" dist="889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4" name="Grafik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304" y="543495"/>
              <a:ext cx="2520000" cy="3447593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>
              <a:outerShdw blurRad="63500" dist="889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6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9507"/>
            <a:ext cx="4980391" cy="274637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050" dirty="0" err="1"/>
              <a:t>Camden</a:t>
            </a:r>
            <a:r>
              <a:rPr lang="de-DE" sz="1050" dirty="0"/>
              <a:t> Town 2020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56260" y="1104900"/>
            <a:ext cx="3131820" cy="33299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708660" y="1257300"/>
            <a:ext cx="7612380" cy="33299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 b="1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3267741" y="771550"/>
            <a:ext cx="2119423" cy="677826"/>
          </a:xfrm>
          <a:prstGeom prst="rect">
            <a:avLst/>
          </a:prstGeom>
          <a:ln w="12700">
            <a:solidFill>
              <a:srgbClr val="FF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rtlCol="0" anchor="t" anchorCtr="0"/>
          <a:lstStyle/>
          <a:p>
            <a:pPr algn="ctr">
              <a:lnSpc>
                <a:spcPct val="100000"/>
              </a:lnSpc>
              <a:tabLst>
                <a:tab pos="442913" algn="l"/>
              </a:tabLst>
            </a:pPr>
            <a:endParaRPr lang="de-DE" sz="2400" dirty="0">
              <a:solidFill>
                <a:srgbClr val="646464"/>
              </a:solidFill>
              <a:latin typeface="bs Thomas Sans 1"/>
            </a:endParaRPr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11" b="72314"/>
          <a:stretch/>
        </p:blipFill>
        <p:spPr>
          <a:xfrm>
            <a:off x="3254658" y="1495766"/>
            <a:ext cx="5760000" cy="1543050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dist="889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5487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ieren 11"/>
          <p:cNvGrpSpPr/>
          <p:nvPr/>
        </p:nvGrpSpPr>
        <p:grpSpPr>
          <a:xfrm>
            <a:off x="556260" y="543495"/>
            <a:ext cx="5040000" cy="3447594"/>
            <a:chOff x="-2226696" y="543495"/>
            <a:chExt cx="5040000" cy="3447594"/>
          </a:xfrm>
        </p:grpSpPr>
        <p:pic>
          <p:nvPicPr>
            <p:cNvPr id="13" name="Grafik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26696" y="543496"/>
              <a:ext cx="2520000" cy="3447593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>
              <a:outerShdw blurRad="63500" dist="889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4" name="Grafik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304" y="543495"/>
              <a:ext cx="2520000" cy="3447593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>
              <a:outerShdw blurRad="63500" dist="889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6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9507"/>
            <a:ext cx="4980391" cy="274637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050" dirty="0" err="1"/>
              <a:t>Camden</a:t>
            </a:r>
            <a:r>
              <a:rPr lang="de-DE" sz="1050" dirty="0"/>
              <a:t> Town 2020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56260" y="1104900"/>
            <a:ext cx="3131820" cy="33299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708660" y="1257300"/>
            <a:ext cx="7612380" cy="33299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 b="1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68" b="50741"/>
          <a:stretch/>
        </p:blipFill>
        <p:spPr>
          <a:xfrm>
            <a:off x="3254658" y="2240351"/>
            <a:ext cx="5760000" cy="1717742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dist="889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Rechteck 14"/>
          <p:cNvSpPr/>
          <p:nvPr/>
        </p:nvSpPr>
        <p:spPr>
          <a:xfrm>
            <a:off x="3254658" y="1524425"/>
            <a:ext cx="2119423" cy="677826"/>
          </a:xfrm>
          <a:prstGeom prst="rect">
            <a:avLst/>
          </a:prstGeom>
          <a:ln w="12700">
            <a:solidFill>
              <a:srgbClr val="FF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rtlCol="0" anchor="t" anchorCtr="0"/>
          <a:lstStyle/>
          <a:p>
            <a:pPr algn="ctr">
              <a:lnSpc>
                <a:spcPct val="100000"/>
              </a:lnSpc>
              <a:tabLst>
                <a:tab pos="442913" algn="l"/>
              </a:tabLst>
            </a:pPr>
            <a:endParaRPr lang="de-DE" sz="2400" dirty="0">
              <a:solidFill>
                <a:srgbClr val="646464"/>
              </a:solidFill>
              <a:latin typeface="bs Thomas Sans 1"/>
            </a:endParaRPr>
          </a:p>
        </p:txBody>
      </p:sp>
    </p:spTree>
    <p:extLst>
      <p:ext uri="{BB962C8B-B14F-4D97-AF65-F5344CB8AC3E}">
        <p14:creationId xmlns:p14="http://schemas.microsoft.com/office/powerpoint/2010/main" val="20302248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ieren 11"/>
          <p:cNvGrpSpPr/>
          <p:nvPr/>
        </p:nvGrpSpPr>
        <p:grpSpPr>
          <a:xfrm>
            <a:off x="556260" y="543495"/>
            <a:ext cx="5040000" cy="3447594"/>
            <a:chOff x="-2226696" y="543495"/>
            <a:chExt cx="5040000" cy="3447594"/>
          </a:xfrm>
        </p:grpSpPr>
        <p:pic>
          <p:nvPicPr>
            <p:cNvPr id="13" name="Grafik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26696" y="543496"/>
              <a:ext cx="2520000" cy="3447593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>
              <a:outerShdw blurRad="63500" dist="889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4" name="Grafik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304" y="543495"/>
              <a:ext cx="2520000" cy="3447593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>
              <a:outerShdw blurRad="63500" dist="889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6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9507"/>
            <a:ext cx="4980391" cy="274637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050" dirty="0" err="1"/>
              <a:t>Camden</a:t>
            </a:r>
            <a:r>
              <a:rPr lang="de-DE" sz="1050" dirty="0"/>
              <a:t> Town 2020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56260" y="1104900"/>
            <a:ext cx="3131820" cy="33299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708660" y="1257300"/>
            <a:ext cx="7612380" cy="33299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 b="1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3844139" y="1535425"/>
            <a:ext cx="1341422" cy="89046"/>
          </a:xfrm>
          <a:prstGeom prst="rect">
            <a:avLst/>
          </a:prstGeom>
          <a:ln w="12700">
            <a:solidFill>
              <a:srgbClr val="FF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rtlCol="0" anchor="t" anchorCtr="0"/>
          <a:lstStyle/>
          <a:p>
            <a:pPr algn="ctr">
              <a:lnSpc>
                <a:spcPct val="100000"/>
              </a:lnSpc>
              <a:tabLst>
                <a:tab pos="442913" algn="l"/>
              </a:tabLst>
            </a:pPr>
            <a:endParaRPr lang="de-DE" sz="2400" dirty="0">
              <a:solidFill>
                <a:srgbClr val="646464"/>
              </a:solidFill>
              <a:latin typeface="bs Thomas Sans 1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633"/>
          <a:stretch/>
        </p:blipFill>
        <p:spPr>
          <a:xfrm>
            <a:off x="3244536" y="1843628"/>
            <a:ext cx="5760000" cy="2157283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dist="889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448774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ieren 11"/>
          <p:cNvGrpSpPr/>
          <p:nvPr/>
        </p:nvGrpSpPr>
        <p:grpSpPr>
          <a:xfrm>
            <a:off x="556260" y="543495"/>
            <a:ext cx="5040000" cy="3447594"/>
            <a:chOff x="-2226696" y="543495"/>
            <a:chExt cx="5040000" cy="3447594"/>
          </a:xfrm>
        </p:grpSpPr>
        <p:pic>
          <p:nvPicPr>
            <p:cNvPr id="13" name="Grafik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26696" y="543496"/>
              <a:ext cx="2520000" cy="3447593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>
              <a:outerShdw blurRad="63500" dist="889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4" name="Grafik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304" y="543495"/>
              <a:ext cx="2520000" cy="3447593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>
              <a:outerShdw blurRad="63500" dist="889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6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9507"/>
            <a:ext cx="4980391" cy="274637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050" dirty="0" err="1"/>
              <a:t>Camden</a:t>
            </a:r>
            <a:r>
              <a:rPr lang="de-DE" sz="1050" dirty="0"/>
              <a:t> Town 2020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56260" y="1104900"/>
            <a:ext cx="3131820" cy="33299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708660" y="1257300"/>
            <a:ext cx="7612380" cy="33299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 b="1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3247973" y="2192019"/>
            <a:ext cx="2231654" cy="1601048"/>
          </a:xfrm>
          <a:prstGeom prst="rect">
            <a:avLst/>
          </a:prstGeom>
          <a:ln w="12700">
            <a:solidFill>
              <a:srgbClr val="FF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rtlCol="0" anchor="t" anchorCtr="0"/>
          <a:lstStyle/>
          <a:p>
            <a:pPr algn="ctr">
              <a:lnSpc>
                <a:spcPct val="100000"/>
              </a:lnSpc>
              <a:tabLst>
                <a:tab pos="442913" algn="l"/>
              </a:tabLst>
            </a:pPr>
            <a:endParaRPr lang="de-DE" sz="2400" dirty="0">
              <a:solidFill>
                <a:srgbClr val="646464"/>
              </a:solidFill>
              <a:latin typeface="bs Thomas Sans 1"/>
            </a:endParaRPr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65" b="5944"/>
          <a:stretch/>
        </p:blipFill>
        <p:spPr>
          <a:xfrm>
            <a:off x="3254658" y="625742"/>
            <a:ext cx="5760000" cy="3696304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dist="889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11316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ieren 10"/>
          <p:cNvGrpSpPr/>
          <p:nvPr/>
        </p:nvGrpSpPr>
        <p:grpSpPr>
          <a:xfrm>
            <a:off x="556260" y="497149"/>
            <a:ext cx="5040000" cy="3447593"/>
            <a:chOff x="2692193" y="1"/>
            <a:chExt cx="5040000" cy="3447593"/>
          </a:xfrm>
        </p:grpSpPr>
        <p:pic>
          <p:nvPicPr>
            <p:cNvPr id="2" name="Grafik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2193" y="1"/>
              <a:ext cx="2520000" cy="3447593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>
              <a:outerShdw blurRad="63500" dist="889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" name="Grafik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2193" y="1"/>
              <a:ext cx="2520000" cy="3447593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>
              <a:outerShdw blurRad="63500" dist="889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6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9507"/>
            <a:ext cx="4980391" cy="274637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050" dirty="0" err="1"/>
              <a:t>Camden</a:t>
            </a:r>
            <a:r>
              <a:rPr lang="de-DE" sz="1050" dirty="0"/>
              <a:t> Town 2020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56260" y="1104900"/>
            <a:ext cx="3131820" cy="33299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708660" y="1257300"/>
            <a:ext cx="7612380" cy="33299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 b="1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3247973" y="1257299"/>
            <a:ext cx="2119423" cy="626269"/>
          </a:xfrm>
          <a:prstGeom prst="rect">
            <a:avLst/>
          </a:prstGeom>
          <a:ln w="12700">
            <a:solidFill>
              <a:srgbClr val="FF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rtlCol="0" anchor="t" anchorCtr="0"/>
          <a:lstStyle/>
          <a:p>
            <a:pPr algn="ctr">
              <a:lnSpc>
                <a:spcPct val="100000"/>
              </a:lnSpc>
              <a:tabLst>
                <a:tab pos="442913" algn="l"/>
              </a:tabLst>
            </a:pPr>
            <a:endParaRPr lang="de-DE" sz="2400" dirty="0">
              <a:solidFill>
                <a:srgbClr val="646464"/>
              </a:solidFill>
              <a:latin typeface="bs Thomas Sans 1"/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3247977" y="1883567"/>
            <a:ext cx="1414512" cy="626269"/>
          </a:xfrm>
          <a:prstGeom prst="rect">
            <a:avLst/>
          </a:prstGeom>
          <a:ln w="12700">
            <a:solidFill>
              <a:srgbClr val="FF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rtlCol="0" anchor="t" anchorCtr="0"/>
          <a:lstStyle/>
          <a:p>
            <a:pPr algn="ctr">
              <a:lnSpc>
                <a:spcPct val="100000"/>
              </a:lnSpc>
              <a:tabLst>
                <a:tab pos="442913" algn="l"/>
              </a:tabLst>
            </a:pPr>
            <a:endParaRPr lang="de-DE" sz="2400" dirty="0">
              <a:solidFill>
                <a:srgbClr val="646464"/>
              </a:solidFill>
              <a:latin typeface="bs Thomas Sans 1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56" b="59827"/>
          <a:stretch/>
        </p:blipFill>
        <p:spPr>
          <a:xfrm>
            <a:off x="3247973" y="1257300"/>
            <a:ext cx="5760000" cy="1330326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dist="889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92" r="38407" b="39817"/>
          <a:stretch/>
        </p:blipFill>
        <p:spPr>
          <a:xfrm>
            <a:off x="3247977" y="1782764"/>
            <a:ext cx="3547740" cy="1609724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dist="889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519227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905" y="497147"/>
            <a:ext cx="2541048" cy="3448800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dist="889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1" name="Gruppieren 10"/>
          <p:cNvGrpSpPr/>
          <p:nvPr/>
        </p:nvGrpSpPr>
        <p:grpSpPr>
          <a:xfrm>
            <a:off x="556260" y="497149"/>
            <a:ext cx="5040000" cy="3447593"/>
            <a:chOff x="2692193" y="1"/>
            <a:chExt cx="5040000" cy="3447593"/>
          </a:xfrm>
        </p:grpSpPr>
        <p:pic>
          <p:nvPicPr>
            <p:cNvPr id="2" name="Grafik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2193" y="1"/>
              <a:ext cx="2520000" cy="3447593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>
              <a:outerShdw blurRad="63500" dist="889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" name="Grafik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2193" y="1"/>
              <a:ext cx="2520000" cy="3447593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>
              <a:outerShdw blurRad="63500" dist="889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6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9507"/>
            <a:ext cx="4980391" cy="274637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050" dirty="0" err="1"/>
              <a:t>Camden</a:t>
            </a:r>
            <a:r>
              <a:rPr lang="de-DE" sz="1050" dirty="0"/>
              <a:t> Town 2020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56260" y="1104900"/>
            <a:ext cx="3131820" cy="33299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708660" y="1257300"/>
            <a:ext cx="7612380" cy="33299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 b="1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3276548" y="3636089"/>
            <a:ext cx="2119423" cy="80895"/>
          </a:xfrm>
          <a:prstGeom prst="rect">
            <a:avLst/>
          </a:prstGeom>
          <a:ln w="12700">
            <a:solidFill>
              <a:srgbClr val="FF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rtlCol="0" anchor="t" anchorCtr="0"/>
          <a:lstStyle/>
          <a:p>
            <a:pPr algn="ctr">
              <a:lnSpc>
                <a:spcPct val="100000"/>
              </a:lnSpc>
              <a:tabLst>
                <a:tab pos="442913" algn="l"/>
              </a:tabLst>
            </a:pPr>
            <a:endParaRPr lang="de-DE" sz="2400" dirty="0">
              <a:solidFill>
                <a:srgbClr val="646464"/>
              </a:solidFill>
              <a:latin typeface="bs Thomas Sans 1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6238193" y="940140"/>
            <a:ext cx="2119423" cy="1170466"/>
          </a:xfrm>
          <a:prstGeom prst="rect">
            <a:avLst/>
          </a:prstGeom>
          <a:ln w="12700">
            <a:solidFill>
              <a:srgbClr val="FF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rtlCol="0" anchor="t" anchorCtr="0"/>
          <a:lstStyle/>
          <a:p>
            <a:pPr algn="ctr">
              <a:lnSpc>
                <a:spcPct val="100000"/>
              </a:lnSpc>
              <a:tabLst>
                <a:tab pos="442913" algn="l"/>
              </a:tabLst>
            </a:pPr>
            <a:endParaRPr lang="de-DE" sz="2400" dirty="0">
              <a:solidFill>
                <a:srgbClr val="646464"/>
              </a:solidFill>
              <a:latin typeface="bs Thomas Sans 1"/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6238192" y="2110606"/>
            <a:ext cx="2119423" cy="914399"/>
          </a:xfrm>
          <a:prstGeom prst="rect">
            <a:avLst/>
          </a:prstGeom>
          <a:ln w="12700">
            <a:solidFill>
              <a:srgbClr val="FF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rtlCol="0" anchor="t" anchorCtr="0"/>
          <a:lstStyle/>
          <a:p>
            <a:pPr algn="ctr">
              <a:lnSpc>
                <a:spcPct val="100000"/>
              </a:lnSpc>
              <a:tabLst>
                <a:tab pos="442913" algn="l"/>
              </a:tabLst>
            </a:pPr>
            <a:endParaRPr lang="de-DE" sz="2400" dirty="0">
              <a:solidFill>
                <a:srgbClr val="646464"/>
              </a:solidFill>
              <a:latin typeface="bs Thomas Sans 1"/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6238191" y="3021462"/>
            <a:ext cx="2119423" cy="698204"/>
          </a:xfrm>
          <a:prstGeom prst="rect">
            <a:avLst/>
          </a:prstGeom>
          <a:ln w="12700">
            <a:solidFill>
              <a:srgbClr val="FF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rtlCol="0" anchor="t" anchorCtr="0"/>
          <a:lstStyle/>
          <a:p>
            <a:pPr algn="ctr">
              <a:lnSpc>
                <a:spcPct val="100000"/>
              </a:lnSpc>
              <a:tabLst>
                <a:tab pos="442913" algn="l"/>
              </a:tabLst>
            </a:pPr>
            <a:endParaRPr lang="de-DE" sz="2400" dirty="0">
              <a:solidFill>
                <a:srgbClr val="646464"/>
              </a:solidFill>
              <a:latin typeface="bs Thomas Sans 1"/>
            </a:endParaRPr>
          </a:p>
        </p:txBody>
      </p:sp>
    </p:spTree>
    <p:extLst>
      <p:ext uri="{BB962C8B-B14F-4D97-AF65-F5344CB8AC3E}">
        <p14:creationId xmlns:p14="http://schemas.microsoft.com/office/powerpoint/2010/main" val="12254753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9507"/>
            <a:ext cx="4980391" cy="274637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050" dirty="0" err="1"/>
              <a:t>Camden</a:t>
            </a:r>
            <a:r>
              <a:rPr lang="de-DE" sz="1050" dirty="0"/>
              <a:t> Town 2020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56260" y="1104900"/>
            <a:ext cx="3131820" cy="33299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556260" y="497150"/>
            <a:ext cx="7764780" cy="357360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r>
              <a:rPr lang="de-DE" altLang="de-DE" b="1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Unterrichtssituation </a:t>
            </a:r>
            <a:r>
              <a:rPr lang="de-DE" altLang="de-DE" b="1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3: „Grammatik braucht kein Mensch!“</a:t>
            </a:r>
          </a:p>
          <a:p>
            <a:pPr>
              <a:lnSpc>
                <a:spcPct val="124000"/>
              </a:lnSpc>
              <a:spcAft>
                <a:spcPts val="600"/>
              </a:spcAft>
            </a:pPr>
            <a:r>
              <a:rPr lang="de-DE" altLang="de-DE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Fokus: </a:t>
            </a:r>
            <a:r>
              <a:rPr lang="de-DE" altLang="de-DE" i="1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Target </a:t>
            </a:r>
            <a:r>
              <a:rPr lang="de-DE" altLang="de-DE" i="1" dirty="0" err="1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tasks</a:t>
            </a:r>
            <a:endParaRPr lang="de-DE" altLang="de-DE" i="1" dirty="0">
              <a:solidFill>
                <a:schemeClr val="bg1"/>
              </a:solidFill>
              <a:ea typeface="ヒラギノ角ゴ Pro W3"/>
              <a:cs typeface="ヒラギノ角ゴ Pro W3"/>
              <a:sym typeface="Wingdings" panose="05000000000000000000" pitchFamily="2" charset="2"/>
            </a:endParaRPr>
          </a:p>
          <a:p>
            <a:pPr marL="285750" indent="-285750">
              <a:lnSpc>
                <a:spcPct val="124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altLang="de-DE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Auswahl „schöner“ Wortschatz- und Kompetenzübungen</a:t>
            </a:r>
          </a:p>
          <a:p>
            <a:pPr marL="285750" indent="-285750">
              <a:lnSpc>
                <a:spcPct val="124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altLang="de-DE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Individuell: </a:t>
            </a:r>
            <a:r>
              <a:rPr lang="de-DE" altLang="de-DE" i="1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Target </a:t>
            </a:r>
            <a:r>
              <a:rPr lang="de-DE" altLang="de-DE" i="1" dirty="0" err="1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task</a:t>
            </a:r>
            <a:r>
              <a:rPr lang="de-DE" altLang="de-DE" i="1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 </a:t>
            </a:r>
            <a:r>
              <a:rPr lang="de-DE" altLang="de-DE" i="1" dirty="0" err="1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tools</a:t>
            </a:r>
            <a:endParaRPr lang="de-DE" altLang="de-DE" i="1" dirty="0">
              <a:solidFill>
                <a:schemeClr val="bg1"/>
              </a:solidFill>
              <a:ea typeface="ヒラギノ角ゴ Pro W3"/>
              <a:cs typeface="ヒラギノ角ゴ Pro W3"/>
              <a:sym typeface="Wingdings" panose="05000000000000000000" pitchFamily="2" charset="2"/>
            </a:endParaRPr>
          </a:p>
          <a:p>
            <a:pPr marL="285750" indent="-285750">
              <a:lnSpc>
                <a:spcPct val="124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altLang="de-DE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Individuell: </a:t>
            </a:r>
            <a:r>
              <a:rPr lang="de-DE" altLang="de-DE" i="1" dirty="0" err="1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Diff</a:t>
            </a:r>
            <a:r>
              <a:rPr lang="de-DE" altLang="de-DE" i="1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 </a:t>
            </a:r>
            <a:r>
              <a:rPr lang="de-DE" altLang="de-DE" i="1" dirty="0" err="1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and</a:t>
            </a:r>
            <a:r>
              <a:rPr lang="de-DE" altLang="de-DE" i="1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 </a:t>
            </a:r>
            <a:r>
              <a:rPr lang="de-DE" altLang="de-DE" i="1" dirty="0" err="1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train</a:t>
            </a:r>
            <a:endParaRPr lang="de-DE" altLang="de-DE" i="1" dirty="0">
              <a:solidFill>
                <a:schemeClr val="bg1"/>
              </a:solidFill>
              <a:ea typeface="ヒラギノ角ゴ Pro W3"/>
              <a:cs typeface="ヒラギノ角ゴ Pro W3"/>
              <a:sym typeface="Wingdings" panose="05000000000000000000" pitchFamily="2" charset="2"/>
            </a:endParaRPr>
          </a:p>
          <a:p>
            <a:pPr marL="285750" indent="-285750">
              <a:lnSpc>
                <a:spcPct val="124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altLang="de-DE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Nach Bedarf: </a:t>
            </a:r>
            <a:r>
              <a:rPr lang="de-DE" altLang="de-DE" i="1" dirty="0" err="1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Photo</a:t>
            </a:r>
            <a:r>
              <a:rPr lang="de-DE" altLang="de-DE" i="1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 tour, Reading tour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6607834" y="1717755"/>
            <a:ext cx="1509622" cy="137160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de-DE" sz="9600" b="1" dirty="0">
                <a:solidFill>
                  <a:srgbClr val="00B050"/>
                </a:solidFill>
                <a:sym typeface="Wingdings"/>
              </a:rPr>
              <a:t></a:t>
            </a:r>
            <a:endParaRPr lang="de-DE" sz="9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3305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BC800A-18EF-46EB-A513-AE8721922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Englischunterricht 2020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5A3E7AC-C0A2-4557-8595-C50936747D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046134"/>
            <a:ext cx="9144000" cy="2326487"/>
          </a:xfrm>
        </p:spPr>
        <p:txBody>
          <a:bodyPr/>
          <a:lstStyle/>
          <a:p>
            <a:pPr marL="0" indent="0">
              <a:buNone/>
            </a:pPr>
            <a:r>
              <a:rPr lang="de-DE" sz="3000"/>
              <a:t>			Inhalt   -   Sprache   -    Aufgabe</a:t>
            </a:r>
          </a:p>
          <a:p>
            <a:pPr marL="0" indent="0">
              <a:buNone/>
            </a:pPr>
            <a:r>
              <a:rPr lang="de-DE" sz="3000"/>
              <a:t>	         </a:t>
            </a:r>
            <a:r>
              <a:rPr lang="de-DE" sz="3000" err="1"/>
              <a:t>meaningful</a:t>
            </a:r>
            <a:r>
              <a:rPr lang="de-DE" sz="3000"/>
              <a:t>   </a:t>
            </a:r>
            <a:r>
              <a:rPr lang="de-DE" sz="3000" err="1"/>
              <a:t>authentic</a:t>
            </a:r>
            <a:r>
              <a:rPr lang="de-DE" sz="3000"/>
              <a:t>    </a:t>
            </a:r>
            <a:r>
              <a:rPr lang="de-DE" sz="3000" err="1"/>
              <a:t>challenging</a:t>
            </a:r>
            <a:endParaRPr lang="de-DE" sz="3000"/>
          </a:p>
          <a:p>
            <a:pPr marL="0" indent="0" algn="ctr">
              <a:buNone/>
            </a:pPr>
            <a:endParaRPr lang="de-DE" sz="3000"/>
          </a:p>
          <a:p>
            <a:endParaRPr lang="de-DE"/>
          </a:p>
          <a:p>
            <a:endParaRPr lang="de-DE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6F9EF3C2-C1B7-4F8A-B893-E06474321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01060" y="1263622"/>
            <a:ext cx="1807466" cy="24759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FAE232F-C7E4-498C-9A43-588A457511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63622"/>
            <a:ext cx="1807466" cy="24759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6817853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9507"/>
            <a:ext cx="4980391" cy="274637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050" dirty="0" err="1"/>
              <a:t>Camden</a:t>
            </a:r>
            <a:r>
              <a:rPr lang="de-DE" sz="1050" dirty="0"/>
              <a:t> Town 2020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708660" y="1257300"/>
            <a:ext cx="7612380" cy="33299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91" b="27655"/>
          <a:stretch/>
        </p:blipFill>
        <p:spPr>
          <a:xfrm>
            <a:off x="552493" y="497150"/>
            <a:ext cx="5760000" cy="2179930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dist="889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4368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31"/>
          <a:stretch/>
        </p:blipFill>
        <p:spPr>
          <a:xfrm>
            <a:off x="545236" y="413644"/>
            <a:ext cx="5760000" cy="3953335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dist="889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9507"/>
            <a:ext cx="4980391" cy="274637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050" dirty="0" err="1"/>
              <a:t>Camden</a:t>
            </a:r>
            <a:r>
              <a:rPr lang="de-DE" sz="1050" dirty="0"/>
              <a:t> Town 2020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708660" y="1257300"/>
            <a:ext cx="7612380" cy="33299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4" b="78472"/>
          <a:stretch/>
        </p:blipFill>
        <p:spPr>
          <a:xfrm>
            <a:off x="545236" y="413644"/>
            <a:ext cx="5760000" cy="1080233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dist="889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73718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9507"/>
            <a:ext cx="4980391" cy="274637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050" dirty="0" err="1"/>
              <a:t>Camden</a:t>
            </a:r>
            <a:r>
              <a:rPr lang="de-DE" sz="1050" dirty="0"/>
              <a:t> Town 2020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708660" y="1257300"/>
            <a:ext cx="7612380" cy="33299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57" y="497151"/>
            <a:ext cx="2520000" cy="344871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dist="889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357" y="497149"/>
            <a:ext cx="2520000" cy="344871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dist="889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4078082"/>
      </p:ext>
    </p:extLst>
  </p:cSld>
  <p:clrMapOvr>
    <a:masterClrMapping/>
  </p:clrMapOvr>
  <p:transition spd="med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9507"/>
            <a:ext cx="4980391" cy="274637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050" dirty="0" err="1"/>
              <a:t>Camden</a:t>
            </a:r>
            <a:r>
              <a:rPr lang="de-DE" sz="1050" dirty="0"/>
              <a:t> Town 2020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56260" y="1104900"/>
            <a:ext cx="3131820" cy="33299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556260" y="497150"/>
            <a:ext cx="7764780" cy="357360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r>
              <a:rPr lang="de-DE" altLang="de-DE" b="1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Unterrichtssituation </a:t>
            </a:r>
            <a:r>
              <a:rPr lang="de-DE" altLang="de-DE" b="1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4: „Meine Schüler sind so unterschiedlich!“</a:t>
            </a:r>
          </a:p>
          <a:p>
            <a:pPr>
              <a:lnSpc>
                <a:spcPct val="124000"/>
              </a:lnSpc>
              <a:spcAft>
                <a:spcPts val="600"/>
              </a:spcAft>
            </a:pPr>
            <a:r>
              <a:rPr lang="de-DE" altLang="de-DE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Fokus: Kapitelbearbeitung mit allen Schülern plus individuelle Angebote</a:t>
            </a:r>
          </a:p>
          <a:p>
            <a:pPr marL="285750" indent="-285750">
              <a:lnSpc>
                <a:spcPct val="124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altLang="de-DE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Individuelle Übungsangebote aus </a:t>
            </a:r>
            <a:r>
              <a:rPr lang="de-DE" altLang="de-DE" i="1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Target </a:t>
            </a:r>
            <a:r>
              <a:rPr lang="de-DE" altLang="de-DE" i="1" dirty="0" err="1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task</a:t>
            </a:r>
            <a:r>
              <a:rPr lang="de-DE" altLang="de-DE" i="1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 </a:t>
            </a:r>
            <a:r>
              <a:rPr lang="de-DE" altLang="de-DE" i="1" dirty="0" err="1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tools</a:t>
            </a:r>
            <a:r>
              <a:rPr lang="de-DE" altLang="de-DE" i="1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 </a:t>
            </a:r>
            <a:r>
              <a:rPr lang="de-DE" altLang="de-DE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und </a:t>
            </a:r>
            <a:r>
              <a:rPr lang="de-DE" altLang="de-DE" i="1" dirty="0" err="1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Diff</a:t>
            </a:r>
            <a:r>
              <a:rPr lang="de-DE" altLang="de-DE" i="1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 </a:t>
            </a:r>
            <a:r>
              <a:rPr lang="de-DE" altLang="de-DE" i="1" dirty="0" err="1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and</a:t>
            </a:r>
            <a:r>
              <a:rPr lang="de-DE" altLang="de-DE" i="1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 </a:t>
            </a:r>
            <a:r>
              <a:rPr lang="de-DE" altLang="de-DE" i="1" dirty="0" err="1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train</a:t>
            </a:r>
            <a:endParaRPr lang="de-DE" altLang="de-DE" dirty="0">
              <a:solidFill>
                <a:schemeClr val="bg1"/>
              </a:solidFill>
              <a:ea typeface="ヒラギノ角ゴ Pro W3"/>
              <a:cs typeface="ヒラギノ角ゴ Pro W3"/>
              <a:sym typeface="Wingdings" panose="05000000000000000000" pitchFamily="2" charset="2"/>
            </a:endParaRPr>
          </a:p>
          <a:p>
            <a:pPr marL="285750" indent="-285750">
              <a:lnSpc>
                <a:spcPct val="124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altLang="de-DE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Individuelle Förderangebote aus </a:t>
            </a:r>
            <a:r>
              <a:rPr lang="de-DE" altLang="de-DE" i="1" dirty="0" err="1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Diff</a:t>
            </a:r>
            <a:r>
              <a:rPr lang="de-DE" altLang="de-DE" i="1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 </a:t>
            </a:r>
            <a:r>
              <a:rPr lang="de-DE" altLang="de-DE" i="1" dirty="0" err="1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and</a:t>
            </a:r>
            <a:r>
              <a:rPr lang="de-DE" altLang="de-DE" i="1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 </a:t>
            </a:r>
            <a:r>
              <a:rPr lang="de-DE" altLang="de-DE" i="1" dirty="0" err="1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train</a:t>
            </a:r>
            <a:endParaRPr lang="de-DE" altLang="de-DE" dirty="0">
              <a:solidFill>
                <a:schemeClr val="bg1"/>
              </a:solidFill>
              <a:ea typeface="ヒラギノ角ゴ Pro W3"/>
              <a:cs typeface="ヒラギノ角ゴ Pro W3"/>
              <a:sym typeface="Wingdings" panose="05000000000000000000" pitchFamily="2" charset="2"/>
            </a:endParaRPr>
          </a:p>
          <a:p>
            <a:pPr marL="285750" indent="-285750">
              <a:lnSpc>
                <a:spcPct val="124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altLang="de-DE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Individuelle Zusatzangebote aus </a:t>
            </a:r>
            <a:r>
              <a:rPr lang="de-DE" altLang="de-DE" i="1" dirty="0" err="1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Diff</a:t>
            </a:r>
            <a:r>
              <a:rPr lang="de-DE" altLang="de-DE" i="1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 </a:t>
            </a:r>
            <a:r>
              <a:rPr lang="de-DE" altLang="de-DE" i="1" dirty="0" err="1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and</a:t>
            </a:r>
            <a:r>
              <a:rPr lang="de-DE" altLang="de-DE" i="1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 </a:t>
            </a:r>
            <a:r>
              <a:rPr lang="de-DE" altLang="de-DE" i="1" dirty="0" err="1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train</a:t>
            </a:r>
            <a:endParaRPr lang="de-DE" altLang="de-DE" dirty="0">
              <a:solidFill>
                <a:schemeClr val="bg1"/>
              </a:solidFill>
              <a:ea typeface="ヒラギノ角ゴ Pro W3"/>
              <a:cs typeface="ヒラギノ角ゴ Pro W3"/>
              <a:sym typeface="Wingdings" panose="05000000000000000000" pitchFamily="2" charset="2"/>
            </a:endParaRPr>
          </a:p>
          <a:p>
            <a:pPr marL="285750" indent="-285750">
              <a:lnSpc>
                <a:spcPct val="124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altLang="de-DE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Nach Bedarf: </a:t>
            </a:r>
            <a:r>
              <a:rPr lang="de-DE" altLang="de-DE" i="1" dirty="0" err="1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Photo</a:t>
            </a:r>
            <a:r>
              <a:rPr lang="de-DE" altLang="de-DE" i="1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 tour, Reading tour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6607834" y="1717755"/>
            <a:ext cx="1509622" cy="137160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de-DE" sz="9600" b="1" dirty="0">
                <a:solidFill>
                  <a:srgbClr val="00B050"/>
                </a:solidFill>
                <a:sym typeface="Wingdings"/>
              </a:rPr>
              <a:t></a:t>
            </a:r>
            <a:endParaRPr lang="de-DE" sz="9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4252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861"/>
          <a:stretch/>
        </p:blipFill>
        <p:spPr>
          <a:xfrm>
            <a:off x="556260" y="1104900"/>
            <a:ext cx="5760000" cy="2278029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dist="889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9507"/>
            <a:ext cx="4980391" cy="274637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050" dirty="0" err="1"/>
              <a:t>Camden</a:t>
            </a:r>
            <a:r>
              <a:rPr lang="de-DE" sz="1050" dirty="0"/>
              <a:t> Town 2020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56260" y="1104900"/>
            <a:ext cx="3131820" cy="33299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556260" y="497150"/>
            <a:ext cx="7764780" cy="357360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r>
              <a:rPr lang="de-DE" altLang="de-DE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Individuelle Übungsangebote aus </a:t>
            </a:r>
            <a:r>
              <a:rPr lang="de-DE" altLang="de-DE" i="1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Target </a:t>
            </a:r>
            <a:r>
              <a:rPr lang="de-DE" altLang="de-DE" i="1" dirty="0" err="1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task</a:t>
            </a:r>
            <a:r>
              <a:rPr lang="de-DE" altLang="de-DE" i="1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 </a:t>
            </a:r>
            <a:r>
              <a:rPr lang="de-DE" altLang="de-DE" i="1" dirty="0" err="1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tools</a:t>
            </a:r>
            <a:r>
              <a:rPr lang="de-DE" altLang="de-DE" i="1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 </a:t>
            </a:r>
            <a:r>
              <a:rPr lang="de-DE" altLang="de-DE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und </a:t>
            </a:r>
            <a:r>
              <a:rPr lang="de-DE" altLang="de-DE" i="1" dirty="0" err="1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Diff</a:t>
            </a:r>
            <a:r>
              <a:rPr lang="de-DE" altLang="de-DE" i="1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 </a:t>
            </a:r>
            <a:r>
              <a:rPr lang="de-DE" altLang="de-DE" i="1" dirty="0" err="1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and</a:t>
            </a:r>
            <a:r>
              <a:rPr lang="de-DE" altLang="de-DE" i="1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 </a:t>
            </a:r>
            <a:r>
              <a:rPr lang="de-DE" altLang="de-DE" i="1" dirty="0" err="1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train</a:t>
            </a:r>
            <a:endParaRPr lang="de-DE" altLang="de-DE" dirty="0">
              <a:solidFill>
                <a:schemeClr val="bg1"/>
              </a:solidFill>
              <a:ea typeface="ヒラギノ角ゴ Pro W3"/>
              <a:cs typeface="ヒラギノ角ゴ Pro W3"/>
              <a:sym typeface="Wingdings" panose="05000000000000000000" pitchFamily="2" charset="2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822" b="10577"/>
          <a:stretch/>
        </p:blipFill>
        <p:spPr>
          <a:xfrm>
            <a:off x="556260" y="1104900"/>
            <a:ext cx="5760000" cy="1466265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dist="889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33103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9507"/>
            <a:ext cx="4980391" cy="274637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050" dirty="0" err="1"/>
              <a:t>Camden</a:t>
            </a:r>
            <a:r>
              <a:rPr lang="de-DE" sz="1050" dirty="0"/>
              <a:t> Town 2020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56260" y="1104900"/>
            <a:ext cx="3131820" cy="33299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556260" y="488082"/>
            <a:ext cx="7764780" cy="357360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r>
              <a:rPr lang="de-DE" altLang="de-DE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Individuelle Förderangebote aus </a:t>
            </a:r>
            <a:r>
              <a:rPr lang="de-DE" altLang="de-DE" i="1" dirty="0" err="1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Diff</a:t>
            </a:r>
            <a:r>
              <a:rPr lang="de-DE" altLang="de-DE" i="1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 </a:t>
            </a:r>
            <a:r>
              <a:rPr lang="de-DE" altLang="de-DE" i="1" dirty="0" err="1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and</a:t>
            </a:r>
            <a:r>
              <a:rPr lang="de-DE" altLang="de-DE" i="1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 </a:t>
            </a:r>
            <a:r>
              <a:rPr lang="de-DE" altLang="de-DE" i="1" dirty="0" err="1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train</a:t>
            </a:r>
            <a:endParaRPr lang="de-DE" altLang="de-DE" dirty="0">
              <a:solidFill>
                <a:schemeClr val="bg1"/>
              </a:solidFill>
              <a:ea typeface="ヒラギノ角ゴ Pro W3"/>
              <a:cs typeface="ヒラギノ角ゴ Pro W3"/>
              <a:sym typeface="Wingdings" panose="05000000000000000000" pitchFamily="2" charset="2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266"/>
          <a:stretch/>
        </p:blipFill>
        <p:spPr>
          <a:xfrm>
            <a:off x="556260" y="1079759"/>
            <a:ext cx="5760000" cy="1949751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dist="889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758675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04"/>
          <a:stretch/>
        </p:blipFill>
        <p:spPr>
          <a:xfrm>
            <a:off x="556259" y="1009816"/>
            <a:ext cx="5760000" cy="2204276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dist="889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9507"/>
            <a:ext cx="4980391" cy="274637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050" dirty="0" err="1"/>
              <a:t>Camden</a:t>
            </a:r>
            <a:r>
              <a:rPr lang="de-DE" sz="1050" dirty="0"/>
              <a:t> Town 2020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56260" y="1104900"/>
            <a:ext cx="3131820" cy="33299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556260" y="497150"/>
            <a:ext cx="7764780" cy="357360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r>
              <a:rPr lang="de-DE" altLang="de-DE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Individuelle Zusatzangebote aus </a:t>
            </a:r>
            <a:r>
              <a:rPr lang="de-DE" altLang="de-DE" i="1" dirty="0" err="1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Diff</a:t>
            </a:r>
            <a:r>
              <a:rPr lang="de-DE" altLang="de-DE" i="1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 </a:t>
            </a:r>
            <a:r>
              <a:rPr lang="de-DE" altLang="de-DE" i="1" dirty="0" err="1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and</a:t>
            </a:r>
            <a:r>
              <a:rPr lang="de-DE" altLang="de-DE" i="1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 </a:t>
            </a:r>
            <a:r>
              <a:rPr lang="de-DE" altLang="de-DE" i="1" dirty="0" err="1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train</a:t>
            </a:r>
            <a:endParaRPr lang="de-DE" altLang="de-DE" dirty="0">
              <a:solidFill>
                <a:schemeClr val="bg1"/>
              </a:solidFill>
              <a:ea typeface="ヒラギノ角ゴ Pro W3"/>
              <a:cs typeface="ヒラギノ角ゴ Pro W3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46517121"/>
      </p:ext>
    </p:extLst>
  </p:cSld>
  <p:clrMapOvr>
    <a:masterClrMapping/>
  </p:clrMapOvr>
  <p:transition spd="med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Begleitmaterialien</a:t>
            </a:r>
          </a:p>
        </p:txBody>
      </p:sp>
      <p:sp>
        <p:nvSpPr>
          <p:cNvPr id="7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de-DE" sz="1050" dirty="0" err="1"/>
              <a:t>Camden</a:t>
            </a:r>
            <a:r>
              <a:rPr lang="de-DE" sz="1050" dirty="0"/>
              <a:t> </a:t>
            </a:r>
            <a:r>
              <a:rPr lang="de-DE" dirty="0"/>
              <a:t>Town</a:t>
            </a:r>
            <a:r>
              <a:rPr lang="de-DE" sz="1050" dirty="0"/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4224213844"/>
      </p:ext>
    </p:extLst>
  </p:cSld>
  <p:clrMapOvr>
    <a:masterClrMapping/>
  </p:clrMapOvr>
  <p:transition spd="med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2957" y="497150"/>
            <a:ext cx="8436638" cy="457007"/>
          </a:xfrm>
        </p:spPr>
        <p:txBody>
          <a:bodyPr>
            <a:normAutofit fontScale="90000"/>
          </a:bodyPr>
          <a:lstStyle/>
          <a:p>
            <a:r>
              <a:rPr lang="de-DE" dirty="0"/>
              <a:t>Für Schüler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3096166" y="1038762"/>
            <a:ext cx="5508433" cy="321374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 lnSpcReduction="10000"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dirty="0" err="1">
                <a:ea typeface="ヒラギノ角ゴ Pro W3"/>
                <a:cs typeface="ヒラギノ角ゴ Pro W3"/>
              </a:rPr>
              <a:t>Textbook</a:t>
            </a:r>
            <a:endParaRPr lang="de-DE" altLang="de-DE" dirty="0">
              <a:ea typeface="ヒラギノ角ゴ Pro W3"/>
              <a:cs typeface="ヒラギノ角ゴ Pro W3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dirty="0">
                <a:ea typeface="ヒラギノ角ゴ Pro W3"/>
                <a:cs typeface="ヒラギノ角ゴ Pro W3"/>
              </a:rPr>
              <a:t>Workbook mit Audio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dirty="0">
                <a:ea typeface="ヒラギノ角ゴ Pro W3"/>
                <a:cs typeface="ヒラギノ角ゴ Pro W3"/>
              </a:rPr>
              <a:t>Klassenarbeitstrainer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dirty="0">
                <a:ea typeface="ヒラギノ角ゴ Pro W3"/>
                <a:cs typeface="ヒラギノ角ゴ Pro W3"/>
              </a:rPr>
              <a:t>Lektüre (Kl. 5–7)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Interaktive Übungen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dirty="0">
                <a:ea typeface="ヒラギノ角ゴ Pro W3"/>
                <a:cs typeface="ヒラギノ角ゴ Pro W3"/>
              </a:rPr>
              <a:t>Schüler-</a:t>
            </a:r>
            <a:r>
              <a:rPr lang="de-DE" altLang="de-DE" dirty="0" err="1">
                <a:ea typeface="ヒラギノ角ゴ Pro W3"/>
                <a:cs typeface="ヒラギノ角ゴ Pro W3"/>
              </a:rPr>
              <a:t>BiBox</a:t>
            </a:r>
            <a:endParaRPr lang="de-DE" altLang="de-DE" dirty="0">
              <a:ea typeface="ヒラギノ角ゴ Pro W3"/>
              <a:cs typeface="ヒラギノ角ゴ Pro W3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dirty="0" err="1">
                <a:ea typeface="ヒラギノ角ゴ Pro W3"/>
                <a:cs typeface="ヒラギノ角ゴ Pro W3"/>
              </a:rPr>
              <a:t>Vocab</a:t>
            </a:r>
            <a:r>
              <a:rPr lang="de-DE" altLang="de-DE" dirty="0">
                <a:ea typeface="ヒラギノ角ゴ Pro W3"/>
                <a:cs typeface="ヒラギノ角ゴ Pro W3"/>
              </a:rPr>
              <a:t> Practice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dirty="0" err="1">
                <a:ea typeface="ヒラギノ角ゴ Pro W3"/>
                <a:cs typeface="ヒラギノ角ゴ Pro W3"/>
              </a:rPr>
              <a:t>Vocab</a:t>
            </a:r>
            <a:r>
              <a:rPr lang="de-DE" altLang="de-DE" dirty="0">
                <a:ea typeface="ヒラギノ角ゴ Pro W3"/>
                <a:cs typeface="ヒラギノ角ゴ Pro W3"/>
              </a:rPr>
              <a:t> App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dirty="0" err="1">
                <a:ea typeface="ヒラギノ角ゴ Pro W3"/>
                <a:cs typeface="ヒラギノ角ゴ Pro W3"/>
              </a:rPr>
              <a:t>Grammar</a:t>
            </a:r>
            <a:r>
              <a:rPr lang="de-DE" altLang="de-DE" dirty="0">
                <a:ea typeface="ヒラギノ角ゴ Pro W3"/>
                <a:cs typeface="ヒラギノ角ゴ Pro W3"/>
              </a:rPr>
              <a:t> App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dirty="0">
                <a:ea typeface="ヒラギノ角ゴ Pro W3"/>
                <a:cs typeface="ヒラギノ角ゴ Pro W3"/>
              </a:rPr>
              <a:t>Zoom App</a:t>
            </a:r>
          </a:p>
        </p:txBody>
      </p:sp>
      <p:sp>
        <p:nvSpPr>
          <p:cNvPr id="9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9507"/>
            <a:ext cx="4980391" cy="274637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050" dirty="0" err="1"/>
              <a:t>Camden</a:t>
            </a:r>
            <a:r>
              <a:rPr lang="de-DE" sz="1050" dirty="0"/>
              <a:t> Town 2020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05" y="1038762"/>
            <a:ext cx="2340000" cy="32137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68343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2957" y="497150"/>
            <a:ext cx="8436638" cy="457007"/>
          </a:xfrm>
        </p:spPr>
        <p:txBody>
          <a:bodyPr>
            <a:normAutofit fontScale="90000"/>
          </a:bodyPr>
          <a:lstStyle/>
          <a:p>
            <a:r>
              <a:rPr lang="de-DE" dirty="0"/>
              <a:t>Für Lehrkräfte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3096166" y="1038762"/>
            <a:ext cx="5508433" cy="321374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dirty="0">
                <a:ea typeface="ヒラギノ角ゴ Pro W3"/>
                <a:cs typeface="ヒラギノ角ゴ Pro W3"/>
              </a:rPr>
              <a:t>Lehrerfassung zum </a:t>
            </a:r>
            <a:r>
              <a:rPr lang="de-DE" altLang="de-DE" dirty="0" err="1">
                <a:ea typeface="ヒラギノ角ゴ Pro W3"/>
                <a:cs typeface="ヒラギノ角ゴ Pro W3"/>
              </a:rPr>
              <a:t>Textbook</a:t>
            </a:r>
            <a:endParaRPr lang="de-DE" altLang="de-DE" dirty="0">
              <a:ea typeface="ヒラギノ角ゴ Pro W3"/>
              <a:cs typeface="ヒラギノ角ゴ Pro W3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dirty="0">
                <a:ea typeface="ヒラギノ角ゴ Pro W3"/>
                <a:cs typeface="ヒラギノ角ゴ Pro W3"/>
              </a:rPr>
              <a:t>Workbook mit Audio und Lösungen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dirty="0">
                <a:ea typeface="ヒラギノ角ゴ Pro W3"/>
                <a:cs typeface="ヒラギノ角ゴ Pro W3"/>
              </a:rPr>
              <a:t>Audio-CD mit DVD für Lehrkräfte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dirty="0">
                <a:ea typeface="ヒラギノ角ゴ Pro W3"/>
                <a:cs typeface="ヒラギノ角ゴ Pro W3"/>
              </a:rPr>
              <a:t>Lehrer-</a:t>
            </a:r>
            <a:r>
              <a:rPr lang="de-DE" altLang="de-DE" dirty="0" err="1">
                <a:ea typeface="ヒラギノ角ゴ Pro W3"/>
                <a:cs typeface="ヒラギノ角ゴ Pro W3"/>
              </a:rPr>
              <a:t>BiBox</a:t>
            </a:r>
            <a:endParaRPr lang="de-DE" altLang="de-DE" dirty="0">
              <a:ea typeface="ヒラギノ角ゴ Pro W3"/>
              <a:cs typeface="ヒラギノ角ゴ Pro W3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i="1" dirty="0" err="1">
                <a:ea typeface="ヒラギノ角ゴ Pro W3"/>
                <a:cs typeface="ヒラギノ角ゴ Pro W3"/>
              </a:rPr>
              <a:t>Teacher’s</a:t>
            </a:r>
            <a:r>
              <a:rPr lang="de-DE" altLang="de-DE" i="1" dirty="0">
                <a:ea typeface="ヒラギノ角ゴ Pro W3"/>
                <a:cs typeface="ヒラギノ角ゴ Pro W3"/>
              </a:rPr>
              <a:t> Manual</a:t>
            </a:r>
            <a:r>
              <a:rPr lang="de-DE" altLang="de-DE" dirty="0">
                <a:ea typeface="ヒラギノ角ゴ Pro W3"/>
                <a:cs typeface="ヒラギノ角ゴ Pro W3"/>
              </a:rPr>
              <a:t> mit Kopiervorlagen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dirty="0">
                <a:ea typeface="ヒラギノ角ゴ Pro W3"/>
                <a:cs typeface="ヒラギノ角ゴ Pro W3"/>
              </a:rPr>
              <a:t>Differenzierungsmaterial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dirty="0">
                <a:ea typeface="ヒラギノ角ゴ Pro W3"/>
                <a:cs typeface="ヒラギノ角ゴ Pro W3"/>
              </a:rPr>
              <a:t>Vorschläge für Lernerfolgskontrollen</a:t>
            </a:r>
          </a:p>
        </p:txBody>
      </p:sp>
      <p:sp>
        <p:nvSpPr>
          <p:cNvPr id="9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9507"/>
            <a:ext cx="4980391" cy="274637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050" dirty="0" err="1"/>
              <a:t>Camden</a:t>
            </a:r>
            <a:r>
              <a:rPr lang="de-DE" sz="1050" dirty="0"/>
              <a:t> Town 2020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05" y="1038762"/>
            <a:ext cx="2340000" cy="32137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18709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BC800A-18EF-46EB-A513-AE8721922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	Inhalt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3655706-8360-42F6-A651-9834DE853F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9852" y="1282147"/>
            <a:ext cx="3153998" cy="2423906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C0658813-78C0-46D7-BD33-17D86858E728}"/>
              </a:ext>
            </a:extLst>
          </p:cNvPr>
          <p:cNvSpPr/>
          <p:nvPr/>
        </p:nvSpPr>
        <p:spPr>
          <a:xfrm>
            <a:off x="2122004" y="3790336"/>
            <a:ext cx="6195919" cy="922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 hangingPunct="1">
              <a:lnSpc>
                <a:spcPct val="124000"/>
              </a:lnSpc>
              <a:spcAft>
                <a:spcPts val="450"/>
              </a:spcAft>
            </a:pPr>
            <a:r>
              <a:rPr lang="de-DE" altLang="de-DE" sz="2100" kern="1200" dirty="0">
                <a:latin typeface="Gill Sans MT" panose="020B0502020104020203"/>
                <a:ea typeface="ヒラギノ角ゴ Pro W3"/>
                <a:cs typeface="ヒラギノ角ゴ Pro W3"/>
              </a:rPr>
              <a:t>- Bewährtes Storyline-Personal</a:t>
            </a:r>
          </a:p>
          <a:p>
            <a:pPr defTabSz="342900" hangingPunct="1">
              <a:lnSpc>
                <a:spcPct val="124000"/>
              </a:lnSpc>
              <a:spcAft>
                <a:spcPts val="450"/>
              </a:spcAft>
            </a:pPr>
            <a:r>
              <a:rPr lang="de-DE" altLang="de-DE" sz="2100" kern="1200" dirty="0">
                <a:latin typeface="Gill Sans MT" panose="020B0502020104020203"/>
                <a:ea typeface="ヒラギノ角ゴ Pro W3"/>
                <a:cs typeface="ヒラギノ角ゴ Pro W3"/>
              </a:rPr>
              <a:t>- Mischung aus bekannten und neuen Plots</a:t>
            </a:r>
          </a:p>
        </p:txBody>
      </p:sp>
    </p:spTree>
    <p:extLst>
      <p:ext uri="{BB962C8B-B14F-4D97-AF65-F5344CB8AC3E}">
        <p14:creationId xmlns:p14="http://schemas.microsoft.com/office/powerpoint/2010/main" val="3604548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2957" y="497150"/>
            <a:ext cx="8436638" cy="457007"/>
          </a:xfrm>
        </p:spPr>
        <p:txBody>
          <a:bodyPr>
            <a:normAutofit fontScale="90000"/>
          </a:bodyPr>
          <a:lstStyle/>
          <a:p>
            <a:r>
              <a:rPr lang="de-DE" altLang="de-DE" dirty="0">
                <a:latin typeface="Trebuchet MS" pitchFamily="34" charset="0"/>
                <a:ea typeface="ヒラギノ角ゴ Pro W3"/>
                <a:cs typeface="ヒラギノ角ゴ Pro W3"/>
              </a:rPr>
              <a:t>Digitale Komponenten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3780000" y="954158"/>
            <a:ext cx="1584000" cy="1584000"/>
          </a:xfrm>
          <a:prstGeom prst="ellipse">
            <a:avLst/>
          </a:prstGeom>
          <a:solidFill>
            <a:schemeClr val="accent5">
              <a:lumMod val="95000"/>
            </a:schemeClr>
          </a:solidFill>
        </p:spPr>
        <p:txBody>
          <a:bodyPr vert="horz" wrap="square" lIns="0" tIns="0" rIns="0" bIns="0" rtlCol="0" anchor="ctr">
            <a:noAutofit/>
          </a:bodyPr>
          <a:lstStyle/>
          <a:p>
            <a:pPr algn="ctr"/>
            <a:r>
              <a:rPr lang="de-DE" sz="1400" i="1" dirty="0"/>
              <a:t>Weiter-entwicklung des digitalen Produkt-angebots</a:t>
            </a:r>
          </a:p>
        </p:txBody>
      </p:sp>
      <p:grpSp>
        <p:nvGrpSpPr>
          <p:cNvPr id="24" name="Gruppieren 23"/>
          <p:cNvGrpSpPr/>
          <p:nvPr/>
        </p:nvGrpSpPr>
        <p:grpSpPr>
          <a:xfrm>
            <a:off x="551141" y="2538158"/>
            <a:ext cx="4020859" cy="1609365"/>
            <a:chOff x="3217461" y="521831"/>
            <a:chExt cx="4020859" cy="1609365"/>
          </a:xfrm>
        </p:grpSpPr>
        <p:sp>
          <p:nvSpPr>
            <p:cNvPr id="8" name="Textfeld 7"/>
            <p:cNvSpPr txBox="1">
              <a:spLocks noChangeAspect="1"/>
            </p:cNvSpPr>
            <p:nvPr/>
          </p:nvSpPr>
          <p:spPr>
            <a:xfrm>
              <a:off x="3217461" y="1015196"/>
              <a:ext cx="1116000" cy="11160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</p:spPr>
          <p:txBody>
            <a:bodyPr vert="horz" wrap="square" lIns="0" tIns="0" rIns="0" bIns="0" rtlCol="0" anchor="ctr">
              <a:normAutofit/>
            </a:bodyPr>
            <a:lstStyle/>
            <a:p>
              <a:pPr algn="ctr"/>
              <a:r>
                <a:rPr lang="de-DE" sz="1400" i="1" dirty="0">
                  <a:solidFill>
                    <a:schemeClr val="tx1"/>
                  </a:solidFill>
                </a:rPr>
                <a:t>Lehrer:</a:t>
              </a:r>
            </a:p>
            <a:p>
              <a:pPr algn="ctr"/>
              <a:r>
                <a:rPr lang="de-DE" sz="1400" b="1" i="1" dirty="0">
                  <a:solidFill>
                    <a:schemeClr val="tx1"/>
                  </a:solidFill>
                </a:rPr>
                <a:t>Lehrer-BiBox</a:t>
              </a:r>
            </a:p>
          </p:txBody>
        </p:sp>
        <p:cxnSp>
          <p:nvCxnSpPr>
            <p:cNvPr id="15" name="Gerade Verbindung mit Pfeil 14"/>
            <p:cNvCxnSpPr>
              <a:stCxn id="14" idx="4"/>
              <a:endCxn id="8" idx="7"/>
            </p:cNvCxnSpPr>
            <p:nvPr/>
          </p:nvCxnSpPr>
          <p:spPr>
            <a:xfrm flipH="1">
              <a:off x="4170027" y="521831"/>
              <a:ext cx="3068293" cy="656799"/>
            </a:xfrm>
            <a:prstGeom prst="straightConnector1">
              <a:avLst/>
            </a:prstGeom>
            <a:noFill/>
            <a:ln w="38100" cap="flat">
              <a:solidFill>
                <a:schemeClr val="accent5">
                  <a:lumMod val="85000"/>
                </a:schemeClr>
              </a:solidFill>
              <a:prstDash val="solid"/>
              <a:round/>
              <a:headEnd type="none" w="lg" len="med"/>
              <a:tailEnd type="triangle" w="lg" len="med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26" name="Gruppieren 25"/>
          <p:cNvGrpSpPr/>
          <p:nvPr/>
        </p:nvGrpSpPr>
        <p:grpSpPr>
          <a:xfrm>
            <a:off x="4572000" y="2538158"/>
            <a:ext cx="2283606" cy="1650161"/>
            <a:chOff x="2049855" y="2871641"/>
            <a:chExt cx="2283606" cy="1650161"/>
          </a:xfrm>
        </p:grpSpPr>
        <p:sp>
          <p:nvSpPr>
            <p:cNvPr id="10" name="Textfeld 9"/>
            <p:cNvSpPr txBox="1">
              <a:spLocks noChangeAspect="1"/>
            </p:cNvSpPr>
            <p:nvPr/>
          </p:nvSpPr>
          <p:spPr>
            <a:xfrm>
              <a:off x="3217461" y="3405802"/>
              <a:ext cx="1116000" cy="1116000"/>
            </a:xfrm>
            <a:prstGeom prst="ellipse">
              <a:avLst/>
            </a:prstGeom>
            <a:solidFill>
              <a:schemeClr val="accent5">
                <a:lumMod val="95000"/>
              </a:schemeClr>
            </a:solidFill>
          </p:spPr>
          <p:txBody>
            <a:bodyPr vert="horz" wrap="square" lIns="0" tIns="0" rIns="0" bIns="0" rtlCol="0" anchor="ctr">
              <a:normAutofit/>
            </a:bodyPr>
            <a:lstStyle/>
            <a:p>
              <a:pPr algn="ctr"/>
              <a:r>
                <a:rPr lang="de-DE" sz="1400" i="1" dirty="0"/>
                <a:t>Schüler:</a:t>
              </a:r>
            </a:p>
            <a:p>
              <a:pPr algn="ctr"/>
              <a:r>
                <a:rPr lang="de-DE" sz="1100" b="1" i="1" dirty="0"/>
                <a:t>Vokabel- und Grammatik-trainer</a:t>
              </a:r>
            </a:p>
          </p:txBody>
        </p:sp>
        <p:cxnSp>
          <p:nvCxnSpPr>
            <p:cNvPr id="21" name="Gerade Verbindung mit Pfeil 20"/>
            <p:cNvCxnSpPr>
              <a:stCxn id="14" idx="4"/>
              <a:endCxn id="10" idx="0"/>
            </p:cNvCxnSpPr>
            <p:nvPr/>
          </p:nvCxnSpPr>
          <p:spPr>
            <a:xfrm>
              <a:off x="2049855" y="2871641"/>
              <a:ext cx="1725606" cy="534161"/>
            </a:xfrm>
            <a:prstGeom prst="straightConnector1">
              <a:avLst/>
            </a:prstGeom>
            <a:noFill/>
            <a:ln w="38100" cap="flat">
              <a:solidFill>
                <a:schemeClr val="accent5">
                  <a:lumMod val="85000"/>
                </a:schemeClr>
              </a:solidFill>
              <a:prstDash val="solid"/>
              <a:round/>
              <a:headEnd type="none" w="lg" len="med"/>
              <a:tailEnd type="triangle" w="lg" len="med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20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5859"/>
            <a:ext cx="4980391" cy="274637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050" dirty="0" err="1"/>
              <a:t>Camden</a:t>
            </a:r>
            <a:r>
              <a:rPr lang="de-DE" sz="1050" dirty="0"/>
              <a:t> Town 2020</a:t>
            </a:r>
          </a:p>
        </p:txBody>
      </p:sp>
      <p:grpSp>
        <p:nvGrpSpPr>
          <p:cNvPr id="19" name="Gruppieren 18"/>
          <p:cNvGrpSpPr/>
          <p:nvPr/>
        </p:nvGrpSpPr>
        <p:grpSpPr>
          <a:xfrm>
            <a:off x="4572000" y="2538158"/>
            <a:ext cx="4010808" cy="1650161"/>
            <a:chOff x="322653" y="2871641"/>
            <a:chExt cx="4010808" cy="1650161"/>
          </a:xfrm>
        </p:grpSpPr>
        <p:sp>
          <p:nvSpPr>
            <p:cNvPr id="22" name="Textfeld 21"/>
            <p:cNvSpPr txBox="1">
              <a:spLocks noChangeAspect="1"/>
            </p:cNvSpPr>
            <p:nvPr/>
          </p:nvSpPr>
          <p:spPr>
            <a:xfrm>
              <a:off x="3217461" y="3405802"/>
              <a:ext cx="1116000" cy="1116000"/>
            </a:xfrm>
            <a:prstGeom prst="ellipse">
              <a:avLst/>
            </a:prstGeom>
            <a:solidFill>
              <a:schemeClr val="accent5">
                <a:lumMod val="95000"/>
              </a:schemeClr>
            </a:solidFill>
          </p:spPr>
          <p:txBody>
            <a:bodyPr vert="horz" wrap="square" lIns="0" tIns="0" rIns="0" bIns="0" rtlCol="0" anchor="ctr">
              <a:normAutofit/>
            </a:bodyPr>
            <a:lstStyle/>
            <a:p>
              <a:pPr algn="ctr"/>
              <a:r>
                <a:rPr lang="de-DE" sz="1400" i="1" dirty="0"/>
                <a:t>Schüler:</a:t>
              </a:r>
            </a:p>
            <a:p>
              <a:pPr algn="ctr"/>
              <a:r>
                <a:rPr lang="de-DE" sz="1050" b="1" i="1" dirty="0"/>
                <a:t>Zoom App</a:t>
              </a:r>
              <a:endParaRPr lang="de-DE" sz="1100" b="1" i="1" dirty="0"/>
            </a:p>
          </p:txBody>
        </p:sp>
        <p:cxnSp>
          <p:nvCxnSpPr>
            <p:cNvPr id="23" name="Gerade Verbindung mit Pfeil 22"/>
            <p:cNvCxnSpPr>
              <a:stCxn id="14" idx="4"/>
              <a:endCxn id="22" idx="1"/>
            </p:cNvCxnSpPr>
            <p:nvPr/>
          </p:nvCxnSpPr>
          <p:spPr>
            <a:xfrm>
              <a:off x="322653" y="2871641"/>
              <a:ext cx="3058242" cy="697595"/>
            </a:xfrm>
            <a:prstGeom prst="straightConnector1">
              <a:avLst/>
            </a:prstGeom>
            <a:noFill/>
            <a:ln w="38100" cap="flat">
              <a:solidFill>
                <a:schemeClr val="accent5">
                  <a:lumMod val="85000"/>
                </a:schemeClr>
              </a:solidFill>
              <a:prstDash val="solid"/>
              <a:round/>
              <a:headEnd type="none" w="lg" len="med"/>
              <a:tailEnd type="triangle" w="lg" len="med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25" name="Gruppieren 24"/>
          <p:cNvGrpSpPr/>
          <p:nvPr/>
        </p:nvGrpSpPr>
        <p:grpSpPr>
          <a:xfrm>
            <a:off x="2285202" y="2538158"/>
            <a:ext cx="2279939" cy="1639414"/>
            <a:chOff x="3217461" y="1696318"/>
            <a:chExt cx="2279939" cy="1639414"/>
          </a:xfrm>
        </p:grpSpPr>
        <p:sp>
          <p:nvSpPr>
            <p:cNvPr id="9" name="Textfeld 8"/>
            <p:cNvSpPr txBox="1">
              <a:spLocks noChangeAspect="1"/>
            </p:cNvSpPr>
            <p:nvPr/>
          </p:nvSpPr>
          <p:spPr>
            <a:xfrm>
              <a:off x="3217461" y="2219732"/>
              <a:ext cx="1116000" cy="1116000"/>
            </a:xfrm>
            <a:prstGeom prst="ellipse">
              <a:avLst/>
            </a:prstGeom>
            <a:solidFill>
              <a:schemeClr val="accent5">
                <a:lumMod val="95000"/>
              </a:schemeClr>
            </a:solidFill>
          </p:spPr>
          <p:txBody>
            <a:bodyPr vert="horz" wrap="square" lIns="0" tIns="0" rIns="0" bIns="0" rtlCol="0" anchor="ctr">
              <a:normAutofit/>
            </a:bodyPr>
            <a:lstStyle/>
            <a:p>
              <a:pPr algn="ctr"/>
              <a:r>
                <a:rPr lang="de-DE" sz="1400" i="1" dirty="0"/>
                <a:t>Schüler:</a:t>
              </a:r>
            </a:p>
            <a:p>
              <a:pPr algn="ctr"/>
              <a:r>
                <a:rPr lang="de-DE" sz="1400" b="1" i="1" dirty="0"/>
                <a:t>Schüler-BiBox</a:t>
              </a:r>
            </a:p>
          </p:txBody>
        </p:sp>
        <p:cxnSp>
          <p:nvCxnSpPr>
            <p:cNvPr id="18" name="Gerade Verbindung mit Pfeil 17"/>
            <p:cNvCxnSpPr>
              <a:endCxn id="9" idx="0"/>
            </p:cNvCxnSpPr>
            <p:nvPr/>
          </p:nvCxnSpPr>
          <p:spPr>
            <a:xfrm flipH="1">
              <a:off x="3775461" y="1696318"/>
              <a:ext cx="1721939" cy="523414"/>
            </a:xfrm>
            <a:prstGeom prst="straightConnector1">
              <a:avLst/>
            </a:prstGeom>
            <a:noFill/>
            <a:ln w="38100" cap="flat">
              <a:solidFill>
                <a:schemeClr val="accent5">
                  <a:lumMod val="85000"/>
                </a:schemeClr>
              </a:solidFill>
              <a:prstDash val="solid"/>
              <a:round/>
              <a:headEnd type="none" w="lg" len="med"/>
              <a:tailEnd type="triangle" w="lg" len="med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72" name="Gruppieren 71"/>
          <p:cNvGrpSpPr/>
          <p:nvPr/>
        </p:nvGrpSpPr>
        <p:grpSpPr>
          <a:xfrm>
            <a:off x="4007141" y="2538158"/>
            <a:ext cx="1116000" cy="1639414"/>
            <a:chOff x="3217461" y="2882388"/>
            <a:chExt cx="1116000" cy="1639414"/>
          </a:xfrm>
        </p:grpSpPr>
        <p:sp>
          <p:nvSpPr>
            <p:cNvPr id="73" name="Textfeld 72"/>
            <p:cNvSpPr txBox="1">
              <a:spLocks noChangeAspect="1"/>
            </p:cNvSpPr>
            <p:nvPr/>
          </p:nvSpPr>
          <p:spPr>
            <a:xfrm>
              <a:off x="3217461" y="3405802"/>
              <a:ext cx="1116000" cy="1116000"/>
            </a:xfrm>
            <a:prstGeom prst="ellipse">
              <a:avLst/>
            </a:prstGeom>
            <a:solidFill>
              <a:schemeClr val="accent5">
                <a:lumMod val="95000"/>
              </a:schemeClr>
            </a:solidFill>
          </p:spPr>
          <p:txBody>
            <a:bodyPr vert="horz" wrap="square" lIns="0" tIns="0" rIns="0" bIns="0" rtlCol="0" anchor="ctr">
              <a:normAutofit/>
            </a:bodyPr>
            <a:lstStyle/>
            <a:p>
              <a:pPr algn="ctr"/>
              <a:r>
                <a:rPr lang="de-DE" sz="1400" i="1" dirty="0"/>
                <a:t>Schüler:</a:t>
              </a:r>
            </a:p>
            <a:p>
              <a:pPr algn="ctr"/>
              <a:r>
                <a:rPr lang="de-DE" sz="1050" b="1" i="1" dirty="0"/>
                <a:t>Interaktive Übungen</a:t>
              </a:r>
              <a:endParaRPr lang="de-DE" sz="1100" b="1" i="1" dirty="0"/>
            </a:p>
          </p:txBody>
        </p:sp>
        <p:cxnSp>
          <p:nvCxnSpPr>
            <p:cNvPr id="74" name="Gerade Verbindung mit Pfeil 73"/>
            <p:cNvCxnSpPr>
              <a:stCxn id="14" idx="4"/>
              <a:endCxn id="73" idx="0"/>
            </p:cNvCxnSpPr>
            <p:nvPr/>
          </p:nvCxnSpPr>
          <p:spPr>
            <a:xfrm flipH="1">
              <a:off x="3775461" y="2882388"/>
              <a:ext cx="6859" cy="523414"/>
            </a:xfrm>
            <a:prstGeom prst="straightConnector1">
              <a:avLst/>
            </a:prstGeom>
            <a:noFill/>
            <a:ln w="38100" cap="flat">
              <a:solidFill>
                <a:schemeClr val="accent5">
                  <a:lumMod val="85000"/>
                </a:schemeClr>
              </a:solidFill>
              <a:prstDash val="solid"/>
              <a:round/>
              <a:headEnd type="none" w="lg" len="med"/>
              <a:tailEnd type="triangle" w="lg" len="med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</p:spTree>
    <p:extLst>
      <p:ext uri="{BB962C8B-B14F-4D97-AF65-F5344CB8AC3E}">
        <p14:creationId xmlns:p14="http://schemas.microsoft.com/office/powerpoint/2010/main" val="29951548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2957" y="497150"/>
            <a:ext cx="8436638" cy="457007"/>
          </a:xfrm>
        </p:spPr>
        <p:txBody>
          <a:bodyPr>
            <a:normAutofit fontScale="90000"/>
          </a:bodyPr>
          <a:lstStyle/>
          <a:p>
            <a:r>
              <a:rPr lang="de-DE" altLang="de-DE" dirty="0" err="1">
                <a:latin typeface="Trebuchet MS" pitchFamily="34" charset="0"/>
                <a:ea typeface="ヒラギノ角ゴ Pro W3"/>
                <a:cs typeface="ヒラギノ角ゴ Pro W3"/>
              </a:rPr>
              <a:t>BiBox</a:t>
            </a:r>
            <a:r>
              <a:rPr lang="de-DE" altLang="de-DE" dirty="0">
                <a:latin typeface="Trebuchet MS" pitchFamily="34" charset="0"/>
                <a:ea typeface="ヒラギノ角ゴ Pro W3"/>
                <a:cs typeface="ヒラギノ角ゴ Pro W3"/>
              </a:rPr>
              <a:t>-Inhalte</a:t>
            </a:r>
            <a:endParaRPr lang="de-DE" dirty="0"/>
          </a:p>
        </p:txBody>
      </p:sp>
      <p:sp>
        <p:nvSpPr>
          <p:cNvPr id="16" name="Textfeld 15"/>
          <p:cNvSpPr txBox="1">
            <a:spLocks noChangeAspect="1"/>
          </p:cNvSpPr>
          <p:nvPr/>
        </p:nvSpPr>
        <p:spPr>
          <a:xfrm>
            <a:off x="4538590" y="1449026"/>
            <a:ext cx="2520000" cy="2520000"/>
          </a:xfrm>
          <a:prstGeom prst="ellipse">
            <a:avLst/>
          </a:prstGeom>
          <a:solidFill>
            <a:schemeClr val="accent5">
              <a:lumMod val="95000"/>
            </a:schemeClr>
          </a:solidFill>
          <a:ln w="38100">
            <a:solidFill>
              <a:schemeClr val="accent5"/>
            </a:solidFill>
          </a:ln>
        </p:spPr>
        <p:txBody>
          <a:bodyPr vert="horz" wrap="square" lIns="91440" tIns="0" rIns="91440" bIns="0" rtlCol="0" anchor="ctr">
            <a:norm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defRPr sz="2400" i="1"/>
            </a:lvl1pPr>
          </a:lstStyle>
          <a:p>
            <a:pPr>
              <a:spcAft>
                <a:spcPts val="600"/>
              </a:spcAft>
            </a:pPr>
            <a:r>
              <a:rPr lang="de-DE" dirty="0"/>
              <a:t>Schüler-BiBox</a:t>
            </a:r>
            <a:endParaRPr lang="de-DE" sz="900" i="0" dirty="0"/>
          </a:p>
          <a:p>
            <a:pPr marL="171450" lvl="0" indent="-171450" algn="l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de-DE" sz="900" i="0" dirty="0"/>
          </a:p>
          <a:p>
            <a:pPr marL="171450" lvl="0" indent="-171450" algn="l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de-DE" sz="900" i="0" dirty="0"/>
          </a:p>
          <a:p>
            <a:pPr marL="171450" lvl="0" indent="-171450" algn="l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de-DE" sz="900" i="0" dirty="0"/>
          </a:p>
          <a:p>
            <a:pPr marL="171450" lvl="0" indent="-171450" algn="l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de-DE" sz="900" i="0" dirty="0"/>
          </a:p>
          <a:p>
            <a:pPr marL="171450" lvl="0" indent="-171450" algn="l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de-DE" sz="900" i="0" dirty="0"/>
          </a:p>
          <a:p>
            <a:pPr marL="171450" lvl="0" indent="-171450" algn="l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de-DE" sz="1000" i="0" dirty="0"/>
          </a:p>
          <a:p>
            <a:pPr marL="171450" lvl="0" indent="-171450" algn="l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de-DE" sz="1000" i="0" dirty="0"/>
          </a:p>
        </p:txBody>
      </p:sp>
      <p:sp>
        <p:nvSpPr>
          <p:cNvPr id="27" name="Textfeld 26"/>
          <p:cNvSpPr txBox="1">
            <a:spLocks noChangeAspect="1"/>
          </p:cNvSpPr>
          <p:nvPr/>
        </p:nvSpPr>
        <p:spPr>
          <a:xfrm>
            <a:off x="1441663" y="909082"/>
            <a:ext cx="3396218" cy="3396218"/>
          </a:xfrm>
          <a:prstGeom prst="ellipse">
            <a:avLst/>
          </a:prstGeom>
          <a:solidFill>
            <a:schemeClr val="accent5">
              <a:lumMod val="95000"/>
            </a:schemeClr>
          </a:solidFill>
          <a:ln w="38100">
            <a:solidFill>
              <a:schemeClr val="accent5"/>
            </a:solidFill>
          </a:ln>
        </p:spPr>
        <p:txBody>
          <a:bodyPr vert="horz" wrap="square" lIns="91440" tIns="0" rIns="91440" bIns="0" rtlCol="0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defRPr sz="2400" i="1"/>
            </a:lvl1pPr>
          </a:lstStyle>
          <a:p>
            <a:pPr>
              <a:spcAft>
                <a:spcPts val="600"/>
              </a:spcAft>
            </a:pPr>
            <a:r>
              <a:rPr lang="de-DE" dirty="0"/>
              <a:t>Lehrer-BiBox</a:t>
            </a:r>
            <a:endParaRPr lang="de-DE" sz="900" i="0" dirty="0"/>
          </a:p>
          <a:p>
            <a:pPr lvl="0" algn="l">
              <a:lnSpc>
                <a:spcPct val="120000"/>
              </a:lnSpc>
            </a:pPr>
            <a:endParaRPr lang="de-DE" sz="900" i="0" dirty="0"/>
          </a:p>
          <a:p>
            <a:pPr lvl="0" algn="l">
              <a:lnSpc>
                <a:spcPct val="120000"/>
              </a:lnSpc>
            </a:pPr>
            <a:endParaRPr lang="de-DE" sz="900" i="0" dirty="0"/>
          </a:p>
          <a:p>
            <a:pPr lvl="0" algn="l">
              <a:lnSpc>
                <a:spcPct val="120000"/>
              </a:lnSpc>
            </a:pPr>
            <a:endParaRPr lang="de-DE" sz="900" i="0" dirty="0"/>
          </a:p>
          <a:p>
            <a:pPr lvl="0" algn="l">
              <a:lnSpc>
                <a:spcPct val="120000"/>
              </a:lnSpc>
            </a:pPr>
            <a:endParaRPr lang="de-DE" sz="900" i="0" dirty="0"/>
          </a:p>
          <a:p>
            <a:pPr lvl="0" algn="l">
              <a:lnSpc>
                <a:spcPct val="120000"/>
              </a:lnSpc>
            </a:pPr>
            <a:endParaRPr lang="de-DE" sz="900" i="0" dirty="0"/>
          </a:p>
          <a:p>
            <a:pPr lvl="0" algn="l">
              <a:lnSpc>
                <a:spcPct val="120000"/>
              </a:lnSpc>
            </a:pPr>
            <a:endParaRPr lang="de-DE" sz="900" i="0" dirty="0"/>
          </a:p>
          <a:p>
            <a:pPr lvl="0" algn="l">
              <a:lnSpc>
                <a:spcPct val="120000"/>
              </a:lnSpc>
            </a:pPr>
            <a:endParaRPr lang="de-DE" sz="1000" i="0" dirty="0"/>
          </a:p>
        </p:txBody>
      </p:sp>
      <p:sp>
        <p:nvSpPr>
          <p:cNvPr id="4" name="Textfeld 3"/>
          <p:cNvSpPr txBox="1"/>
          <p:nvPr/>
        </p:nvSpPr>
        <p:spPr>
          <a:xfrm>
            <a:off x="2135639" y="2286000"/>
            <a:ext cx="2626861" cy="181665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marL="171450" lvl="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de-DE" sz="1000" dirty="0" err="1"/>
              <a:t>Teacher’s</a:t>
            </a:r>
            <a:r>
              <a:rPr lang="de-DE" sz="1000" dirty="0"/>
              <a:t> Manual inkl. Kopiervorlagen</a:t>
            </a:r>
          </a:p>
          <a:p>
            <a:pPr marL="171450" lvl="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de-DE" sz="1000" dirty="0"/>
              <a:t>Audios</a:t>
            </a:r>
          </a:p>
          <a:p>
            <a:pPr marL="171450" lvl="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de-DE" sz="1000" dirty="0"/>
              <a:t>Videos</a:t>
            </a:r>
          </a:p>
          <a:p>
            <a:pPr marL="171450" lvl="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de-DE" sz="1000" dirty="0"/>
              <a:t>Lernerfolgskontrollen</a:t>
            </a:r>
          </a:p>
          <a:p>
            <a:pPr marL="171450" lvl="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de-DE" sz="1000" dirty="0"/>
              <a:t>Differenzierungsmaterial</a:t>
            </a:r>
          </a:p>
          <a:p>
            <a:pPr marL="171450" lvl="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de-DE" sz="1000" dirty="0">
                <a:solidFill>
                  <a:schemeClr val="bg1"/>
                </a:solidFill>
              </a:rPr>
              <a:t>AB zur Medienbildung</a:t>
            </a:r>
          </a:p>
          <a:p>
            <a:pPr marL="171450" lvl="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de-DE" sz="1000" dirty="0"/>
              <a:t>…</a:t>
            </a:r>
          </a:p>
        </p:txBody>
      </p:sp>
      <p:sp>
        <p:nvSpPr>
          <p:cNvPr id="7" name="Rechteck 6"/>
          <p:cNvSpPr/>
          <p:nvPr/>
        </p:nvSpPr>
        <p:spPr>
          <a:xfrm>
            <a:off x="4986115" y="2539543"/>
            <a:ext cx="172853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de-DE" sz="1000" dirty="0"/>
              <a:t>Grammatik-Videos</a:t>
            </a:r>
          </a:p>
          <a:p>
            <a:pPr marL="171450" lvl="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de-DE" sz="1000" dirty="0"/>
              <a:t>Vokabelaudios</a:t>
            </a:r>
          </a:p>
          <a:p>
            <a:pPr marL="171450" lvl="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de-DE" sz="1000" dirty="0"/>
              <a:t>Lerntipps</a:t>
            </a:r>
          </a:p>
          <a:p>
            <a:pPr marL="171450" lvl="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de-DE" sz="1000" dirty="0"/>
              <a:t>Interaktive Übungen </a:t>
            </a:r>
          </a:p>
          <a:p>
            <a:pPr marL="171450" lvl="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de-DE" sz="1000" dirty="0"/>
              <a:t>…</a:t>
            </a:r>
          </a:p>
        </p:txBody>
      </p:sp>
      <p:sp>
        <p:nvSpPr>
          <p:cNvPr id="20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9507"/>
            <a:ext cx="4980391" cy="274637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050" dirty="0" err="1"/>
              <a:t>Camden</a:t>
            </a:r>
            <a:r>
              <a:rPr lang="de-DE" sz="1050" dirty="0"/>
              <a:t> Town 2020</a:t>
            </a:r>
          </a:p>
        </p:txBody>
      </p:sp>
    </p:spTree>
    <p:extLst>
      <p:ext uri="{BB962C8B-B14F-4D97-AF65-F5344CB8AC3E}">
        <p14:creationId xmlns:p14="http://schemas.microsoft.com/office/powerpoint/2010/main" val="31392084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1882141" y="176624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hangingPunct="1">
              <a:defRPr/>
            </a:pPr>
            <a:endParaRPr lang="de-DE" sz="36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D9D945C-6DE0-4394-B144-8A342E41EF23}"/>
              </a:ext>
            </a:extLst>
          </p:cNvPr>
          <p:cNvSpPr txBox="1"/>
          <p:nvPr/>
        </p:nvSpPr>
        <p:spPr>
          <a:xfrm flipH="1">
            <a:off x="-1" y="0"/>
            <a:ext cx="9144000" cy="969496"/>
          </a:xfrm>
          <a:prstGeom prst="rect">
            <a:avLst/>
          </a:prstGeom>
          <a:solidFill>
            <a:srgbClr val="0069B4"/>
          </a:solidFill>
        </p:spPr>
        <p:txBody>
          <a:bodyPr wrap="square" rtlCol="0">
            <a:spAutoFit/>
          </a:bodyPr>
          <a:lstStyle/>
          <a:p>
            <a:pPr algn="ctr" defTabSz="685800" hangingPunct="1">
              <a:defRPr/>
            </a:pPr>
            <a:r>
              <a:rPr lang="de-DE" sz="3600" kern="1200" dirty="0" err="1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Homework</a:t>
            </a:r>
            <a:r>
              <a:rPr lang="de-DE" sz="3600" kern="1200" dirty="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- </a:t>
            </a:r>
            <a:r>
              <a:rPr lang="de-DE" sz="3600" kern="1200" dirty="0" err="1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revisited</a:t>
            </a:r>
            <a:endParaRPr lang="de-DE" sz="3600" kern="1200" dirty="0">
              <a:solidFill>
                <a:prstClr val="white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 defTabSz="685800" hangingPunct="1">
              <a:defRPr/>
            </a:pPr>
            <a:endParaRPr lang="de-DE" sz="2100" kern="1200" dirty="0">
              <a:solidFill>
                <a:prstClr val="white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AD9387D-87C4-4957-A383-D17ADF42A7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03934" y="1701190"/>
            <a:ext cx="3336131" cy="2502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28262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1882141" y="176624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hangingPunct="1">
              <a:defRPr/>
            </a:pPr>
            <a:endParaRPr lang="de-DE" sz="36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D9D945C-6DE0-4394-B144-8A342E41EF23}"/>
              </a:ext>
            </a:extLst>
          </p:cNvPr>
          <p:cNvSpPr txBox="1"/>
          <p:nvPr/>
        </p:nvSpPr>
        <p:spPr>
          <a:xfrm flipH="1">
            <a:off x="-1" y="1"/>
            <a:ext cx="9144000" cy="646331"/>
          </a:xfrm>
          <a:prstGeom prst="rect">
            <a:avLst/>
          </a:prstGeom>
          <a:solidFill>
            <a:srgbClr val="0069B4"/>
          </a:solidFill>
        </p:spPr>
        <p:txBody>
          <a:bodyPr wrap="square" rtlCol="0">
            <a:spAutoFit/>
          </a:bodyPr>
          <a:lstStyle/>
          <a:p>
            <a:pPr algn="ctr" defTabSz="685800" hangingPunct="1">
              <a:defRPr/>
            </a:pPr>
            <a:r>
              <a:rPr lang="de-DE" sz="3600" kern="1200" dirty="0" err="1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Homework</a:t>
            </a:r>
            <a:r>
              <a:rPr lang="de-DE" sz="3600" kern="1200" dirty="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- </a:t>
            </a:r>
            <a:r>
              <a:rPr lang="de-DE" sz="3600" kern="1200" dirty="0" err="1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revisited</a:t>
            </a:r>
            <a:endParaRPr lang="de-DE" sz="3600" kern="1200" dirty="0">
              <a:solidFill>
                <a:prstClr val="white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C39FA2C-66E8-472D-83A0-EA00A899E7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2075" y="1825994"/>
            <a:ext cx="3839851" cy="1491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27425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1882141" y="176624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hangingPunct="1">
              <a:defRPr/>
            </a:pPr>
            <a:endParaRPr lang="de-DE" sz="36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D9D945C-6DE0-4394-B144-8A342E41EF23}"/>
              </a:ext>
            </a:extLst>
          </p:cNvPr>
          <p:cNvSpPr txBox="1"/>
          <p:nvPr/>
        </p:nvSpPr>
        <p:spPr>
          <a:xfrm flipH="1">
            <a:off x="-1" y="1"/>
            <a:ext cx="9144000" cy="646331"/>
          </a:xfrm>
          <a:prstGeom prst="rect">
            <a:avLst/>
          </a:prstGeom>
          <a:solidFill>
            <a:srgbClr val="0069B4"/>
          </a:solidFill>
        </p:spPr>
        <p:txBody>
          <a:bodyPr wrap="square" rtlCol="0">
            <a:spAutoFit/>
          </a:bodyPr>
          <a:lstStyle/>
          <a:p>
            <a:pPr algn="ctr" defTabSz="685800" hangingPunct="1">
              <a:defRPr/>
            </a:pPr>
            <a:r>
              <a:rPr lang="de-DE" sz="3600" kern="1200" dirty="0" err="1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Homework</a:t>
            </a:r>
            <a:r>
              <a:rPr lang="de-DE" sz="3600" kern="1200" dirty="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- </a:t>
            </a:r>
            <a:r>
              <a:rPr lang="de-DE" sz="3600" kern="1200" dirty="0" err="1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revisited</a:t>
            </a:r>
            <a:endParaRPr lang="de-DE" sz="3600" kern="1200" dirty="0">
              <a:solidFill>
                <a:prstClr val="white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FDECF01D-0F54-4383-9D5D-6AFD2363C2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3075" y="1435894"/>
            <a:ext cx="5657850" cy="227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91149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1882141" y="176624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hangingPunct="1">
              <a:defRPr/>
            </a:pPr>
            <a:endParaRPr lang="de-DE" sz="36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D473311-0D0B-424C-9DE5-02B38875EF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298" y="657055"/>
            <a:ext cx="7039402" cy="4486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91735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1882141" y="176624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hangingPunct="1">
              <a:defRPr/>
            </a:pPr>
            <a:endParaRPr lang="de-DE" sz="36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D7B3570-A862-4596-A86B-45C99E9995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416" y="623248"/>
            <a:ext cx="7071169" cy="4520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8883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1882141" y="176624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hangingPunct="1">
              <a:defRPr/>
            </a:pPr>
            <a:endParaRPr lang="de-DE" sz="36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27C3275-2CA5-4630-A6E9-7D46215B67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581" y="976495"/>
            <a:ext cx="8830837" cy="390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48891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1882141" y="176624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hangingPunct="1">
              <a:defRPr/>
            </a:pPr>
            <a:endParaRPr lang="de-DE" sz="36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989C7D9-3AFE-423C-BB24-5044611D05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074" y="799872"/>
            <a:ext cx="8303853" cy="377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59972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1882141" y="176624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hangingPunct="1">
              <a:defRPr/>
            </a:pPr>
            <a:endParaRPr lang="de-DE" sz="36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E5716B8-A1C6-4C3D-B2ED-85114DF6A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2808" y="751213"/>
            <a:ext cx="6578384" cy="405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2830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BC800A-18EF-46EB-A513-AE8721922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	Inhalt 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9C3827C8-01F4-4D1A-9FAD-D38B3604A76F}"/>
              </a:ext>
            </a:extLst>
          </p:cNvPr>
          <p:cNvSpPr/>
          <p:nvPr/>
        </p:nvSpPr>
        <p:spPr>
          <a:xfrm>
            <a:off x="3573681" y="1329736"/>
            <a:ext cx="1996637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342900" hangingPunct="1"/>
            <a:r>
              <a:rPr lang="de-DE" sz="1350" kern="1200" err="1">
                <a:latin typeface="Gill Sans MT" panose="020B0502020104020203"/>
                <a:ea typeface="+mn-ea"/>
                <a:cs typeface="+mn-cs"/>
              </a:rPr>
              <a:t>Theme</a:t>
            </a:r>
            <a:r>
              <a:rPr lang="de-DE" sz="1350" kern="1200">
                <a:latin typeface="Gill Sans MT" panose="020B0502020104020203"/>
                <a:ea typeface="+mn-ea"/>
                <a:cs typeface="+mn-cs"/>
              </a:rPr>
              <a:t> 1:New in Camden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F9711E4-ED9A-4F58-95E0-E6AEC011FA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8296" y="1695081"/>
            <a:ext cx="4607408" cy="3046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92801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1882141" y="176624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hangingPunct="1">
              <a:defRPr/>
            </a:pPr>
            <a:endParaRPr lang="de-DE" sz="36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13C447B-79B5-4F72-9D93-955ABDCD18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253" y="734095"/>
            <a:ext cx="7525494" cy="4129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96737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62041B-2CE2-4778-96AE-78430D972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8DA956A-CB13-428C-B661-7DA7A09A25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146" name="Picture 2" descr="Bildergebnis für youtube">
            <a:extLst>
              <a:ext uri="{FF2B5EF4-FFF2-40B4-BE49-F238E27FC236}">
                <a16:creationId xmlns:a16="http://schemas.microsoft.com/office/drawing/2014/main" id="{E80AE4B0-D382-4488-9312-FEEF4C9AB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00250"/>
            <a:ext cx="9144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328794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96532B-2FB9-4F62-9F3F-4269A3089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C5604F5-F837-4F37-9510-8AFB8274DF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1DFF294-0304-4968-BB49-1739A6E0A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890" y="273844"/>
            <a:ext cx="6332220" cy="47491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637225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306E238F-0478-463C-895F-0DA1D6A8D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890" y="259977"/>
            <a:ext cx="6332220" cy="47491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B7302938-CE0A-4B71-BFEF-232C44CC4EC8}"/>
              </a:ext>
            </a:extLst>
          </p:cNvPr>
          <p:cNvSpPr/>
          <p:nvPr/>
        </p:nvSpPr>
        <p:spPr>
          <a:xfrm>
            <a:off x="4096512" y="1668780"/>
            <a:ext cx="1572768" cy="864108"/>
          </a:xfrm>
          <a:prstGeom prst="rect">
            <a:avLst/>
          </a:prstGeom>
          <a:noFill/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A903F5E6-B6DD-48F0-9557-17E3E0443E37}"/>
              </a:ext>
            </a:extLst>
          </p:cNvPr>
          <p:cNvSpPr/>
          <p:nvPr/>
        </p:nvSpPr>
        <p:spPr>
          <a:xfrm>
            <a:off x="4485132" y="3150751"/>
            <a:ext cx="2436876" cy="1718906"/>
          </a:xfrm>
          <a:prstGeom prst="rect">
            <a:avLst/>
          </a:prstGeom>
          <a:noFill/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D49429AB-E2DF-4AB8-8553-D0109EE7F821}"/>
              </a:ext>
            </a:extLst>
          </p:cNvPr>
          <p:cNvSpPr txBox="1"/>
          <p:nvPr/>
        </p:nvSpPr>
        <p:spPr>
          <a:xfrm>
            <a:off x="4664869" y="1962334"/>
            <a:ext cx="63030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350" dirty="0">
                <a:solidFill>
                  <a:schemeClr val="bg1"/>
                </a:solidFill>
              </a:rPr>
              <a:t>Handy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7851504-98AD-4B10-8CE7-FB28950B7B20}"/>
              </a:ext>
            </a:extLst>
          </p:cNvPr>
          <p:cNvSpPr txBox="1"/>
          <p:nvPr/>
        </p:nvSpPr>
        <p:spPr>
          <a:xfrm>
            <a:off x="4848396" y="3871704"/>
            <a:ext cx="139172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350" dirty="0"/>
              <a:t>„Tafelaufschrieb“</a:t>
            </a:r>
          </a:p>
        </p:txBody>
      </p:sp>
    </p:spTree>
    <p:extLst>
      <p:ext uri="{BB962C8B-B14F-4D97-AF65-F5344CB8AC3E}">
        <p14:creationId xmlns:p14="http://schemas.microsoft.com/office/powerpoint/2010/main" val="2294919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7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39E66F07-92F3-4ACF-ADDB-8D448E4B4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890" y="259976"/>
            <a:ext cx="6332220" cy="47491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496532B-2FB9-4F62-9F3F-4269A3089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24148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EC0DD14-DE2F-49DA-9D56-960E0BDB4D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890" y="540972"/>
            <a:ext cx="6350314" cy="41871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63970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F9058F46-EF7A-4293-8ED4-F391B08A9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074" y="415356"/>
            <a:ext cx="6643946" cy="43854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50B1DFF7-459C-4322-AD3D-0D49A3859D7B}"/>
              </a:ext>
            </a:extLst>
          </p:cNvPr>
          <p:cNvSpPr/>
          <p:nvPr/>
        </p:nvSpPr>
        <p:spPr>
          <a:xfrm>
            <a:off x="5102352" y="2157984"/>
            <a:ext cx="1591056" cy="1321309"/>
          </a:xfrm>
          <a:prstGeom prst="rect">
            <a:avLst/>
          </a:prstGeom>
          <a:noFill/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45906DAE-784D-4689-9FA4-265AD56B0E4E}"/>
              </a:ext>
            </a:extLst>
          </p:cNvPr>
          <p:cNvSpPr/>
          <p:nvPr/>
        </p:nvSpPr>
        <p:spPr>
          <a:xfrm>
            <a:off x="6287330" y="2157984"/>
            <a:ext cx="1591056" cy="1321309"/>
          </a:xfrm>
          <a:prstGeom prst="rect">
            <a:avLst/>
          </a:prstGeom>
          <a:noFill/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22025321-4E85-4CB8-9A4C-6F58310265DA}"/>
              </a:ext>
            </a:extLst>
          </p:cNvPr>
          <p:cNvSpPr/>
          <p:nvPr/>
        </p:nvSpPr>
        <p:spPr>
          <a:xfrm>
            <a:off x="3917374" y="2135124"/>
            <a:ext cx="1591056" cy="1321309"/>
          </a:xfrm>
          <a:prstGeom prst="rect">
            <a:avLst/>
          </a:prstGeom>
          <a:noFill/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dirty="0"/>
          </a:p>
        </p:txBody>
      </p:sp>
    </p:spTree>
    <p:extLst>
      <p:ext uri="{BB962C8B-B14F-4D97-AF65-F5344CB8AC3E}">
        <p14:creationId xmlns:p14="http://schemas.microsoft.com/office/powerpoint/2010/main" val="3303606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65745C32-0531-42B1-B03C-FF9AAC2B9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288" y="903685"/>
            <a:ext cx="4543425" cy="3336131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45906DAE-784D-4689-9FA4-265AD56B0E4E}"/>
              </a:ext>
            </a:extLst>
          </p:cNvPr>
          <p:cNvSpPr/>
          <p:nvPr/>
        </p:nvSpPr>
        <p:spPr>
          <a:xfrm>
            <a:off x="3457262" y="1572768"/>
            <a:ext cx="2266882" cy="2194561"/>
          </a:xfrm>
          <a:prstGeom prst="rect">
            <a:avLst/>
          </a:prstGeom>
          <a:noFill/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dirty="0"/>
          </a:p>
        </p:txBody>
      </p:sp>
    </p:spTree>
    <p:extLst>
      <p:ext uri="{BB962C8B-B14F-4D97-AF65-F5344CB8AC3E}">
        <p14:creationId xmlns:p14="http://schemas.microsoft.com/office/powerpoint/2010/main" val="423378192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F183E5F-CF9B-4FEA-8CA7-073D81D50D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1115" y="416716"/>
            <a:ext cx="3041770" cy="43100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7CE9A6F0-9DF4-4210-AC30-86F7E22319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421" y="2113986"/>
            <a:ext cx="2021681" cy="2864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1C2C17B5-E0B9-4DFF-919A-99C1948B66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5899" y="2106842"/>
            <a:ext cx="2021681" cy="28717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6469358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1882141" y="176624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hangingPunct="1">
              <a:defRPr/>
            </a:pPr>
            <a:endParaRPr lang="de-DE" sz="36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D9D945C-6DE0-4394-B144-8A342E41EF23}"/>
              </a:ext>
            </a:extLst>
          </p:cNvPr>
          <p:cNvSpPr txBox="1"/>
          <p:nvPr/>
        </p:nvSpPr>
        <p:spPr>
          <a:xfrm flipH="1">
            <a:off x="-1" y="0"/>
            <a:ext cx="9144000" cy="415498"/>
          </a:xfrm>
          <a:prstGeom prst="rect">
            <a:avLst/>
          </a:prstGeom>
          <a:solidFill>
            <a:srgbClr val="0069B4"/>
          </a:solidFill>
        </p:spPr>
        <p:txBody>
          <a:bodyPr wrap="square" rtlCol="0">
            <a:spAutoFit/>
          </a:bodyPr>
          <a:lstStyle/>
          <a:p>
            <a:pPr algn="ctr" defTabSz="685800" hangingPunct="1">
              <a:defRPr/>
            </a:pPr>
            <a:endParaRPr lang="de-DE" sz="2100" kern="1200" dirty="0">
              <a:solidFill>
                <a:prstClr val="white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57C858E-2581-4704-AE40-8FC4DB7B4A4E}"/>
              </a:ext>
            </a:extLst>
          </p:cNvPr>
          <p:cNvSpPr txBox="1"/>
          <p:nvPr/>
        </p:nvSpPr>
        <p:spPr>
          <a:xfrm>
            <a:off x="2758381" y="1114425"/>
            <a:ext cx="4730782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300" b="1" dirty="0">
                <a:hlinkClick r:id="rId3"/>
              </a:rPr>
              <a:t>florian.nuxoll@gmx.net</a:t>
            </a:r>
            <a:endParaRPr lang="de-DE" sz="3300" b="1" dirty="0"/>
          </a:p>
          <a:p>
            <a:endParaRPr lang="de-DE" sz="3300" b="1" dirty="0"/>
          </a:p>
          <a:p>
            <a:r>
              <a:rPr lang="de-DE" sz="3300" b="1" dirty="0"/>
              <a:t>www.medienwelten.schule</a:t>
            </a:r>
          </a:p>
          <a:p>
            <a:endParaRPr lang="de-DE" sz="3300" b="1" dirty="0"/>
          </a:p>
          <a:p>
            <a:endParaRPr lang="de-DE" sz="3300" b="1" dirty="0"/>
          </a:p>
          <a:p>
            <a:endParaRPr lang="de-DE" sz="5400" b="1" dirty="0"/>
          </a:p>
          <a:p>
            <a:endParaRPr lang="de-DE" sz="3300" b="1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B26614F-0E37-4957-A567-9EFDB2985E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0786" y="3090873"/>
            <a:ext cx="2614613" cy="1028497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9F11BEA4-2DD4-4F94-9C12-1689A4F56B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381" y="3062725"/>
            <a:ext cx="1056644" cy="1056644"/>
          </a:xfrm>
          <a:prstGeom prst="rect">
            <a:avLst/>
          </a:prstGeom>
        </p:spPr>
      </p:pic>
      <p:pic>
        <p:nvPicPr>
          <p:cNvPr id="9" name="839D137B-85CE-4408-B467-915083265EDA" descr="image1.png">
            <a:extLst>
              <a:ext uri="{FF2B5EF4-FFF2-40B4-BE49-F238E27FC236}">
                <a16:creationId xmlns:a16="http://schemas.microsoft.com/office/drawing/2014/main" id="{421A225D-053D-443A-949D-AF7EEA3F7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34" y="1521882"/>
            <a:ext cx="2671047" cy="2718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3036537"/>
      </p:ext>
    </p:extLst>
  </p:cSld>
  <p:clrMapOvr>
    <a:masterClrMapping/>
  </p:clrMapOvr>
</p:sld>
</file>

<file path=ppt/theme/theme1.xml><?xml version="1.0" encoding="utf-8"?>
<a:theme xmlns:a="http://schemas.openxmlformats.org/drawingml/2006/main" name="WGR_PPT_Corporate">
  <a:themeElements>
    <a:clrScheme name="WMG 7">
      <a:dk1>
        <a:srgbClr val="FFFFFF"/>
      </a:dk1>
      <a:lt1>
        <a:srgbClr val="000000"/>
      </a:lt1>
      <a:dk2>
        <a:srgbClr val="FFFFFF"/>
      </a:dk2>
      <a:lt2>
        <a:srgbClr val="555555"/>
      </a:lt2>
      <a:accent1>
        <a:srgbClr val="D6001C"/>
      </a:accent1>
      <a:accent2>
        <a:srgbClr val="555555"/>
      </a:accent2>
      <a:accent3>
        <a:srgbClr val="999999"/>
      </a:accent3>
      <a:accent4>
        <a:srgbClr val="E4E2DC"/>
      </a:accent4>
      <a:accent5>
        <a:srgbClr val="FFFFFF"/>
      </a:accent5>
      <a:accent6>
        <a:srgbClr val="71A85D"/>
      </a:accent6>
      <a:hlink>
        <a:srgbClr val="3B84B2"/>
      </a:hlink>
      <a:folHlink>
        <a:srgbClr val="005687"/>
      </a:folHlink>
    </a:clrScheme>
    <a:fontScheme name="Benutzerdefiniert 1">
      <a:majorFont>
        <a:latin typeface="bs Thomas Sans 1"/>
        <a:ea typeface="Calibri"/>
        <a:cs typeface="Calibri"/>
      </a:majorFont>
      <a:minorFont>
        <a:latin typeface="bs Thomas Sans 1"/>
        <a:ea typeface="Helvetica"/>
        <a:cs typeface="Helvetica"/>
      </a:minorFont>
    </a:fontScheme>
    <a:fmtScheme name="Office-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miter lim="400000"/>
        </a:ln>
        <a:extLst>
          <a:ext uri="{C572A759-6A51-4108-AA02-DFA0A04FC94B}">
            <ma14:wrappingTextBoxFlag xmlns:ma14="http://schemas.microsoft.com/office/mac/drawingml/2011/main" xmlns="" xmlns:p="http://schemas.openxmlformats.org/presentationml/2006/main" xmlns:r="http://schemas.openxmlformats.org/officeDocument/2006/relationships" val="1"/>
          </a:ext>
        </a:extLst>
      </a:spPr>
      <a:bodyPr lIns="0" tIns="0" rIns="0" bIns="0" anchor="t" anchorCtr="0"/>
      <a:lstStyle>
        <a:defPPr>
          <a:lnSpc>
            <a:spcPct val="100000"/>
          </a:lnSpc>
          <a:tabLst>
            <a:tab pos="442913" algn="l"/>
          </a:tabLst>
          <a:defRPr sz="2400" dirty="0" smtClean="0">
            <a:solidFill>
              <a:srgbClr val="646464"/>
            </a:solidFill>
            <a:latin typeface="bs Thomas Sans 1"/>
          </a:defRPr>
        </a:defPPr>
      </a:lst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/>
      <a:bodyPr vert="horz" lIns="91440" tIns="45720" rIns="91440" bIns="45720" rtlCol="0" anchor="t">
        <a:noAutofit/>
      </a:bodyPr>
      <a:lstStyle>
        <a:defPPr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Paket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4.xml><?xml version="1.0" encoding="utf-8"?>
<a:theme xmlns:a="http://schemas.openxmlformats.org/drawingml/2006/main" name="Office-Design">
  <a:themeElements>
    <a:clrScheme name="Office-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-Design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-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WGR_PPT_Corporate</Template>
  <TotalTime>0</TotalTime>
  <Words>1696</Words>
  <Application>Microsoft Office PowerPoint</Application>
  <PresentationFormat>Bildschirmpräsentation (16:9)</PresentationFormat>
  <Paragraphs>570</Paragraphs>
  <Slides>99</Slides>
  <Notes>64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99</vt:i4>
      </vt:variant>
    </vt:vector>
  </HeadingPairs>
  <TitlesOfParts>
    <vt:vector size="111" baseType="lpstr">
      <vt:lpstr>Arial</vt:lpstr>
      <vt:lpstr>bs Thomas Sans 1</vt:lpstr>
      <vt:lpstr>Calibri</vt:lpstr>
      <vt:lpstr>Calibri Light</vt:lpstr>
      <vt:lpstr>Gill Sans MT</vt:lpstr>
      <vt:lpstr>Lato</vt:lpstr>
      <vt:lpstr>Open Sans</vt:lpstr>
      <vt:lpstr>Trebuchet MS</vt:lpstr>
      <vt:lpstr>Wingdings</vt:lpstr>
      <vt:lpstr>WGR_PPT_Corporate</vt:lpstr>
      <vt:lpstr>Office</vt:lpstr>
      <vt:lpstr>Paket</vt:lpstr>
      <vt:lpstr>Das neue Camden Town –  Lebensnahes Englisch, differenzierend und individualisierend unterrichtet </vt:lpstr>
      <vt:lpstr>Englischunterricht 2020</vt:lpstr>
      <vt:lpstr>Englischunterricht 2020</vt:lpstr>
      <vt:lpstr>Englischunterricht 2020</vt:lpstr>
      <vt:lpstr>Englischunterricht 2020</vt:lpstr>
      <vt:lpstr>Englischunterricht 2020</vt:lpstr>
      <vt:lpstr>Englischunterricht 2020</vt:lpstr>
      <vt:lpstr> Inhalt </vt:lpstr>
      <vt:lpstr> Inhalt </vt:lpstr>
      <vt:lpstr> Inhalt </vt:lpstr>
      <vt:lpstr> Inhalt </vt:lpstr>
      <vt:lpstr> Inhalt </vt:lpstr>
      <vt:lpstr> Inhalt </vt:lpstr>
      <vt:lpstr> Inhalt </vt:lpstr>
      <vt:lpstr> Inhalt </vt:lpstr>
      <vt:lpstr> Inhalt </vt:lpstr>
      <vt:lpstr>Englischunterricht 2020</vt:lpstr>
      <vt:lpstr>Englischunterricht 2020</vt:lpstr>
      <vt:lpstr> Sprache</vt:lpstr>
      <vt:lpstr> Sprache</vt:lpstr>
      <vt:lpstr> Sprache</vt:lpstr>
      <vt:lpstr> Sprache</vt:lpstr>
      <vt:lpstr> Sprache</vt:lpstr>
      <vt:lpstr> Sprache</vt:lpstr>
      <vt:lpstr>Englischunterricht 2020</vt:lpstr>
      <vt:lpstr>Aufgabe</vt:lpstr>
      <vt:lpstr>PowerPoint-Präsentation</vt:lpstr>
      <vt:lpstr>1. Entwicklung</vt:lpstr>
      <vt:lpstr>Vorgehensweise</vt:lpstr>
      <vt:lpstr>Positiv bewertete Aspekte</vt:lpstr>
      <vt:lpstr>Wünsche an Camden Town</vt:lpstr>
      <vt:lpstr>PowerPoint-Präsentation</vt:lpstr>
      <vt:lpstr>2. Camden Town 2020  Neue Highlights</vt:lpstr>
      <vt:lpstr>PowerPoint-Präsentation</vt:lpstr>
      <vt:lpstr>PowerPoint-Präsentation</vt:lpstr>
      <vt:lpstr>PowerPoint-Präsentation</vt:lpstr>
      <vt:lpstr>2. Camden Town 2020:   Der Schülerband im Überblick</vt:lpstr>
      <vt:lpstr>Aufbau eines Kapitels</vt:lpstr>
      <vt:lpstr>Aufbau eines Kapitels</vt:lpstr>
      <vt:lpstr>Aufbau eines Kapitels</vt:lpstr>
      <vt:lpstr>Aufbau eines Kapitels</vt:lpstr>
      <vt:lpstr>Aufbau eines Kapitels</vt:lpstr>
      <vt:lpstr>Aufbau eines Kapitels</vt:lpstr>
      <vt:lpstr>Aufbau eines Kapitels</vt:lpstr>
      <vt:lpstr>Anhang</vt:lpstr>
      <vt:lpstr>Storyline und Illustrationen </vt:lpstr>
      <vt:lpstr>Medienkompetenz</vt:lpstr>
      <vt:lpstr>2. Camden Town 2020:  Differenzierungskonzept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3. Camden Town 2020 – ein Lehrwerk für jede Unterrichtssituation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Begleitmaterialien</vt:lpstr>
      <vt:lpstr>Für Schüler</vt:lpstr>
      <vt:lpstr>Für Lehrkräfte</vt:lpstr>
      <vt:lpstr>Digitale Komponenten</vt:lpstr>
      <vt:lpstr>BiBox-Inhalte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Georg Westermann Verlag GmbH &amp; Co. KG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Arnold, Martin</dc:creator>
  <cp:lastModifiedBy>Florian Nuxoll</cp:lastModifiedBy>
  <cp:revision>742</cp:revision>
  <cp:lastPrinted>2018-11-27T06:14:46Z</cp:lastPrinted>
  <dcterms:created xsi:type="dcterms:W3CDTF">2016-11-04T07:30:04Z</dcterms:created>
  <dcterms:modified xsi:type="dcterms:W3CDTF">2020-04-15T13:01:10Z</dcterms:modified>
</cp:coreProperties>
</file>