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73"/>
  </p:notesMasterIdLst>
  <p:sldIdLst>
    <p:sldId id="459" r:id="rId4"/>
    <p:sldId id="569" r:id="rId5"/>
    <p:sldId id="567" r:id="rId6"/>
    <p:sldId id="568" r:id="rId7"/>
    <p:sldId id="527" r:id="rId8"/>
    <p:sldId id="554" r:id="rId9"/>
    <p:sldId id="555" r:id="rId10"/>
    <p:sldId id="556" r:id="rId11"/>
    <p:sldId id="563" r:id="rId12"/>
    <p:sldId id="533" r:id="rId13"/>
    <p:sldId id="534" r:id="rId14"/>
    <p:sldId id="528" r:id="rId15"/>
    <p:sldId id="529" r:id="rId16"/>
    <p:sldId id="530" r:id="rId17"/>
    <p:sldId id="525" r:id="rId18"/>
    <p:sldId id="523" r:id="rId19"/>
    <p:sldId id="580" r:id="rId20"/>
    <p:sldId id="524" r:id="rId21"/>
    <p:sldId id="535" r:id="rId22"/>
    <p:sldId id="557" r:id="rId23"/>
    <p:sldId id="538" r:id="rId24"/>
    <p:sldId id="468" r:id="rId25"/>
    <p:sldId id="467" r:id="rId26"/>
    <p:sldId id="471" r:id="rId27"/>
    <p:sldId id="558" r:id="rId28"/>
    <p:sldId id="559" r:id="rId29"/>
    <p:sldId id="560" r:id="rId30"/>
    <p:sldId id="574" r:id="rId31"/>
    <p:sldId id="578" r:id="rId32"/>
    <p:sldId id="575" r:id="rId33"/>
    <p:sldId id="576" r:id="rId34"/>
    <p:sldId id="577" r:id="rId35"/>
    <p:sldId id="473" r:id="rId36"/>
    <p:sldId id="474" r:id="rId37"/>
    <p:sldId id="371" r:id="rId38"/>
    <p:sldId id="482" r:id="rId39"/>
    <p:sldId id="562" r:id="rId40"/>
    <p:sldId id="483" r:id="rId41"/>
    <p:sldId id="484" r:id="rId42"/>
    <p:sldId id="485" r:id="rId43"/>
    <p:sldId id="486" r:id="rId44"/>
    <p:sldId id="487" r:id="rId45"/>
    <p:sldId id="488" r:id="rId46"/>
    <p:sldId id="489" r:id="rId47"/>
    <p:sldId id="571" r:id="rId48"/>
    <p:sldId id="493" r:id="rId49"/>
    <p:sldId id="494" r:id="rId50"/>
    <p:sldId id="572" r:id="rId51"/>
    <p:sldId id="579" r:id="rId52"/>
    <p:sldId id="495" r:id="rId53"/>
    <p:sldId id="540" r:id="rId54"/>
    <p:sldId id="541" r:id="rId55"/>
    <p:sldId id="542" r:id="rId56"/>
    <p:sldId id="584" r:id="rId57"/>
    <p:sldId id="582" r:id="rId58"/>
    <p:sldId id="496" r:id="rId59"/>
    <p:sldId id="543" r:id="rId60"/>
    <p:sldId id="589" r:id="rId61"/>
    <p:sldId id="544" r:id="rId62"/>
    <p:sldId id="588" r:id="rId63"/>
    <p:sldId id="586" r:id="rId64"/>
    <p:sldId id="573" r:id="rId65"/>
    <p:sldId id="564" r:id="rId66"/>
    <p:sldId id="566" r:id="rId67"/>
    <p:sldId id="519" r:id="rId68"/>
    <p:sldId id="797" r:id="rId69"/>
    <p:sldId id="790" r:id="rId70"/>
    <p:sldId id="795" r:id="rId71"/>
    <p:sldId id="798" r:id="rId7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lorian Nuxoll" initials="FN" lastIdx="1" clrIdx="0">
    <p:extLst>
      <p:ext uri="{19B8F6BF-5375-455C-9EA6-DF929625EA0E}">
        <p15:presenceInfo xmlns:p15="http://schemas.microsoft.com/office/powerpoint/2012/main" userId="c112223b0a12bea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9283"/>
    <a:srgbClr val="C5D882"/>
    <a:srgbClr val="7FC5B1"/>
    <a:srgbClr val="7F7F7F"/>
    <a:srgbClr val="00A0E3"/>
    <a:srgbClr val="FF5F1C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89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3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commentAuthors" Target="commentAuthors.xml"/><Relationship Id="rId79" Type="http://schemas.microsoft.com/office/2016/11/relationships/changesInfo" Target="changesInfos/changesInfo1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viewProps" Target="view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A1440C70-FA11-4A43-9EA5-8ED3E3ADA91F}"/>
    <pc:docChg chg="delSld">
      <pc:chgData name="Florian Nuxoll" userId="c112223b0a12bea3" providerId="LiveId" clId="{A1440C70-FA11-4A43-9EA5-8ED3E3ADA91F}" dt="2020-03-25T17:11:50.377" v="3" actId="47"/>
      <pc:docMkLst>
        <pc:docMk/>
      </pc:docMkLst>
      <pc:sldChg chg="del">
        <pc:chgData name="Florian Nuxoll" userId="c112223b0a12bea3" providerId="LiveId" clId="{A1440C70-FA11-4A43-9EA5-8ED3E3ADA91F}" dt="2020-03-25T17:11:44.975" v="0" actId="47"/>
        <pc:sldMkLst>
          <pc:docMk/>
          <pc:sldMk cId="1956372253" sldId="792"/>
        </pc:sldMkLst>
      </pc:sldChg>
      <pc:sldChg chg="del">
        <pc:chgData name="Florian Nuxoll" userId="c112223b0a12bea3" providerId="LiveId" clId="{A1440C70-FA11-4A43-9EA5-8ED3E3ADA91F}" dt="2020-03-25T17:11:46.511" v="1" actId="47"/>
        <pc:sldMkLst>
          <pc:docMk/>
          <pc:sldMk cId="11241486" sldId="793"/>
        </pc:sldMkLst>
      </pc:sldChg>
      <pc:sldChg chg="del">
        <pc:chgData name="Florian Nuxoll" userId="c112223b0a12bea3" providerId="LiveId" clId="{A1440C70-FA11-4A43-9EA5-8ED3E3ADA91F}" dt="2020-03-25T17:11:49.104" v="2" actId="47"/>
        <pc:sldMkLst>
          <pc:docMk/>
          <pc:sldMk cId="3303606142" sldId="794"/>
        </pc:sldMkLst>
      </pc:sldChg>
      <pc:sldChg chg="del">
        <pc:chgData name="Florian Nuxoll" userId="c112223b0a12bea3" providerId="LiveId" clId="{A1440C70-FA11-4A43-9EA5-8ED3E3ADA91F}" dt="2020-03-25T17:11:50.377" v="3" actId="47"/>
        <pc:sldMkLst>
          <pc:docMk/>
          <pc:sldMk cId="4233781929" sldId="796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D7B134-09B2-4DE0-928E-BD9F4E7C7D30}">
      <dgm:prSet phldrT="[Text]" custT="1"/>
      <dgm:spPr>
        <a:solidFill>
          <a:srgbClr val="F09283"/>
        </a:solidFill>
      </dgm:spPr>
      <dgm:t>
        <a:bodyPr/>
        <a:lstStyle/>
        <a:p>
          <a:r>
            <a:rPr lang="de-DE" sz="2100" dirty="0"/>
            <a:t>Regelmäßiger Einsatz digitaler Technologien</a:t>
          </a:r>
        </a:p>
      </dgm:t>
    </dgm:pt>
    <dgm:pt modelId="{44690B8B-0779-41E6-BB19-F5CBF2078129}" type="parTrans" cxnId="{5163CD61-CAD2-49E9-9D4E-AB8C59990D5B}">
      <dgm:prSet/>
      <dgm:spPr/>
      <dgm:t>
        <a:bodyPr/>
        <a:lstStyle/>
        <a:p>
          <a:endParaRPr lang="de-DE"/>
        </a:p>
      </dgm:t>
    </dgm:pt>
    <dgm:pt modelId="{74961139-72EA-41CB-9BCA-185F18EBFB79}" type="sibTrans" cxnId="{5163CD61-CAD2-49E9-9D4E-AB8C59990D5B}">
      <dgm:prSet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  <dgm:pt modelId="{8C235A0A-D9F3-4905-AB9F-BD86EC9D6537}" type="pres">
      <dgm:prSet presAssocID="{38D7B134-09B2-4DE0-928E-BD9F4E7C7D30}" presName="parTxOnly" presStyleLbl="node1" presStyleIdx="0" presStyleCnt="1" custLinFactY="-87263" custLinFactNeighborX="393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2EE17-96FB-4876-BF61-7AF9A2AEA918}" type="presOf" srcId="{38D7B134-09B2-4DE0-928E-BD9F4E7C7D30}" destId="{8C235A0A-D9F3-4905-AB9F-BD86EC9D6537}" srcOrd="0" destOrd="0" presId="urn:microsoft.com/office/officeart/2005/8/layout/chevron1"/>
    <dgm:cxn modelId="{4624213D-A63B-42DE-9D46-1D90469D65D5}" type="presOf" srcId="{9B1A3D26-4961-448D-9DC7-BC8B86AA1459}" destId="{0B3923D8-A3C8-4E00-A1D7-95D50978CB30}" srcOrd="0" destOrd="0" presId="urn:microsoft.com/office/officeart/2005/8/layout/chevron1"/>
    <dgm:cxn modelId="{5163CD61-CAD2-49E9-9D4E-AB8C59990D5B}" srcId="{9B1A3D26-4961-448D-9DC7-BC8B86AA1459}" destId="{38D7B134-09B2-4DE0-928E-BD9F4E7C7D30}" srcOrd="0" destOrd="0" parTransId="{44690B8B-0779-41E6-BB19-F5CBF2078129}" sibTransId="{74961139-72EA-41CB-9BCA-185F18EBFB79}"/>
    <dgm:cxn modelId="{B602CD12-0596-4C17-B781-7F13A314544F}" type="presParOf" srcId="{0B3923D8-A3C8-4E00-A1D7-95D50978CB30}" destId="{8C235A0A-D9F3-4905-AB9F-BD86EC9D653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5A0A-D9F3-4905-AB9F-BD86EC9D6537}">
      <dsp:nvSpPr>
        <dsp:cNvPr id="0" name=""/>
        <dsp:cNvSpPr/>
      </dsp:nvSpPr>
      <dsp:spPr>
        <a:xfrm>
          <a:off x="0" y="0"/>
          <a:ext cx="3145746" cy="1258298"/>
        </a:xfrm>
        <a:prstGeom prst="chevron">
          <a:avLst/>
        </a:prstGeom>
        <a:solidFill>
          <a:srgbClr val="F0928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Regelmäßiger Einsatz digitaler Technologien</a:t>
          </a:r>
        </a:p>
      </dsp:txBody>
      <dsp:txXfrm>
        <a:off x="629149" y="0"/>
        <a:ext cx="1887448" cy="12582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CEBCB-1A4E-48CE-B79D-5678D9A5CB25}" type="datetimeFigureOut">
              <a:rPr lang="de-DE" smtClean="0"/>
              <a:t>25.03.2020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D4D0AE-D4E1-418B-A6C5-3A2D3A14725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3629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335366-B414-49B6-8BA5-72244F923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E4ADCD5-3E7E-45AC-8F98-85031AA0C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AE42CE-79B2-4192-AB71-A413CB133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25.03.2020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7DAA93-1189-4405-8F04-3A3710DB9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5C93CF-3AE4-487A-9111-53E327D7D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7193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D0DE6A-8D17-49C7-B15F-542AC73FE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91AB197-33AA-42F2-898E-1A5FA975E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1D6F20-CB5A-4E37-9CC3-8045CE5E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25.03.2020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553057-C69A-4351-B8AE-72BEB4F5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5EEA88-B76D-49AC-BAE8-0F0509953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59370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37B509D-39BD-4081-8804-F67A30D888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BFBAAD5-3F12-48DB-B410-FE55FF5B0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6837C1-0DCD-46AA-AB31-2430C9BA0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25.03.2020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E63BE0-48AA-4F12-8593-3A0169EAE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C3B194-2A32-47CD-9CA1-00890CF66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848584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03145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654C9CD3-C570-4FFF-9254-D6FCDC9A7D97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4468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9313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24712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05459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20112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34165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1567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6F7BCF-1B0D-42FD-ABA0-E4F937CC0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CDC6B7-8C5F-4DC2-BD72-0D2098598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AF26B4-09E6-40E7-9D30-2327BCC9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25.03.2020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25EC17-865A-4A0C-A21C-3EB1F7343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3385F8-A1DC-43B9-93F6-CEC719B51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802338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311314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95043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274325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564072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136721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93456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85760" y="-4766"/>
            <a:ext cx="4206240" cy="13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1012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260994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7" name="Textfeld 6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22123089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3240117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41C7A-F863-4B27-9CB7-B691B0359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F488CE-9538-49C6-A133-BD4B4449E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63848D-1DD0-4421-98F9-EF4F3554A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25.03.2020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6972DC-517B-4FC0-8625-0A236DFD2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B1AF1A-D547-4B0B-8C01-AE515FEAD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28515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163676386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31399282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50275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96821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19AE2E-0B09-4E06-A8E3-818D33CF5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6BF28E-369A-4236-BF87-B0B1CE138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05E3625-82F0-4017-9351-FF5476E5D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3D6A84-E90B-4A48-B2DA-376D48F7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25.03.2020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920BCD8-2B6F-433D-B618-A3FF4FE6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7E4CF1-4107-4F7F-A30B-FF2F5180D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8066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56A86-01FD-43F4-A3E9-F6E527B4B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84E50DE-5734-4DE6-AD3F-0F2FA949E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9F8B06E-1FDE-4B61-BA40-F8A03C979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5147E57-DE11-40F8-97AB-D34D538CE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11EFC6C-43A8-4974-A910-40349AAC95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F217317-F9A8-42F0-93E4-380008ED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25.03.2020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AFF5CF3-9FCF-4C2C-BAF7-96A3F5C0D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00F0C0F-C1AD-426F-9E28-8AD4AA249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9027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8E5B8-7DE6-4023-872B-1DA282F7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E28D3D-7BCA-4FAB-875A-D35271A71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25.03.2020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44DD9F5-950E-46DD-A8D1-42964F25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38BBF8-6C9D-4FE3-A36E-155F995F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022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6A168E6-4085-4827-B807-B52EDC5B1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25.03.2020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1AB73B8-50CB-4967-9EAB-0CA4D35A8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301D04-CBB2-47CC-85DC-99BA05C19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4775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47DDF3-A405-4107-8F0C-294D5195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2CE0C9-9501-4C9B-B53F-B689F078A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93C475F-2B5D-4B15-B3E9-C445A1686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DDA465E-AD77-4250-A45D-6D7097FFB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25.03.2020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2365881-593D-4DB3-B5B4-F5A586587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26B6E22-5D16-4529-9333-19C239183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974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FBE825-D7F9-4BE9-9ECE-CB93D7278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DD4D916-E15A-4DED-A3A0-55C6CC16D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972333B-9460-4FB0-8608-6C621D463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A689E8-83F5-4125-8DEE-3506997AE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25.03.2020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FDD15FE-2A7D-4722-A475-495DC1D53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16A2D52-081C-4433-9FB3-138CB8A81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2026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6A3B536-D890-430D-A1AF-E0187C243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333C7A-980C-42D1-8381-48FD61EBF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BD9C6B-806E-4B18-AA55-D1D5C1A92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DD53E-BAC3-49BB-8901-3CC2BFBC9A2D}" type="datetimeFigureOut">
              <a:rPr lang="de-DE" smtClean="0"/>
              <a:t>25.03.2020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B999BD-AE0B-452A-8F47-7A3FCA9EA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6032D2-7E18-4FC8-B3BD-308CAB19C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6500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5502868-D2B2-47BD-AE2B-66BC1E0798B7}"/>
              </a:ext>
            </a:extLst>
          </p:cNvPr>
          <p:cNvSpPr/>
          <p:nvPr userDrawn="1"/>
        </p:nvSpPr>
        <p:spPr>
          <a:xfrm>
            <a:off x="0" y="0"/>
            <a:ext cx="12192000" cy="1325185"/>
          </a:xfrm>
          <a:prstGeom prst="rect">
            <a:avLst/>
          </a:prstGeom>
          <a:solidFill>
            <a:srgbClr val="86C06B"/>
          </a:solidFill>
          <a:ln>
            <a:solidFill>
              <a:srgbClr val="86C0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9320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25.03.2020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359024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hyperlink" Target="http://clients.kulturbanause.de/100525-medienwelten/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6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g"/><Relationship Id="rId4" Type="http://schemas.openxmlformats.org/officeDocument/2006/relationships/image" Target="../media/image66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7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image" Target="../media/image7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g"/><Relationship Id="rId4" Type="http://schemas.openxmlformats.org/officeDocument/2006/relationships/image" Target="../media/image72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hyperlink" Target="mailto:florian.nuxoll@gmx.net" TargetMode="Externa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hyperlink" Target="mailto:florian.nuxoll@gmx.ne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0"/>
            <a:ext cx="7985760" cy="130199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2509520" y="235498"/>
            <a:ext cx="8281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Medienbildung in Klasse 3 und 4</a:t>
            </a:r>
          </a:p>
        </p:txBody>
      </p:sp>
      <p:sp>
        <p:nvSpPr>
          <p:cNvPr id="2" name="AutoShape 2" descr="https://c.wgr.de/i/artikel/283x/978-3-14-129850-5.webp">
            <a:extLst>
              <a:ext uri="{FF2B5EF4-FFF2-40B4-BE49-F238E27FC236}">
                <a16:creationId xmlns:a16="http://schemas.microsoft.com/office/drawing/2014/main" id="{820C0D91-5BFB-41A2-9722-47F2CAA723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49123" y="319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3CC01C9D-84D5-4337-8CEA-1D4B24B05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171" y="1537493"/>
            <a:ext cx="3600570" cy="50903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0062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CC9BA7F-20F3-4832-B9DC-CF30327C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AE8A11B-E4D2-450F-B286-716A3619A5F1}"/>
              </a:ext>
            </a:extLst>
          </p:cNvPr>
          <p:cNvSpPr txBox="1"/>
          <p:nvPr/>
        </p:nvSpPr>
        <p:spPr>
          <a:xfrm>
            <a:off x="0" y="235498"/>
            <a:ext cx="7558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Situation an Grundschulen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E04BAE8-9C7C-4E7F-92BF-2B31CE93B7E6}"/>
              </a:ext>
            </a:extLst>
          </p:cNvPr>
          <p:cNvGrpSpPr/>
          <p:nvPr/>
        </p:nvGrpSpPr>
        <p:grpSpPr>
          <a:xfrm>
            <a:off x="846137" y="1532753"/>
            <a:ext cx="4064000" cy="2032000"/>
            <a:chOff x="0" y="235515"/>
            <a:chExt cx="2805906" cy="1402953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D935A272-6829-4C59-9360-2312142A5284}"/>
                </a:ext>
              </a:extLst>
            </p:cNvPr>
            <p:cNvSpPr/>
            <p:nvPr/>
          </p:nvSpPr>
          <p:spPr>
            <a:xfrm>
              <a:off x="0" y="235515"/>
              <a:ext cx="2805906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hteck: abgerundete Ecken 4">
              <a:extLst>
                <a:ext uri="{FF2B5EF4-FFF2-40B4-BE49-F238E27FC236}">
                  <a16:creationId xmlns:a16="http://schemas.microsoft.com/office/drawing/2014/main" id="{1C4215A6-41CC-4CAE-851A-DB3DDD5313A3}"/>
                </a:ext>
              </a:extLst>
            </p:cNvPr>
            <p:cNvSpPr txBox="1"/>
            <p:nvPr/>
          </p:nvSpPr>
          <p:spPr>
            <a:xfrm>
              <a:off x="41091" y="276606"/>
              <a:ext cx="272372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lang="de-DE" sz="3600" b="1" kern="1200" dirty="0">
                  <a:solidFill>
                    <a:schemeClr val="bg1"/>
                  </a:solidFill>
                </a:rPr>
                <a:t>AGs</a:t>
              </a:r>
            </a:p>
          </p:txBody>
        </p:sp>
      </p:grp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D9F1CCB9-69AD-4665-AF5F-4AABE554C902}"/>
              </a:ext>
            </a:extLst>
          </p:cNvPr>
          <p:cNvGrpSpPr/>
          <p:nvPr/>
        </p:nvGrpSpPr>
        <p:grpSpPr>
          <a:xfrm>
            <a:off x="6318250" y="1537493"/>
            <a:ext cx="4064000" cy="2013576"/>
            <a:chOff x="2424906" y="3778622"/>
            <a:chExt cx="3278187" cy="1639093"/>
          </a:xfrm>
        </p:grpSpPr>
        <p:sp>
          <p:nvSpPr>
            <p:cNvPr id="12" name="Rechteck: abgerundete Ecken 11">
              <a:extLst>
                <a:ext uri="{FF2B5EF4-FFF2-40B4-BE49-F238E27FC236}">
                  <a16:creationId xmlns:a16="http://schemas.microsoft.com/office/drawing/2014/main" id="{CD49D755-C729-4A87-ABDF-A375358A4F08}"/>
                </a:ext>
              </a:extLst>
            </p:cNvPr>
            <p:cNvSpPr/>
            <p:nvPr/>
          </p:nvSpPr>
          <p:spPr>
            <a:xfrm>
              <a:off x="2424906" y="3778622"/>
              <a:ext cx="3278187" cy="1639093"/>
            </a:xfrm>
            <a:prstGeom prst="roundRect">
              <a:avLst>
                <a:gd name="adj" fmla="val 10000"/>
              </a:avLst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hteck: abgerundete Ecken 4">
              <a:extLst>
                <a:ext uri="{FF2B5EF4-FFF2-40B4-BE49-F238E27FC236}">
                  <a16:creationId xmlns:a16="http://schemas.microsoft.com/office/drawing/2014/main" id="{B16B0BF6-0D04-4DCB-8DA0-8502E7C3C5F1}"/>
                </a:ext>
              </a:extLst>
            </p:cNvPr>
            <p:cNvSpPr txBox="1"/>
            <p:nvPr/>
          </p:nvSpPr>
          <p:spPr>
            <a:xfrm>
              <a:off x="2472913" y="3826629"/>
              <a:ext cx="3182173" cy="15430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8110" tIns="118110" rIns="118110" bIns="118110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100" b="1" dirty="0"/>
                <a:t>l</a:t>
              </a:r>
              <a:r>
                <a:rPr lang="de-DE" sz="3100" b="1" kern="1200" dirty="0"/>
                <a:t>ehrerspezifisch</a:t>
              </a:r>
              <a:endParaRPr lang="de-DE" sz="3100" kern="1200" dirty="0"/>
            </a:p>
          </p:txBody>
        </p:sp>
      </p:grp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9EC1CBEA-FEF5-4F5B-A9D6-B3E7B2AE8C18}"/>
              </a:ext>
            </a:extLst>
          </p:cNvPr>
          <p:cNvGrpSpPr/>
          <p:nvPr/>
        </p:nvGrpSpPr>
        <p:grpSpPr>
          <a:xfrm>
            <a:off x="846137" y="4054604"/>
            <a:ext cx="4064000" cy="2032000"/>
            <a:chOff x="0" y="1066478"/>
            <a:chExt cx="8128000" cy="4064000"/>
          </a:xfrm>
        </p:grpSpPr>
        <p:sp>
          <p:nvSpPr>
            <p:cNvPr id="17" name="Rechteck: abgerundete Ecken 16">
              <a:extLst>
                <a:ext uri="{FF2B5EF4-FFF2-40B4-BE49-F238E27FC236}">
                  <a16:creationId xmlns:a16="http://schemas.microsoft.com/office/drawing/2014/main" id="{CCCCC1B5-32FC-4C53-B12B-679356643989}"/>
                </a:ext>
              </a:extLst>
            </p:cNvPr>
            <p:cNvSpPr/>
            <p:nvPr/>
          </p:nvSpPr>
          <p:spPr>
            <a:xfrm>
              <a:off x="0" y="1066478"/>
              <a:ext cx="8128000" cy="4064000"/>
            </a:xfrm>
            <a:prstGeom prst="roundRect">
              <a:avLst>
                <a:gd name="adj" fmla="val 10000"/>
              </a:avLst>
            </a:prstGeom>
            <a:solidFill>
              <a:srgbClr val="F09283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Rechteck: abgerundete Ecken 4">
              <a:extLst>
                <a:ext uri="{FF2B5EF4-FFF2-40B4-BE49-F238E27FC236}">
                  <a16:creationId xmlns:a16="http://schemas.microsoft.com/office/drawing/2014/main" id="{70BDBAEA-7131-4A1D-A423-6E7E0C67AA9D}"/>
                </a:ext>
              </a:extLst>
            </p:cNvPr>
            <p:cNvSpPr txBox="1"/>
            <p:nvPr/>
          </p:nvSpPr>
          <p:spPr>
            <a:xfrm>
              <a:off x="119030" y="1185508"/>
              <a:ext cx="7889940" cy="38259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600" b="1" kern="1200" dirty="0" err="1"/>
                <a:t>Leuchturm</a:t>
              </a:r>
              <a:r>
                <a:rPr lang="de-DE" sz="3600" b="1" kern="1200" dirty="0"/>
                <a:t>-projekte</a:t>
              </a:r>
              <a:endParaRPr lang="de-DE" sz="3600" kern="1200" dirty="0"/>
            </a:p>
          </p:txBody>
        </p:sp>
      </p:grp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76B2E96D-2268-4E4B-B8B7-2E29B94CE30E}"/>
              </a:ext>
            </a:extLst>
          </p:cNvPr>
          <p:cNvGrpSpPr/>
          <p:nvPr/>
        </p:nvGrpSpPr>
        <p:grpSpPr>
          <a:xfrm>
            <a:off x="6377765" y="4054604"/>
            <a:ext cx="4064000" cy="2032000"/>
            <a:chOff x="0" y="1066478"/>
            <a:chExt cx="8128000" cy="4064000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A6C91382-2DC4-42EB-B80C-9798999EE4E5}"/>
                </a:ext>
              </a:extLst>
            </p:cNvPr>
            <p:cNvSpPr/>
            <p:nvPr/>
          </p:nvSpPr>
          <p:spPr>
            <a:xfrm>
              <a:off x="0" y="1066478"/>
              <a:ext cx="8128000" cy="4064000"/>
            </a:xfrm>
            <a:prstGeom prst="roundRect">
              <a:avLst>
                <a:gd name="adj" fmla="val 1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hteck: abgerundete Ecken 4">
              <a:extLst>
                <a:ext uri="{FF2B5EF4-FFF2-40B4-BE49-F238E27FC236}">
                  <a16:creationId xmlns:a16="http://schemas.microsoft.com/office/drawing/2014/main" id="{8275AC83-18C1-4BC1-912D-2C6740765284}"/>
                </a:ext>
              </a:extLst>
            </p:cNvPr>
            <p:cNvSpPr txBox="1"/>
            <p:nvPr/>
          </p:nvSpPr>
          <p:spPr>
            <a:xfrm>
              <a:off x="119028" y="1185506"/>
              <a:ext cx="7889942" cy="394497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47650" tIns="247650" rIns="247650" bIns="247650" numCol="1" spcCol="1270" anchor="ctr" anchorCtr="0">
              <a:noAutofit/>
            </a:bodyPr>
            <a:lstStyle/>
            <a:p>
              <a:pPr marL="0" lvl="0" indent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600" b="1" kern="1200" dirty="0"/>
                <a:t>Digitalpakt</a:t>
              </a:r>
              <a:endParaRPr lang="de-DE" sz="3600" kern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9794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CC9BA7F-20F3-4832-B9DC-CF30327C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AE8A11B-E4D2-450F-B286-716A3619A5F1}"/>
              </a:ext>
            </a:extLst>
          </p:cNvPr>
          <p:cNvSpPr txBox="1"/>
          <p:nvPr/>
        </p:nvSpPr>
        <p:spPr>
          <a:xfrm>
            <a:off x="0" y="235498"/>
            <a:ext cx="7558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Situation an Grundschulen</a:t>
            </a:r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E04BAE8-9C7C-4E7F-92BF-2B31CE93B7E6}"/>
              </a:ext>
            </a:extLst>
          </p:cNvPr>
          <p:cNvGrpSpPr/>
          <p:nvPr/>
        </p:nvGrpSpPr>
        <p:grpSpPr>
          <a:xfrm>
            <a:off x="3779044" y="2795496"/>
            <a:ext cx="4064000" cy="2032000"/>
            <a:chOff x="0" y="235515"/>
            <a:chExt cx="2805906" cy="1402953"/>
          </a:xfrm>
        </p:grpSpPr>
        <p:sp>
          <p:nvSpPr>
            <p:cNvPr id="9" name="Rechteck: abgerundete Ecken 8">
              <a:extLst>
                <a:ext uri="{FF2B5EF4-FFF2-40B4-BE49-F238E27FC236}">
                  <a16:creationId xmlns:a16="http://schemas.microsoft.com/office/drawing/2014/main" id="{D935A272-6829-4C59-9360-2312142A5284}"/>
                </a:ext>
              </a:extLst>
            </p:cNvPr>
            <p:cNvSpPr/>
            <p:nvPr/>
          </p:nvSpPr>
          <p:spPr>
            <a:xfrm>
              <a:off x="0" y="235515"/>
              <a:ext cx="2805906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Rechteck: abgerundete Ecken 4">
              <a:extLst>
                <a:ext uri="{FF2B5EF4-FFF2-40B4-BE49-F238E27FC236}">
                  <a16:creationId xmlns:a16="http://schemas.microsoft.com/office/drawing/2014/main" id="{1C4215A6-41CC-4CAE-851A-DB3DDD5313A3}"/>
                </a:ext>
              </a:extLst>
            </p:cNvPr>
            <p:cNvSpPr txBox="1"/>
            <p:nvPr/>
          </p:nvSpPr>
          <p:spPr>
            <a:xfrm>
              <a:off x="41091" y="276606"/>
              <a:ext cx="272372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marL="0" lvl="0" indent="0" algn="ctr" defTabSz="1200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</a:pPr>
              <a:r>
                <a:rPr lang="de-DE" sz="3600" b="1" dirty="0">
                  <a:solidFill>
                    <a:schemeClr val="bg1"/>
                  </a:solidFill>
                </a:rPr>
                <a:t>Wer ist zuständig?</a:t>
              </a:r>
              <a:endParaRPr lang="de-DE" sz="3600" b="1" kern="12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1211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6933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Umsetzung Medienbildung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CC9BA7F-20F3-4832-B9DC-CF30327C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A038E9F-2B38-43B9-A140-E75528592FFA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23" name="Pfeil: Chevron 22">
              <a:extLst>
                <a:ext uri="{FF2B5EF4-FFF2-40B4-BE49-F238E27FC236}">
                  <a16:creationId xmlns:a16="http://schemas.microsoft.com/office/drawing/2014/main" id="{0B44AA83-3DF8-4D09-8A0E-55219DE1042F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Pfeil: Chevron 4">
              <a:extLst>
                <a:ext uri="{FF2B5EF4-FFF2-40B4-BE49-F238E27FC236}">
                  <a16:creationId xmlns:a16="http://schemas.microsoft.com/office/drawing/2014/main" id="{9AAB831C-EDF8-42B0-8369-DF6A2025EB11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BE4160CB-F46D-4705-AD04-1A0B6CEB81AF}"/>
              </a:ext>
            </a:extLst>
          </p:cNvPr>
          <p:cNvSpPr txBox="1"/>
          <p:nvPr/>
        </p:nvSpPr>
        <p:spPr>
          <a:xfrm>
            <a:off x="2824721" y="2664318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1</a:t>
            </a:r>
          </a:p>
        </p:txBody>
      </p:sp>
    </p:spTree>
    <p:extLst>
      <p:ext uri="{BB962C8B-B14F-4D97-AF65-F5344CB8AC3E}">
        <p14:creationId xmlns:p14="http://schemas.microsoft.com/office/powerpoint/2010/main" val="477985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6933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Umsetzung Medienbildung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CC9BA7F-20F3-4832-B9DC-CF30327C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A038E9F-2B38-43B9-A140-E75528592FFA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23" name="Pfeil: Chevron 22">
              <a:extLst>
                <a:ext uri="{FF2B5EF4-FFF2-40B4-BE49-F238E27FC236}">
                  <a16:creationId xmlns:a16="http://schemas.microsoft.com/office/drawing/2014/main" id="{0B44AA83-3DF8-4D09-8A0E-55219DE1042F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Pfeil: Chevron 4">
              <a:extLst>
                <a:ext uri="{FF2B5EF4-FFF2-40B4-BE49-F238E27FC236}">
                  <a16:creationId xmlns:a16="http://schemas.microsoft.com/office/drawing/2014/main" id="{9AAB831C-EDF8-42B0-8369-DF6A2025EB11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0D0E55E-AF61-4BE4-8A35-A8A098AAAB8E}"/>
              </a:ext>
            </a:extLst>
          </p:cNvPr>
          <p:cNvGrpSpPr/>
          <p:nvPr/>
        </p:nvGrpSpPr>
        <p:grpSpPr>
          <a:xfrm>
            <a:off x="4622504" y="3302154"/>
            <a:ext cx="3145747" cy="1258299"/>
            <a:chOff x="7746" y="348662"/>
            <a:chExt cx="4630400" cy="1852160"/>
          </a:xfrm>
        </p:grpSpPr>
        <p:sp>
          <p:nvSpPr>
            <p:cNvPr id="26" name="Pfeil: Chevron 25">
              <a:extLst>
                <a:ext uri="{FF2B5EF4-FFF2-40B4-BE49-F238E27FC236}">
                  <a16:creationId xmlns:a16="http://schemas.microsoft.com/office/drawing/2014/main" id="{D88C4E50-F6F9-4D9B-AE3E-BD293866FAE5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Pfeil: Chevron 4">
              <a:extLst>
                <a:ext uri="{FF2B5EF4-FFF2-40B4-BE49-F238E27FC236}">
                  <a16:creationId xmlns:a16="http://schemas.microsoft.com/office/drawing/2014/main" id="{1C20D57F-5109-43C6-B583-88E85C22CF60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sp>
        <p:nvSpPr>
          <p:cNvPr id="28" name="Textfeld 27">
            <a:extLst>
              <a:ext uri="{FF2B5EF4-FFF2-40B4-BE49-F238E27FC236}">
                <a16:creationId xmlns:a16="http://schemas.microsoft.com/office/drawing/2014/main" id="{BE4160CB-F46D-4705-AD04-1A0B6CEB81AF}"/>
              </a:ext>
            </a:extLst>
          </p:cNvPr>
          <p:cNvSpPr txBox="1"/>
          <p:nvPr/>
        </p:nvSpPr>
        <p:spPr>
          <a:xfrm>
            <a:off x="4771013" y="2778933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2</a:t>
            </a:r>
          </a:p>
        </p:txBody>
      </p:sp>
    </p:spTree>
    <p:extLst>
      <p:ext uri="{BB962C8B-B14F-4D97-AF65-F5344CB8AC3E}">
        <p14:creationId xmlns:p14="http://schemas.microsoft.com/office/powerpoint/2010/main" val="2837353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69333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Umsetzung Medienbildung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CC9BA7F-20F3-4832-B9DC-CF30327C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graphicFrame>
        <p:nvGraphicFramePr>
          <p:cNvPr id="21" name="Diagramm 20">
            <a:extLst>
              <a:ext uri="{FF2B5EF4-FFF2-40B4-BE49-F238E27FC236}">
                <a16:creationId xmlns:a16="http://schemas.microsoft.com/office/drawing/2014/main" id="{79BEAA39-2930-4631-A6BA-6E382C97F324}"/>
              </a:ext>
            </a:extLst>
          </p:cNvPr>
          <p:cNvGraphicFramePr/>
          <p:nvPr/>
        </p:nvGraphicFramePr>
        <p:xfrm>
          <a:off x="7280978" y="3302153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4A038E9F-2B38-43B9-A140-E75528592FFA}"/>
              </a:ext>
            </a:extLst>
          </p:cNvPr>
          <p:cNvGrpSpPr/>
          <p:nvPr/>
        </p:nvGrpSpPr>
        <p:grpSpPr>
          <a:xfrm>
            <a:off x="1964030" y="3302155"/>
            <a:ext cx="3145746" cy="1258298"/>
            <a:chOff x="2582" y="645593"/>
            <a:chExt cx="3145746" cy="1258298"/>
          </a:xfrm>
        </p:grpSpPr>
        <p:sp>
          <p:nvSpPr>
            <p:cNvPr id="23" name="Pfeil: Chevron 22">
              <a:extLst>
                <a:ext uri="{FF2B5EF4-FFF2-40B4-BE49-F238E27FC236}">
                  <a16:creationId xmlns:a16="http://schemas.microsoft.com/office/drawing/2014/main" id="{0B44AA83-3DF8-4D09-8A0E-55219DE1042F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Pfeil: Chevron 4">
              <a:extLst>
                <a:ext uri="{FF2B5EF4-FFF2-40B4-BE49-F238E27FC236}">
                  <a16:creationId xmlns:a16="http://schemas.microsoft.com/office/drawing/2014/main" id="{9AAB831C-EDF8-42B0-8369-DF6A2025EB11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25" name="Gruppieren 24">
            <a:extLst>
              <a:ext uri="{FF2B5EF4-FFF2-40B4-BE49-F238E27FC236}">
                <a16:creationId xmlns:a16="http://schemas.microsoft.com/office/drawing/2014/main" id="{90D0E55E-AF61-4BE4-8A35-A8A098AAAB8E}"/>
              </a:ext>
            </a:extLst>
          </p:cNvPr>
          <p:cNvGrpSpPr/>
          <p:nvPr/>
        </p:nvGrpSpPr>
        <p:grpSpPr>
          <a:xfrm>
            <a:off x="4622504" y="3302154"/>
            <a:ext cx="3145747" cy="1258299"/>
            <a:chOff x="7746" y="348662"/>
            <a:chExt cx="4630400" cy="1852160"/>
          </a:xfrm>
        </p:grpSpPr>
        <p:sp>
          <p:nvSpPr>
            <p:cNvPr id="26" name="Pfeil: Chevron 25">
              <a:extLst>
                <a:ext uri="{FF2B5EF4-FFF2-40B4-BE49-F238E27FC236}">
                  <a16:creationId xmlns:a16="http://schemas.microsoft.com/office/drawing/2014/main" id="{D88C4E50-F6F9-4D9B-AE3E-BD293866FAE5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  <a:solidFill>
              <a:srgbClr val="C5D882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Pfeil: Chevron 4">
              <a:extLst>
                <a:ext uri="{FF2B5EF4-FFF2-40B4-BE49-F238E27FC236}">
                  <a16:creationId xmlns:a16="http://schemas.microsoft.com/office/drawing/2014/main" id="{1C20D57F-5109-43C6-B583-88E85C22CF60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sp>
        <p:nvSpPr>
          <p:cNvPr id="13" name="Textfeld 12">
            <a:extLst>
              <a:ext uri="{FF2B5EF4-FFF2-40B4-BE49-F238E27FC236}">
                <a16:creationId xmlns:a16="http://schemas.microsoft.com/office/drawing/2014/main" id="{FEA3A3AA-6C95-4F9B-8219-0102B40BD5B4}"/>
              </a:ext>
            </a:extLst>
          </p:cNvPr>
          <p:cNvSpPr txBox="1"/>
          <p:nvPr/>
        </p:nvSpPr>
        <p:spPr>
          <a:xfrm>
            <a:off x="7429487" y="2778933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3</a:t>
            </a:r>
          </a:p>
        </p:txBody>
      </p:sp>
    </p:spTree>
    <p:extLst>
      <p:ext uri="{BB962C8B-B14F-4D97-AF65-F5344CB8AC3E}">
        <p14:creationId xmlns:p14="http://schemas.microsoft.com/office/powerpoint/2010/main" val="1949221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68525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de-DE" sz="3600" dirty="0">
                <a:solidFill>
                  <a:prstClr val="white"/>
                </a:solidFill>
              </a:rPr>
              <a:t>Kompetenzen in der digitalen Welt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2366968" y="3524686"/>
            <a:ext cx="602985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Informieren und Recherchieren</a:t>
            </a:r>
          </a:p>
        </p:txBody>
      </p:sp>
      <p:sp>
        <p:nvSpPr>
          <p:cNvPr id="13" name="Rechteck 12"/>
          <p:cNvSpPr/>
          <p:nvPr/>
        </p:nvSpPr>
        <p:spPr>
          <a:xfrm>
            <a:off x="2144989" y="1846949"/>
            <a:ext cx="5426953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Anwenden und Bedienen</a:t>
            </a:r>
          </a:p>
        </p:txBody>
      </p:sp>
      <p:sp>
        <p:nvSpPr>
          <p:cNvPr id="17" name="Freeform 10"/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7FC5B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8" name="Freeform 10"/>
          <p:cNvSpPr>
            <a:spLocks noChangeArrowheads="1"/>
          </p:cNvSpPr>
          <p:nvPr/>
        </p:nvSpPr>
        <p:spPr bwMode="auto">
          <a:xfrm>
            <a:off x="629795" y="3318327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C5D88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4E07B15-97FE-433F-808F-95CF7640DEC0}"/>
              </a:ext>
            </a:extLst>
          </p:cNvPr>
          <p:cNvSpPr/>
          <p:nvPr/>
        </p:nvSpPr>
        <p:spPr>
          <a:xfrm>
            <a:off x="2366968" y="5342662"/>
            <a:ext cx="63770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Kommunizieren und Kooperieren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98986E58-FBFA-46FA-8F8F-0229574BA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09" y="5136303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0928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CC9BA7F-20F3-4832-B9DC-CF30327C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7" grpId="0" animBg="1"/>
      <p:bldP spid="18" grpId="0" animBg="1"/>
      <p:bldP spid="12" grpId="0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999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Umsetzung</a:t>
            </a:r>
          </a:p>
        </p:txBody>
      </p:sp>
      <p:sp>
        <p:nvSpPr>
          <p:cNvPr id="2" name="Rechteck 1"/>
          <p:cNvSpPr/>
          <p:nvPr/>
        </p:nvSpPr>
        <p:spPr>
          <a:xfrm>
            <a:off x="2575229" y="3429000"/>
            <a:ext cx="55671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Analysieren und Reflektieren</a:t>
            </a:r>
          </a:p>
        </p:txBody>
      </p:sp>
      <p:sp>
        <p:nvSpPr>
          <p:cNvPr id="13" name="Rechteck 12"/>
          <p:cNvSpPr/>
          <p:nvPr/>
        </p:nvSpPr>
        <p:spPr>
          <a:xfrm>
            <a:off x="2170247" y="1819249"/>
            <a:ext cx="6377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Produzieren und Präsentieren</a:t>
            </a:r>
          </a:p>
        </p:txBody>
      </p:sp>
      <p:sp>
        <p:nvSpPr>
          <p:cNvPr id="17" name="Freeform 10"/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7FC5B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4.</a:t>
            </a:r>
          </a:p>
        </p:txBody>
      </p:sp>
      <p:sp>
        <p:nvSpPr>
          <p:cNvPr id="18" name="Freeform 10"/>
          <p:cNvSpPr>
            <a:spLocks noChangeArrowheads="1"/>
          </p:cNvSpPr>
          <p:nvPr/>
        </p:nvSpPr>
        <p:spPr bwMode="auto">
          <a:xfrm>
            <a:off x="629795" y="3318327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C5D88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5.</a:t>
            </a: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4E07B15-97FE-433F-808F-95CF7640DEC0}"/>
              </a:ext>
            </a:extLst>
          </p:cNvPr>
          <p:cNvSpPr/>
          <p:nvPr/>
        </p:nvSpPr>
        <p:spPr>
          <a:xfrm>
            <a:off x="2563688" y="5342662"/>
            <a:ext cx="59836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Problemlösen und Modellieren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98986E58-FBFA-46FA-8F8F-0229574BA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09" y="5136303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0928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6.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CC9BA7F-20F3-4832-B9DC-CF30327C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98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7" grpId="0" animBg="1"/>
      <p:bldP spid="18" grpId="0" animBg="1"/>
      <p:bldP spid="12" grpId="0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999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Umsetzung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CC9BA7F-20F3-4832-B9DC-CF30327C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17" name="Inhaltsplatzhalter 8">
            <a:extLst>
              <a:ext uri="{FF2B5EF4-FFF2-40B4-BE49-F238E27FC236}">
                <a16:creationId xmlns:a16="http://schemas.microsoft.com/office/drawing/2014/main" id="{75330574-A778-472B-BC85-AA17935A36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8119" y="1744842"/>
            <a:ext cx="3215762" cy="4546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rafik 9" descr="Ein Bild, das Kasten enthält.&#10;&#10;Automatisch generierte Beschreibung">
            <a:extLst>
              <a:ext uri="{FF2B5EF4-FFF2-40B4-BE49-F238E27FC236}">
                <a16:creationId xmlns:a16="http://schemas.microsoft.com/office/drawing/2014/main" id="{7EDC5FE2-2416-4C98-98F3-E9945A16D8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90" y="2481125"/>
            <a:ext cx="2695575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14A55B62-DDDF-447E-84F2-E89C8D9294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62735" y="3964779"/>
            <a:ext cx="3012229" cy="232634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080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999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Umsetzung</a:t>
            </a:r>
          </a:p>
        </p:txBody>
      </p:sp>
      <p:sp>
        <p:nvSpPr>
          <p:cNvPr id="2" name="Rechteck 1"/>
          <p:cNvSpPr/>
          <p:nvPr/>
        </p:nvSpPr>
        <p:spPr>
          <a:xfrm>
            <a:off x="2120644" y="3630214"/>
            <a:ext cx="1843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Storyline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nhaltsplatzhalter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220" y="1566114"/>
            <a:ext cx="4583575" cy="1799980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165" y="3679001"/>
            <a:ext cx="2695681" cy="310811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165" y="3847852"/>
            <a:ext cx="2837890" cy="244073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148" y="3808104"/>
            <a:ext cx="4043923" cy="2799143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2054502" y="1927205"/>
            <a:ext cx="2396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Materialien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4E07B15-97FE-433F-808F-95CF7640DEC0}"/>
              </a:ext>
            </a:extLst>
          </p:cNvPr>
          <p:cNvSpPr/>
          <p:nvPr/>
        </p:nvSpPr>
        <p:spPr>
          <a:xfrm>
            <a:off x="2079381" y="5207676"/>
            <a:ext cx="30011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Unterricht 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Klassenzimmer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CC9BA7F-20F3-4832-B9DC-CF30327C2D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sp>
        <p:nvSpPr>
          <p:cNvPr id="19" name="Freeform 10">
            <a:extLst>
              <a:ext uri="{FF2B5EF4-FFF2-40B4-BE49-F238E27FC236}">
                <a16:creationId xmlns:a16="http://schemas.microsoft.com/office/drawing/2014/main" id="{E94AAF8A-2629-4DA0-8614-FB4BF9B95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7FC5B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237F952E-DE84-45F2-919D-6529F2E6A1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95" y="3318327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C5D88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1" name="Freeform 10">
            <a:extLst>
              <a:ext uri="{FF2B5EF4-FFF2-40B4-BE49-F238E27FC236}">
                <a16:creationId xmlns:a16="http://schemas.microsoft.com/office/drawing/2014/main" id="{210A5A65-2267-48F8-99AC-8135AAA40D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09" y="5136303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0928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356084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2" grpId="0"/>
      <p:bldP spid="19" grpId="0" animBg="1"/>
      <p:bldP spid="20" grpId="0" animBg="1"/>
      <p:bldP spid="2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6265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 leistet</a:t>
            </a:r>
            <a:r>
              <a:rPr kumimoji="0" lang="de-DE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unser Ansatz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CC9BA7F-20F3-4832-B9DC-CF30327C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8F207D1-FAD4-4954-801F-EC111BDAEB20}"/>
              </a:ext>
            </a:extLst>
          </p:cNvPr>
          <p:cNvGrpSpPr/>
          <p:nvPr/>
        </p:nvGrpSpPr>
        <p:grpSpPr>
          <a:xfrm>
            <a:off x="3308910" y="2683827"/>
            <a:ext cx="5574180" cy="2821533"/>
            <a:chOff x="-117212" y="194424"/>
            <a:chExt cx="2882027" cy="1402953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9B44AF43-89E1-4B02-9A2A-86B029157126}"/>
                </a:ext>
              </a:extLst>
            </p:cNvPr>
            <p:cNvSpPr/>
            <p:nvPr/>
          </p:nvSpPr>
          <p:spPr>
            <a:xfrm>
              <a:off x="-117212" y="194424"/>
              <a:ext cx="2805906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hteck: abgerundete Ecken 4">
              <a:extLst>
                <a:ext uri="{FF2B5EF4-FFF2-40B4-BE49-F238E27FC236}">
                  <a16:creationId xmlns:a16="http://schemas.microsoft.com/office/drawing/2014/main" id="{6A72BDB3-3083-4677-B72A-41BB6C559042}"/>
                </a:ext>
              </a:extLst>
            </p:cNvPr>
            <p:cNvSpPr txBox="1"/>
            <p:nvPr/>
          </p:nvSpPr>
          <p:spPr>
            <a:xfrm>
              <a:off x="41091" y="276606"/>
              <a:ext cx="272372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4000" dirty="0">
                  <a:solidFill>
                    <a:schemeClr val="bg1"/>
                  </a:solidFill>
                </a:rPr>
                <a:t>Die Schülerinnen und Schüler werden </a:t>
              </a:r>
              <a:r>
                <a:rPr lang="de-DE" sz="4000" b="1" dirty="0">
                  <a:solidFill>
                    <a:schemeClr val="bg1"/>
                  </a:solidFill>
                </a:rPr>
                <a:t>mündige Nutzer </a:t>
              </a:r>
              <a:r>
                <a:rPr lang="de-DE" sz="4000" dirty="0">
                  <a:solidFill>
                    <a:schemeClr val="bg1"/>
                  </a:solidFill>
                </a:rPr>
                <a:t>von digitalen Medien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5383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0"/>
            <a:ext cx="7985760" cy="130199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2509520" y="235498"/>
            <a:ext cx="8281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Medienbildung in Klasse 3 und 4</a:t>
            </a:r>
          </a:p>
        </p:txBody>
      </p:sp>
      <p:sp>
        <p:nvSpPr>
          <p:cNvPr id="2" name="AutoShape 2" descr="https://c.wgr.de/i/artikel/283x/978-3-14-129850-5.webp">
            <a:extLst>
              <a:ext uri="{FF2B5EF4-FFF2-40B4-BE49-F238E27FC236}">
                <a16:creationId xmlns:a16="http://schemas.microsoft.com/office/drawing/2014/main" id="{820C0D91-5BFB-41A2-9722-47F2CAA723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49123" y="319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 descr="Ein Bild, das Baum, draußen, Person, Gras enthält.&#10;&#10;Mit sehr hoher Zuverlässigkeit generierte Beschreibung">
            <a:extLst>
              <a:ext uri="{FF2B5EF4-FFF2-40B4-BE49-F238E27FC236}">
                <a16:creationId xmlns:a16="http://schemas.microsoft.com/office/drawing/2014/main" id="{4B594A89-EB56-43CF-B1BE-29FB889627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523" y="2039815"/>
            <a:ext cx="2458916" cy="3278554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F0B536E4-7522-4487-94BC-14B007BFFBA9}"/>
              </a:ext>
            </a:extLst>
          </p:cNvPr>
          <p:cNvSpPr txBox="1"/>
          <p:nvPr/>
        </p:nvSpPr>
        <p:spPr>
          <a:xfrm>
            <a:off x="1381921" y="5169532"/>
            <a:ext cx="97070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/>
              <a:t>            Eva Nagel                              Vera Krakowski-v. </a:t>
            </a:r>
            <a:r>
              <a:rPr lang="de-DE" sz="3200" dirty="0" err="1"/>
              <a:t>Keler</a:t>
            </a:r>
            <a:r>
              <a:rPr lang="de-DE" sz="3200" dirty="0"/>
              <a:t> 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AA914E4-7D5B-4C2E-8286-E28A06BC96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1591" y="1971083"/>
            <a:ext cx="3325321" cy="3292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0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11" y="-26094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765472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 leistet</a:t>
            </a:r>
            <a:r>
              <a:rPr kumimoji="0" lang="de-DE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unser Ansatz nicht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CC9BA7F-20F3-4832-B9DC-CF30327C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4B46088-93D2-46E4-9488-F31B9B3DCE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441" y="3212639"/>
            <a:ext cx="2533626" cy="2274633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E862969-8FF8-4F64-BE3D-9CF1DAEFEF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237" y="1852246"/>
            <a:ext cx="4586662" cy="3153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00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522738" y="3249384"/>
            <a:ext cx="46424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unabhängig vom </a:t>
            </a:r>
          </a:p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Vorwissen der Lehrkraft</a:t>
            </a:r>
          </a:p>
        </p:txBody>
      </p:sp>
      <p:sp>
        <p:nvSpPr>
          <p:cNvPr id="13" name="Rechteck 12"/>
          <p:cNvSpPr/>
          <p:nvPr/>
        </p:nvSpPr>
        <p:spPr>
          <a:xfrm>
            <a:off x="2130475" y="1582412"/>
            <a:ext cx="542695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unabhängig von technischer Ausstattung</a:t>
            </a:r>
          </a:p>
        </p:txBody>
      </p:sp>
      <p:sp>
        <p:nvSpPr>
          <p:cNvPr id="17" name="Freeform 10"/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7FC5B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8" name="Freeform 10"/>
          <p:cNvSpPr>
            <a:spLocks noChangeArrowheads="1"/>
          </p:cNvSpPr>
          <p:nvPr/>
        </p:nvSpPr>
        <p:spPr bwMode="auto">
          <a:xfrm>
            <a:off x="629795" y="3318327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C5D88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4E07B15-97FE-433F-808F-95CF7640DEC0}"/>
              </a:ext>
            </a:extLst>
          </p:cNvPr>
          <p:cNvSpPr/>
          <p:nvPr/>
        </p:nvSpPr>
        <p:spPr>
          <a:xfrm>
            <a:off x="2298167" y="5342662"/>
            <a:ext cx="5259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positiv kritische Einstellung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98986E58-FBFA-46FA-8F8F-0229574BA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09" y="5136303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0928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CC9BA7F-20F3-4832-B9DC-CF30327C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310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7" grpId="0" animBg="1"/>
      <p:bldP spid="18" grpId="0" animBg="1"/>
      <p:bldP spid="12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6331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Medienbildungskonzept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89558" y="1614269"/>
            <a:ext cx="116043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1: Grundlagen: Computer und Internet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89558" y="2477869"/>
            <a:ext cx="8948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2: (Digitale) Kommunikation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89558" y="3341469"/>
            <a:ext cx="6311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3: Recherchieren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90368" y="4170834"/>
            <a:ext cx="5751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4: Präsentieren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89558" y="5831196"/>
            <a:ext cx="728423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6: Medienproduktion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89558" y="5001831"/>
            <a:ext cx="6540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5: Mediennutzung</a:t>
            </a:r>
          </a:p>
        </p:txBody>
      </p:sp>
      <p:pic>
        <p:nvPicPr>
          <p:cNvPr id="17" name="Inhaltsplatzhalter 8">
            <a:extLst>
              <a:ext uri="{FF2B5EF4-FFF2-40B4-BE49-F238E27FC236}">
                <a16:creationId xmlns:a16="http://schemas.microsoft.com/office/drawing/2014/main" id="{83F67506-C85D-4C17-B7BF-0F3A345093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7553" y="2494489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840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5399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Optionen</a:t>
            </a:r>
          </a:p>
        </p:txBody>
      </p:sp>
      <p:sp>
        <p:nvSpPr>
          <p:cNvPr id="14" name="Rechteck 13"/>
          <p:cNvSpPr/>
          <p:nvPr/>
        </p:nvSpPr>
        <p:spPr>
          <a:xfrm>
            <a:off x="2120644" y="3630214"/>
            <a:ext cx="5989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Eigenes Fach Medienbildung</a:t>
            </a:r>
          </a:p>
        </p:txBody>
      </p:sp>
      <p:sp>
        <p:nvSpPr>
          <p:cNvPr id="17" name="Rechteck 16"/>
          <p:cNvSpPr/>
          <p:nvPr/>
        </p:nvSpPr>
        <p:spPr>
          <a:xfrm>
            <a:off x="2054502" y="1927205"/>
            <a:ext cx="4894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Projektwoche</a:t>
            </a:r>
          </a:p>
        </p:txBody>
      </p:sp>
      <p:sp>
        <p:nvSpPr>
          <p:cNvPr id="19" name="Rechteck 18"/>
          <p:cNvSpPr/>
          <p:nvPr/>
        </p:nvSpPr>
        <p:spPr>
          <a:xfrm>
            <a:off x="2079381" y="5207676"/>
            <a:ext cx="63129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Eingebunden in ein Fach oder </a:t>
            </a:r>
          </a:p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mehrere Fächer</a:t>
            </a:r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B02C7943-C923-4BBC-8066-82433AA5BF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7FC5B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2" name="Freeform 10">
            <a:extLst>
              <a:ext uri="{FF2B5EF4-FFF2-40B4-BE49-F238E27FC236}">
                <a16:creationId xmlns:a16="http://schemas.microsoft.com/office/drawing/2014/main" id="{E1E0AB92-632A-4B9C-A74D-D995892E89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795" y="3318327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C5D88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20" name="Freeform 10">
            <a:extLst>
              <a:ext uri="{FF2B5EF4-FFF2-40B4-BE49-F238E27FC236}">
                <a16:creationId xmlns:a16="http://schemas.microsoft.com/office/drawing/2014/main" id="{3351C97F-2830-49FF-8F28-55B9F7540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09" y="5136303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0928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150807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9" grpId="0"/>
      <p:bldP spid="11" grpId="0" animBg="1"/>
      <p:bldP spid="12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CCE7C98-3F5A-47F5-91BE-52AF6ED5D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3193" y="2794242"/>
            <a:ext cx="8799692" cy="2069557"/>
          </a:xfrm>
          <a:prstGeom prst="rect">
            <a:avLst/>
          </a:prstGeom>
        </p:spPr>
      </p:pic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6CFCDD5-B2FB-4F37-A00A-72C38B4078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D0B65046-D678-489C-8B59-4686A4115D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8511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A414F18-8877-44F5-828D-B38EA32308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189" y="1548009"/>
            <a:ext cx="7071621" cy="4989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55560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278978C-0DB8-4060-B5F3-12D152872A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0189" y="1548009"/>
            <a:ext cx="7099735" cy="498955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28497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CDD2BAE0-2FFB-4A3C-9216-86C5BB92E9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8067" y="1548936"/>
            <a:ext cx="7133744" cy="49886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468878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 2 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FE4F2B75-3861-4B2D-9B4C-A3C4096E6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9055" y="2827165"/>
            <a:ext cx="8577700" cy="1896376"/>
          </a:xfrm>
          <a:prstGeom prst="rect">
            <a:avLst/>
          </a:prstGeom>
        </p:spPr>
      </p:pic>
      <p:pic>
        <p:nvPicPr>
          <p:cNvPr id="7" name="Inhaltsplatzhalter 8">
            <a:extLst>
              <a:ext uri="{FF2B5EF4-FFF2-40B4-BE49-F238E27FC236}">
                <a16:creationId xmlns:a16="http://schemas.microsoft.com/office/drawing/2014/main" id="{141973FF-E375-4203-8BF2-C22DBD6485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47693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 2 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A990304-49FD-4652-AD68-1E9504B10D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9419" y="1400489"/>
            <a:ext cx="3698254" cy="5245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F7316E98-D349-4DB3-9B78-0B7FDA64D9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5557" y="1400489"/>
            <a:ext cx="3660372" cy="5245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915732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0"/>
            <a:ext cx="7985760" cy="130199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2509520" y="235498"/>
            <a:ext cx="8281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Medienbildung in Klasse 3 und 4</a:t>
            </a:r>
          </a:p>
        </p:txBody>
      </p:sp>
      <p:sp>
        <p:nvSpPr>
          <p:cNvPr id="2" name="AutoShape 2" descr="https://c.wgr.de/i/artikel/283x/978-3-14-129850-5.webp">
            <a:extLst>
              <a:ext uri="{FF2B5EF4-FFF2-40B4-BE49-F238E27FC236}">
                <a16:creationId xmlns:a16="http://schemas.microsoft.com/office/drawing/2014/main" id="{820C0D91-5BFB-41A2-9722-47F2CAA723C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049123" y="31935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0" name="Inhaltsplatzhalter 3">
            <a:extLst>
              <a:ext uri="{FF2B5EF4-FFF2-40B4-BE49-F238E27FC236}">
                <a16:creationId xmlns:a16="http://schemas.microsoft.com/office/drawing/2014/main" id="{FEEBB662-0DC8-4442-84C5-401EF8C0B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949" y="1655504"/>
            <a:ext cx="3218101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933E00B9-B165-4DE3-87A2-DBAF47BE6C5B}"/>
              </a:ext>
            </a:extLst>
          </p:cNvPr>
          <p:cNvSpPr/>
          <p:nvPr/>
        </p:nvSpPr>
        <p:spPr>
          <a:xfrm>
            <a:off x="3035001" y="6098741"/>
            <a:ext cx="990151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100" dirty="0"/>
              <a:t>https://www.kmk.org/fileadmin/Dateien/pdf/PresseUndAktuelles/2017/Strategie_neu_2017_datum_1.pdf</a:t>
            </a:r>
          </a:p>
        </p:txBody>
      </p:sp>
    </p:spTree>
    <p:extLst>
      <p:ext uri="{BB962C8B-B14F-4D97-AF65-F5344CB8AC3E}">
        <p14:creationId xmlns:p14="http://schemas.microsoft.com/office/powerpoint/2010/main" val="3592215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 2 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2CD4656-2B98-49B3-A838-AF888513E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2565" y="1463770"/>
            <a:ext cx="3389476" cy="484484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1CC1DB2-1DDC-4BAA-A6DE-C4F03CC22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6389" y="1463770"/>
            <a:ext cx="3411449" cy="4919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289878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 2 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A3F954F0-FB13-4858-8EEA-4D124EE83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660" y="1445577"/>
            <a:ext cx="3746145" cy="5310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053362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Modul 2 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B310A8F-B62E-4F28-B1E3-CF4644E21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5867" y="1552852"/>
            <a:ext cx="3579531" cy="5126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8AED773-8FF8-41BC-ABC4-05813E227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3327" y="1534272"/>
            <a:ext cx="3544294" cy="5126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9564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3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9297AD2-8E39-4E6D-AD36-AE0450DE2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0061" y="2869733"/>
            <a:ext cx="8577700" cy="226312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8AAAF59-85A2-43AA-916E-2B16A38A6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9" name="Inhaltsplatzhalter 8">
            <a:extLst>
              <a:ext uri="{FF2B5EF4-FFF2-40B4-BE49-F238E27FC236}">
                <a16:creationId xmlns:a16="http://schemas.microsoft.com/office/drawing/2014/main" id="{C34312E7-7AF3-409B-9D6B-132A60E080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09038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7128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Medienwelten Grundschule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7E59FF6-2AB9-450B-A98D-816D581ECF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777" y="1687726"/>
            <a:ext cx="2340076" cy="2621322"/>
          </a:xfrm>
          <a:prstGeom prst="rect">
            <a:avLst/>
          </a:prstGeom>
        </p:spPr>
      </p:pic>
      <p:pic>
        <p:nvPicPr>
          <p:cNvPr id="2050" name="Picture 2" descr="https://scontent-frt3-1.xx.fbcdn.net/v/t35.0-12/23222988_10214169413966703_994275238_o.jpg?oh=a30040edb65ebcc0fad51e9bf86d707d&amp;oe=5A7F9F63">
            <a:extLst>
              <a:ext uri="{FF2B5EF4-FFF2-40B4-BE49-F238E27FC236}">
                <a16:creationId xmlns:a16="http://schemas.microsoft.com/office/drawing/2014/main" id="{1A937229-5839-4F5A-BD9E-312F242544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761" y="3683482"/>
            <a:ext cx="2634237" cy="2973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C8BFA983-EEAF-409A-8314-69C6304949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6798" y="1486791"/>
            <a:ext cx="3603764" cy="5170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063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619322" y="6439675"/>
            <a:ext cx="124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fragfinn.de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B9BF37E-C002-4A0C-BA4D-8B484E76D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9322" y="1867777"/>
            <a:ext cx="6953356" cy="434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4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7128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Medienwelten Grundschule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4" name="Grafik 13">
            <a:hlinkClick r:id="rId4"/>
            <a:extLst>
              <a:ext uri="{FF2B5EF4-FFF2-40B4-BE49-F238E27FC236}">
                <a16:creationId xmlns:a16="http://schemas.microsoft.com/office/drawing/2014/main" id="{D8F787C1-0519-44D9-B161-9FCCA2F18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1786" y="1301995"/>
            <a:ext cx="9128428" cy="5426471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B60CBCF-30EA-4DD9-BFEF-385251941C39}"/>
              </a:ext>
            </a:extLst>
          </p:cNvPr>
          <p:cNvSpPr/>
          <p:nvPr/>
        </p:nvSpPr>
        <p:spPr>
          <a:xfrm>
            <a:off x="8064932" y="2551074"/>
            <a:ext cx="2595282" cy="40984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87678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7128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Medienwelten Grundschule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32ADC67-89AB-4660-9AC1-CAACD84D14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364" y="1514485"/>
            <a:ext cx="10543271" cy="4984092"/>
          </a:xfrm>
          <a:prstGeom prst="rect">
            <a:avLst/>
          </a:prstGeom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8B60CBCF-30EA-4DD9-BFEF-385251941C39}"/>
              </a:ext>
            </a:extLst>
          </p:cNvPr>
          <p:cNvSpPr/>
          <p:nvPr/>
        </p:nvSpPr>
        <p:spPr>
          <a:xfrm>
            <a:off x="7742203" y="2342645"/>
            <a:ext cx="2595282" cy="409849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106221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668B4B9-7D34-447A-916B-F8929690B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4508" y="1301995"/>
            <a:ext cx="7862984" cy="5556004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23C401B4-D21F-446E-ADC8-9ABD3AB69F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094" y="1822695"/>
            <a:ext cx="3279006" cy="468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3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DC4A7FC9-5841-4FF2-8905-1F5C36AAB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995"/>
            <a:ext cx="3868018" cy="555600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cxnSp>
        <p:nvCxnSpPr>
          <p:cNvPr id="7" name="Gerader Verbinder 6"/>
          <p:cNvCxnSpPr>
            <a:cxnSpLocks/>
          </p:cNvCxnSpPr>
          <p:nvPr/>
        </p:nvCxnSpPr>
        <p:spPr>
          <a:xfrm flipV="1">
            <a:off x="3868018" y="2217202"/>
            <a:ext cx="866755" cy="186279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0" y="1283149"/>
            <a:ext cx="3868018" cy="2819294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5" name="Gerader Verbinder 14"/>
          <p:cNvCxnSpPr>
            <a:cxnSpLocks/>
          </p:cNvCxnSpPr>
          <p:nvPr/>
        </p:nvCxnSpPr>
        <p:spPr>
          <a:xfrm flipV="1">
            <a:off x="3846666" y="5395784"/>
            <a:ext cx="888107" cy="37288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0" y="5754644"/>
            <a:ext cx="3868018" cy="1108179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A0B59BA-0631-438A-B80D-21BDB1BA10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4773" y="2210305"/>
            <a:ext cx="7178421" cy="3415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69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0"/>
            <a:ext cx="7985760" cy="130199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2509520" y="235498"/>
            <a:ext cx="8281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Medienbildung in Klasse 3 und 4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A249A7E-44E3-4771-9B46-16E52B5FFC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5760" y="1919754"/>
            <a:ext cx="11331786" cy="4351338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dirty="0"/>
              <a:t>„Da die Digitalisierung auch </a:t>
            </a:r>
            <a:r>
              <a:rPr lang="de-DE" b="1" dirty="0"/>
              <a:t>außerhalb der Schule alle Lebensbereiche </a:t>
            </a:r>
            <a:r>
              <a:rPr lang="de-DE" dirty="0"/>
              <a:t>und – in unterschiedlicher Intensität – alle Altersstufen umfasst, sollte das Lernen mit und über digitale Medien und Werkzeuge bereits in den Schulen der Primarstufe beginnen. Durch eine </a:t>
            </a:r>
            <a:r>
              <a:rPr lang="de-DE" b="1" dirty="0"/>
              <a:t>pädagogische Begleitung </a:t>
            </a:r>
            <a:r>
              <a:rPr lang="de-DE" dirty="0"/>
              <a:t>der Kinder und Jugendlichen können sich frühzeitig Kompetenzen entwickeln, die eine </a:t>
            </a:r>
            <a:r>
              <a:rPr lang="de-DE" b="1" dirty="0"/>
              <a:t>kritische Reflektion in Bezug auf den Umgang mit Medien </a:t>
            </a:r>
            <a:r>
              <a:rPr lang="de-DE" dirty="0"/>
              <a:t>und über die digitale Welt ermöglichen.“</a:t>
            </a:r>
          </a:p>
          <a:p>
            <a:pPr marL="0" indent="0"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7329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FECF96E-7EEC-4307-9E4F-EC58D9F078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2440" y="1310403"/>
            <a:ext cx="7787120" cy="554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107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515BF3AE-9B91-483B-AF98-2D61CA8FEC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9378" y="1301588"/>
            <a:ext cx="7853244" cy="5556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2602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FE55F4F-1ED7-4E03-BFCA-7C5145453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9132" y="1301995"/>
            <a:ext cx="7913736" cy="561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4712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3E131005-9813-4FFF-99C0-9376F6F0F8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996"/>
            <a:ext cx="3855928" cy="543655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</a:t>
            </a:r>
            <a:endParaRPr lang="de-DE" sz="3600" dirty="0">
              <a:solidFill>
                <a:schemeClr val="bg1"/>
              </a:solidFill>
            </a:endParaRPr>
          </a:p>
        </p:txBody>
      </p:sp>
      <p:cxnSp>
        <p:nvCxnSpPr>
          <p:cNvPr id="7" name="Gerader Verbinder 6"/>
          <p:cNvCxnSpPr>
            <a:cxnSpLocks/>
          </p:cNvCxnSpPr>
          <p:nvPr/>
        </p:nvCxnSpPr>
        <p:spPr>
          <a:xfrm flipV="1">
            <a:off x="3855928" y="2155499"/>
            <a:ext cx="1022554" cy="85057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0" y="1283149"/>
            <a:ext cx="3868018" cy="1744701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cxnSp>
        <p:nvCxnSpPr>
          <p:cNvPr id="15" name="Gerader Verbinder 14"/>
          <p:cNvCxnSpPr>
            <a:cxnSpLocks/>
          </p:cNvCxnSpPr>
          <p:nvPr/>
        </p:nvCxnSpPr>
        <p:spPr>
          <a:xfrm>
            <a:off x="3855928" y="5255742"/>
            <a:ext cx="1022554" cy="100015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0" y="5255742"/>
            <a:ext cx="3868018" cy="1607082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D08C96A-E6D7-43C9-AB95-24B2D515D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0572" y="2069152"/>
            <a:ext cx="6625925" cy="4186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461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39B38A0-6E3D-4313-8E1D-0B430858D2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2771" y="1312667"/>
            <a:ext cx="7846457" cy="5545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68313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2A3648FE-3E35-4EB0-8B92-A793DC8DE4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4345" y="1311247"/>
            <a:ext cx="7883310" cy="5546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4892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145EC828-2668-4BE9-A0DB-8E159EAD2F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1995"/>
            <a:ext cx="4048277" cy="557485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cxnSp>
        <p:nvCxnSpPr>
          <p:cNvPr id="7" name="Gerader Verbinder 6"/>
          <p:cNvCxnSpPr>
            <a:cxnSpLocks/>
          </p:cNvCxnSpPr>
          <p:nvPr/>
        </p:nvCxnSpPr>
        <p:spPr>
          <a:xfrm>
            <a:off x="3863923" y="1690687"/>
            <a:ext cx="1276488" cy="26323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0" y="1283150"/>
            <a:ext cx="3868018" cy="407538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5" name="Gerader Verbinder 14"/>
          <p:cNvCxnSpPr>
            <a:cxnSpLocks/>
          </p:cNvCxnSpPr>
          <p:nvPr/>
        </p:nvCxnSpPr>
        <p:spPr>
          <a:xfrm>
            <a:off x="3886001" y="3545723"/>
            <a:ext cx="1254410" cy="201028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-12090" y="3558746"/>
            <a:ext cx="3868018" cy="3299254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E4934EC2-0CC5-4FAF-9D6D-995F5C41CD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411" y="1822303"/>
            <a:ext cx="6927058" cy="374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60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2F81BB85-7EF4-4E8F-871A-ADBD8B169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3665" y="1404973"/>
            <a:ext cx="7844669" cy="554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37325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D418D9A-3AB0-4B57-8DB3-872A54D59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880" y="1375329"/>
            <a:ext cx="3850841" cy="5380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4846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98F2CC8-BCFE-4252-9DDF-731156C2281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4525" y="1558273"/>
            <a:ext cx="7058105" cy="529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028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CC9BA7F-20F3-4832-B9DC-CF30327C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AE8A11B-E4D2-450F-B286-716A3619A5F1}"/>
              </a:ext>
            </a:extLst>
          </p:cNvPr>
          <p:cNvSpPr txBox="1"/>
          <p:nvPr/>
        </p:nvSpPr>
        <p:spPr>
          <a:xfrm>
            <a:off x="0" y="235498"/>
            <a:ext cx="7558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SchülerInnen</a:t>
            </a:r>
          </a:p>
        </p:txBody>
      </p:sp>
      <p:sp>
        <p:nvSpPr>
          <p:cNvPr id="2" name="AutoShape 2" descr="Bildergebnis für musically">
            <a:extLst>
              <a:ext uri="{FF2B5EF4-FFF2-40B4-BE49-F238E27FC236}">
                <a16:creationId xmlns:a16="http://schemas.microsoft.com/office/drawing/2014/main" id="{E5B64F30-B6F3-4419-B010-AFDA21DE08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6" name="Grafik 15" descr="Ein Bild, das Person, Junge, sitzend, Kind enthält.&#10;&#10;Mit sehr hoher Zuverlässigkeit generierte Beschreibung">
            <a:extLst>
              <a:ext uri="{FF2B5EF4-FFF2-40B4-BE49-F238E27FC236}">
                <a16:creationId xmlns:a16="http://schemas.microsoft.com/office/drawing/2014/main" id="{95BE6D18-3464-4F32-9FB3-EA2EEE8DF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888" y="3838933"/>
            <a:ext cx="4008491" cy="2210869"/>
          </a:xfrm>
          <a:prstGeom prst="rect">
            <a:avLst/>
          </a:prstGeom>
        </p:spPr>
      </p:pic>
      <p:pic>
        <p:nvPicPr>
          <p:cNvPr id="20" name="Grafik 19">
            <a:extLst>
              <a:ext uri="{FF2B5EF4-FFF2-40B4-BE49-F238E27FC236}">
                <a16:creationId xmlns:a16="http://schemas.microsoft.com/office/drawing/2014/main" id="{FBB936FF-0B99-48ED-B7BA-D4BCB54811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175" y="4084323"/>
            <a:ext cx="3144766" cy="1965479"/>
          </a:xfrm>
          <a:prstGeom prst="rect">
            <a:avLst/>
          </a:prstGeom>
        </p:spPr>
      </p:pic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DADE0368-469F-469E-8D2D-010029DD0716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0997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B4E18FC-DCF9-4497-AC82-E95AF3D61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505" y="2877322"/>
            <a:ext cx="9058282" cy="1702916"/>
          </a:xfrm>
          <a:prstGeom prst="rect">
            <a:avLst/>
          </a:prstGeom>
        </p:spPr>
      </p:pic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582A689-0733-431A-B247-9907D88704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92752924-C540-4024-9C20-9B3CEF185C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96818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2EB2C7A-900E-4879-9E95-58937BD84A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561" y="1571635"/>
            <a:ext cx="3452877" cy="4932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4648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090536F0-095E-4721-9602-AA0A09CA8E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90" y="1301995"/>
            <a:ext cx="3927194" cy="5556006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131F2B73-19AB-40A0-8A14-50DD5342CC8F}"/>
              </a:ext>
            </a:extLst>
          </p:cNvPr>
          <p:cNvCxnSpPr>
            <a:cxnSpLocks/>
          </p:cNvCxnSpPr>
          <p:nvPr/>
        </p:nvCxnSpPr>
        <p:spPr>
          <a:xfrm flipV="1">
            <a:off x="3925454" y="1898030"/>
            <a:ext cx="748469" cy="123887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hteck 9">
            <a:extLst>
              <a:ext uri="{FF2B5EF4-FFF2-40B4-BE49-F238E27FC236}">
                <a16:creationId xmlns:a16="http://schemas.microsoft.com/office/drawing/2014/main" id="{C8E8DA9B-1431-47DF-9168-14249F8A9C20}"/>
              </a:ext>
            </a:extLst>
          </p:cNvPr>
          <p:cNvSpPr/>
          <p:nvPr/>
        </p:nvSpPr>
        <p:spPr>
          <a:xfrm>
            <a:off x="-22440" y="1186402"/>
            <a:ext cx="3937544" cy="1899727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85DE7FAC-1925-42C5-8D2C-F65E1DE68C2E}"/>
              </a:ext>
            </a:extLst>
          </p:cNvPr>
          <p:cNvCxnSpPr>
            <a:cxnSpLocks/>
          </p:cNvCxnSpPr>
          <p:nvPr/>
        </p:nvCxnSpPr>
        <p:spPr>
          <a:xfrm>
            <a:off x="3947042" y="5198851"/>
            <a:ext cx="776527" cy="108764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EB50BD39-2607-499C-B75A-7A2FD3F4E6C9}"/>
              </a:ext>
            </a:extLst>
          </p:cNvPr>
          <p:cNvSpPr/>
          <p:nvPr/>
        </p:nvSpPr>
        <p:spPr>
          <a:xfrm>
            <a:off x="-12090" y="5179542"/>
            <a:ext cx="3987190" cy="1678458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FE29810-BBD6-448B-A581-AAEE60E50C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923" y="1898030"/>
            <a:ext cx="7621773" cy="438847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9276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60F03167-B158-4B24-BAAF-91EEBECD1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678" y="1211207"/>
            <a:ext cx="3991365" cy="564679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  <p:cxnSp>
        <p:nvCxnSpPr>
          <p:cNvPr id="8" name="Gerader Verbinder 7">
            <a:extLst>
              <a:ext uri="{FF2B5EF4-FFF2-40B4-BE49-F238E27FC236}">
                <a16:creationId xmlns:a16="http://schemas.microsoft.com/office/drawing/2014/main" id="{77287C58-3154-43D7-B400-F83A96DF07A0}"/>
              </a:ext>
            </a:extLst>
          </p:cNvPr>
          <p:cNvCxnSpPr>
            <a:cxnSpLocks/>
          </p:cNvCxnSpPr>
          <p:nvPr/>
        </p:nvCxnSpPr>
        <p:spPr>
          <a:xfrm flipV="1">
            <a:off x="3953512" y="2716911"/>
            <a:ext cx="604788" cy="224636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hteck 8">
            <a:extLst>
              <a:ext uri="{FF2B5EF4-FFF2-40B4-BE49-F238E27FC236}">
                <a16:creationId xmlns:a16="http://schemas.microsoft.com/office/drawing/2014/main" id="{5436D953-BAAF-4FB1-8FDD-DD7A45744DE2}"/>
              </a:ext>
            </a:extLst>
          </p:cNvPr>
          <p:cNvSpPr/>
          <p:nvPr/>
        </p:nvSpPr>
        <p:spPr>
          <a:xfrm>
            <a:off x="-33678" y="1237175"/>
            <a:ext cx="3987190" cy="3726104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A071BCB0-E5CB-4E6E-8615-334D916A2FC6}"/>
              </a:ext>
            </a:extLst>
          </p:cNvPr>
          <p:cNvCxnSpPr>
            <a:cxnSpLocks/>
          </p:cNvCxnSpPr>
          <p:nvPr/>
        </p:nvCxnSpPr>
        <p:spPr>
          <a:xfrm flipV="1">
            <a:off x="3903866" y="6174486"/>
            <a:ext cx="654434" cy="47347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CADDC49F-471C-4FB1-8B67-A2043C06AF16}"/>
              </a:ext>
            </a:extLst>
          </p:cNvPr>
          <p:cNvSpPr/>
          <p:nvPr/>
        </p:nvSpPr>
        <p:spPr>
          <a:xfrm>
            <a:off x="-33678" y="6645509"/>
            <a:ext cx="3937544" cy="212491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4BE61FE-3F0F-47DB-BC16-4606182F28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2475" y="2716911"/>
            <a:ext cx="7629525" cy="345757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9021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B3B093D7-DD05-4704-B0F1-0B743DB45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9323" y="1366816"/>
            <a:ext cx="3819557" cy="5401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4D715F4A-09B6-40E8-9943-26CEB6C229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059" y="1366817"/>
            <a:ext cx="3817926" cy="5401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7249960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 descr="Ein Bild, das Text enthält.&#10;&#10;Automatisch generierte Beschreibung">
            <a:extLst>
              <a:ext uri="{FF2B5EF4-FFF2-40B4-BE49-F238E27FC236}">
                <a16:creationId xmlns:a16="http://schemas.microsoft.com/office/drawing/2014/main" id="{5C295BBF-7946-4B53-B530-DA662BDFB9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497" y="1369179"/>
            <a:ext cx="3816702" cy="5397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6369CF46-FE38-47FC-AC13-83273F697B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41981" y="571341"/>
            <a:ext cx="4922004" cy="69604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5190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6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1F26F44-4EB8-45DD-B5AB-4CBA9911C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505" y="2877322"/>
            <a:ext cx="8786644" cy="1702916"/>
          </a:xfrm>
          <a:prstGeom prst="rect">
            <a:avLst/>
          </a:prstGeom>
        </p:spPr>
      </p:pic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A513AADE-DF08-48F2-8E00-4041A6C253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47938B5E-9148-4B98-9C20-8BA0B6496C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769501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6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7764126-03BB-489C-B16F-892D005EB9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880" y="1301995"/>
            <a:ext cx="3589020" cy="5508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5EEC995F-065D-415B-9602-0A5F4FF877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31197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6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B9D4565-CD81-4A5D-B949-79311220E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725" y="1560192"/>
            <a:ext cx="3499436" cy="4949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Grafik 12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13E137AD-B206-46D6-863E-82CFCEEDA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840" y="1560192"/>
            <a:ext cx="3489040" cy="4933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2614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6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11F3B9B4-0408-4B23-9C27-680CB36998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1994"/>
            <a:ext cx="3896248" cy="55560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nhaltsplatzhalter 2">
            <a:extLst>
              <a:ext uri="{FF2B5EF4-FFF2-40B4-BE49-F238E27FC236}">
                <a16:creationId xmlns:a16="http://schemas.microsoft.com/office/drawing/2014/main" id="{75956737-22F7-4A02-A45E-746B32E042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899214" y="1508125"/>
            <a:ext cx="6073586" cy="4892280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E6E366A2-A159-4D2A-A99C-AC97D903F12C}"/>
              </a:ext>
            </a:extLst>
          </p:cNvPr>
          <p:cNvCxnSpPr>
            <a:cxnSpLocks/>
          </p:cNvCxnSpPr>
          <p:nvPr/>
        </p:nvCxnSpPr>
        <p:spPr>
          <a:xfrm flipV="1">
            <a:off x="3903866" y="1600200"/>
            <a:ext cx="980332" cy="22542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hteck 11">
            <a:extLst>
              <a:ext uri="{FF2B5EF4-FFF2-40B4-BE49-F238E27FC236}">
                <a16:creationId xmlns:a16="http://schemas.microsoft.com/office/drawing/2014/main" id="{039524B2-98BD-4D89-889E-5D35F1DE5E3F}"/>
              </a:ext>
            </a:extLst>
          </p:cNvPr>
          <p:cNvSpPr/>
          <p:nvPr/>
        </p:nvSpPr>
        <p:spPr>
          <a:xfrm>
            <a:off x="-15016" y="1288162"/>
            <a:ext cx="3987190" cy="537462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3" name="Gerader Verbinder 12">
            <a:extLst>
              <a:ext uri="{FF2B5EF4-FFF2-40B4-BE49-F238E27FC236}">
                <a16:creationId xmlns:a16="http://schemas.microsoft.com/office/drawing/2014/main" id="{D0733C47-CE3E-45CD-B03C-7BCE4C06977D}"/>
              </a:ext>
            </a:extLst>
          </p:cNvPr>
          <p:cNvCxnSpPr>
            <a:cxnSpLocks/>
          </p:cNvCxnSpPr>
          <p:nvPr/>
        </p:nvCxnSpPr>
        <p:spPr>
          <a:xfrm>
            <a:off x="3911264" y="4474770"/>
            <a:ext cx="857586" cy="200223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hteck 13">
            <a:extLst>
              <a:ext uri="{FF2B5EF4-FFF2-40B4-BE49-F238E27FC236}">
                <a16:creationId xmlns:a16="http://schemas.microsoft.com/office/drawing/2014/main" id="{A4A71C58-D390-4CFD-B476-41EB56350CA0}"/>
              </a:ext>
            </a:extLst>
          </p:cNvPr>
          <p:cNvSpPr/>
          <p:nvPr/>
        </p:nvSpPr>
        <p:spPr>
          <a:xfrm>
            <a:off x="-33678" y="4470401"/>
            <a:ext cx="3937544" cy="2387600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07824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CC9BA7F-20F3-4832-B9DC-CF30327C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AE8A11B-E4D2-450F-B286-716A3619A5F1}"/>
              </a:ext>
            </a:extLst>
          </p:cNvPr>
          <p:cNvSpPr txBox="1"/>
          <p:nvPr/>
        </p:nvSpPr>
        <p:spPr>
          <a:xfrm>
            <a:off x="0" y="235498"/>
            <a:ext cx="7558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SchülerInnen</a:t>
            </a:r>
          </a:p>
        </p:txBody>
      </p:sp>
      <p:sp>
        <p:nvSpPr>
          <p:cNvPr id="2" name="AutoShape 2" descr="Bildergebnis für musically">
            <a:extLst>
              <a:ext uri="{FF2B5EF4-FFF2-40B4-BE49-F238E27FC236}">
                <a16:creationId xmlns:a16="http://schemas.microsoft.com/office/drawing/2014/main" id="{E5B64F30-B6F3-4419-B010-AFDA21DE08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4" name="Grafik 3" descr="Ein Bild, das Fenster, drinnen, Person, sitzend enthält.&#10;&#10;Mit sehr hoher Zuverlässigkeit generierte Beschreibung">
            <a:extLst>
              <a:ext uri="{FF2B5EF4-FFF2-40B4-BE49-F238E27FC236}">
                <a16:creationId xmlns:a16="http://schemas.microsoft.com/office/drawing/2014/main" id="{0E262236-8E35-46EB-A320-5C0C477AC1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510" y="3643527"/>
            <a:ext cx="4400550" cy="2371725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E2914665-C39D-4E19-AEFA-987EC45311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707" y="3866197"/>
            <a:ext cx="3224370" cy="2149055"/>
          </a:xfrm>
          <a:prstGeom prst="rect">
            <a:avLst/>
          </a:prstGeom>
        </p:spPr>
      </p:pic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DADE0368-469F-469E-8D2D-010029DD0716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 descr="Ein Bild, das Person, drinnen, Mädchen, Frau enthält.&#10;&#10;Mit sehr hoher Zuverlässigkeit generierte Beschreibung">
            <a:extLst>
              <a:ext uri="{FF2B5EF4-FFF2-40B4-BE49-F238E27FC236}">
                <a16:creationId xmlns:a16="http://schemas.microsoft.com/office/drawing/2014/main" id="{89F67CF5-B373-4770-A9E0-56BDB1FD56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494" y="4158297"/>
            <a:ext cx="3301253" cy="1856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93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6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4" name="Grafik 23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DA4E844D-04A9-4545-A400-41C661FD12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94" y="1514484"/>
            <a:ext cx="3489040" cy="4933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Grafik 25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80DCD1CB-45E1-4CC2-9B13-20E26CC593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332" y="1514484"/>
            <a:ext cx="3486974" cy="4933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Grafik 29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4C3535FC-3533-4B31-88CF-C140EACF46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513" y="1514484"/>
            <a:ext cx="3486974" cy="49332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637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6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 descr="Ein Bild, das Screenshot enthält.&#10;&#10;Automatisch generierte Beschreibung">
            <a:extLst>
              <a:ext uri="{FF2B5EF4-FFF2-40B4-BE49-F238E27FC236}">
                <a16:creationId xmlns:a16="http://schemas.microsoft.com/office/drawing/2014/main" id="{11DBD2BA-1E17-433A-832F-BA32F215BC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130" y="1432560"/>
            <a:ext cx="3511739" cy="4968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393823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4160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6 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F41493B4-6B11-48B0-BE2C-0B62C8BB4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094" y="1584959"/>
            <a:ext cx="3481812" cy="49452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2992999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62658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Was leistet</a:t>
            </a:r>
            <a:r>
              <a:rPr kumimoji="0" lang="de-DE" sz="48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unser Ansatz</a:t>
            </a: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CC9BA7F-20F3-4832-B9DC-CF30327C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E8F207D1-FAD4-4954-801F-EC111BDAEB20}"/>
              </a:ext>
            </a:extLst>
          </p:cNvPr>
          <p:cNvGrpSpPr/>
          <p:nvPr/>
        </p:nvGrpSpPr>
        <p:grpSpPr>
          <a:xfrm>
            <a:off x="3308910" y="2683827"/>
            <a:ext cx="5574180" cy="2821533"/>
            <a:chOff x="-117212" y="194424"/>
            <a:chExt cx="2882027" cy="1402953"/>
          </a:xfrm>
        </p:grpSpPr>
        <p:sp>
          <p:nvSpPr>
            <p:cNvPr id="19" name="Rechteck: abgerundete Ecken 18">
              <a:extLst>
                <a:ext uri="{FF2B5EF4-FFF2-40B4-BE49-F238E27FC236}">
                  <a16:creationId xmlns:a16="http://schemas.microsoft.com/office/drawing/2014/main" id="{9B44AF43-89E1-4B02-9A2A-86B029157126}"/>
                </a:ext>
              </a:extLst>
            </p:cNvPr>
            <p:cNvSpPr/>
            <p:nvPr/>
          </p:nvSpPr>
          <p:spPr>
            <a:xfrm>
              <a:off x="-117212" y="194424"/>
              <a:ext cx="2805906" cy="1402953"/>
            </a:xfrm>
            <a:prstGeom prst="roundRect">
              <a:avLst>
                <a:gd name="adj" fmla="val 10000"/>
              </a:avLst>
            </a:prstGeom>
            <a:solidFill>
              <a:srgbClr val="7FC5B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Rechteck: abgerundete Ecken 4">
              <a:extLst>
                <a:ext uri="{FF2B5EF4-FFF2-40B4-BE49-F238E27FC236}">
                  <a16:creationId xmlns:a16="http://schemas.microsoft.com/office/drawing/2014/main" id="{6A72BDB3-3083-4677-B72A-41BB6C559042}"/>
                </a:ext>
              </a:extLst>
            </p:cNvPr>
            <p:cNvSpPr txBox="1"/>
            <p:nvPr/>
          </p:nvSpPr>
          <p:spPr>
            <a:xfrm>
              <a:off x="41091" y="276606"/>
              <a:ext cx="2723724" cy="132077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lvl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de-DE" sz="4000" dirty="0">
                  <a:solidFill>
                    <a:schemeClr val="bg1"/>
                  </a:solidFill>
                </a:rPr>
                <a:t>Die Schülerinnen und Schüler werden </a:t>
              </a:r>
              <a:r>
                <a:rPr lang="de-DE" sz="4000" b="1" dirty="0">
                  <a:solidFill>
                    <a:schemeClr val="bg1"/>
                  </a:solidFill>
                </a:rPr>
                <a:t>mündige Nutzer </a:t>
              </a:r>
              <a:r>
                <a:rPr lang="de-DE" sz="4000" dirty="0">
                  <a:solidFill>
                    <a:schemeClr val="bg1"/>
                  </a:solidFill>
                </a:rPr>
                <a:t>von digitalen Medien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66279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2522738" y="3249384"/>
            <a:ext cx="4642425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unabhängig vom </a:t>
            </a:r>
          </a:p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Vorwissen der Lehrkraft</a:t>
            </a:r>
          </a:p>
        </p:txBody>
      </p:sp>
      <p:sp>
        <p:nvSpPr>
          <p:cNvPr id="13" name="Rechteck 12"/>
          <p:cNvSpPr/>
          <p:nvPr/>
        </p:nvSpPr>
        <p:spPr>
          <a:xfrm>
            <a:off x="2130475" y="1582412"/>
            <a:ext cx="5426953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733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unabhängig von technischer Ausstattung</a:t>
            </a:r>
          </a:p>
        </p:txBody>
      </p:sp>
      <p:sp>
        <p:nvSpPr>
          <p:cNvPr id="17" name="Freeform 10"/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7FC5B1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8" name="Freeform 10"/>
          <p:cNvSpPr>
            <a:spLocks noChangeArrowheads="1"/>
          </p:cNvSpPr>
          <p:nvPr/>
        </p:nvSpPr>
        <p:spPr bwMode="auto">
          <a:xfrm>
            <a:off x="629795" y="3318327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C5D882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4E07B15-97FE-433F-808F-95CF7640DEC0}"/>
              </a:ext>
            </a:extLst>
          </p:cNvPr>
          <p:cNvSpPr/>
          <p:nvPr/>
        </p:nvSpPr>
        <p:spPr>
          <a:xfrm>
            <a:off x="2298167" y="5342662"/>
            <a:ext cx="5259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de-DE" sz="3600" dirty="0">
                <a:solidFill>
                  <a:srgbClr val="44546A">
                    <a:hueOff val="0"/>
                    <a:satOff val="0"/>
                    <a:lumOff val="0"/>
                    <a:alphaOff val="0"/>
                  </a:srgbClr>
                </a:solidFill>
              </a:rPr>
              <a:t>positiv kritische Einstellung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98986E58-FBFA-46FA-8F8F-0229574BA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09" y="5136303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09283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CC9BA7F-20F3-4832-B9DC-CF30327C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0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7" grpId="0" animBg="1"/>
      <p:bldP spid="18" grpId="0" animBg="1"/>
      <p:bldP spid="12" grpId="0"/>
      <p:bldP spid="1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116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Kontakt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3FC79D6-E989-4313-B172-FD9EB1EAFCEA}"/>
              </a:ext>
            </a:extLst>
          </p:cNvPr>
          <p:cNvSpPr txBox="1"/>
          <p:nvPr/>
        </p:nvSpPr>
        <p:spPr>
          <a:xfrm>
            <a:off x="3992880" y="2440057"/>
            <a:ext cx="658532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hlinkClick r:id="rId4"/>
              </a:rPr>
              <a:t>florian.nuxoll@gmx.net</a:t>
            </a:r>
            <a:endParaRPr lang="de-DE" sz="4400" b="1" dirty="0"/>
          </a:p>
          <a:p>
            <a:endParaRPr lang="de-DE" sz="4400" b="1" dirty="0"/>
          </a:p>
          <a:p>
            <a:r>
              <a:rPr lang="de-DE" sz="4400" b="1" dirty="0"/>
              <a:t>www.medienwelten.schule</a:t>
            </a:r>
          </a:p>
          <a:p>
            <a:endParaRPr lang="de-DE" sz="4400" b="1" dirty="0"/>
          </a:p>
          <a:p>
            <a:endParaRPr lang="de-DE" sz="4400" b="1" dirty="0"/>
          </a:p>
          <a:p>
            <a:endParaRPr lang="de-DE" sz="7200" b="1" dirty="0"/>
          </a:p>
          <a:p>
            <a:endParaRPr lang="de-DE" sz="4400" b="1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BBCCBE5-E7B2-4FA4-ABAD-669D5A2D0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087" y="5075320"/>
            <a:ext cx="3486150" cy="137132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99BC7E8-7FF6-41B0-A9BA-705C600A8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47" y="5037791"/>
            <a:ext cx="1408858" cy="140885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6B8EF0-9509-4977-8AE4-C396E3E94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47E7844E-2E12-4FD5-AB5A-1AF1C1313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87979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62041B-2CE2-4778-96AE-78430D972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DA956A-CB13-428C-B661-7DA7A09A25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146" name="Picture 2" descr="Bildergebnis für youtube">
            <a:extLst>
              <a:ext uri="{FF2B5EF4-FFF2-40B4-BE49-F238E27FC236}">
                <a16:creationId xmlns:a16="http://schemas.microsoft.com/office/drawing/2014/main" id="{E80AE4B0-D382-4488-9312-FEEF4C9AB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0"/>
            <a:ext cx="12192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2879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>
            <a:extLst>
              <a:ext uri="{FF2B5EF4-FFF2-40B4-BE49-F238E27FC236}">
                <a16:creationId xmlns:a16="http://schemas.microsoft.com/office/drawing/2014/main" id="{306E238F-0478-463C-895F-0DA1D6A8D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4520" y="346635"/>
            <a:ext cx="8442960" cy="63322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496532B-2FB9-4F62-9F3F-4269A3089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C5604F5-F837-4F37-9510-8AFB8274DF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B7302938-CE0A-4B71-BFEF-232C44CC4EC8}"/>
              </a:ext>
            </a:extLst>
          </p:cNvPr>
          <p:cNvSpPr/>
          <p:nvPr/>
        </p:nvSpPr>
        <p:spPr>
          <a:xfrm>
            <a:off x="5462016" y="2225040"/>
            <a:ext cx="2097024" cy="1152144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A903F5E6-B6DD-48F0-9557-17E3E0443E37}"/>
              </a:ext>
            </a:extLst>
          </p:cNvPr>
          <p:cNvSpPr/>
          <p:nvPr/>
        </p:nvSpPr>
        <p:spPr>
          <a:xfrm>
            <a:off x="5980176" y="4201001"/>
            <a:ext cx="3249168" cy="2291874"/>
          </a:xfrm>
          <a:prstGeom prst="rect">
            <a:avLst/>
          </a:prstGeom>
          <a:noFill/>
          <a:ln w="762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91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8EC0DD14-DE2F-49DA-9D56-960E0BDB4D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4520" y="721296"/>
            <a:ext cx="8467085" cy="55828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6397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1162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Kontakt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43FC79D6-E989-4313-B172-FD9EB1EAFCEA}"/>
              </a:ext>
            </a:extLst>
          </p:cNvPr>
          <p:cNvSpPr txBox="1"/>
          <p:nvPr/>
        </p:nvSpPr>
        <p:spPr>
          <a:xfrm>
            <a:off x="3992880" y="2440057"/>
            <a:ext cx="658532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400" b="1" dirty="0">
                <a:hlinkClick r:id="rId4"/>
              </a:rPr>
              <a:t>florian.nuxoll@gmx.net</a:t>
            </a:r>
            <a:endParaRPr lang="de-DE" sz="4400" b="1" dirty="0"/>
          </a:p>
          <a:p>
            <a:endParaRPr lang="de-DE" sz="4400" b="1" dirty="0"/>
          </a:p>
          <a:p>
            <a:r>
              <a:rPr lang="de-DE" sz="4400" b="1" dirty="0"/>
              <a:t>www.medienwelten.schule</a:t>
            </a:r>
          </a:p>
          <a:p>
            <a:endParaRPr lang="de-DE" sz="4400" b="1" dirty="0"/>
          </a:p>
          <a:p>
            <a:endParaRPr lang="de-DE" sz="4400" b="1" dirty="0"/>
          </a:p>
          <a:p>
            <a:endParaRPr lang="de-DE" sz="7200" b="1" dirty="0"/>
          </a:p>
          <a:p>
            <a:endParaRPr lang="de-DE" sz="4400" b="1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BBCCBE5-E7B2-4FA4-ABAD-669D5A2D00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6087" y="5075320"/>
            <a:ext cx="3486150" cy="1371329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99BC7E8-7FF6-41B0-A9BA-705C600A8AD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547" y="5037791"/>
            <a:ext cx="1408858" cy="1408858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96B8EF0-9509-4977-8AE4-C396E3E945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47E7844E-2E12-4FD5-AB5A-1AF1C1313B5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9" y="2125191"/>
            <a:ext cx="2654079" cy="37522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50923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CC9BA7F-20F3-4832-B9DC-CF30327C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AE8A11B-E4D2-450F-B286-716A3619A5F1}"/>
              </a:ext>
            </a:extLst>
          </p:cNvPr>
          <p:cNvSpPr txBox="1"/>
          <p:nvPr/>
        </p:nvSpPr>
        <p:spPr>
          <a:xfrm>
            <a:off x="0" y="235498"/>
            <a:ext cx="7558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Eltern</a:t>
            </a:r>
          </a:p>
        </p:txBody>
      </p:sp>
      <p:sp>
        <p:nvSpPr>
          <p:cNvPr id="2" name="AutoShape 2" descr="Bildergebnis für musically">
            <a:extLst>
              <a:ext uri="{FF2B5EF4-FFF2-40B4-BE49-F238E27FC236}">
                <a16:creationId xmlns:a16="http://schemas.microsoft.com/office/drawing/2014/main" id="{E5B64F30-B6F3-4419-B010-AFDA21DE08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DADE0368-469F-469E-8D2D-010029DD0716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 descr="Ein Bild, das Person, sitzend, drinnen, Wand enthält.&#10;&#10;Mit sehr hoher Zuverlässigkeit generierte Beschreibung">
            <a:extLst>
              <a:ext uri="{FF2B5EF4-FFF2-40B4-BE49-F238E27FC236}">
                <a16:creationId xmlns:a16="http://schemas.microsoft.com/office/drawing/2014/main" id="{E06ABDBD-A481-4EBE-8F8F-36F300E42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07" y="2266301"/>
            <a:ext cx="5011479" cy="250574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3FAE21EF-637F-4273-AAEF-61F32EE153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722" y="2208708"/>
            <a:ext cx="3494567" cy="262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668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CC9BA7F-20F3-4832-B9DC-CF30327C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AE8A11B-E4D2-450F-B286-716A3619A5F1}"/>
              </a:ext>
            </a:extLst>
          </p:cNvPr>
          <p:cNvSpPr txBox="1"/>
          <p:nvPr/>
        </p:nvSpPr>
        <p:spPr>
          <a:xfrm>
            <a:off x="0" y="235498"/>
            <a:ext cx="7558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Lehrer</a:t>
            </a:r>
          </a:p>
        </p:txBody>
      </p:sp>
      <p:sp>
        <p:nvSpPr>
          <p:cNvPr id="2" name="AutoShape 2" descr="Bildergebnis für musically">
            <a:extLst>
              <a:ext uri="{FF2B5EF4-FFF2-40B4-BE49-F238E27FC236}">
                <a16:creationId xmlns:a16="http://schemas.microsoft.com/office/drawing/2014/main" id="{E5B64F30-B6F3-4419-B010-AFDA21DE08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DADE0368-469F-469E-8D2D-010029DD0716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 descr="Ein Bild, das Elektronik enthält.&#10;&#10;Mit hoher Zuverlässigkeit generierte Beschreibung">
            <a:extLst>
              <a:ext uri="{FF2B5EF4-FFF2-40B4-BE49-F238E27FC236}">
                <a16:creationId xmlns:a16="http://schemas.microsoft.com/office/drawing/2014/main" id="{BFC4C665-1CB2-4AD0-B3C4-A0660E4F4A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324" y="2815256"/>
            <a:ext cx="3143111" cy="2061881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FD8F0DE-F8F0-419E-B3C5-9CE07400E0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8309" y="1963270"/>
            <a:ext cx="3244571" cy="3240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21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4CC9BA7F-20F3-4832-B9DC-CF30327C2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AE8A11B-E4D2-450F-B286-716A3619A5F1}"/>
              </a:ext>
            </a:extLst>
          </p:cNvPr>
          <p:cNvSpPr txBox="1"/>
          <p:nvPr/>
        </p:nvSpPr>
        <p:spPr>
          <a:xfrm>
            <a:off x="0" y="235498"/>
            <a:ext cx="7558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Ziele</a:t>
            </a:r>
          </a:p>
        </p:txBody>
      </p:sp>
      <p:sp>
        <p:nvSpPr>
          <p:cNvPr id="2" name="AutoShape 2" descr="Bildergebnis für musically">
            <a:extLst>
              <a:ext uri="{FF2B5EF4-FFF2-40B4-BE49-F238E27FC236}">
                <a16:creationId xmlns:a16="http://schemas.microsoft.com/office/drawing/2014/main" id="{E5B64F30-B6F3-4419-B010-AFDA21DE087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10175" y="2543175"/>
            <a:ext cx="1771650" cy="177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DADE0368-469F-469E-8D2D-010029DD0716}"/>
              </a:ext>
            </a:extLst>
          </p:cNvPr>
          <p:cNvCxnSpPr>
            <a:cxnSpLocks/>
          </p:cNvCxnSpPr>
          <p:nvPr/>
        </p:nvCxnSpPr>
        <p:spPr>
          <a:xfrm>
            <a:off x="1250577" y="6285302"/>
            <a:ext cx="9332259" cy="0"/>
          </a:xfrm>
          <a:prstGeom prst="straightConnector1">
            <a:avLst/>
          </a:prstGeom>
          <a:ln w="762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Grafik 9">
            <a:extLst>
              <a:ext uri="{FF2B5EF4-FFF2-40B4-BE49-F238E27FC236}">
                <a16:creationId xmlns:a16="http://schemas.microsoft.com/office/drawing/2014/main" id="{3C90D562-3510-4B9C-B6AD-8EA4A6B7B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072" y="3073890"/>
            <a:ext cx="3224370" cy="2149055"/>
          </a:xfrm>
          <a:prstGeom prst="rect">
            <a:avLst/>
          </a:prstGeom>
        </p:spPr>
      </p:pic>
      <p:pic>
        <p:nvPicPr>
          <p:cNvPr id="5" name="Grafik 4" descr="Ein Bild, das Text, Whiteboard enthält.&#10;&#10;Mit hoher Zuverlässigkeit generierte Beschreibung">
            <a:extLst>
              <a:ext uri="{FF2B5EF4-FFF2-40B4-BE49-F238E27FC236}">
                <a16:creationId xmlns:a16="http://schemas.microsoft.com/office/drawing/2014/main" id="{28B06F10-5D0B-459D-B095-D230C369DA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068" y="3073890"/>
            <a:ext cx="4200860" cy="1996327"/>
          </a:xfrm>
          <a:prstGeom prst="rect">
            <a:avLst/>
          </a:prstGeom>
        </p:spPr>
      </p:pic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A94A0187-5072-4A8D-A89F-04FAA85B7197}"/>
              </a:ext>
            </a:extLst>
          </p:cNvPr>
          <p:cNvCxnSpPr/>
          <p:nvPr/>
        </p:nvCxnSpPr>
        <p:spPr>
          <a:xfrm>
            <a:off x="7281582" y="2795485"/>
            <a:ext cx="4686300" cy="2354739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2A0D1927-B561-4750-995A-75D9CDAAA09F}"/>
              </a:ext>
            </a:extLst>
          </p:cNvPr>
          <p:cNvCxnSpPr>
            <a:cxnSpLocks/>
          </p:cNvCxnSpPr>
          <p:nvPr/>
        </p:nvCxnSpPr>
        <p:spPr>
          <a:xfrm flipV="1">
            <a:off x="7217932" y="3090083"/>
            <a:ext cx="4726642" cy="213286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693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475</Words>
  <Application>Microsoft Office PowerPoint</Application>
  <PresentationFormat>Breitbild</PresentationFormat>
  <Paragraphs>140</Paragraphs>
  <Slides>69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69</vt:i4>
      </vt:variant>
    </vt:vector>
  </HeadingPairs>
  <TitlesOfParts>
    <vt:vector size="76" baseType="lpstr">
      <vt:lpstr>Arial</vt:lpstr>
      <vt:lpstr>Calibri</vt:lpstr>
      <vt:lpstr>Calibri Light</vt:lpstr>
      <vt:lpstr>Lato</vt:lpstr>
      <vt:lpstr>Office</vt:lpstr>
      <vt:lpstr>1_Office</vt:lpstr>
      <vt:lpstr>2_Office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74</cp:revision>
  <dcterms:created xsi:type="dcterms:W3CDTF">2017-11-26T07:56:23Z</dcterms:created>
  <dcterms:modified xsi:type="dcterms:W3CDTF">2020-03-25T17:11:54Z</dcterms:modified>
</cp:coreProperties>
</file>