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5"/>
  </p:notesMasterIdLst>
  <p:sldIdLst>
    <p:sldId id="905" r:id="rId5"/>
    <p:sldId id="256" r:id="rId6"/>
    <p:sldId id="258" r:id="rId7"/>
    <p:sldId id="259" r:id="rId8"/>
    <p:sldId id="260" r:id="rId9"/>
    <p:sldId id="261" r:id="rId10"/>
    <p:sldId id="263" r:id="rId11"/>
    <p:sldId id="895" r:id="rId12"/>
    <p:sldId id="896" r:id="rId13"/>
    <p:sldId id="897" r:id="rId14"/>
    <p:sldId id="272" r:id="rId15"/>
    <p:sldId id="855" r:id="rId16"/>
    <p:sldId id="888" r:id="rId17"/>
    <p:sldId id="861" r:id="rId18"/>
    <p:sldId id="866" r:id="rId19"/>
    <p:sldId id="736" r:id="rId20"/>
    <p:sldId id="862" r:id="rId21"/>
    <p:sldId id="863" r:id="rId22"/>
    <p:sldId id="889" r:id="rId23"/>
    <p:sldId id="737" r:id="rId24"/>
    <p:sldId id="864" r:id="rId25"/>
    <p:sldId id="858" r:id="rId26"/>
    <p:sldId id="859" r:id="rId27"/>
    <p:sldId id="894" r:id="rId28"/>
    <p:sldId id="898" r:id="rId29"/>
    <p:sldId id="890" r:id="rId30"/>
    <p:sldId id="867" r:id="rId31"/>
    <p:sldId id="868" r:id="rId32"/>
    <p:sldId id="468" r:id="rId33"/>
    <p:sldId id="558" r:id="rId34"/>
    <p:sldId id="560" r:id="rId35"/>
    <p:sldId id="584" r:id="rId36"/>
    <p:sldId id="906" r:id="rId37"/>
    <p:sldId id="860" r:id="rId38"/>
    <p:sldId id="891" r:id="rId39"/>
    <p:sldId id="865" r:id="rId40"/>
    <p:sldId id="892" r:id="rId41"/>
    <p:sldId id="837" r:id="rId42"/>
    <p:sldId id="893" r:id="rId43"/>
    <p:sldId id="876" r:id="rId44"/>
    <p:sldId id="790" r:id="rId45"/>
    <p:sldId id="793" r:id="rId46"/>
    <p:sldId id="795" r:id="rId47"/>
    <p:sldId id="909" r:id="rId48"/>
    <p:sldId id="907" r:id="rId49"/>
    <p:sldId id="262" r:id="rId50"/>
    <p:sldId id="901" r:id="rId51"/>
    <p:sldId id="903" r:id="rId52"/>
    <p:sldId id="908" r:id="rId53"/>
    <p:sldId id="349" r:id="rId5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988C66-7C0F-4CE9-AEE9-26850AB77CF3}">
          <p14:sldIdLst>
            <p14:sldId id="905"/>
            <p14:sldId id="256"/>
            <p14:sldId id="258"/>
            <p14:sldId id="259"/>
            <p14:sldId id="260"/>
            <p14:sldId id="261"/>
            <p14:sldId id="263"/>
            <p14:sldId id="895"/>
            <p14:sldId id="896"/>
            <p14:sldId id="897"/>
            <p14:sldId id="272"/>
            <p14:sldId id="855"/>
            <p14:sldId id="888"/>
            <p14:sldId id="861"/>
            <p14:sldId id="866"/>
            <p14:sldId id="736"/>
            <p14:sldId id="862"/>
            <p14:sldId id="863"/>
            <p14:sldId id="889"/>
            <p14:sldId id="737"/>
            <p14:sldId id="864"/>
            <p14:sldId id="858"/>
            <p14:sldId id="859"/>
            <p14:sldId id="894"/>
            <p14:sldId id="898"/>
            <p14:sldId id="890"/>
            <p14:sldId id="867"/>
            <p14:sldId id="868"/>
            <p14:sldId id="468"/>
            <p14:sldId id="558"/>
            <p14:sldId id="560"/>
            <p14:sldId id="584"/>
            <p14:sldId id="906"/>
          </p14:sldIdLst>
        </p14:section>
        <p14:section name="Abschnitt ohne Titel" id="{582E72FB-5D8A-4CED-82E0-1B7FE584F40C}">
          <p14:sldIdLst>
            <p14:sldId id="860"/>
            <p14:sldId id="891"/>
            <p14:sldId id="865"/>
            <p14:sldId id="892"/>
            <p14:sldId id="837"/>
            <p14:sldId id="893"/>
            <p14:sldId id="876"/>
            <p14:sldId id="790"/>
            <p14:sldId id="793"/>
            <p14:sldId id="795"/>
            <p14:sldId id="909"/>
            <p14:sldId id="907"/>
            <p14:sldId id="262"/>
            <p14:sldId id="901"/>
            <p14:sldId id="903"/>
            <p14:sldId id="908"/>
            <p14:sldId id="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 Nuxoll" initials="FN" lastIdx="3" clrIdx="0">
    <p:extLst>
      <p:ext uri="{19B8F6BF-5375-455C-9EA6-DF929625EA0E}">
        <p15:presenceInfo xmlns:p15="http://schemas.microsoft.com/office/powerpoint/2012/main" userId="c112223b0a12be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C5B08A-5536-464A-A0C8-DC3C0603ED39}" v="272" dt="2021-01-23T07:52:34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6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23F49BCD-A7E9-4D83-9172-01904A6A4828}"/>
    <pc:docChg chg="custSel delSld modSld modSection">
      <pc:chgData name="Florian Nuxoll" userId="c112223b0a12bea3" providerId="LiveId" clId="{23F49BCD-A7E9-4D83-9172-01904A6A4828}" dt="2021-01-23T15:51:48.303" v="4" actId="1076"/>
      <pc:docMkLst>
        <pc:docMk/>
      </pc:docMkLst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2097695017" sldId="496"/>
        </pc:sldMkLst>
      </pc:sldChg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1128797906" sldId="519"/>
        </pc:sldMkLst>
      </pc:sldChg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1453119739" sldId="543"/>
        </pc:sldMkLst>
      </pc:sldChg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2107824448" sldId="544"/>
        </pc:sldMkLst>
      </pc:sldChg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626627924" sldId="564"/>
        </pc:sldMkLst>
      </pc:sldChg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2934402005" sldId="566"/>
        </pc:sldMkLst>
      </pc:sldChg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1829929992" sldId="573"/>
        </pc:sldMkLst>
      </pc:sldChg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1639382370" sldId="586"/>
        </pc:sldMkLst>
      </pc:sldChg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1566375308" sldId="588"/>
        </pc:sldMkLst>
      </pc:sldChg>
      <pc:sldChg chg="del">
        <pc:chgData name="Florian Nuxoll" userId="c112223b0a12bea3" providerId="LiveId" clId="{23F49BCD-A7E9-4D83-9172-01904A6A4828}" dt="2021-01-23T15:51:06.624" v="0" actId="47"/>
        <pc:sldMkLst>
          <pc:docMk/>
          <pc:sldMk cId="626145438" sldId="589"/>
        </pc:sldMkLst>
      </pc:sldChg>
      <pc:sldChg chg="addSp delSp modSp mod delAnim">
        <pc:chgData name="Florian Nuxoll" userId="c112223b0a12bea3" providerId="LiveId" clId="{23F49BCD-A7E9-4D83-9172-01904A6A4828}" dt="2021-01-23T15:51:48.303" v="4" actId="1076"/>
        <pc:sldMkLst>
          <pc:docMk/>
          <pc:sldMk cId="4074194462" sldId="907"/>
        </pc:sldMkLst>
        <pc:spChg chg="add mod">
          <ac:chgData name="Florian Nuxoll" userId="c112223b0a12bea3" providerId="LiveId" clId="{23F49BCD-A7E9-4D83-9172-01904A6A4828}" dt="2021-01-23T15:51:11.335" v="1" actId="478"/>
          <ac:spMkLst>
            <pc:docMk/>
            <pc:sldMk cId="4074194462" sldId="907"/>
            <ac:spMk id="5" creationId="{85D2E472-5D83-4E77-96A8-B0CFB78F193E}"/>
          </ac:spMkLst>
        </pc:spChg>
        <pc:picChg chg="del">
          <ac:chgData name="Florian Nuxoll" userId="c112223b0a12bea3" providerId="LiveId" clId="{23F49BCD-A7E9-4D83-9172-01904A6A4828}" dt="2021-01-23T15:51:11.335" v="1" actId="478"/>
          <ac:picMkLst>
            <pc:docMk/>
            <pc:sldMk cId="4074194462" sldId="907"/>
            <ac:picMk id="4" creationId="{2E5A94AE-2F1C-4B0A-9046-B3ABD1C6A618}"/>
          </ac:picMkLst>
        </pc:picChg>
        <pc:picChg chg="add mod">
          <ac:chgData name="Florian Nuxoll" userId="c112223b0a12bea3" providerId="LiveId" clId="{23F49BCD-A7E9-4D83-9172-01904A6A4828}" dt="2021-01-23T15:51:48.303" v="4" actId="1076"/>
          <ac:picMkLst>
            <pc:docMk/>
            <pc:sldMk cId="4074194462" sldId="907"/>
            <ac:picMk id="7" creationId="{18F2F55C-0391-4038-88D6-EDFC482F500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Technik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Technik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 custRadScaleRad="100828" custRadScaleInc="-781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808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Lehrer</a:t>
          </a:r>
        </a:p>
      </dsp:txBody>
      <dsp:txXfrm>
        <a:off x="3596452" y="27860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000">
          <a:off x="4774566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4871545" y="1685853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Technik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8000000">
          <a:off x="3250109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3347088" y="1685853"/>
        <a:ext cx="767392" cy="193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54885" y="0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Lehrer</a:t>
          </a:r>
        </a:p>
      </dsp:txBody>
      <dsp:txXfrm>
        <a:off x="3581937" y="27052"/>
        <a:ext cx="1793121" cy="869508"/>
      </dsp:txXfrm>
    </dsp:sp>
    <dsp:sp modelId="{E0E5B36E-53AF-40BB-BD3A-B85887341584}">
      <dsp:nvSpPr>
        <dsp:cNvPr id="0" name=""/>
        <dsp:cNvSpPr/>
      </dsp:nvSpPr>
      <dsp:spPr>
        <a:xfrm rot="3586317">
          <a:off x="4767308" y="1620796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4864287" y="1685449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Technik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7985339">
          <a:off x="3242851" y="1620796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3339830" y="1685449"/>
        <a:ext cx="767392" cy="193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F2C39-1EAF-4CD7-B3C7-B39C9685E47C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913C8-BC08-412F-B50C-0790D5EB3B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88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8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93B12-A746-4253-A1A7-21CA37E84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EF117FD-C759-4400-841E-ED04438A7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397C70-A436-4C2C-875E-7E789F82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A15B21-180A-497F-9EAB-E74CAD36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501415-E0C8-4D96-8059-70EC04C2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00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2640A-7D11-4B81-A46A-79DC635E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B2C737F-C88B-48AF-AFA9-B30E47E59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B36079-F5AF-440F-82C4-B14BED04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196D26-CE7A-498B-9C36-89AA12FF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B1C1AB-90C5-4ED5-9AAC-DA6405E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12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6FA8E59-D38D-4A45-A32F-7E34C492B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5B574B8-86D5-4CED-8C75-1AF787F3F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6D395B-94DB-4C52-86C7-685E43560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E60941-1F1E-4DB8-A7D2-7C6EE7A2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797BE3-CC06-4443-BE79-618237D2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54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Gerader Verbinde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e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Gerader Verbinde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uppe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Gerader Verbinde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r Verbinde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Gerader Verbinde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Gerader Verbinde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pe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Gerader Verbinde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Gerader Verbinde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  <p:cxnSp>
        <p:nvCxnSpPr>
          <p:cNvPr id="58" name="Gerader Verbinde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9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A004FD-F6EF-426C-AEB2-3916FA37C1D0}" type="datetime1">
              <a:rPr lang="de-DE" smtClean="0"/>
              <a:t>23.01.2021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Gerader Verbinde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e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Gerader Verbinde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e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Gerader Verbinde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Gerader Verbinde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Gerader Verbinde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pe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Gerader Verbinde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Gerader Verbinde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58" name="Gerader Verbinde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89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C999E1-9E53-4DFB-B02D-FCD47F7383BB}" type="datetime1">
              <a:rPr lang="de-DE" smtClean="0"/>
              <a:t>23.01.2021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63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4A9DD5-9D53-4452-86D6-52D2DBB7CE0F}" type="datetime1">
              <a:rPr lang="de-DE" smtClean="0"/>
              <a:t>23.01.2021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853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D108C1-8142-461C-8C4D-9593FE9CC525}" type="datetime1">
              <a:rPr lang="de-DE" smtClean="0"/>
              <a:t>23.01.2021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19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pe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Gerader Verbinde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r Verbinde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r Verbinde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r Verbinde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r Verbinde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r Verbinde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r Verbinde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r Verbinde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r Verbinde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r Verbinde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r Verbinde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r Verbinde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r Verbinde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r Verbinde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r Verbinde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r Verbinde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uppe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Gerader Verbinde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Gerader Verbinde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r Verbinde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Gerader Verbinde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rader Verbinde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uppe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Gerader Verbinde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Gerader Verbinde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Gerader Verbinde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Gerader Verbinde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Gerader Verbinde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Gerader Verbinde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rader Verbinde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r Verbinde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Gerader Verbinde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erader Verbinde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uppe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Gerader Verbinde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Gerader Verbinde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Gerader Verbinde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Gerader Verbinde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Gerader Verbinde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uppe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Gerader Verbinde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Gerader Verbinde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Gerader Verbinde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Gerader Verbinde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Gerader Verbinde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Gerader Verbinde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Gerader Verbinde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Gerader Verbinde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Gerader Verbinde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Gerader Verbinde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ußzeilenplatzhalter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212" name="Datumsplatzhalter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1FEE3F-ED43-41BA-8A32-89CF713B3EE7}" type="datetime1">
              <a:rPr lang="de-DE" smtClean="0"/>
              <a:t>23.01.2021</a:t>
            </a:fld>
            <a:endParaRPr lang="de-DE" dirty="0"/>
          </a:p>
        </p:txBody>
      </p:sp>
      <p:sp>
        <p:nvSpPr>
          <p:cNvPr id="214" name="Foliennummernplatzhalter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635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Gerader Verbinde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pe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Gerader Verbinde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uppe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r Verbinde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Gerader Verbinde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uppe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hteck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60" name="Gerader Verbinde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9D65558-76F5-4800-81A3-F8A630C98C09}" type="datetime1">
              <a:rPr lang="de-DE" smtClean="0"/>
              <a:t>23.01.2021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1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337FB-B785-49E5-9E94-3DFB578E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22D651-3BA8-4947-A229-07147265F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36E762-BCA6-4CAF-8B50-886320DC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73CB7F-A5C2-41D1-8BE3-841CB7DF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0E5997-98FC-4211-A424-E1253C60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801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Gerader Verbinde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pe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Gerader Verbinde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pe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Gerader Verbinde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hteck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9" name="Gerader Verbinde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 hasCustomPrompt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5711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477854-1E5E-4784-9BDB-43D41F13015D}" type="datetime1">
              <a:rPr lang="de-DE" smtClean="0"/>
              <a:t>23.01.2021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56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7032EE-C68C-4D26-8D69-0D76468C1D20}" type="datetime1">
              <a:rPr lang="de-DE" smtClean="0"/>
              <a:t>23.01.2021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95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50"/>
              </a:spcBef>
            </a:pPr>
            <a:r>
              <a:rPr lang="de-DE" spc="-5"/>
              <a:t>11. Oktober</a:t>
            </a:r>
            <a:r>
              <a:rPr lang="de-DE" spc="10"/>
              <a:t> </a:t>
            </a:r>
            <a:r>
              <a:rPr lang="de-DE" spc="-5"/>
              <a:t>2019</a:t>
            </a:r>
            <a:endParaRPr lang="de-DE"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50"/>
              </a:spcBef>
            </a:pPr>
            <a:fld id="{81D60167-4931-47E6-BA6A-407CBD079E47}" type="slidenum">
              <a:rPr lang="de-DE" spc="-5" smtClean="0"/>
              <a:pPr marL="25400">
                <a:spcBef>
                  <a:spcPts val="50"/>
                </a:spcBef>
              </a:pPr>
              <a:t>‹Nr.›</a:t>
            </a:fld>
            <a:r>
              <a:rPr lang="de-DE" spc="-5"/>
              <a:t>/26 | Digitalisierung im</a:t>
            </a:r>
            <a:r>
              <a:rPr lang="de-DE"/>
              <a:t> </a:t>
            </a:r>
            <a:r>
              <a:rPr lang="de-DE" spc="-5"/>
              <a:t>Fremdsprachunterricht</a:t>
            </a:r>
            <a:endParaRPr lang="de-DE" spc="-5" dirty="0"/>
          </a:p>
        </p:txBody>
      </p:sp>
    </p:spTree>
    <p:extLst>
      <p:ext uri="{BB962C8B-B14F-4D97-AF65-F5344CB8AC3E}">
        <p14:creationId xmlns:p14="http://schemas.microsoft.com/office/powerpoint/2010/main" val="4243448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8532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117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720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760" y="-4766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8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855350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80024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59A96-B9C4-4927-83FA-6453C00F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15A23E-6C39-44EC-B684-C523FD344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70F4E4-21D9-43D5-8A2A-3FEDFABA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8B2F6B-A40C-4850-A140-DE56E2C6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A8A327-8ABF-44C2-99E2-66D65A43B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404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754184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208056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4065218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0004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789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6349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427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771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0230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422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0FC6D-CFB8-49A7-BDF8-15C4D3FE9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672369-C1E9-4E30-9375-19D7EA2DA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2523D3A-C6D9-4639-B309-82553389A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0971B6-6AF2-4235-9727-AACBAFF0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BBFD0C-AF28-4717-91B7-11159DE9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66C997-6681-4D07-92AD-B6A9ABCA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4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6602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1331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301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1745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0025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107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238997-ABFD-445E-9109-F2579821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376D96-0332-4B39-A657-2052C25B5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EE0FD4-F69D-463C-B61F-9983765DD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16C8E00-C124-4B8B-B2D2-D7493BF12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6FC92D6-05FD-4BAA-8870-FC8421AF5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1EDDD2F-FA6F-4AB4-B316-466493AA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8A6D4EA-26DA-466A-B64E-2ADA0D2AA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139D19-8B47-4CEB-9E20-5F5CBBCC5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57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E9BC4A-8D9C-48AE-AA6A-B790E5722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6DD825-4374-40D2-B4FC-C001172C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09A25A-59A1-4CAD-96D8-3626512E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6E89C8-613C-494A-A877-15D0AB09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08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279DBE6-6049-4E60-8069-ED7AF7F8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7D4CD2-8611-4440-8C30-9550AB6A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E02AEB-58F1-4D6C-938D-F4E9B619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54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49B347-072E-4601-9A53-E3A20DAD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D53ABF-FD43-42A2-A508-A73C430B6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1D104A-1593-4C7E-8F67-0CC78286D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B3BD27-2FC0-411B-868C-28483631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271E41-E7BA-47D8-8918-16E17600E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062D6F-6173-4679-A8BE-D607B66D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28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078C5-CD85-4CF5-A29D-6C7E8170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AC82D4A-EF74-47F9-9C07-67846054E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A9A5F6-673F-4C0F-805D-860867711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248544-BE3A-4B95-8FAC-BFA9C36B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E52EC0-CBFC-4762-B6BF-FEF700AD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4FCA35-6BEB-4D94-A9B3-A3C03C1E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74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07407F2-29B3-4F2D-8557-4FDDB944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0A9E1E-82E5-4FB6-B3AB-70A039C6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2B65E4-9557-4C7A-B467-D3ACBEDC7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B0531-F53B-46A4-A2F8-A48C558B4CA6}" type="datetimeFigureOut">
              <a:rPr lang="de-DE" smtClean="0"/>
              <a:t>23.01.2021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9B00C-C8F8-4F2E-AACA-93F607A55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278845-E32F-4ACF-B7AF-720315D97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E20F-E9B4-4D13-B468-46AC57EE95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85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uppe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Gerader Verbinde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r Verbinde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r Verbinde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r Verbinde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uppe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Gerader Verbinde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r Verbinde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r Verbinde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Gerader Verbinde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Gerader Verbinde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uppe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Gerader Verbinde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Gerader Verbinde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Gerader Verbinde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Gerader Verbinde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Gerader Verbinde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Gerader Verbinde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Gerader Verbinde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Gerader Verbinde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Gerader Verbinde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Gerader Verbinde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uppe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Gerader Verbinde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r Verbinde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r Verbinde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rader Verbinde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rader Verbinde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uppe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Gerader Verbinde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Gerader Verbinde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Gerader Verbinde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Gerader Verbinde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Gerader Verbinde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Gerader Verbinde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r Verbinde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r Verbinde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rader Verbinde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r Verbinde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cxnSp>
        <p:nvCxnSpPr>
          <p:cNvPr id="148" name="Gerader Verbinde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FA6746ED-0E67-4802-B0CF-FC0B0AE408D8}" type="datetime1">
              <a:rPr lang="de-DE" smtClean="0"/>
              <a:t>23.01.2021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521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8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23.01.2021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470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0/26/style/digital-divide-screens-schools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>
                <a:effectLst/>
              </a:rPr>
              <a:t>Medienbildung und digitale Bildung in der Grundschule 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564111-6A5A-48AF-8265-3215E1AC0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7" y="1369314"/>
            <a:ext cx="6217920" cy="4119372"/>
          </a:xfrm>
          <a:prstGeom prst="rect">
            <a:avLst/>
          </a:prstGeom>
          <a:noFill/>
        </p:spPr>
      </p:pic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Von Florian Nuxoll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ldergebnis für musically">
            <a:extLst>
              <a:ext uri="{FF2B5EF4-FFF2-40B4-BE49-F238E27FC236}">
                <a16:creationId xmlns:a16="http://schemas.microsoft.com/office/drawing/2014/main" id="{DC635142-65D8-4053-97A3-DF79EEB38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096CF5A5-BE20-4EE1-ADCC-C22FB88AA29D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967CAA77-9EB5-408B-9C31-D0A46BC5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24" y="2815256"/>
            <a:ext cx="3143111" cy="20618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71B9053-9CC6-47F1-949C-9A5E90284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9" y="1963270"/>
            <a:ext cx="3244571" cy="32407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1B5AE4-049E-4433-A547-0BFEAE913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864" y="204619"/>
            <a:ext cx="1289927" cy="35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ECFB1-4F74-4EE0-935D-6588B38B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Das Leben unserer SchülerInnen ist (auch) digital!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DA593D-23B3-4C7E-AF5B-2BC104F4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590" y="2353126"/>
            <a:ext cx="1396976" cy="249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FE47F1-44E3-48CE-94FD-0CBE802F6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441" y="2353127"/>
            <a:ext cx="4482236" cy="249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38E64A5-6075-451B-B7AD-F4F323A6F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07" y="2457583"/>
            <a:ext cx="3397105" cy="228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C2D4-F7E3-486C-A886-8534579D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Alltag wird/ist digital!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E64B97-C239-44E3-9094-298F08D92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51" y="1694230"/>
            <a:ext cx="3703852" cy="22829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07404C-3052-457A-B577-5B8F425A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223" y="1806346"/>
            <a:ext cx="3427192" cy="22829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B64B6A6-C81E-40EA-A60B-E37AAA88C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703" y="3249662"/>
            <a:ext cx="3449424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2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C2D4-F7E3-486C-A886-8534579D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Alltag wird/ist digital!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E13CF47-5FA6-415B-B251-5852688749B4}"/>
              </a:ext>
            </a:extLst>
          </p:cNvPr>
          <p:cNvSpPr txBox="1"/>
          <p:nvPr/>
        </p:nvSpPr>
        <p:spPr>
          <a:xfrm>
            <a:off x="1295400" y="2493343"/>
            <a:ext cx="6103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D15A3E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Warum ist das so?</a:t>
            </a:r>
          </a:p>
          <a:p>
            <a:endParaRPr lang="de-DE" sz="3200" b="1" dirty="0">
              <a:solidFill>
                <a:srgbClr val="D15A3E">
                  <a:lumMod val="75000"/>
                </a:srgbClr>
              </a:solidFill>
              <a:latin typeface="Arial"/>
              <a:ea typeface="+mj-ea"/>
              <a:cs typeface="+mj-cs"/>
            </a:endParaRPr>
          </a:p>
          <a:p>
            <a:r>
              <a:rPr lang="de-DE" sz="3200" b="1" dirty="0">
                <a:solidFill>
                  <a:srgbClr val="D15A3E">
                    <a:lumMod val="75000"/>
                  </a:srgbClr>
                </a:solidFill>
                <a:latin typeface="Arial"/>
                <a:ea typeface="+mj-ea"/>
                <a:cs typeface="+mj-cs"/>
              </a:rPr>
              <a:t>-&gt; Bequemlichkeit</a:t>
            </a:r>
          </a:p>
          <a:p>
            <a:r>
              <a:rPr lang="de-DE" sz="3200" b="1" dirty="0">
                <a:solidFill>
                  <a:srgbClr val="D15A3E">
                    <a:lumMod val="75000"/>
                  </a:srgbClr>
                </a:solidFill>
                <a:latin typeface="Arial"/>
                <a:ea typeface="+mj-ea"/>
                <a:cs typeface="+mj-cs"/>
              </a:rPr>
              <a:t>-&gt; Effizienz</a:t>
            </a:r>
          </a:p>
          <a:p>
            <a:r>
              <a:rPr lang="de-DE" sz="3200" b="1" dirty="0">
                <a:solidFill>
                  <a:srgbClr val="D15A3E">
                    <a:lumMod val="75000"/>
                  </a:srgbClr>
                </a:solidFill>
                <a:latin typeface="Arial"/>
                <a:ea typeface="+mj-ea"/>
                <a:cs typeface="+mj-cs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304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CDF89-768B-4B8F-BADE-7FAE8813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reagiert die Schule auf die Digitalität?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899207-A597-4D6F-8E46-650072A4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921A7E1D-8D27-4AD7-BE72-8B3E750A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0300" y="1795463"/>
            <a:ext cx="485140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03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feil: gebogen 3">
            <a:extLst>
              <a:ext uri="{FF2B5EF4-FFF2-40B4-BE49-F238E27FC236}">
                <a16:creationId xmlns:a16="http://schemas.microsoft.com/office/drawing/2014/main" id="{E7540710-7479-4B2A-B852-D0DB1931A216}"/>
              </a:ext>
            </a:extLst>
          </p:cNvPr>
          <p:cNvSpPr/>
          <p:nvPr/>
        </p:nvSpPr>
        <p:spPr>
          <a:xfrm flipV="1">
            <a:off x="5876974" y="2956560"/>
            <a:ext cx="1960880" cy="28956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feil: gebogen 4">
            <a:extLst>
              <a:ext uri="{FF2B5EF4-FFF2-40B4-BE49-F238E27FC236}">
                <a16:creationId xmlns:a16="http://schemas.microsoft.com/office/drawing/2014/main" id="{BE0EC953-7F5E-4774-913D-92D6ADDCB5A6}"/>
              </a:ext>
            </a:extLst>
          </p:cNvPr>
          <p:cNvSpPr>
            <a:spLocks/>
          </p:cNvSpPr>
          <p:nvPr/>
        </p:nvSpPr>
        <p:spPr>
          <a:xfrm rot="10800000">
            <a:off x="4408320" y="2957760"/>
            <a:ext cx="1962000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BB356AD-4736-4389-992C-A21F7F1714C0}"/>
              </a:ext>
            </a:extLst>
          </p:cNvPr>
          <p:cNvSpPr txBox="1"/>
          <p:nvPr/>
        </p:nvSpPr>
        <p:spPr>
          <a:xfrm>
            <a:off x="4097614" y="2094555"/>
            <a:ext cx="454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 der Digitalität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3596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6" cId="297646065">
                    <pslz:zmPr id="{5719D04C-B853-4718-9A3F-9FB9F2EE8E90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596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20405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7" cId="4284975004">
                    <pslz:zmPr id="{3EC177C0-852D-4935-ACA9-BF44B0700521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0405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685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29764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A25654-0283-433A-93B4-BB1F7778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63" y="969960"/>
            <a:ext cx="6229473" cy="408338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92D62B9-6D6F-4850-9A3F-28979635B49A}"/>
              </a:ext>
            </a:extLst>
          </p:cNvPr>
          <p:cNvSpPr/>
          <p:nvPr/>
        </p:nvSpPr>
        <p:spPr>
          <a:xfrm>
            <a:off x="3047999" y="50775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https://www.nytimes.com/2018/10/26/style/digital-divide-screens-schools.html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75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3164EF4-9AF4-4C5B-8650-DC1CDA33A129}"/>
              </a:ext>
            </a:extLst>
          </p:cNvPr>
          <p:cNvSpPr txBox="1">
            <a:spLocks/>
          </p:cNvSpPr>
          <p:nvPr/>
        </p:nvSpPr>
        <p:spPr>
          <a:xfrm>
            <a:off x="0" y="1941239"/>
            <a:ext cx="12192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b="1"/>
              <a:t>Medienbildung/digitale Bildung</a:t>
            </a:r>
            <a:endParaRPr lang="de-DE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B8CB611-193F-4B22-A7F7-B042E7C96A65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827D390D-C84C-4A20-B127-5D8C47FA88C6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483A2349-9735-4A6D-BC2E-A75AC0A75DEB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0916F0DF-74FA-4978-A6AC-5786FA947CC9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9858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Pfeil: gebogen 3">
            <a:extLst>
              <a:ext uri="{FF2B5EF4-FFF2-40B4-BE49-F238E27FC236}">
                <a16:creationId xmlns:a16="http://schemas.microsoft.com/office/drawing/2014/main" id="{E7540710-7479-4B2A-B852-D0DB1931A216}"/>
              </a:ext>
            </a:extLst>
          </p:cNvPr>
          <p:cNvSpPr/>
          <p:nvPr/>
        </p:nvSpPr>
        <p:spPr>
          <a:xfrm flipV="1">
            <a:off x="5876974" y="2956560"/>
            <a:ext cx="1960880" cy="28956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feil: gebogen 4">
            <a:extLst>
              <a:ext uri="{FF2B5EF4-FFF2-40B4-BE49-F238E27FC236}">
                <a16:creationId xmlns:a16="http://schemas.microsoft.com/office/drawing/2014/main" id="{BE0EC953-7F5E-4774-913D-92D6ADDCB5A6}"/>
              </a:ext>
            </a:extLst>
          </p:cNvPr>
          <p:cNvSpPr>
            <a:spLocks/>
          </p:cNvSpPr>
          <p:nvPr/>
        </p:nvSpPr>
        <p:spPr>
          <a:xfrm rot="10800000">
            <a:off x="4408320" y="2957760"/>
            <a:ext cx="1962000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BB356AD-4736-4389-992C-A21F7F1714C0}"/>
              </a:ext>
            </a:extLst>
          </p:cNvPr>
          <p:cNvSpPr txBox="1"/>
          <p:nvPr/>
        </p:nvSpPr>
        <p:spPr>
          <a:xfrm>
            <a:off x="4097614" y="2094555"/>
            <a:ext cx="454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 der Digitalität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3596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6" cId="297646065">
                    <pslz:zmPr id="{5719D04C-B853-4718-9A3F-9FB9F2EE8E90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596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20405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7" cId="4284975004">
                    <pslz:zmPr id="{3EC177C0-852D-4935-ACA9-BF44B0700521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0405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456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475A8B-70CE-4E6C-9BEA-2A813BD2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334" y="623276"/>
            <a:ext cx="4171843" cy="55624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9FB7CA2-32D5-4000-AC5D-916B0BBE9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880" y="918546"/>
            <a:ext cx="2402785" cy="32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5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4284975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6">
            <a:extLst>
              <a:ext uri="{FF2B5EF4-FFF2-40B4-BE49-F238E27FC236}">
                <a16:creationId xmlns:a16="http://schemas.microsoft.com/office/drawing/2014/main" id="{E1D720A7-79C1-4274-A409-CE22F59208A0}"/>
              </a:ext>
            </a:extLst>
          </p:cNvPr>
          <p:cNvGraphicFramePr>
            <a:graphicFrameLocks/>
          </p:cNvGraphicFramePr>
          <p:nvPr/>
        </p:nvGraphicFramePr>
        <p:xfrm>
          <a:off x="1484187" y="920800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4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E5ECCD7-B800-4E4D-9A87-0C547757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224" y="652180"/>
            <a:ext cx="5218748" cy="49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62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E62BD-289A-42DB-B5AB-7408F030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Teilhabe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F12DA5-C6AE-45B2-BC74-B05ACB09D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316003-88B0-43C3-A890-B404C065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44" y="1851504"/>
            <a:ext cx="3895512" cy="3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8053EB-2426-4457-A76C-27C2F22C0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20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3600" dirty="0"/>
              <a:t>Digitale Kompetenz inkl. Medienbildung muss in der Schule vermittelt werden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0DA202EB-29E4-4E70-A519-DC87709EF33F}"/>
              </a:ext>
            </a:extLst>
          </p:cNvPr>
          <p:cNvCxnSpPr/>
          <p:nvPr/>
        </p:nvCxnSpPr>
        <p:spPr>
          <a:xfrm>
            <a:off x="6022558" y="2824190"/>
            <a:ext cx="0" cy="10546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A6463DF2-1CE1-4152-8FA5-35D4A5211F11}"/>
              </a:ext>
            </a:extLst>
          </p:cNvPr>
          <p:cNvSpPr txBox="1"/>
          <p:nvPr/>
        </p:nvSpPr>
        <p:spPr>
          <a:xfrm>
            <a:off x="3048000" y="469777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3600" dirty="0"/>
              <a:t>Digitale Kompetenz inkl. Medienkompetenz ist eine Schlüsselkompetenz</a:t>
            </a:r>
          </a:p>
        </p:txBody>
      </p:sp>
    </p:spTree>
    <p:extLst>
      <p:ext uri="{BB962C8B-B14F-4D97-AF65-F5344CB8AC3E}">
        <p14:creationId xmlns:p14="http://schemas.microsoft.com/office/powerpoint/2010/main" val="162675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3A98DE1-6ACA-4E42-A59A-429337C1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73" y="0"/>
            <a:ext cx="10138253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9992B10-6196-4BEB-9436-2B9FB9A875C3}"/>
              </a:ext>
            </a:extLst>
          </p:cNvPr>
          <p:cNvSpPr/>
          <p:nvPr/>
        </p:nvSpPr>
        <p:spPr>
          <a:xfrm>
            <a:off x="4373525" y="0"/>
            <a:ext cx="3239386" cy="3429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CCE7950-B872-456F-98E9-56648A24C2DE}"/>
              </a:ext>
            </a:extLst>
          </p:cNvPr>
          <p:cNvSpPr/>
          <p:nvPr/>
        </p:nvSpPr>
        <p:spPr>
          <a:xfrm>
            <a:off x="7612910" y="0"/>
            <a:ext cx="3289005" cy="3429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6D5166A-2159-4E80-AF58-7AE5AA0719E2}"/>
              </a:ext>
            </a:extLst>
          </p:cNvPr>
          <p:cNvSpPr/>
          <p:nvPr/>
        </p:nvSpPr>
        <p:spPr>
          <a:xfrm>
            <a:off x="1148316" y="3512288"/>
            <a:ext cx="3239386" cy="3429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0D41819-FE68-4E27-A1F3-652D8F0D953A}"/>
              </a:ext>
            </a:extLst>
          </p:cNvPr>
          <p:cNvSpPr/>
          <p:nvPr/>
        </p:nvSpPr>
        <p:spPr>
          <a:xfrm>
            <a:off x="4319891" y="3345712"/>
            <a:ext cx="3239386" cy="3429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C0C3510-3565-45C9-8453-DDBC429E06C0}"/>
              </a:ext>
            </a:extLst>
          </p:cNvPr>
          <p:cNvSpPr/>
          <p:nvPr/>
        </p:nvSpPr>
        <p:spPr>
          <a:xfrm>
            <a:off x="7559277" y="3470644"/>
            <a:ext cx="3297038" cy="3429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418DCB-3C0A-449E-848F-C3ED7D4A1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401" y="3512288"/>
            <a:ext cx="1824213" cy="25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DC09C12-4E22-4373-829A-4A4B5FC2F079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17F26DC1-6A33-4D79-9C65-CA47814CBE89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4E6E59AA-80F6-4795-BFDA-AE03982F5A86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8387D9DB-33E0-4CD2-A756-A43BCC829738}"/>
              </a:ext>
            </a:extLst>
          </p:cNvPr>
          <p:cNvSpPr txBox="1"/>
          <p:nvPr/>
        </p:nvSpPr>
        <p:spPr>
          <a:xfrm>
            <a:off x="2532717" y="2778934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782396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DC09C12-4E22-4373-829A-4A4B5FC2F079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17F26DC1-6A33-4D79-9C65-CA47814CBE89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4E6E59AA-80F6-4795-BFDA-AE03982F5A86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D2F0757-B0E6-48F8-83E6-B9EEAD78362F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8" name="Pfeil: Chevron 7">
              <a:extLst>
                <a:ext uri="{FF2B5EF4-FFF2-40B4-BE49-F238E27FC236}">
                  <a16:creationId xmlns:a16="http://schemas.microsoft.com/office/drawing/2014/main" id="{C57CE25D-07F0-4D4F-B239-DF304DCD9701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: Chevron 4">
              <a:extLst>
                <a:ext uri="{FF2B5EF4-FFF2-40B4-BE49-F238E27FC236}">
                  <a16:creationId xmlns:a16="http://schemas.microsoft.com/office/drawing/2014/main" id="{5EFF78B4-D547-40DD-B646-B4976A6D20AE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8387D9DB-33E0-4CD2-A756-A43BCC829738}"/>
              </a:ext>
            </a:extLst>
          </p:cNvPr>
          <p:cNvSpPr txBox="1"/>
          <p:nvPr/>
        </p:nvSpPr>
        <p:spPr>
          <a:xfrm>
            <a:off x="4771013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2</a:t>
            </a:r>
          </a:p>
        </p:txBody>
      </p:sp>
    </p:spTree>
    <p:extLst>
      <p:ext uri="{BB962C8B-B14F-4D97-AF65-F5344CB8AC3E}">
        <p14:creationId xmlns:p14="http://schemas.microsoft.com/office/powerpoint/2010/main" val="40182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3221B7FF-8082-48BE-B121-B270DE61753D}"/>
              </a:ext>
            </a:extLst>
          </p:cNvPr>
          <p:cNvGraphicFramePr/>
          <p:nvPr/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B116CF6-DBAD-4C5E-8B15-7A0BB34992B2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792D0747-253C-4E3B-B62F-72DAEB62C4A4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4E9DCF63-A586-47EA-BB64-51F1E3AF1526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2390A0C-C3DA-4286-9D3C-F8B61BCF3AF5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002D6590-00C3-41D0-A704-7A985335BC51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DEC86F59-2FD2-4955-A954-361C696B571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1A92BE0D-533C-42C3-9A59-0701FCD4C4CD}"/>
              </a:ext>
            </a:extLst>
          </p:cNvPr>
          <p:cNvSpPr txBox="1"/>
          <p:nvPr/>
        </p:nvSpPr>
        <p:spPr>
          <a:xfrm>
            <a:off x="7429487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3</a:t>
            </a:r>
          </a:p>
        </p:txBody>
      </p:sp>
    </p:spTree>
    <p:extLst>
      <p:ext uri="{BB962C8B-B14F-4D97-AF65-F5344CB8AC3E}">
        <p14:creationId xmlns:p14="http://schemas.microsoft.com/office/powerpoint/2010/main" val="18516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1160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1: Grundlagen: Computer und Internet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8948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2: (Digitale) Kommunikation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6311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3: Recherchieren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5751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4: Präsentieren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9558" y="5831196"/>
            <a:ext cx="7284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6: Medienproduktion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6540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5: Mediennutzung</a:t>
            </a:r>
          </a:p>
        </p:txBody>
      </p:sp>
      <p:pic>
        <p:nvPicPr>
          <p:cNvPr id="17" name="Inhaltsplatzhalter 8">
            <a:extLst>
              <a:ext uri="{FF2B5EF4-FFF2-40B4-BE49-F238E27FC236}">
                <a16:creationId xmlns:a16="http://schemas.microsoft.com/office/drawing/2014/main" id="{83F67506-C85D-4C17-B7BF-0F3A34509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2494489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4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F03DA27-50A2-4031-9225-50637C19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928" y="1488477"/>
            <a:ext cx="1638300" cy="4467225"/>
          </a:xfrm>
          <a:prstGeom prst="rect">
            <a:avLst/>
          </a:prstGeom>
        </p:spPr>
      </p:pic>
      <p:pic>
        <p:nvPicPr>
          <p:cNvPr id="9" name="Grafik 8" descr="Ein Bild, das Puppe, Spielzeug, Automat enthält.&#10;&#10;Automatisch generierte Beschreibung">
            <a:extLst>
              <a:ext uri="{FF2B5EF4-FFF2-40B4-BE49-F238E27FC236}">
                <a16:creationId xmlns:a16="http://schemas.microsoft.com/office/drawing/2014/main" id="{CB48064A-98BB-4FAF-953F-997D8119D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570" y="3429000"/>
            <a:ext cx="3664736" cy="23860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DBFE72-295D-4952-A3FF-82294D2F3649}"/>
              </a:ext>
            </a:extLst>
          </p:cNvPr>
          <p:cNvSpPr txBox="1"/>
          <p:nvPr/>
        </p:nvSpPr>
        <p:spPr>
          <a:xfrm>
            <a:off x="3657600" y="283105"/>
            <a:ext cx="6077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Februar 2020</a:t>
            </a:r>
          </a:p>
        </p:txBody>
      </p:sp>
    </p:spTree>
    <p:extLst>
      <p:ext uri="{BB962C8B-B14F-4D97-AF65-F5344CB8AC3E}">
        <p14:creationId xmlns:p14="http://schemas.microsoft.com/office/powerpoint/2010/main" val="33264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414F18-8877-44F5-828D-B38EA3230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89" y="1548009"/>
            <a:ext cx="7071621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556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DD2BAE0-2FFB-4A3C-9216-86C5BB92E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067" y="1548936"/>
            <a:ext cx="7133744" cy="49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688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3B093D7-DD05-4704-B0F1-0B743DB45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23" y="1366816"/>
            <a:ext cx="3819557" cy="5401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715F4A-09B6-40E8-9943-26CEB6C22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59" y="1366817"/>
            <a:ext cx="3817926" cy="5401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2499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A2C70-25DB-471D-BF52-2053EC55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5B7240-F9D9-4255-8066-60560BE4D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1C4680-DF2A-4058-B220-547E0FA90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897" y="957171"/>
            <a:ext cx="16383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4928"/>
            <a:ext cx="3732244" cy="1702952"/>
          </a:xfrm>
        </p:spPr>
        <p:txBody>
          <a:bodyPr>
            <a:normAutofit fontScale="90000"/>
          </a:bodyPr>
          <a:lstStyle/>
          <a:p>
            <a:r>
              <a:rPr lang="de-DE" dirty="0"/>
              <a:t>3 ½  Arten von Videoaufnahmen</a:t>
            </a:r>
          </a:p>
        </p:txBody>
      </p:sp>
      <p:sp>
        <p:nvSpPr>
          <p:cNvPr id="42" name="Rectangle 15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2D6C86-02C0-4F63-89F2-A16EB3319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60" y="1137983"/>
            <a:ext cx="3044697" cy="2291134"/>
          </a:xfrm>
          <a:prstGeom prst="rect">
            <a:avLst/>
          </a:prstGeom>
        </p:spPr>
      </p:pic>
      <p:sp>
        <p:nvSpPr>
          <p:cNvPr id="45" name="Rectangle 21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215B246-F189-4163-A045-9884D8D15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283" y="810882"/>
            <a:ext cx="2416766" cy="1812575"/>
          </a:xfrm>
          <a:prstGeom prst="rect">
            <a:avLst/>
          </a:prstGeom>
        </p:spPr>
      </p:pic>
      <p:sp>
        <p:nvSpPr>
          <p:cNvPr id="46" name="Rectangle 23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C83F350-76F6-41F7-958F-2E1B30F8E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8" y="4279769"/>
            <a:ext cx="2357241" cy="1762038"/>
          </a:xfrm>
          <a:prstGeom prst="rect">
            <a:avLst/>
          </a:prstGeom>
        </p:spPr>
      </p:pic>
      <p:sp>
        <p:nvSpPr>
          <p:cNvPr id="47" name="Rectangle 25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0F6733A-3E0C-4EDA-8555-B2023755F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051" y="3468802"/>
            <a:ext cx="2551547" cy="18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58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18A3B-590E-48A4-9D23-F4FED3B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CA592-FBEC-4F54-8501-EF1EE717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C3F45D-D444-45A0-BB46-27579402A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04" y="-5395"/>
            <a:ext cx="9120792" cy="68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18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Mit der iPad Kamera ein Video aufnehmen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E0D52F-DB2C-437E-AB5E-D7FD3454D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B9A713-0D80-43E3-B535-77507579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442"/>
            <a:ext cx="5485320" cy="41277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A73A94A-5B51-4328-A30F-CD3328DE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578" y="1493524"/>
            <a:ext cx="6305073" cy="501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0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Mit der iPad Kamera ein Video aufnehmen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2EF191-D71F-41DF-BDF3-9F6D4544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9" y="2341848"/>
            <a:ext cx="4322064" cy="32307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229E42-A20F-489F-A9F1-427E25641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015" y="2410119"/>
            <a:ext cx="3488220" cy="3162472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7D0292D-16DE-4559-9614-929B8B475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90015" y="1815710"/>
            <a:ext cx="3488220" cy="4562491"/>
          </a:xfrm>
        </p:spPr>
      </p:pic>
    </p:spTree>
    <p:extLst>
      <p:ext uri="{BB962C8B-B14F-4D97-AF65-F5344CB8AC3E}">
        <p14:creationId xmlns:p14="http://schemas.microsoft.com/office/powerpoint/2010/main" val="226877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C06E8-D08F-4ADC-A0AF-D9EE1D5E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Blumenwiese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444204-BF70-423B-B21A-16FBE7B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9204" y="4506119"/>
            <a:ext cx="4175722" cy="235188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FDBD9FF-0947-4EC0-9CF3-C3868873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488282"/>
            <a:ext cx="4163518" cy="2514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9D0761E-1AD6-4331-BA32-A7DEB58D2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525" y="3074194"/>
            <a:ext cx="418883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18A3B-590E-48A4-9D23-F4FED3B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CA592-FBEC-4F54-8501-EF1EE717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895959-84AF-465E-B1D7-1BA26857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7" y="183572"/>
            <a:ext cx="8584228" cy="638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3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Junge, sitzend, Kind enthält.&#10;&#10;Mit sehr hoher Zuverlässigkeit generierte Beschreibung">
            <a:extLst>
              <a:ext uri="{FF2B5EF4-FFF2-40B4-BE49-F238E27FC236}">
                <a16:creationId xmlns:a16="http://schemas.microsoft.com/office/drawing/2014/main" id="{9E9B3DA7-847C-4448-BB00-80ED85F9B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8" y="3838933"/>
            <a:ext cx="4008491" cy="22108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B83EC3E-C6AC-4902-95D4-EA8856DCC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5" y="4084323"/>
            <a:ext cx="3144766" cy="1965479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14D0B02-FA01-492D-981F-502299D2EF7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Puppe, Spielzeug, Automat enthält.&#10;&#10;Automatisch generierte Beschreibung">
            <a:extLst>
              <a:ext uri="{FF2B5EF4-FFF2-40B4-BE49-F238E27FC236}">
                <a16:creationId xmlns:a16="http://schemas.microsoft.com/office/drawing/2014/main" id="{9FCD63A8-5596-469D-A8FE-DDC9325EC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68" y="722376"/>
            <a:ext cx="2711970" cy="17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892192-309D-453F-85D2-338421C4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583429-802D-4443-BBEB-F866EA856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DB030E-E2BA-4772-BCDF-215174105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6512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797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06E238F-0478-463C-895F-0DA1D6A8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7302938-CE0A-4B71-BFEF-232C44CC4EC8}"/>
              </a:ext>
            </a:extLst>
          </p:cNvPr>
          <p:cNvSpPr/>
          <p:nvPr/>
        </p:nvSpPr>
        <p:spPr>
          <a:xfrm>
            <a:off x="5462016" y="2225040"/>
            <a:ext cx="2097024" cy="115214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03F5E6-B6DD-48F0-9557-17E3E0443E37}"/>
              </a:ext>
            </a:extLst>
          </p:cNvPr>
          <p:cNvSpPr/>
          <p:nvPr/>
        </p:nvSpPr>
        <p:spPr>
          <a:xfrm>
            <a:off x="5980176" y="4201001"/>
            <a:ext cx="3249168" cy="229187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9429AB-E2DF-4AB8-8553-D0109EE7F821}"/>
              </a:ext>
            </a:extLst>
          </p:cNvPr>
          <p:cNvSpPr txBox="1"/>
          <p:nvPr/>
        </p:nvSpPr>
        <p:spPr>
          <a:xfrm>
            <a:off x="6219825" y="261644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851504-98AD-4B10-8CE7-FB28950B7B20}"/>
              </a:ext>
            </a:extLst>
          </p:cNvPr>
          <p:cNvSpPr txBox="1"/>
          <p:nvPr/>
        </p:nvSpPr>
        <p:spPr>
          <a:xfrm>
            <a:off x="6464528" y="5162272"/>
            <a:ext cx="178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„Tafelaufschrieb“</a:t>
            </a:r>
          </a:p>
        </p:txBody>
      </p:sp>
    </p:spTree>
    <p:extLst>
      <p:ext uri="{BB962C8B-B14F-4D97-AF65-F5344CB8AC3E}">
        <p14:creationId xmlns:p14="http://schemas.microsoft.com/office/powerpoint/2010/main" val="22949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E66F07-92F3-4ACF-ADDB-8D448E4B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1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C0DD14-DE2F-49DA-9D56-960E0BDB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721296"/>
            <a:ext cx="8467085" cy="558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39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F03DA27-50A2-4031-9225-50637C19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0" y="1532020"/>
            <a:ext cx="1638300" cy="44672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DBFE72-295D-4952-A3FF-82294D2F3649}"/>
              </a:ext>
            </a:extLst>
          </p:cNvPr>
          <p:cNvSpPr txBox="1"/>
          <p:nvPr/>
        </p:nvSpPr>
        <p:spPr>
          <a:xfrm>
            <a:off x="3413760" y="202804"/>
            <a:ext cx="5628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Januar 2021</a:t>
            </a:r>
          </a:p>
        </p:txBody>
      </p:sp>
    </p:spTree>
    <p:extLst>
      <p:ext uri="{BB962C8B-B14F-4D97-AF65-F5344CB8AC3E}">
        <p14:creationId xmlns:p14="http://schemas.microsoft.com/office/powerpoint/2010/main" val="10915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84B6D-5766-47D9-9199-5F84AE1BF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5D2E472-5D83-4E77-96A8-B0CFB78F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F2F55C-0391-4038-88D6-EDFC482F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018" y="1230899"/>
            <a:ext cx="6694227" cy="36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9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E6C88884-5DC5-4378-8C35-BABAAE0DC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9267" y="2157603"/>
            <a:ext cx="3724275" cy="1552575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78261FA-76B5-4D9F-8176-01FF868F9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91" y="2157603"/>
            <a:ext cx="5562600" cy="1447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62B234-97EA-45BD-83C3-87F8ADA03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012" y="4700397"/>
            <a:ext cx="43719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038F984-5357-4B8C-B7D6-CD709024F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46" y="958117"/>
            <a:ext cx="1812332" cy="49417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0258860-3F61-4369-B75B-92834126F92B}"/>
              </a:ext>
            </a:extLst>
          </p:cNvPr>
          <p:cNvSpPr txBox="1"/>
          <p:nvPr/>
        </p:nvSpPr>
        <p:spPr>
          <a:xfrm>
            <a:off x="4554453" y="311786"/>
            <a:ext cx="63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Unterricht 2030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B2E0DFF5-371D-4B13-B7E3-35BA32FC91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950000"/>
              </p:ext>
            </p:extLst>
          </p:nvPr>
        </p:nvGraphicFramePr>
        <p:xfrm>
          <a:off x="1681427" y="1968244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C8A1D8AD-47B9-432B-8531-F9E40C8F5D69}"/>
              </a:ext>
            </a:extLst>
          </p:cNvPr>
          <p:cNvSpPr txBox="1"/>
          <p:nvPr/>
        </p:nvSpPr>
        <p:spPr>
          <a:xfrm>
            <a:off x="3922921" y="1249390"/>
            <a:ext cx="417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Digitalisierung ist keine Modeerscheinung!</a:t>
            </a:r>
          </a:p>
        </p:txBody>
      </p:sp>
    </p:spTree>
    <p:extLst>
      <p:ext uri="{BB962C8B-B14F-4D97-AF65-F5344CB8AC3E}">
        <p14:creationId xmlns:p14="http://schemas.microsoft.com/office/powerpoint/2010/main" val="69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038F984-5357-4B8C-B7D6-CD709024F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46" y="958117"/>
            <a:ext cx="1812332" cy="49417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0258860-3F61-4369-B75B-92834126F92B}"/>
              </a:ext>
            </a:extLst>
          </p:cNvPr>
          <p:cNvSpPr txBox="1"/>
          <p:nvPr/>
        </p:nvSpPr>
        <p:spPr>
          <a:xfrm>
            <a:off x="4258260" y="156796"/>
            <a:ext cx="63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Unterricht 2030 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30B27B-E56C-4EF0-8D80-752D389B336A}"/>
              </a:ext>
            </a:extLst>
          </p:cNvPr>
          <p:cNvSpPr txBox="1"/>
          <p:nvPr/>
        </p:nvSpPr>
        <p:spPr>
          <a:xfrm>
            <a:off x="3639298" y="1517969"/>
            <a:ext cx="730456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Es gibt funktionierende Technik!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Sie ist einfach zu bedienen!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Intelligente </a:t>
            </a:r>
            <a:r>
              <a:rPr lang="de-DE" dirty="0" err="1"/>
              <a:t>Tutorsysteme</a:t>
            </a:r>
            <a:r>
              <a:rPr lang="de-DE" dirty="0"/>
              <a:t> unterstützen das Lernen und entlasten die Lehrer!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9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038F984-5357-4B8C-B7D6-CD709024F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46" y="1008917"/>
            <a:ext cx="1812332" cy="49417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0258860-3F61-4369-B75B-92834126F92B}"/>
              </a:ext>
            </a:extLst>
          </p:cNvPr>
          <p:cNvSpPr txBox="1"/>
          <p:nvPr/>
        </p:nvSpPr>
        <p:spPr>
          <a:xfrm>
            <a:off x="4258260" y="156796"/>
            <a:ext cx="63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Unterricht 2030 ?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F24AB0DA-64C3-4184-8287-01E5045E8554}"/>
              </a:ext>
            </a:extLst>
          </p:cNvPr>
          <p:cNvCxnSpPr/>
          <p:nvPr/>
        </p:nvCxnSpPr>
        <p:spPr>
          <a:xfrm>
            <a:off x="6778308" y="1886520"/>
            <a:ext cx="1353879" cy="12617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85FAA82-F417-47A0-B4E2-88DEF909BF55}"/>
              </a:ext>
            </a:extLst>
          </p:cNvPr>
          <p:cNvCxnSpPr>
            <a:cxnSpLocks/>
          </p:cNvCxnSpPr>
          <p:nvPr/>
        </p:nvCxnSpPr>
        <p:spPr>
          <a:xfrm flipH="1">
            <a:off x="5410252" y="1897268"/>
            <a:ext cx="1368055" cy="11446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97BEDF5-0812-4643-9E64-1AA603B4FC03}"/>
              </a:ext>
            </a:extLst>
          </p:cNvPr>
          <p:cNvSpPr txBox="1"/>
          <p:nvPr/>
        </p:nvSpPr>
        <p:spPr>
          <a:xfrm>
            <a:off x="7455247" y="3396343"/>
            <a:ext cx="3987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mehr Bildungsgerechtigkeit</a:t>
            </a:r>
          </a:p>
          <a:p>
            <a:endParaRPr lang="de-DE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Lehrkräfte haben mehr Zeit für die SchülerInnen und Schüler.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87248C7-D520-4BD0-A42C-F910A7E2EEF1}"/>
              </a:ext>
            </a:extLst>
          </p:cNvPr>
          <p:cNvSpPr txBox="1"/>
          <p:nvPr/>
        </p:nvSpPr>
        <p:spPr>
          <a:xfrm>
            <a:off x="3352851" y="3392452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FF0000"/>
                </a:solidFill>
              </a:rPr>
              <a:t>„Effizienzgewinn“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FF0000"/>
                </a:solidFill>
              </a:rPr>
              <a:t>Weniger Stunden mit der</a:t>
            </a:r>
          </a:p>
          <a:p>
            <a:r>
              <a:rPr lang="de-DE" dirty="0">
                <a:solidFill>
                  <a:srgbClr val="FF0000"/>
                </a:solidFill>
              </a:rPr>
              <a:t>      Lehrkraft</a:t>
            </a:r>
          </a:p>
          <a:p>
            <a:pPr marL="285750" indent="-285750">
              <a:buFontTx/>
              <a:buChar char="-"/>
            </a:pP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2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ldergebnis für musically">
            <a:extLst>
              <a:ext uri="{FF2B5EF4-FFF2-40B4-BE49-F238E27FC236}">
                <a16:creationId xmlns:a16="http://schemas.microsoft.com/office/drawing/2014/main" id="{06F3C94F-053B-40DE-A593-19318B8613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4CA34877-D641-434C-8708-1D3DFAF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0" y="3643527"/>
            <a:ext cx="4400550" cy="23717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EC873AC-A746-424C-A43C-B2DEFE9F6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7" y="3866197"/>
            <a:ext cx="3224370" cy="214905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25BC8B1-7148-46D8-87E3-AE29CA8BFC7B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69289D62-C8CD-472D-9BD1-CB9C54EF7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4158297"/>
            <a:ext cx="3301253" cy="1856955"/>
          </a:xfrm>
          <a:prstGeom prst="rect">
            <a:avLst/>
          </a:prstGeom>
        </p:spPr>
      </p:pic>
      <p:pic>
        <p:nvPicPr>
          <p:cNvPr id="9" name="Grafik 8" descr="Ein Bild, das Puppe, Spielzeug, Automat enthält.&#10;&#10;Automatisch generierte Beschreibung">
            <a:extLst>
              <a:ext uri="{FF2B5EF4-FFF2-40B4-BE49-F238E27FC236}">
                <a16:creationId xmlns:a16="http://schemas.microsoft.com/office/drawing/2014/main" id="{8DF78B3A-A797-45BA-84EC-70D13A8C3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034" y="618744"/>
            <a:ext cx="3664736" cy="238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4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ldergebnis für musically">
            <a:extLst>
              <a:ext uri="{FF2B5EF4-FFF2-40B4-BE49-F238E27FC236}">
                <a16:creationId xmlns:a16="http://schemas.microsoft.com/office/drawing/2014/main" id="{DC635142-65D8-4053-97A3-DF79EEB38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096CF5A5-BE20-4EE1-ADCC-C22FB88AA29D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967CAA77-9EB5-408B-9C31-D0A46BC5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24" y="2815256"/>
            <a:ext cx="3143111" cy="20618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71B9053-9CC6-47F1-949C-9A5E90284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9" y="1963270"/>
            <a:ext cx="3244571" cy="32407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1B5AE4-049E-4433-A547-0BFEAE913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864" y="204619"/>
            <a:ext cx="1289927" cy="35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7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F03DA27-50A2-4031-9225-50637C19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928" y="1488477"/>
            <a:ext cx="1638300" cy="4467225"/>
          </a:xfrm>
          <a:prstGeom prst="rect">
            <a:avLst/>
          </a:prstGeom>
        </p:spPr>
      </p:pic>
      <p:pic>
        <p:nvPicPr>
          <p:cNvPr id="9" name="Grafik 8" descr="Ein Bild, das Puppe, Spielzeug, Automat enthält.&#10;&#10;Automatisch generierte Beschreibung">
            <a:extLst>
              <a:ext uri="{FF2B5EF4-FFF2-40B4-BE49-F238E27FC236}">
                <a16:creationId xmlns:a16="http://schemas.microsoft.com/office/drawing/2014/main" id="{CB48064A-98BB-4FAF-953F-997D8119D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570" y="3429000"/>
            <a:ext cx="3664736" cy="23860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DBFE72-295D-4952-A3FF-82294D2F3649}"/>
              </a:ext>
            </a:extLst>
          </p:cNvPr>
          <p:cNvSpPr txBox="1"/>
          <p:nvPr/>
        </p:nvSpPr>
        <p:spPr>
          <a:xfrm>
            <a:off x="3413760" y="202804"/>
            <a:ext cx="5628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Januar 2021</a:t>
            </a:r>
          </a:p>
        </p:txBody>
      </p:sp>
    </p:spTree>
    <p:extLst>
      <p:ext uri="{BB962C8B-B14F-4D97-AF65-F5344CB8AC3E}">
        <p14:creationId xmlns:p14="http://schemas.microsoft.com/office/powerpoint/2010/main" val="331281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Junge, sitzend, Kind enthält.&#10;&#10;Mit sehr hoher Zuverlässigkeit generierte Beschreibung">
            <a:extLst>
              <a:ext uri="{FF2B5EF4-FFF2-40B4-BE49-F238E27FC236}">
                <a16:creationId xmlns:a16="http://schemas.microsoft.com/office/drawing/2014/main" id="{9E9B3DA7-847C-4448-BB00-80ED85F9B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8" y="3838933"/>
            <a:ext cx="4008491" cy="22108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B83EC3E-C6AC-4902-95D4-EA8856DCC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5" y="4084323"/>
            <a:ext cx="3144766" cy="1965479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14D0B02-FA01-492D-981F-502299D2EF7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Puppe, Spielzeug, Automat enthält.&#10;&#10;Automatisch generierte Beschreibung">
            <a:extLst>
              <a:ext uri="{FF2B5EF4-FFF2-40B4-BE49-F238E27FC236}">
                <a16:creationId xmlns:a16="http://schemas.microsoft.com/office/drawing/2014/main" id="{9FCD63A8-5596-469D-A8FE-DDC9325EC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68" y="722376"/>
            <a:ext cx="2711970" cy="17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7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ldergebnis für musically">
            <a:extLst>
              <a:ext uri="{FF2B5EF4-FFF2-40B4-BE49-F238E27FC236}">
                <a16:creationId xmlns:a16="http://schemas.microsoft.com/office/drawing/2014/main" id="{06F3C94F-053B-40DE-A593-19318B8613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4CA34877-D641-434C-8708-1D3DFAF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0" y="3643527"/>
            <a:ext cx="4400550" cy="23717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EC873AC-A746-424C-A43C-B2DEFE9F6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7" y="3866197"/>
            <a:ext cx="3224370" cy="214905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25BC8B1-7148-46D8-87E3-AE29CA8BFC7B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69289D62-C8CD-472D-9BD1-CB9C54EF7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4158297"/>
            <a:ext cx="3301253" cy="1856955"/>
          </a:xfrm>
          <a:prstGeom prst="rect">
            <a:avLst/>
          </a:prstGeom>
        </p:spPr>
      </p:pic>
      <p:pic>
        <p:nvPicPr>
          <p:cNvPr id="9" name="Grafik 8" descr="Ein Bild, das Puppe, Spielzeug, Automat enthält.&#10;&#10;Automatisch generierte Beschreibung">
            <a:extLst>
              <a:ext uri="{FF2B5EF4-FFF2-40B4-BE49-F238E27FC236}">
                <a16:creationId xmlns:a16="http://schemas.microsoft.com/office/drawing/2014/main" id="{8DF78B3A-A797-45BA-84EC-70D13A8C3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034" y="618744"/>
            <a:ext cx="3664736" cy="238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4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autenraster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8_TF03031015" id="{F52E478C-C6C3-47FC-AC52-3AA1BFB9B5E7}" vid="{B6A15A0E-9597-48A3-BCD0-2AA4F491C9C2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Breitbild</PresentationFormat>
  <Paragraphs>89</Paragraphs>
  <Slides>50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Lato</vt:lpstr>
      <vt:lpstr>Office</vt:lpstr>
      <vt:lpstr>Rautenraster 16x9</vt:lpstr>
      <vt:lpstr>1_Office</vt:lpstr>
      <vt:lpstr>2_Office</vt:lpstr>
      <vt:lpstr>Medienbildung und digitale Bildung in der Grundschule 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Leben unserer SchülerInnen ist (auch) digital!</vt:lpstr>
      <vt:lpstr>Unser Alltag wird/ist digital!</vt:lpstr>
      <vt:lpstr>Unser Alltag wird/ist digital!</vt:lpstr>
      <vt:lpstr>Wie reagiert die Schule auf die Digitalität?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Digitale Teilhabe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 ½  Arten von Videoaufnahmen</vt:lpstr>
      <vt:lpstr>PowerPoint-Präsentation</vt:lpstr>
      <vt:lpstr>Mit der iPad Kamera ein Video aufnehmen</vt:lpstr>
      <vt:lpstr>Mit der iPad Kamera ein Video aufnehmen</vt:lpstr>
      <vt:lpstr>Die Blumenwiese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9</cp:revision>
  <dcterms:created xsi:type="dcterms:W3CDTF">2021-01-22T09:34:19Z</dcterms:created>
  <dcterms:modified xsi:type="dcterms:W3CDTF">2021-01-23T15:51:54Z</dcterms:modified>
</cp:coreProperties>
</file>