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88"/>
  </p:notesMasterIdLst>
  <p:handoutMasterIdLst>
    <p:handoutMasterId r:id="rId89"/>
  </p:handoutMasterIdLst>
  <p:sldIdLst>
    <p:sldId id="256" r:id="rId4"/>
    <p:sldId id="718" r:id="rId5"/>
    <p:sldId id="719" r:id="rId6"/>
    <p:sldId id="474" r:id="rId7"/>
    <p:sldId id="476" r:id="rId8"/>
    <p:sldId id="720" r:id="rId9"/>
    <p:sldId id="475" r:id="rId10"/>
    <p:sldId id="721" r:id="rId11"/>
    <p:sldId id="722" r:id="rId12"/>
    <p:sldId id="723" r:id="rId13"/>
    <p:sldId id="293" r:id="rId14"/>
    <p:sldId id="294" r:id="rId15"/>
    <p:sldId id="724" r:id="rId16"/>
    <p:sldId id="725" r:id="rId17"/>
    <p:sldId id="297" r:id="rId18"/>
    <p:sldId id="726" r:id="rId19"/>
    <p:sldId id="727" r:id="rId20"/>
    <p:sldId id="728" r:id="rId21"/>
    <p:sldId id="729" r:id="rId22"/>
    <p:sldId id="478" r:id="rId23"/>
    <p:sldId id="479" r:id="rId24"/>
    <p:sldId id="480" r:id="rId25"/>
    <p:sldId id="481" r:id="rId26"/>
    <p:sldId id="482" r:id="rId27"/>
    <p:sldId id="730" r:id="rId28"/>
    <p:sldId id="731" r:id="rId29"/>
    <p:sldId id="732" r:id="rId30"/>
    <p:sldId id="415" r:id="rId31"/>
    <p:sldId id="272" r:id="rId32"/>
    <p:sldId id="359" r:id="rId33"/>
    <p:sldId id="435" r:id="rId34"/>
    <p:sldId id="715" r:id="rId35"/>
    <p:sldId id="716" r:id="rId36"/>
    <p:sldId id="426" r:id="rId37"/>
    <p:sldId id="360" r:id="rId38"/>
    <p:sldId id="361" r:id="rId39"/>
    <p:sldId id="424" r:id="rId40"/>
    <p:sldId id="427" r:id="rId41"/>
    <p:sldId id="340" r:id="rId42"/>
    <p:sldId id="386" r:id="rId43"/>
    <p:sldId id="388" r:id="rId44"/>
    <p:sldId id="387" r:id="rId45"/>
    <p:sldId id="393" r:id="rId46"/>
    <p:sldId id="389" r:id="rId47"/>
    <p:sldId id="392" r:id="rId48"/>
    <p:sldId id="333" r:id="rId49"/>
    <p:sldId id="345" r:id="rId50"/>
    <p:sldId id="452" r:id="rId51"/>
    <p:sldId id="429" r:id="rId52"/>
    <p:sldId id="346" r:id="rId53"/>
    <p:sldId id="384" r:id="rId54"/>
    <p:sldId id="349" r:id="rId55"/>
    <p:sldId id="394" r:id="rId56"/>
    <p:sldId id="397" r:id="rId57"/>
    <p:sldId id="395" r:id="rId58"/>
    <p:sldId id="472" r:id="rId59"/>
    <p:sldId id="430" r:id="rId60"/>
    <p:sldId id="354" r:id="rId61"/>
    <p:sldId id="406" r:id="rId62"/>
    <p:sldId id="398" r:id="rId63"/>
    <p:sldId id="399" r:id="rId64"/>
    <p:sldId id="400" r:id="rId65"/>
    <p:sldId id="356" r:id="rId66"/>
    <p:sldId id="401" r:id="rId67"/>
    <p:sldId id="469" r:id="rId68"/>
    <p:sldId id="404" r:id="rId69"/>
    <p:sldId id="471" r:id="rId70"/>
    <p:sldId id="405" r:id="rId71"/>
    <p:sldId id="470" r:id="rId72"/>
    <p:sldId id="407" r:id="rId73"/>
    <p:sldId id="355" r:id="rId74"/>
    <p:sldId id="410" r:id="rId75"/>
    <p:sldId id="409" r:id="rId76"/>
    <p:sldId id="408" r:id="rId77"/>
    <p:sldId id="411" r:id="rId78"/>
    <p:sldId id="412" r:id="rId79"/>
    <p:sldId id="413" r:id="rId80"/>
    <p:sldId id="431" r:id="rId81"/>
    <p:sldId id="320" r:id="rId82"/>
    <p:sldId id="321" r:id="rId83"/>
    <p:sldId id="334" r:id="rId84"/>
    <p:sldId id="338" r:id="rId85"/>
    <p:sldId id="714" r:id="rId86"/>
    <p:sldId id="712" r:id="rId87"/>
  </p:sldIdLst>
  <p:sldSz cx="9144000" cy="5143500" type="screen16x9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Zusammenfassungsabschnitt" id="{49D1FC67-3357-4EE2-AAB6-FCD5C5F5E90B}">
          <p14:sldIdLst>
            <p14:sldId id="256"/>
            <p14:sldId id="718"/>
            <p14:sldId id="719"/>
            <p14:sldId id="474"/>
            <p14:sldId id="476"/>
            <p14:sldId id="720"/>
            <p14:sldId id="475"/>
            <p14:sldId id="721"/>
            <p14:sldId id="722"/>
            <p14:sldId id="723"/>
            <p14:sldId id="293"/>
            <p14:sldId id="294"/>
            <p14:sldId id="724"/>
            <p14:sldId id="725"/>
            <p14:sldId id="297"/>
            <p14:sldId id="726"/>
            <p14:sldId id="727"/>
            <p14:sldId id="728"/>
            <p14:sldId id="729"/>
            <p14:sldId id="478"/>
            <p14:sldId id="479"/>
            <p14:sldId id="480"/>
            <p14:sldId id="481"/>
            <p14:sldId id="482"/>
            <p14:sldId id="730"/>
            <p14:sldId id="731"/>
            <p14:sldId id="732"/>
          </p14:sldIdLst>
        </p14:section>
        <p14:section name="Intro" id="{CEF4B780-BE22-4120-8B6C-5B582F2485E6}">
          <p14:sldIdLst>
            <p14:sldId id="415"/>
            <p14:sldId id="272"/>
            <p14:sldId id="359"/>
            <p14:sldId id="435"/>
            <p14:sldId id="715"/>
            <p14:sldId id="716"/>
            <p14:sldId id="426"/>
            <p14:sldId id="360"/>
            <p14:sldId id="361"/>
            <p14:sldId id="424"/>
            <p14:sldId id="427"/>
            <p14:sldId id="340"/>
            <p14:sldId id="386"/>
            <p14:sldId id="388"/>
            <p14:sldId id="387"/>
            <p14:sldId id="393"/>
            <p14:sldId id="389"/>
            <p14:sldId id="392"/>
            <p14:sldId id="333"/>
            <p14:sldId id="345"/>
            <p14:sldId id="452"/>
            <p14:sldId id="429"/>
            <p14:sldId id="346"/>
            <p14:sldId id="384"/>
            <p14:sldId id="349"/>
            <p14:sldId id="394"/>
            <p14:sldId id="397"/>
            <p14:sldId id="395"/>
            <p14:sldId id="472"/>
            <p14:sldId id="430"/>
            <p14:sldId id="354"/>
            <p14:sldId id="406"/>
            <p14:sldId id="398"/>
            <p14:sldId id="399"/>
            <p14:sldId id="400"/>
            <p14:sldId id="356"/>
            <p14:sldId id="401"/>
            <p14:sldId id="469"/>
            <p14:sldId id="404"/>
            <p14:sldId id="471"/>
            <p14:sldId id="405"/>
            <p14:sldId id="470"/>
            <p14:sldId id="407"/>
            <p14:sldId id="355"/>
            <p14:sldId id="410"/>
            <p14:sldId id="409"/>
            <p14:sldId id="408"/>
            <p14:sldId id="411"/>
            <p14:sldId id="412"/>
            <p14:sldId id="413"/>
            <p14:sldId id="431"/>
            <p14:sldId id="320"/>
            <p14:sldId id="321"/>
            <p14:sldId id="334"/>
            <p14:sldId id="338"/>
          </p14:sldIdLst>
        </p14:section>
        <p14:section name="Abschnitt 2" id="{EB3FCA13-1A8F-4545-A786-8B9223758B09}">
          <p14:sldIdLst/>
        </p14:section>
        <p14:section name="Abschnitt 3" id="{48805FBD-D9D2-4257-93FF-7A438F20A8FB}">
          <p14:sldIdLst/>
        </p14:section>
        <p14:section name="Abschnitt 4" id="{E41056EC-3DFB-4286-9C48-BC93B6B1B13D}">
          <p14:sldIdLst/>
        </p14:section>
        <p14:section name="Abschnitt 5" id="{713BA8AC-ED4A-4ECB-AF36-DB19A215A99E}">
          <p14:sldIdLst>
            <p14:sldId id="714"/>
            <p14:sldId id="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45">
          <p15:clr>
            <a:srgbClr val="A4A3A4"/>
          </p15:clr>
        </p15:guide>
        <p15:guide id="2" orient="horz" pos="1803">
          <p15:clr>
            <a:srgbClr val="A4A3A4"/>
          </p15:clr>
        </p15:guide>
        <p15:guide id="3" orient="horz" pos="991">
          <p15:clr>
            <a:srgbClr val="A4A3A4"/>
          </p15:clr>
        </p15:guide>
        <p15:guide id="4" pos="3176">
          <p15:clr>
            <a:srgbClr val="A4A3A4"/>
          </p15:clr>
        </p15:guide>
        <p15:guide id="5" pos="584">
          <p15:clr>
            <a:srgbClr val="A4A3A4"/>
          </p15:clr>
        </p15:guide>
        <p15:guide id="6" pos="5500">
          <p15:clr>
            <a:srgbClr val="A4A3A4"/>
          </p15:clr>
        </p15:guide>
        <p15:guide id="7" pos="510">
          <p15:clr>
            <a:srgbClr val="A4A3A4"/>
          </p15:clr>
        </p15:guide>
        <p15:guide id="8" pos="3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s, Lucas" initials="ML" lastIdx="65" clrIdx="0"/>
  <p:cmAuthor id="1" name="Michaelis, Heike" initials="MH" lastIdx="11" clrIdx="1"/>
  <p:cmAuthor id="2" name="Thomas Götjen" initials="T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FF"/>
    <a:srgbClr val="3366FF"/>
    <a:srgbClr val="6699FF"/>
    <a:srgbClr val="21AB6D"/>
    <a:srgbClr val="CC0080"/>
    <a:srgbClr val="CCE9AD"/>
    <a:srgbClr val="00CC7A"/>
    <a:srgbClr val="FFECAF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9E955-FCEA-40C7-BBB1-D68F57961840}" v="9" dt="2020-02-24T12:37:45.2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00" autoAdjust="0"/>
    <p:restoredTop sz="80808" autoAdjust="0"/>
  </p:normalViewPr>
  <p:slideViewPr>
    <p:cSldViewPr snapToGrid="0" snapToObjects="1">
      <p:cViewPr varScale="1">
        <p:scale>
          <a:sx n="88" d="100"/>
          <a:sy n="88" d="100"/>
        </p:scale>
        <p:origin x="168" y="67"/>
      </p:cViewPr>
      <p:guideLst>
        <p:guide orient="horz" pos="945"/>
        <p:guide orient="horz" pos="1803"/>
        <p:guide orient="horz" pos="991"/>
        <p:guide pos="3176"/>
        <p:guide pos="584"/>
        <p:guide pos="5500"/>
        <p:guide pos="510"/>
        <p:guide pos="3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commentAuthors" Target="commentAuthors.xml"/><Relationship Id="rId95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DC1E2E-5423-6249-ABBC-957F621F7104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100802-9359-B64F-B7A2-E46507AED8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23, A8</a:t>
            </a:r>
          </a:p>
          <a:p>
            <a:r>
              <a:rPr lang="de-DE" dirty="0"/>
              <a:t>S. 126, D17 (mit Seitenkopf</a:t>
            </a:r>
            <a:r>
              <a:rPr lang="de-DE" baseline="0" dirty="0"/>
              <a:t> „1 </a:t>
            </a:r>
            <a:r>
              <a:rPr lang="de-DE" baseline="0" dirty="0" err="1"/>
              <a:t>Diff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train</a:t>
            </a:r>
            <a:r>
              <a:rPr lang="de-DE" baseline="0" dirty="0"/>
              <a:t>“)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18/2 </a:t>
            </a:r>
            <a:r>
              <a:rPr lang="de-DE" altLang="de-DE" baseline="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ohne 2c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122/D4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28/B7c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129/D28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Seite 22/23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24/25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29, B9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26, B1</a:t>
            </a:r>
          </a:p>
          <a:p>
            <a:r>
              <a:rPr lang="de-DE" dirty="0"/>
              <a:t>S. 27, B2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32/33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30, T7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 19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D17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127, D23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130, D30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06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274486"/>
            <a:ext cx="8115300" cy="681037"/>
          </a:xfrm>
        </p:spPr>
        <p:txBody>
          <a:bodyPr/>
          <a:lstStyle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de-DE" dirty="0"/>
              <a:t>Dies ist eine Unterüberschrift mit zwei Zeilen und </a:t>
            </a:r>
            <a:br>
              <a:rPr lang="de-DE" dirty="0"/>
            </a:br>
            <a:r>
              <a:rPr lang="de-DE" dirty="0"/>
              <a:t>solange kann die dann auch sein.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>
          <a:xfrm>
            <a:off x="572584" y="2610062"/>
            <a:ext cx="8114216" cy="461515"/>
          </a:xfrm>
        </p:spPr>
        <p:txBody>
          <a:bodyPr/>
          <a:lstStyle>
            <a:lvl1pPr>
              <a:defRPr sz="2800"/>
            </a:lvl1pPr>
            <a:lvl4pPr marL="0" marR="0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lvl4pPr>
          </a:lstStyle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sym typeface="Calibri"/>
              </a:rPr>
              <a:t>Dies ist eine kurze Überschrift.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36117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0" descr="Westermann_Gruppe_grey_rgb_99-99-9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94" y="334630"/>
            <a:ext cx="3058356" cy="252319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11346" y="2441359"/>
            <a:ext cx="8211235" cy="1824132"/>
          </a:xfrm>
        </p:spPr>
        <p:txBody>
          <a:bodyPr anchor="t"/>
          <a:lstStyle>
            <a:lvl1pPr>
              <a:tabLst>
                <a:tab pos="266700" algn="l"/>
                <a:tab pos="541338" algn="l"/>
              </a:tabLst>
              <a:defRPr sz="1200" baseline="0"/>
            </a:lvl1pPr>
          </a:lstStyle>
          <a:p>
            <a:r>
              <a:rPr lang="de-DE" dirty="0"/>
              <a:t>Vorname / Name</a:t>
            </a:r>
            <a:br>
              <a:rPr lang="de-DE" dirty="0"/>
            </a:br>
            <a:r>
              <a:rPr lang="de-DE" dirty="0"/>
              <a:t>Position Funktion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M.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vorname.name@westermanngruppe.de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 </a:t>
            </a:r>
            <a:r>
              <a:rPr lang="de-DE" dirty="0" err="1"/>
              <a:t>Geog</a:t>
            </a:r>
            <a:r>
              <a:rPr lang="de-DE" dirty="0"/>
              <a:t>-Westermann-Allee 66 | 38104 Braunschweig | Germany</a:t>
            </a:r>
          </a:p>
        </p:txBody>
      </p:sp>
    </p:spTree>
    <p:extLst>
      <p:ext uri="{BB962C8B-B14F-4D97-AF65-F5344CB8AC3E}">
        <p14:creationId xmlns:p14="http://schemas.microsoft.com/office/powerpoint/2010/main" val="36155633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3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67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75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06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82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96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80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9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6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39920" y="1438183"/>
            <a:ext cx="7746880" cy="301840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In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712896"/>
            <a:ext cx="338400" cy="34316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941034" y="503944"/>
            <a:ext cx="7745766" cy="48147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5249418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19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3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65549"/>
            <a:ext cx="5797296" cy="8915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3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1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1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8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2/24/2020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7"/>
            <a:ext cx="8310006" cy="1134325"/>
          </a:xfrm>
        </p:spPr>
        <p:txBody>
          <a:bodyPr anchor="t"/>
          <a:lstStyle>
            <a:lvl1pPr marL="541338" indent="-541338">
              <a:defRPr/>
            </a:lvl1pPr>
          </a:lstStyle>
          <a:p>
            <a:r>
              <a:rPr lang="de-DE" dirty="0"/>
              <a:t>1.	Das ist eine kurze Überschrift. </a:t>
            </a:r>
            <a:br>
              <a:rPr lang="de-DE" dirty="0"/>
            </a:br>
            <a:r>
              <a:rPr lang="de-DE" dirty="0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7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8" y="497151"/>
            <a:ext cx="8320708" cy="457007"/>
          </a:xfrm>
        </p:spPr>
        <p:txBody>
          <a:bodyPr anchor="t"/>
          <a:lstStyle>
            <a:lvl1pPr marL="541325" indent="-541325">
              <a:tabLst>
                <a:tab pos="541325" algn="l"/>
              </a:tabLst>
              <a:defRPr sz="24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121135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43" marR="0" lvl="0" indent="-285743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3" y="4749508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898" marR="0" lvl="4" indent="0" algn="l" defTabSz="457189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9230419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8"/>
            <a:ext cx="8310006" cy="1134325"/>
          </a:xfrm>
        </p:spPr>
        <p:txBody>
          <a:bodyPr anchor="t"/>
          <a:lstStyle>
            <a:lvl1pPr marL="541325" indent="-541325">
              <a:defRPr/>
            </a:lvl1pPr>
          </a:lstStyle>
          <a:p>
            <a:r>
              <a:rPr lang="de-DE"/>
              <a:t>1.	Das ist eine kurze Überschrift. </a:t>
            </a:r>
            <a:br>
              <a:rPr lang="de-DE"/>
            </a:br>
            <a:r>
              <a:rPr lang="de-DE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4" y="4749508"/>
            <a:ext cx="4980391" cy="274637"/>
          </a:xfrm>
        </p:spPr>
        <p:txBody>
          <a:bodyPr/>
          <a:lstStyle/>
          <a:p>
            <a:pPr algn="l"/>
            <a:r>
              <a:rPr lang="de-DE" err="1"/>
              <a:t>Camden</a:t>
            </a:r>
            <a:r>
              <a:rPr lang="de-DE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0941470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84495" y="1447137"/>
            <a:ext cx="7771218" cy="303701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443882" y="492671"/>
            <a:ext cx="8311831" cy="803468"/>
          </a:xfrm>
        </p:spPr>
        <p:txBody>
          <a:bodyPr anchor="t"/>
          <a:lstStyle>
            <a:lvl1pPr marL="541338" indent="-541338" algn="l">
              <a:spcBef>
                <a:spcPts val="0"/>
              </a:spcBef>
              <a:tabLst>
                <a:tab pos="541338" algn="l"/>
              </a:tabLst>
              <a:defRPr sz="2400">
                <a:latin typeface="+mj-lt"/>
              </a:defRPr>
            </a:lvl1pPr>
          </a:lstStyle>
          <a:p>
            <a:r>
              <a:rPr lang="de-DE" dirty="0"/>
              <a:t>1.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5145735" y="1466910"/>
            <a:ext cx="3609979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84495" y="1466910"/>
            <a:ext cx="3759090" cy="30074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consectetuerk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arcu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1"/>
            <a:ext cx="8311831" cy="816744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443883" y="1129085"/>
            <a:ext cx="8311829" cy="33452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2"/>
            <a:ext cx="8311831" cy="457006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9903489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0" y="1121134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24367423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42957" y="1113183"/>
            <a:ext cx="8336565" cy="3361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896114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816745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 mit bis zu zwei Zeilen Inhalt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466910"/>
            <a:ext cx="3777410" cy="30255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5145735" y="1466910"/>
            <a:ext cx="3633787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47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8"/>
          <p:cNvGrpSpPr/>
          <p:nvPr userDrawn="1"/>
        </p:nvGrpSpPr>
        <p:grpSpPr>
          <a:xfrm>
            <a:off x="-1" y="4573016"/>
            <a:ext cx="9153453" cy="576000"/>
            <a:chOff x="-1" y="4569458"/>
            <a:chExt cx="9153453" cy="576000"/>
          </a:xfrm>
        </p:grpSpPr>
        <p:sp>
          <p:nvSpPr>
            <p:cNvPr id="3" name="Shape 164"/>
            <p:cNvSpPr/>
            <p:nvPr/>
          </p:nvSpPr>
          <p:spPr>
            <a:xfrm>
              <a:off x="-1" y="4569458"/>
              <a:ext cx="6188659" cy="576000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E4E2DC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4" name="Shape 165"/>
            <p:cNvSpPr/>
            <p:nvPr/>
          </p:nvSpPr>
          <p:spPr>
            <a:xfrm>
              <a:off x="8746158" y="4569458"/>
              <a:ext cx="407294" cy="57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646464"/>
                  </a:solidFill>
                </a:defRPr>
              </a:pP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5" name="Shape 166"/>
            <p:cNvSpPr/>
            <p:nvPr/>
          </p:nvSpPr>
          <p:spPr>
            <a:xfrm>
              <a:off x="6188658" y="4569458"/>
              <a:ext cx="2557500" cy="576000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elplatzhalter 1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1.	Titelmasterformat durch Klicken 	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8833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331648" y="4767263"/>
            <a:ext cx="45187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4" r:id="rId3"/>
    <p:sldLayoutId id="2147483665" r:id="rId4"/>
    <p:sldLayoutId id="2147483666" r:id="rId5"/>
    <p:sldLayoutId id="2147483669" r:id="rId6"/>
    <p:sldLayoutId id="2147483667" r:id="rId7"/>
    <p:sldLayoutId id="2147483671" r:id="rId8"/>
    <p:sldLayoutId id="2147483670" r:id="rId9"/>
    <p:sldLayoutId id="2147483663" r:id="rId10"/>
  </p:sldLayoutIdLst>
  <p:transition spd="med"/>
  <p:hf sldNum="0" hd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None/>
        <a:tabLst>
          <a:tab pos="541338" algn="l"/>
        </a:tabLst>
        <a:defRPr sz="3600" b="0" i="0" u="none" strike="noStrike" cap="none" spc="0" baseline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None/>
        <a:tabLst/>
        <a:defRPr sz="15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0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400" b="0" i="0" u="none" strike="noStrike" cap="none" spc="0" baseline="0" dirty="0" smtClean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4572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800" b="0" i="0" u="none" strike="noStrike" cap="none" spc="0" baseline="0" dirty="0" smtClean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457200" rtl="0" eaLnBrk="1" fontAlgn="auto" latinLnBrk="0" hangingPunct="0">
        <a:lnSpc>
          <a:spcPct val="80000"/>
        </a:lnSpc>
        <a:spcBef>
          <a:spcPts val="7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kumimoji="0" lang="de-DE" sz="3200" b="0" i="0" u="none" strike="noStrike" cap="none" spc="0" normalizeH="0" baseline="0" dirty="0">
          <a:ln>
            <a:noFill/>
          </a:ln>
          <a:solidFill>
            <a:srgbClr val="646464"/>
          </a:solidFill>
          <a:effectLst/>
          <a:uFillTx/>
          <a:latin typeface="bs Thomas Sans 1"/>
          <a:ea typeface="+mj-ea"/>
          <a:cs typeface="+mj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24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3688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en-US" sz="135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2AEE5E-747C-4004-96CA-310F592F29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00150" y="3201961"/>
            <a:ext cx="6743700" cy="9485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altLang="de-DE" sz="2025" b="1" cap="none" dirty="0">
                <a:latin typeface="Open Sans"/>
              </a:rPr>
              <a:t>Das neue Camden Town – </a:t>
            </a:r>
            <a:br>
              <a:rPr lang="de-DE" altLang="de-DE" sz="2025" b="1" cap="none" dirty="0">
                <a:latin typeface="Open Sans"/>
              </a:rPr>
            </a:br>
            <a:r>
              <a:rPr lang="de-DE" altLang="de-DE" sz="2025" b="1" cap="none" dirty="0">
                <a:latin typeface="Open Sans"/>
              </a:rPr>
              <a:t>Lebensnahes Englisch, differenzierend und individualisierend unterrichtet</a:t>
            </a:r>
            <a:r>
              <a:rPr lang="de-DE" altLang="de-DE" sz="2025" cap="none" dirty="0"/>
              <a:t> </a:t>
            </a:r>
            <a:endParaRPr lang="de-DE" altLang="de-DE" sz="2025" cap="none" dirty="0"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C9F7BF-3EA6-4B2F-B69D-322E8FF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79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2C677-C620-4222-8702-E0A091FB0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3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0" y="1046471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AB79F-D0E0-4833-B572-5655CF2D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67" y="1534577"/>
            <a:ext cx="3555866" cy="35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03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7"/>
            <a:ext cx="20274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191C9A-2E6E-42A7-A096-AD04DBA26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74" y="1200149"/>
            <a:ext cx="3007988" cy="361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71F0E8-7926-48B0-B956-FA7DE1E5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85" y="1385281"/>
            <a:ext cx="4371199" cy="322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2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E6997-4A7E-4BF7-B00E-18D672FF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85" y="1110841"/>
            <a:ext cx="4863497" cy="396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63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159A07-8512-474F-B8A5-DF2FB8998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52" y="1108842"/>
            <a:ext cx="4519665" cy="371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90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2169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and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2B8E42-8958-4B5B-B70C-2F8BE828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75" y="1243073"/>
            <a:ext cx="5022056" cy="365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05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159374" cy="2377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6: Holidays in Britain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68E019-7E7C-4E73-A1C1-77C64190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93" y="1155152"/>
            <a:ext cx="4024196" cy="39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Inhalt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meaningful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97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Sprache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authentic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2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1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251F8C1-8313-4A32-89FF-573A1D4B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A947D37-B7D8-40B8-A67D-E4597CD513AB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4750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669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2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97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84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94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2072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94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22745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6: Holidays in Britain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 ----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11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Aufgaben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challenging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9103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Aufgabe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A60CE90-D3CC-4909-BB39-A71D10D119DE}"/>
              </a:ext>
            </a:extLst>
          </p:cNvPr>
          <p:cNvSpPr/>
          <p:nvPr/>
        </p:nvSpPr>
        <p:spPr>
          <a:xfrm>
            <a:off x="3162967" y="1934487"/>
            <a:ext cx="258115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3300" b="1" kern="1200">
                <a:latin typeface="Gill Sans MT" panose="020B0502020104020203"/>
                <a:ea typeface="+mn-ea"/>
                <a:cs typeface="+mn-cs"/>
              </a:rPr>
              <a:t>Target </a:t>
            </a:r>
            <a:r>
              <a:rPr lang="de-DE" sz="3300" b="1" kern="1200" err="1">
                <a:latin typeface="Gill Sans MT" panose="020B0502020104020203"/>
                <a:ea typeface="+mn-ea"/>
                <a:cs typeface="+mn-cs"/>
              </a:rPr>
              <a:t>tasks</a:t>
            </a:r>
            <a:endParaRPr lang="de-DE" sz="3300" b="1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AF97AF-C507-4C8C-950D-190139A41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AFC65E-9A32-445A-9B91-53ADE99F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26" y="141402"/>
            <a:ext cx="5797296" cy="48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70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Entwicklung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01995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Vorgehensweise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1500" y="1189821"/>
            <a:ext cx="7702167" cy="29415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Nutzerrunden in ganz Deutschland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Berücksichtigung curricularer Vorgaben (neuer Kernlehrplan NRW)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333385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17025-7123-4170-94D2-94A26E40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F1ECAC4-E0ED-4DA4-B022-3350AB3BEFF0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99141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954157"/>
            <a:ext cx="5933534" cy="32983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Kommunikative Ausrichtung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Authentische Themen und Texte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Hoher Schülerbezug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>
                <a:ea typeface="ヒラギノ角ゴ Pro W3"/>
                <a:cs typeface="ヒラギノ角ゴ Pro W3"/>
              </a:rPr>
              <a:t>Target task</a:t>
            </a:r>
            <a:r>
              <a:rPr lang="de-DE" altLang="de-DE" dirty="0">
                <a:ea typeface="ヒラギノ角ゴ Pro W3"/>
                <a:cs typeface="ヒラギノ角ゴ Pro W3"/>
              </a:rPr>
              <a:t>-Prinzip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Differenzierungsangebot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Methodenkompetenz und Kompetenzorientierung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Interkulturelles Lernen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Situative Grammatikvermittlung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Positiv bewertete Aspekte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290203" y="2248359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ingdings"/>
                </a:rPr>
                <a:t>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75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786809"/>
            <a:ext cx="5933534" cy="34657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Abflachung der Progression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Reduzierung der Stofffülle/Anzahl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Erhöhung des Übungs-/Differenzierungsangebots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Wünsche an </a:t>
            </a:r>
            <a:r>
              <a:rPr lang="de-DE" dirty="0" err="1"/>
              <a:t>Camden</a:t>
            </a:r>
            <a:r>
              <a:rPr lang="de-DE" dirty="0"/>
              <a:t> Town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83169" y="2002571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ebdings"/>
                </a:rPr>
                <a:t>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-2573079" y="786809"/>
            <a:ext cx="2860158" cy="31366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041451" y="1915099"/>
            <a:ext cx="1307804" cy="17048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b="1" dirty="0">
              <a:solidFill>
                <a:srgbClr val="00B050"/>
              </a:solidFill>
              <a:sym typeface="Webdings"/>
            </a:endParaRPr>
          </a:p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7012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10970-A6B4-46A5-A8E1-87832CB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75145-D0C9-415A-8C4F-500DFC03B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2B512-3FF3-4BA0-B43F-559F5F25B6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2E5FB2-1677-4985-AC0C-F2FA69E31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7E66DEB-E226-4484-8911-9F6D0539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19" y="318051"/>
            <a:ext cx="1895361" cy="39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974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10970-A6B4-46A5-A8E1-87832CB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75145-D0C9-415A-8C4F-500DFC03B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2B512-3FF3-4BA0-B43F-559F5F25B6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2E5FB2-1677-4985-AC0C-F2FA69E31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EACCBF-D0F6-4476-86CD-BE431529F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83"/>
            <a:ext cx="9144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233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6793" y="1366797"/>
            <a:ext cx="8491161" cy="1792572"/>
          </a:xfrm>
        </p:spPr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</a:t>
            </a:r>
            <a:br>
              <a:rPr lang="de-DE" dirty="0"/>
            </a:br>
            <a:br>
              <a:rPr lang="de-DE" dirty="0"/>
            </a:br>
            <a:r>
              <a:rPr lang="de-DE" dirty="0"/>
              <a:t>Neue Highlights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8581627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05583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Abgeflachte Progression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Reduzierte Stofffülle: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Nur noch 5 obligatorische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2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pro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Klare Kennzeichnung fakultativer Inhalte</a:t>
            </a:r>
          </a:p>
          <a:p>
            <a:pPr marL="285750" lvl="2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Deutlich erhöhtes Übungsangebot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26863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620214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40089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Differenzierungsanhang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ea typeface="ヒラギノ角ゴ Pro W3"/>
                <a:cs typeface="ヒラギノ角ゴ Pro W3"/>
              </a:rPr>
              <a:t>: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Deutlich ausgeweitetes Differenzierungsangebot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Eindeutige, nutzerfreundliche Kategorien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Zusätzliche Trainingsaufgaben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Lektüre-Angebot als Alternative für </a:t>
            </a:r>
            <a:r>
              <a:rPr lang="de-DE" altLang="de-DE" b="1" dirty="0" err="1">
                <a:ea typeface="ヒラギノ角ゴ Pro W3"/>
                <a:cs typeface="ヒラギノ角ゴ Pro W3"/>
              </a:rPr>
              <a:t>Theme</a:t>
            </a:r>
            <a:r>
              <a:rPr lang="de-DE" altLang="de-DE" b="1" dirty="0">
                <a:ea typeface="ヒラギノ角ゴ Pro W3"/>
                <a:cs typeface="ヒラギノ角ゴ Pro W3"/>
              </a:rPr>
              <a:t> 6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Medienkompetenz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durchgehend verankert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Interkulturelle Kompetenz </a:t>
            </a:r>
            <a:r>
              <a:rPr lang="de-DE" altLang="de-DE" dirty="0">
                <a:ea typeface="ヒラギノ角ゴ Pro W3"/>
                <a:cs typeface="ヒラギノ角ゴ Pro W3"/>
              </a:rPr>
              <a:t>mit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culture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boxes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br>
              <a:rPr lang="de-DE" altLang="de-DE" i="1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(ab Band 7 auf Englisch)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61369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196797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583221"/>
            <a:ext cx="1310625" cy="18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4" y="583221"/>
            <a:ext cx="131426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26" y="583221"/>
            <a:ext cx="130720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0" y="596058"/>
            <a:ext cx="1322201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77" y="1796488"/>
            <a:ext cx="132127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3" y="1796488"/>
            <a:ext cx="131113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5521203" y="1796488"/>
            <a:ext cx="136386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7590107" y="1796488"/>
            <a:ext cx="134269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Schülerband im Überblick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070265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5407427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8873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A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B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b="1" dirty="0">
                        <a:solidFill>
                          <a:srgbClr val="6699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Intro: 2 Seiten</a:t>
            </a:r>
          </a:p>
        </p:txBody>
      </p:sp>
    </p:spTree>
    <p:extLst>
      <p:ext uri="{BB962C8B-B14F-4D97-AF65-F5344CB8AC3E}">
        <p14:creationId xmlns:p14="http://schemas.microsoft.com/office/powerpoint/2010/main" val="332351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E977BC0-F1A7-4FF6-9C19-E4E120CB0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6CCAA2-8CF6-44EE-909C-1B4EE0D7CDC4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-    Aufgabe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2078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71992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algn="r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3693053" y="897895"/>
            <a:ext cx="5040000" cy="3451310"/>
            <a:chOff x="3693053" y="897895"/>
            <a:chExt cx="5040000" cy="34513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3871178" y="1076019"/>
            <a:ext cx="5040000" cy="3447593"/>
            <a:chOff x="3693053" y="897895"/>
            <a:chExt cx="5040000" cy="34475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A: 4 Seiten</a:t>
            </a:r>
          </a:p>
        </p:txBody>
      </p:sp>
    </p:spTree>
    <p:extLst>
      <p:ext uri="{BB962C8B-B14F-4D97-AF65-F5344CB8AC3E}">
        <p14:creationId xmlns:p14="http://schemas.microsoft.com/office/powerpoint/2010/main" val="2327566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88466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5193"/>
            <a:ext cx="5061048" cy="3448800"/>
            <a:chOff x="3672552" y="895193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4012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62618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3693233" y="895545"/>
            <a:ext cx="5040000" cy="3448717"/>
            <a:chOff x="3693233" y="895545"/>
            <a:chExt cx="5040000" cy="34487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871358" y="1074525"/>
            <a:ext cx="5040000" cy="3447593"/>
            <a:chOff x="2992193" y="300001"/>
            <a:chExt cx="5040000" cy="344759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B: 4 Seiten</a:t>
            </a:r>
          </a:p>
        </p:txBody>
      </p:sp>
    </p:spTree>
    <p:extLst>
      <p:ext uri="{BB962C8B-B14F-4D97-AF65-F5344CB8AC3E}">
        <p14:creationId xmlns:p14="http://schemas.microsoft.com/office/powerpoint/2010/main" val="233712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61853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6400"/>
            <a:ext cx="5061048" cy="3448800"/>
            <a:chOff x="3672552" y="896400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9542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0086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0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00" y="895276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 err="1">
                <a:solidFill>
                  <a:srgbClr val="00B050"/>
                </a:solidFill>
              </a:rPr>
              <a:t>Photo</a:t>
            </a:r>
            <a:r>
              <a:rPr lang="de-DE" sz="1200" b="1" dirty="0">
                <a:solidFill>
                  <a:srgbClr val="00B050"/>
                </a:solidFill>
              </a:rPr>
              <a:t> tour/Reading tour: 2 Seiten</a:t>
            </a:r>
          </a:p>
        </p:txBody>
      </p:sp>
    </p:spTree>
    <p:extLst>
      <p:ext uri="{BB962C8B-B14F-4D97-AF65-F5344CB8AC3E}">
        <p14:creationId xmlns:p14="http://schemas.microsoft.com/office/powerpoint/2010/main" val="19313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77880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fakultativ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Auftaktseite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Selbsteinschätzung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5"/>
          <a:stretch/>
        </p:blipFill>
        <p:spPr>
          <a:xfrm>
            <a:off x="3275083" y="1314033"/>
            <a:ext cx="5634992" cy="27303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53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3434362" y="108907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sz="2000" b="1" dirty="0">
              <a:solidFill>
                <a:srgbClr val="21AB6D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Anhang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34361" y="1100797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strike="sngStrike" dirty="0"/>
              <a:t>Language in Focus</a:t>
            </a:r>
            <a:endParaRPr lang="de-DE" b="1" i="1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434362" y="1100792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dirty="0"/>
              <a:t>Language in Focus</a:t>
            </a:r>
            <a:endParaRPr lang="de-DE" b="1" i="1" dirty="0"/>
          </a:p>
        </p:txBody>
      </p:sp>
      <p:sp>
        <p:nvSpPr>
          <p:cNvPr id="20" name="Textfeld 19"/>
          <p:cNvSpPr txBox="1"/>
          <p:nvPr/>
        </p:nvSpPr>
        <p:spPr>
          <a:xfrm>
            <a:off x="3434362" y="110079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 err="1">
                <a:solidFill>
                  <a:srgbClr val="21AB6D"/>
                </a:solidFill>
              </a:rPr>
              <a:t>Grammar</a:t>
            </a:r>
            <a:endParaRPr lang="de-DE" b="1" dirty="0">
              <a:solidFill>
                <a:srgbClr val="21AB6D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2802" y="2983620"/>
            <a:ext cx="2756753" cy="15767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Flexibel einsetzbarer Differenzierungsanhang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Eindeutige Kennzeichnung der Übungen nach Einsatzzweck 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altLang="de-DE" sz="1400" dirty="0">
              <a:ea typeface="ヒラギノ角ゴ Pro W3"/>
              <a:cs typeface="ヒラギノ角ゴ Pro W3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42802" y="1100793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CC0080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CC0080"/>
                </a:solidFill>
              </a:rPr>
              <a:t>NEU:</a:t>
            </a:r>
            <a:br>
              <a:rPr lang="de-DE" sz="2000" b="1" dirty="0">
                <a:solidFill>
                  <a:srgbClr val="CC0080"/>
                </a:solidFill>
              </a:rPr>
            </a:br>
            <a:r>
              <a:rPr lang="de-DE" sz="2000" b="1" dirty="0" err="1">
                <a:solidFill>
                  <a:srgbClr val="CC0080"/>
                </a:solidFill>
              </a:rPr>
              <a:t>Diff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and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train</a:t>
            </a:r>
            <a:endParaRPr lang="de-DE" sz="2000" b="1" dirty="0">
              <a:solidFill>
                <a:srgbClr val="CC008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77562" y="1089066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b="1" dirty="0">
              <a:solidFill>
                <a:srgbClr val="21AB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8" grpId="0" animBg="1"/>
      <p:bldP spid="20" grpId="0" animBg="1"/>
      <p:bldP spid="21" grpId="0"/>
      <p:bldP spid="22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 err="1">
                <a:latin typeface="Trebuchet MS" pitchFamily="34" charset="0"/>
                <a:ea typeface="ヒラギノ角ゴ Pro W3"/>
                <a:cs typeface="ヒラギノ角ゴ Pro W3"/>
              </a:rPr>
              <a:t>Storyline</a:t>
            </a: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 und Illustrationen 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1257300"/>
            <a:ext cx="5430472" cy="27022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Bewährtes </a:t>
            </a:r>
            <a:r>
              <a:rPr lang="de-DE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Storyline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-Personal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Mischung aus bekannten und </a:t>
            </a:r>
            <a:r>
              <a:rPr lang="de-DE" altLang="de-DE">
                <a:solidFill>
                  <a:schemeClr val="bg1"/>
                </a:solidFill>
                <a:ea typeface="ヒラギノ角ゴ Pro W3"/>
                <a:cs typeface="ヒラギノ角ゴ Pro W3"/>
              </a:rPr>
              <a:t>neuen Plot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31" y="1109472"/>
            <a:ext cx="3184795" cy="25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0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Medienkompetenz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096166" y="1286540"/>
            <a:ext cx="5508433" cy="29659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Verstärkte Einbindung von Aufgaben zur Medienkompetenz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Kennzeichnung von Medienkompetenz-Aufgaben im Schülerband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Zusatzangebote: per </a:t>
            </a:r>
            <a:r>
              <a:rPr lang="de-DE" altLang="de-DE" dirty="0" err="1">
                <a:ea typeface="ヒラギノ角ゴ Pro W3"/>
                <a:cs typeface="ヒラギノ角ゴ Pro W3"/>
              </a:rPr>
              <a:t>Webcode</a:t>
            </a:r>
            <a:r>
              <a:rPr lang="de-DE" altLang="de-DE" dirty="0">
                <a:ea typeface="ヒラギノ角ゴ Pro W3"/>
                <a:cs typeface="ヒラギノ角ゴ Pro W3"/>
              </a:rPr>
              <a:t>, </a:t>
            </a:r>
            <a:br>
              <a:rPr lang="de-DE" altLang="de-DE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in 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ea typeface="ヒラギノ角ゴ Pro W3"/>
                <a:cs typeface="ヒラギノ角ゴ Pro W3"/>
              </a:rPr>
              <a:t>, im Workbook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weiterführende methodisch-didaktische Hinweise in Materialien für Lehrkräfte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2274727" y="1762698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Medien-bildung in </a:t>
            </a:r>
            <a:r>
              <a:rPr lang="de-DE" i="1" dirty="0" err="1"/>
              <a:t>Camden</a:t>
            </a:r>
            <a:r>
              <a:rPr lang="de-DE" i="1" dirty="0"/>
              <a:t> Town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8" y="1424939"/>
            <a:ext cx="1078992" cy="10789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63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	</a:t>
            </a:r>
            <a:r>
              <a:rPr lang="de-DE" dirty="0" err="1"/>
              <a:t>Camden</a:t>
            </a:r>
            <a:r>
              <a:rPr lang="de-DE" dirty="0"/>
              <a:t> Town 2020: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Differenzierungskonzept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641936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/>
              <a:t>			Inhalt   -   Sprache   -    Aufgabe</a:t>
            </a:r>
          </a:p>
          <a:p>
            <a:pPr marL="0" indent="0">
              <a:buNone/>
            </a:pPr>
            <a:r>
              <a:rPr lang="de-DE" sz="3000" dirty="0"/>
              <a:t>	         </a:t>
            </a:r>
            <a:r>
              <a:rPr lang="de-DE" sz="3000" dirty="0" err="1"/>
              <a:t>meaningful</a:t>
            </a:r>
            <a:r>
              <a:rPr lang="de-DE" sz="3000" dirty="0"/>
              <a:t>   </a:t>
            </a:r>
            <a:r>
              <a:rPr lang="de-DE" sz="3000" dirty="0" err="1">
                <a:solidFill>
                  <a:srgbClr val="F2F2F2"/>
                </a:solidFill>
              </a:rPr>
              <a:t>authentic</a:t>
            </a:r>
            <a:r>
              <a:rPr lang="de-DE" sz="3000" dirty="0">
                <a:solidFill>
                  <a:srgbClr val="F2F2F2"/>
                </a:solidFill>
              </a:rPr>
              <a:t>    </a:t>
            </a:r>
            <a:r>
              <a:rPr lang="de-DE" sz="3000" dirty="0" err="1">
                <a:solidFill>
                  <a:srgbClr val="F2F2F2"/>
                </a:solidFill>
              </a:rPr>
              <a:t>challenging</a:t>
            </a:r>
            <a:endParaRPr lang="de-DE" sz="3000" dirty="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395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508958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als Möglichkeit der Differenzierung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Offene Aufgaben, die unterschiedliche Ergebnisse ermöglichen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Individuelle Differenzierungsmöglichkeiten durch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tools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70713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57201"/>
            <a:ext cx="7764780" cy="413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NEU: Umfassender Differenzierungsanhang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Differenzierende Übungen und Trainingsübungen zu den Kapiteln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Kategorien: 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Support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Easy alternative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Extra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Training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56399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0" b="15587"/>
          <a:stretch/>
        </p:blipFill>
        <p:spPr>
          <a:xfrm>
            <a:off x="618388" y="2727143"/>
            <a:ext cx="5760000" cy="14722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8" b="21242"/>
          <a:stretch/>
        </p:blipFill>
        <p:spPr>
          <a:xfrm>
            <a:off x="618388" y="956732"/>
            <a:ext cx="5760000" cy="156980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465827"/>
            <a:ext cx="7764780" cy="41214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Support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13276" y="1363980"/>
            <a:ext cx="1195648" cy="18105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350868" y="2781299"/>
            <a:ext cx="738873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880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0331"/>
            <a:ext cx="7764780" cy="40869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Easy alternative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2" r="48648" b="7660"/>
          <a:stretch/>
        </p:blipFill>
        <p:spPr>
          <a:xfrm>
            <a:off x="636134" y="945529"/>
            <a:ext cx="2957856" cy="156375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604884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9" b="20207"/>
          <a:stretch/>
        </p:blipFill>
        <p:spPr>
          <a:xfrm>
            <a:off x="610527" y="2718440"/>
            <a:ext cx="5760000" cy="141767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2799427" y="2892213"/>
            <a:ext cx="1135880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463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55317"/>
          <a:stretch/>
        </p:blipFill>
        <p:spPr>
          <a:xfrm>
            <a:off x="645049" y="1751207"/>
            <a:ext cx="5760000" cy="282425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 b="6138"/>
          <a:stretch/>
        </p:blipFill>
        <p:spPr>
          <a:xfrm>
            <a:off x="645049" y="1104900"/>
            <a:ext cx="5760000" cy="4798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17585"/>
            <a:ext cx="7764780" cy="40696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Extra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198226" y="1408534"/>
            <a:ext cx="1078249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778086" y="1809974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813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271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0" b="23280"/>
          <a:stretch/>
        </p:blipFill>
        <p:spPr>
          <a:xfrm>
            <a:off x="632341" y="2264962"/>
            <a:ext cx="5760000" cy="100981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745058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365933" y="2268567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233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	</a:t>
            </a:r>
            <a:r>
              <a:rPr lang="de-DE" dirty="0" err="1"/>
              <a:t>Camden</a:t>
            </a:r>
            <a:r>
              <a:rPr lang="de-DE" dirty="0"/>
              <a:t> Town 2020 – ein Lehrwerk für jede Unterrichtssituation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0339170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381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sz="2000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Camden</a:t>
            </a:r>
            <a:r>
              <a:rPr lang="de-DE" altLang="de-DE" sz="20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Town für unterschiedliche Unterrichtssituationen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4534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5294124" cy="356651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Aufgaben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, die auf die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hinarbeiten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Auswahl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den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tools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Verwendung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des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Minimalwegs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dirty="0">
                <a:solidFill>
                  <a:schemeClr val="bg1"/>
                </a:solidFill>
              </a:rPr>
              <a:t>… und mit der Lehrerfassung des Schülerbandes geht’s noch schneller!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93766" y="2458529"/>
            <a:ext cx="2337759" cy="16217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607834" y="2523467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2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>
                <a:solidFill>
                  <a:srgbClr val="F2F2F2"/>
                </a:solidFill>
              </a:rPr>
              <a:t>challenging</a:t>
            </a:r>
            <a:endParaRPr lang="de-DE" sz="300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52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Textfeld 10"/>
          <p:cNvSpPr txBox="1"/>
          <p:nvPr/>
        </p:nvSpPr>
        <p:spPr>
          <a:xfrm>
            <a:off x="3180522" y="1486894"/>
            <a:ext cx="2297927" cy="227407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902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50385" y="497151"/>
            <a:ext cx="663830" cy="3072038"/>
          </a:xfrm>
          <a:prstGeom prst="rect">
            <a:avLst/>
          </a:prstGeom>
          <a:solidFill>
            <a:srgbClr val="6699FF"/>
          </a:solidFill>
          <a:effectLst>
            <a:softEdge rad="0"/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A4</a:t>
            </a:r>
          </a:p>
          <a:p>
            <a:r>
              <a:rPr lang="de-DE" dirty="0"/>
              <a:t>A5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A7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A9</a:t>
            </a:r>
          </a:p>
          <a:p>
            <a:r>
              <a:rPr lang="de-DE" dirty="0"/>
              <a:t>A10</a:t>
            </a:r>
          </a:p>
          <a:p>
            <a:r>
              <a:rPr lang="de-DE" dirty="0"/>
              <a:t>A11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50385" y="497151"/>
            <a:ext cx="663830" cy="3072267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A6</a:t>
            </a:r>
          </a:p>
          <a:p>
            <a:endParaRPr lang="de-DE" dirty="0"/>
          </a:p>
          <a:p>
            <a:r>
              <a:rPr lang="de-DE" dirty="0"/>
              <a:t>A8</a:t>
            </a:r>
          </a:p>
          <a:p>
            <a:endParaRPr lang="de-DE" dirty="0"/>
          </a:p>
          <a:p>
            <a:r>
              <a:rPr lang="de-DE" dirty="0"/>
              <a:t>A11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6613255" y="1391087"/>
            <a:ext cx="673395" cy="176473"/>
          </a:xfrm>
          <a:prstGeom prst="rightArrow">
            <a:avLst/>
          </a:prstGeom>
          <a:ln w="63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8500" y="493387"/>
            <a:ext cx="663830" cy="1727788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A11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3156668" y="755374"/>
            <a:ext cx="2369489" cy="50192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156668" y="1880419"/>
            <a:ext cx="2369489" cy="62336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31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3" grpId="0" animBg="1"/>
      <p:bldP spid="15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8660" y="762000"/>
            <a:ext cx="4768215" cy="30861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56260" y="497151"/>
            <a:ext cx="5040000" cy="3447594"/>
            <a:chOff x="3391396" y="762250"/>
            <a:chExt cx="5040000" cy="3447594"/>
          </a:xfrm>
          <a:solidFill>
            <a:schemeClr val="tx1"/>
          </a:solidFill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396" y="762250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6" y="762251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extfeld 8"/>
          <p:cNvSpPr txBox="1"/>
          <p:nvPr/>
        </p:nvSpPr>
        <p:spPr>
          <a:xfrm>
            <a:off x="3275856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17870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737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73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267741" y="771550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2314"/>
          <a:stretch/>
        </p:blipFill>
        <p:spPr>
          <a:xfrm>
            <a:off x="3254658" y="1495766"/>
            <a:ext cx="5760000" cy="154305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48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50741"/>
          <a:stretch/>
        </p:blipFill>
        <p:spPr>
          <a:xfrm>
            <a:off x="3254658" y="2240351"/>
            <a:ext cx="5760000" cy="171774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hteck 14"/>
          <p:cNvSpPr/>
          <p:nvPr/>
        </p:nvSpPr>
        <p:spPr>
          <a:xfrm>
            <a:off x="3254658" y="1524425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2030224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44139" y="1535425"/>
            <a:ext cx="1341422" cy="8904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3"/>
          <a:stretch/>
        </p:blipFill>
        <p:spPr>
          <a:xfrm>
            <a:off x="3244536" y="1843628"/>
            <a:ext cx="5760000" cy="215728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77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247973" y="2192019"/>
            <a:ext cx="2231654" cy="160104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 b="5944"/>
          <a:stretch/>
        </p:blipFill>
        <p:spPr>
          <a:xfrm>
            <a:off x="3254658" y="625742"/>
            <a:ext cx="5760000" cy="369630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131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47973" y="1257299"/>
            <a:ext cx="2119423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247977" y="1883567"/>
            <a:ext cx="1414512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b="59827"/>
          <a:stretch/>
        </p:blipFill>
        <p:spPr>
          <a:xfrm>
            <a:off x="3247973" y="1257300"/>
            <a:ext cx="5760000" cy="133032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2" r="38407" b="39817"/>
          <a:stretch/>
        </p:blipFill>
        <p:spPr>
          <a:xfrm>
            <a:off x="3247977" y="1782764"/>
            <a:ext cx="3547740" cy="160972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92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05" y="497147"/>
            <a:ext cx="2541048" cy="34488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76548" y="3636089"/>
            <a:ext cx="2119423" cy="80895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238193" y="940140"/>
            <a:ext cx="2119423" cy="117046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38192" y="2110606"/>
            <a:ext cx="2119423" cy="91439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238191" y="3021462"/>
            <a:ext cx="2119423" cy="69820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122547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/>
              <a:t>challenging</a:t>
            </a:r>
            <a:endParaRPr lang="de-DE" sz="3000"/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178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Auswahl „schöner“ Wortschatz- und Kompetenzübungen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0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 b="27655"/>
          <a:stretch/>
        </p:blipFill>
        <p:spPr>
          <a:xfrm>
            <a:off x="552493" y="497150"/>
            <a:ext cx="5760000" cy="217993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1"/>
          <a:stretch/>
        </p:blipFill>
        <p:spPr>
          <a:xfrm>
            <a:off x="545236" y="413644"/>
            <a:ext cx="5760000" cy="395333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472"/>
          <a:stretch/>
        </p:blipFill>
        <p:spPr>
          <a:xfrm>
            <a:off x="545236" y="413644"/>
            <a:ext cx="5760000" cy="108023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71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7" y="497151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57" y="497149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07808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Kapitelbearbeitung mit allen Schülern plus individuelle Angebote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25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1"/>
          <a:stretch/>
        </p:blipFill>
        <p:spPr>
          <a:xfrm>
            <a:off x="556260" y="1104900"/>
            <a:ext cx="5760000" cy="227802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2" b="10577"/>
          <a:stretch/>
        </p:blipFill>
        <p:spPr>
          <a:xfrm>
            <a:off x="556260" y="1104900"/>
            <a:ext cx="5760000" cy="14662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31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88082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66"/>
          <a:stretch/>
        </p:blipFill>
        <p:spPr>
          <a:xfrm>
            <a:off x="556260" y="1079759"/>
            <a:ext cx="5760000" cy="194975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86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4"/>
          <a:stretch/>
        </p:blipFill>
        <p:spPr>
          <a:xfrm>
            <a:off x="556259" y="1009816"/>
            <a:ext cx="5760000" cy="220427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1712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Begleitmaterialien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2421384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Schüler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Klassenarbeitstrainer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Lektüre (Kl. 5–7)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Interaktive Übungen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Schüler-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Practice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Grammar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Zoom App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34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655706-8360-42F6-A651-9834DE8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52" y="1282147"/>
            <a:ext cx="3153998" cy="24239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0658813-78C0-46D7-BD33-17D86858E728}"/>
              </a:ext>
            </a:extLst>
          </p:cNvPr>
          <p:cNvSpPr/>
          <p:nvPr/>
        </p:nvSpPr>
        <p:spPr>
          <a:xfrm>
            <a:off x="2122004" y="3790336"/>
            <a:ext cx="619591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Bewährtes Storyline-Personal</a:t>
            </a:r>
          </a:p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Mischung aus bekannten und neuen Plots</a:t>
            </a:r>
          </a:p>
        </p:txBody>
      </p:sp>
    </p:spTree>
    <p:extLst>
      <p:ext uri="{BB962C8B-B14F-4D97-AF65-F5344CB8AC3E}">
        <p14:creationId xmlns:p14="http://schemas.microsoft.com/office/powerpoint/2010/main" val="36045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Lehrkräfte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Lehrerfassung zum </a:t>
            </a: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 und Lösungen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Audio-CD mit DVD für Lehrkräfte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 err="1">
                <a:ea typeface="ヒラギノ角ゴ Pro W3"/>
                <a:cs typeface="ヒラギノ角ゴ Pro W3"/>
              </a:rPr>
              <a:t>Teacher’s</a:t>
            </a:r>
            <a:r>
              <a:rPr lang="de-DE" altLang="de-DE" i="1" dirty="0">
                <a:ea typeface="ヒラギノ角ゴ Pro W3"/>
                <a:cs typeface="ヒラギノ角ゴ Pro W3"/>
              </a:rPr>
              <a:t> Manual</a:t>
            </a:r>
            <a:r>
              <a:rPr lang="de-DE" altLang="de-DE" dirty="0">
                <a:ea typeface="ヒラギノ角ゴ Pro W3"/>
                <a:cs typeface="ヒラギノ角ゴ Pro W3"/>
              </a:rPr>
              <a:t> mit Kopiervorlagen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Differenzierungsmaterial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Vorschläge für Lernerfolgskontrollen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70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Digitale Komponenten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80000" y="954158"/>
            <a:ext cx="1584000" cy="1584000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1400" i="1" dirty="0"/>
              <a:t>Weiter-entwicklung des digitalen Produkt-angebots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51141" y="2538158"/>
            <a:ext cx="4020859" cy="1609365"/>
            <a:chOff x="3217461" y="521831"/>
            <a:chExt cx="4020859" cy="1609365"/>
          </a:xfrm>
        </p:grpSpPr>
        <p:sp>
          <p:nvSpPr>
            <p:cNvPr id="8" name="Textfeld 7"/>
            <p:cNvSpPr txBox="1">
              <a:spLocks noChangeAspect="1"/>
            </p:cNvSpPr>
            <p:nvPr/>
          </p:nvSpPr>
          <p:spPr>
            <a:xfrm>
              <a:off x="3217461" y="1015196"/>
              <a:ext cx="1116000" cy="11160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>
                  <a:solidFill>
                    <a:schemeClr val="tx1"/>
                  </a:solidFill>
                </a:rPr>
                <a:t>Lehrer:</a:t>
              </a:r>
            </a:p>
            <a:p>
              <a:pPr algn="ctr"/>
              <a:r>
                <a:rPr lang="de-DE" sz="1400" b="1" i="1" dirty="0">
                  <a:solidFill>
                    <a:schemeClr val="tx1"/>
                  </a:solidFill>
                </a:rPr>
                <a:t>Lehrer-BiBox</a:t>
              </a:r>
            </a:p>
          </p:txBody>
        </p:sp>
        <p:cxnSp>
          <p:nvCxnSpPr>
            <p:cNvPr id="15" name="Gerade Verbindung mit Pfeil 14"/>
            <p:cNvCxnSpPr>
              <a:stCxn id="14" idx="4"/>
              <a:endCxn id="8" idx="7"/>
            </p:cNvCxnSpPr>
            <p:nvPr/>
          </p:nvCxnSpPr>
          <p:spPr>
            <a:xfrm flipH="1">
              <a:off x="4170027" y="521831"/>
              <a:ext cx="3068293" cy="656799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6" name="Gruppieren 25"/>
          <p:cNvGrpSpPr/>
          <p:nvPr/>
        </p:nvGrpSpPr>
        <p:grpSpPr>
          <a:xfrm>
            <a:off x="4572000" y="2538158"/>
            <a:ext cx="2283606" cy="1650161"/>
            <a:chOff x="2049855" y="2871641"/>
            <a:chExt cx="2283606" cy="1650161"/>
          </a:xfrm>
        </p:grpSpPr>
        <p:sp>
          <p:nvSpPr>
            <p:cNvPr id="10" name="Textfeld 9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100" b="1" i="1" dirty="0"/>
                <a:t>Vokabel- und Grammatik-trainer</a:t>
              </a:r>
            </a:p>
          </p:txBody>
        </p:sp>
        <p:cxnSp>
          <p:nvCxnSpPr>
            <p:cNvPr id="21" name="Gerade Verbindung mit Pfeil 20"/>
            <p:cNvCxnSpPr>
              <a:stCxn id="14" idx="4"/>
              <a:endCxn id="10" idx="0"/>
            </p:cNvCxnSpPr>
            <p:nvPr/>
          </p:nvCxnSpPr>
          <p:spPr>
            <a:xfrm>
              <a:off x="2049855" y="2871641"/>
              <a:ext cx="1725606" cy="534161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5859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4572000" y="2538158"/>
            <a:ext cx="4010808" cy="1650161"/>
            <a:chOff x="322653" y="2871641"/>
            <a:chExt cx="4010808" cy="1650161"/>
          </a:xfrm>
        </p:grpSpPr>
        <p:sp>
          <p:nvSpPr>
            <p:cNvPr id="22" name="Textfeld 21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Zoom App</a:t>
              </a:r>
              <a:endParaRPr lang="de-DE" sz="1100" b="1" i="1" dirty="0"/>
            </a:p>
          </p:txBody>
        </p:sp>
        <p:cxnSp>
          <p:nvCxnSpPr>
            <p:cNvPr id="23" name="Gerade Verbindung mit Pfeil 22"/>
            <p:cNvCxnSpPr>
              <a:stCxn id="14" idx="4"/>
              <a:endCxn id="22" idx="1"/>
            </p:cNvCxnSpPr>
            <p:nvPr/>
          </p:nvCxnSpPr>
          <p:spPr>
            <a:xfrm>
              <a:off x="322653" y="2871641"/>
              <a:ext cx="3058242" cy="697595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5" name="Gruppieren 24"/>
          <p:cNvGrpSpPr/>
          <p:nvPr/>
        </p:nvGrpSpPr>
        <p:grpSpPr>
          <a:xfrm>
            <a:off x="2285202" y="2538158"/>
            <a:ext cx="2279939" cy="1639414"/>
            <a:chOff x="3217461" y="1696318"/>
            <a:chExt cx="2279939" cy="1639414"/>
          </a:xfrm>
        </p:grpSpPr>
        <p:sp>
          <p:nvSpPr>
            <p:cNvPr id="9" name="Textfeld 8"/>
            <p:cNvSpPr txBox="1">
              <a:spLocks noChangeAspect="1"/>
            </p:cNvSpPr>
            <p:nvPr/>
          </p:nvSpPr>
          <p:spPr>
            <a:xfrm>
              <a:off x="3217461" y="221973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400" b="1" i="1" dirty="0"/>
                <a:t>Schüler-BiBox</a:t>
              </a:r>
            </a:p>
          </p:txBody>
        </p:sp>
        <p:cxnSp>
          <p:nvCxnSpPr>
            <p:cNvPr id="18" name="Gerade Verbindung mit Pfeil 17"/>
            <p:cNvCxnSpPr>
              <a:endCxn id="9" idx="0"/>
            </p:cNvCxnSpPr>
            <p:nvPr/>
          </p:nvCxnSpPr>
          <p:spPr>
            <a:xfrm flipH="1">
              <a:off x="3775461" y="1696318"/>
              <a:ext cx="172193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2" name="Gruppieren 71"/>
          <p:cNvGrpSpPr/>
          <p:nvPr/>
        </p:nvGrpSpPr>
        <p:grpSpPr>
          <a:xfrm>
            <a:off x="4007141" y="2538158"/>
            <a:ext cx="1116000" cy="1639414"/>
            <a:chOff x="3217461" y="2882388"/>
            <a:chExt cx="1116000" cy="1639414"/>
          </a:xfrm>
        </p:grpSpPr>
        <p:sp>
          <p:nvSpPr>
            <p:cNvPr id="73" name="Textfeld 72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Interaktive Übungen</a:t>
              </a:r>
              <a:endParaRPr lang="de-DE" sz="1100" b="1" i="1" dirty="0"/>
            </a:p>
          </p:txBody>
        </p:sp>
        <p:cxnSp>
          <p:nvCxnSpPr>
            <p:cNvPr id="74" name="Gerade Verbindung mit Pfeil 73"/>
            <p:cNvCxnSpPr>
              <a:stCxn id="14" idx="4"/>
              <a:endCxn id="73" idx="0"/>
            </p:cNvCxnSpPr>
            <p:nvPr/>
          </p:nvCxnSpPr>
          <p:spPr>
            <a:xfrm flipH="1">
              <a:off x="3775461" y="2882388"/>
              <a:ext cx="685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99515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 err="1">
                <a:latin typeface="Trebuchet MS" pitchFamily="34" charset="0"/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-Inhalte</a:t>
            </a:r>
            <a:endParaRPr lang="de-DE" dirty="0"/>
          </a:p>
        </p:txBody>
      </p:sp>
      <p:sp>
        <p:nvSpPr>
          <p:cNvPr id="16" name="Textfeld 15"/>
          <p:cNvSpPr txBox="1">
            <a:spLocks noChangeAspect="1"/>
          </p:cNvSpPr>
          <p:nvPr/>
        </p:nvSpPr>
        <p:spPr>
          <a:xfrm>
            <a:off x="4538590" y="1449026"/>
            <a:ext cx="2520000" cy="2520000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Schüler-BiBox</a:t>
            </a: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</p:txBody>
      </p:sp>
      <p:sp>
        <p:nvSpPr>
          <p:cNvPr id="27" name="Textfeld 26"/>
          <p:cNvSpPr txBox="1">
            <a:spLocks noChangeAspect="1"/>
          </p:cNvSpPr>
          <p:nvPr/>
        </p:nvSpPr>
        <p:spPr>
          <a:xfrm>
            <a:off x="1441663" y="909082"/>
            <a:ext cx="3396218" cy="3396218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Lehrer-BiBox</a:t>
            </a: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1000" i="0" dirty="0"/>
          </a:p>
        </p:txBody>
      </p:sp>
      <p:sp>
        <p:nvSpPr>
          <p:cNvPr id="4" name="Textfeld 3"/>
          <p:cNvSpPr txBox="1"/>
          <p:nvPr/>
        </p:nvSpPr>
        <p:spPr>
          <a:xfrm>
            <a:off x="2135639" y="2286000"/>
            <a:ext cx="2626861" cy="18166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 err="1"/>
              <a:t>Teacher’s</a:t>
            </a:r>
            <a:r>
              <a:rPr lang="de-DE" sz="1000" dirty="0"/>
              <a:t> Manual inkl. Kopiervorlagen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Lernerfolgskontrollen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Differenzierungsmaterial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bg1"/>
                </a:solidFill>
              </a:rPr>
              <a:t>AB zur Medienbildung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7" name="Rechteck 6"/>
          <p:cNvSpPr/>
          <p:nvPr/>
        </p:nvSpPr>
        <p:spPr>
          <a:xfrm>
            <a:off x="4986115" y="2539543"/>
            <a:ext cx="1728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Grammatik-Videos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Vokabelaudios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Lerntipps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Interaktive Übungen 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3139208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83E5F-CF9B-4FEA-8CA7-073D81D5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15" y="416716"/>
            <a:ext cx="3041770" cy="431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E9A6F0-9DF4-4210-AC30-86F7E223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1" y="2113986"/>
            <a:ext cx="2021681" cy="286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2C17B5-E0B9-4DFF-919A-99C1948B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99" y="2106842"/>
            <a:ext cx="2021681" cy="287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693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415498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2758381" y="1114425"/>
            <a:ext cx="47307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>
                <a:hlinkClick r:id="rId3"/>
              </a:rPr>
              <a:t>florian.nuxoll@gmx.net</a:t>
            </a:r>
            <a:endParaRPr lang="de-DE" sz="3300" b="1" dirty="0"/>
          </a:p>
          <a:p>
            <a:endParaRPr lang="de-DE" sz="3300" b="1" dirty="0"/>
          </a:p>
          <a:p>
            <a:r>
              <a:rPr lang="de-DE" sz="3300" b="1" dirty="0"/>
              <a:t>www.medienwelten.schule</a:t>
            </a:r>
          </a:p>
          <a:p>
            <a:endParaRPr lang="de-DE" sz="3300" b="1" dirty="0"/>
          </a:p>
          <a:p>
            <a:endParaRPr lang="de-DE" sz="3300" b="1" dirty="0"/>
          </a:p>
          <a:p>
            <a:endParaRPr lang="de-DE" sz="5400" b="1" dirty="0"/>
          </a:p>
          <a:p>
            <a:endParaRPr lang="de-DE" sz="33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86" y="3090873"/>
            <a:ext cx="2614613" cy="1028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81" y="3062725"/>
            <a:ext cx="1056644" cy="1056644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" y="1521882"/>
            <a:ext cx="2671047" cy="27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1" y="1329736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9711E4-ED9A-4F58-95E0-E6AEC011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96" y="1695081"/>
            <a:ext cx="4607408" cy="30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8016"/>
      </p:ext>
    </p:extLst>
  </p:cSld>
  <p:clrMapOvr>
    <a:masterClrMapping/>
  </p:clrMapOvr>
</p:sld>
</file>

<file path=ppt/theme/theme1.xml><?xml version="1.0" encoding="utf-8"?>
<a:theme xmlns:a="http://schemas.openxmlformats.org/drawingml/2006/main" name="WGR_PPT_Corporate">
  <a:themeElements>
    <a:clrScheme name="WMG 7">
      <a:dk1>
        <a:srgbClr val="FFFFFF"/>
      </a:dk1>
      <a:lt1>
        <a:srgbClr val="000000"/>
      </a:lt1>
      <a:dk2>
        <a:srgbClr val="FFFFFF"/>
      </a:dk2>
      <a:lt2>
        <a:srgbClr val="555555"/>
      </a:lt2>
      <a:accent1>
        <a:srgbClr val="D6001C"/>
      </a:accent1>
      <a:accent2>
        <a:srgbClr val="555555"/>
      </a:accent2>
      <a:accent3>
        <a:srgbClr val="999999"/>
      </a:accent3>
      <a:accent4>
        <a:srgbClr val="E4E2DC"/>
      </a:accent4>
      <a:accent5>
        <a:srgbClr val="FFFFFF"/>
      </a:accent5>
      <a:accent6>
        <a:srgbClr val="71A85D"/>
      </a:accent6>
      <a:hlink>
        <a:srgbClr val="3B84B2"/>
      </a:hlink>
      <a:folHlink>
        <a:srgbClr val="005687"/>
      </a:folHlink>
    </a:clrScheme>
    <a:fontScheme name="Benutzerdefiniert 1">
      <a:majorFont>
        <a:latin typeface="bs Thomas Sans 1"/>
        <a:ea typeface="Calibri"/>
        <a:cs typeface="Calibri"/>
      </a:majorFont>
      <a:minorFont>
        <a:latin typeface="bs Thomas Sans 1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lIns="0" tIns="0" rIns="0" bIns="0" anchor="t" anchorCtr="0"/>
      <a:lstStyle>
        <a:defPPr>
          <a:lnSpc>
            <a:spcPct val="100000"/>
          </a:lnSpc>
          <a:tabLst>
            <a:tab pos="442913" algn="l"/>
          </a:tabLst>
          <a:defRPr sz="2400" dirty="0" smtClean="0">
            <a:solidFill>
              <a:srgbClr val="646464"/>
            </a:solidFill>
            <a:latin typeface="bs Thomas Sans 1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WGR_PPT_Corporate</Template>
  <TotalTime>0</TotalTime>
  <Words>1670</Words>
  <Application>Microsoft Office PowerPoint</Application>
  <PresentationFormat>Bildschirmpräsentation (16:9)</PresentationFormat>
  <Paragraphs>548</Paragraphs>
  <Slides>84</Slides>
  <Notes>55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84</vt:i4>
      </vt:variant>
    </vt:vector>
  </HeadingPairs>
  <TitlesOfParts>
    <vt:vector size="96" baseType="lpstr">
      <vt:lpstr>Arial</vt:lpstr>
      <vt:lpstr>bs Thomas Sans 1</vt:lpstr>
      <vt:lpstr>Calibri</vt:lpstr>
      <vt:lpstr>Calibri Light</vt:lpstr>
      <vt:lpstr>Gill Sans MT</vt:lpstr>
      <vt:lpstr>Lato</vt:lpstr>
      <vt:lpstr>Open Sans</vt:lpstr>
      <vt:lpstr>Trebuchet MS</vt:lpstr>
      <vt:lpstr>Wingdings</vt:lpstr>
      <vt:lpstr>WGR_PPT_Corporate</vt:lpstr>
      <vt:lpstr>Office</vt:lpstr>
      <vt:lpstr>Paket</vt:lpstr>
      <vt:lpstr>Das neue Camden Town –  Lebensnahes Englisch, differenzierend und individualisierend unterrichtet 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Englischunterricht 2020</vt:lpstr>
      <vt:lpstr>Englischunterricht 2020</vt:lpstr>
      <vt:lpstr> Sprache</vt:lpstr>
      <vt:lpstr> Sprache</vt:lpstr>
      <vt:lpstr> Sprache</vt:lpstr>
      <vt:lpstr> Sprache</vt:lpstr>
      <vt:lpstr> Sprache</vt:lpstr>
      <vt:lpstr> Sprache</vt:lpstr>
      <vt:lpstr>Englischunterricht 2020</vt:lpstr>
      <vt:lpstr>Aufgabe</vt:lpstr>
      <vt:lpstr>PowerPoint-Präsentation</vt:lpstr>
      <vt:lpstr>1. Entwicklung</vt:lpstr>
      <vt:lpstr>Vorgehensweise</vt:lpstr>
      <vt:lpstr>Positiv bewertete Aspekte</vt:lpstr>
      <vt:lpstr>Wünsche an Camden Town</vt:lpstr>
      <vt:lpstr>PowerPoint-Präsentation</vt:lpstr>
      <vt:lpstr>PowerPoint-Präsentation</vt:lpstr>
      <vt:lpstr>2. Camden Town 2020  Neue Highlights</vt:lpstr>
      <vt:lpstr>PowerPoint-Präsentation</vt:lpstr>
      <vt:lpstr>PowerPoint-Präsentation</vt:lpstr>
      <vt:lpstr>PowerPoint-Präsentation</vt:lpstr>
      <vt:lpstr>2. Camden Town 2020:   Der Schülerband im Überblick</vt:lpstr>
      <vt:lpstr>Aufbau eines Kapitels</vt:lpstr>
      <vt:lpstr>Aufbau eines Kapitels</vt:lpstr>
      <vt:lpstr>Aufbau eines Kapitels</vt:lpstr>
      <vt:lpstr>Aufbau eines Kapitels</vt:lpstr>
      <vt:lpstr>Aufbau eines Kapitels</vt:lpstr>
      <vt:lpstr>Aufbau eines Kapitels</vt:lpstr>
      <vt:lpstr>Aufbau eines Kapitels</vt:lpstr>
      <vt:lpstr>Anhang</vt:lpstr>
      <vt:lpstr>Storyline und Illustrationen </vt:lpstr>
      <vt:lpstr>Medienkompetenz</vt:lpstr>
      <vt:lpstr>2. Camden Town 2020:  Differenzierungskonzept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Camden Town 2020 – ein Lehrwerk für jede Unterrichtssituation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Begleitmaterialien</vt:lpstr>
      <vt:lpstr>Für Schüler</vt:lpstr>
      <vt:lpstr>Für Lehrkräfte</vt:lpstr>
      <vt:lpstr>Digitale Komponenten</vt:lpstr>
      <vt:lpstr>BiBox-Inhalte</vt:lpstr>
      <vt:lpstr>PowerPoint-Präsentation</vt:lpstr>
      <vt:lpstr>PowerPoint-Präsentation</vt:lpstr>
    </vt:vector>
  </TitlesOfParts>
  <Company>Georg Westermann Verlag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Arnold, Martin</dc:creator>
  <cp:lastModifiedBy>Florian Nuxoll</cp:lastModifiedBy>
  <cp:revision>742</cp:revision>
  <cp:lastPrinted>2018-11-27T06:14:46Z</cp:lastPrinted>
  <dcterms:created xsi:type="dcterms:W3CDTF">2016-11-04T07:30:04Z</dcterms:created>
  <dcterms:modified xsi:type="dcterms:W3CDTF">2020-02-24T21:03:54Z</dcterms:modified>
</cp:coreProperties>
</file>