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594" r:id="rId3"/>
    <p:sldId id="604" r:id="rId4"/>
    <p:sldId id="595" r:id="rId5"/>
    <p:sldId id="610" r:id="rId6"/>
    <p:sldId id="596" r:id="rId7"/>
    <p:sldId id="608" r:id="rId8"/>
    <p:sldId id="602" r:id="rId9"/>
    <p:sldId id="603" r:id="rId10"/>
    <p:sldId id="611" r:id="rId11"/>
    <p:sldId id="612" r:id="rId12"/>
    <p:sldId id="613" r:id="rId13"/>
    <p:sldId id="601" r:id="rId14"/>
    <p:sldId id="614" r:id="rId15"/>
    <p:sldId id="422" r:id="rId16"/>
    <p:sldId id="424" r:id="rId17"/>
    <p:sldId id="459" r:id="rId18"/>
    <p:sldId id="270" r:id="rId19"/>
    <p:sldId id="419" r:id="rId20"/>
    <p:sldId id="471" r:id="rId21"/>
    <p:sldId id="473" r:id="rId22"/>
    <p:sldId id="426" r:id="rId23"/>
    <p:sldId id="427" r:id="rId24"/>
    <p:sldId id="430" r:id="rId25"/>
    <p:sldId id="437" r:id="rId26"/>
    <p:sldId id="592" r:id="rId27"/>
    <p:sldId id="461" r:id="rId28"/>
    <p:sldId id="474" r:id="rId29"/>
    <p:sldId id="535" r:id="rId30"/>
    <p:sldId id="458" r:id="rId31"/>
    <p:sldId id="453" r:id="rId32"/>
    <p:sldId id="454" r:id="rId33"/>
    <p:sldId id="455" r:id="rId34"/>
    <p:sldId id="456" r:id="rId35"/>
    <p:sldId id="448" r:id="rId36"/>
    <p:sldId id="465" r:id="rId37"/>
    <p:sldId id="464" r:id="rId38"/>
    <p:sldId id="449" r:id="rId39"/>
    <p:sldId id="450" r:id="rId40"/>
    <p:sldId id="593" r:id="rId41"/>
    <p:sldId id="519" r:id="rId42"/>
    <p:sldId id="469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3648FB-3D63-43C5-A245-CAE63116FC3A}">
          <p14:sldIdLst>
            <p14:sldId id="594"/>
            <p14:sldId id="604"/>
            <p14:sldId id="595"/>
            <p14:sldId id="610"/>
            <p14:sldId id="596"/>
            <p14:sldId id="608"/>
            <p14:sldId id="602"/>
            <p14:sldId id="603"/>
            <p14:sldId id="611"/>
            <p14:sldId id="612"/>
            <p14:sldId id="613"/>
            <p14:sldId id="601"/>
            <p14:sldId id="614"/>
          </p14:sldIdLst>
        </p14:section>
        <p14:section name="Zusammenfassungsabschnitt" id="{88F39299-E065-4692-9747-8864A9A3584E}">
          <p14:sldIdLst/>
        </p14:section>
        <p14:section name="Begriffs" id="{7DCC5392-F666-4188-84EC-331060738DF7}">
          <p14:sldIdLst>
            <p14:sldId id="422"/>
          </p14:sldIdLst>
        </p14:section>
        <p14:section name="Rolle der Schule" id="{A33735FB-1E2E-4EF4-8996-12878D5629A9}">
          <p14:sldIdLst>
            <p14:sldId id="424"/>
            <p14:sldId id="459"/>
          </p14:sldIdLst>
        </p14:section>
        <p14:section name="Odysee" id="{E26EE426-C137-4592-B2E9-5776AD9EFD39}">
          <p14:sldIdLst>
            <p14:sldId id="270"/>
            <p14:sldId id="419"/>
            <p14:sldId id="471"/>
            <p14:sldId id="473"/>
            <p14:sldId id="426"/>
            <p14:sldId id="427"/>
            <p14:sldId id="430"/>
            <p14:sldId id="437"/>
            <p14:sldId id="592"/>
          </p14:sldIdLst>
        </p14:section>
        <p14:section name="Medienwelten" id="{244F34FF-6F76-467A-9949-DC14396A0F38}">
          <p14:sldIdLst>
            <p14:sldId id="461"/>
            <p14:sldId id="474"/>
          </p14:sldIdLst>
        </p14:section>
        <p14:section name="Schritt" id="{B9AE3EED-2959-4E8D-BD4B-CD322926D134}">
          <p14:sldIdLst>
            <p14:sldId id="535"/>
            <p14:sldId id="458"/>
            <p14:sldId id="453"/>
            <p14:sldId id="454"/>
            <p14:sldId id="455"/>
            <p14:sldId id="456"/>
            <p14:sldId id="448"/>
            <p14:sldId id="465"/>
            <p14:sldId id="464"/>
            <p14:sldId id="449"/>
            <p14:sldId id="450"/>
            <p14:sldId id="593"/>
            <p14:sldId id="519"/>
            <p14:sldId id="4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la, Christoph" initials="G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06B"/>
    <a:srgbClr val="A5A5A5"/>
    <a:srgbClr val="2B378A"/>
    <a:srgbClr val="C7D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5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Infrastruktur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/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3569400" y="808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Lehrer</a:t>
          </a:r>
        </a:p>
      </dsp:txBody>
      <dsp:txXfrm>
        <a:off x="3596452" y="27860"/>
        <a:ext cx="1793121" cy="869508"/>
      </dsp:txXfrm>
    </dsp:sp>
    <dsp:sp modelId="{E0E5B36E-53AF-40BB-BD3A-B85887341584}">
      <dsp:nvSpPr>
        <dsp:cNvPr id="0" name=""/>
        <dsp:cNvSpPr/>
      </dsp:nvSpPr>
      <dsp:spPr>
        <a:xfrm rot="3600000">
          <a:off x="4774566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4871545" y="1685853"/>
        <a:ext cx="767392" cy="193958"/>
      </dsp:txXfrm>
    </dsp:sp>
    <dsp:sp modelId="{277C20C8-1208-4B51-8AEE-972B33B6E070}">
      <dsp:nvSpPr>
        <dsp:cNvPr id="0" name=""/>
        <dsp:cNvSpPr/>
      </dsp:nvSpPr>
      <dsp:spPr>
        <a:xfrm>
          <a:off x="5093857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Konzepte</a:t>
          </a:r>
        </a:p>
      </dsp:txBody>
      <dsp:txXfrm>
        <a:off x="5120909" y="2668296"/>
        <a:ext cx="1793121" cy="869508"/>
      </dsp:txXfrm>
    </dsp:sp>
    <dsp:sp modelId="{5B19931F-0643-4DF8-82C7-038A16C29317}">
      <dsp:nvSpPr>
        <dsp:cNvPr id="0" name=""/>
        <dsp:cNvSpPr/>
      </dsp:nvSpPr>
      <dsp:spPr>
        <a:xfrm rot="10800000">
          <a:off x="4012338" y="2941419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 rot="10800000">
        <a:off x="4109317" y="3006072"/>
        <a:ext cx="767392" cy="193958"/>
      </dsp:txXfrm>
    </dsp:sp>
    <dsp:sp modelId="{F3D47350-2F31-4C6D-AADA-32C5C82359E4}">
      <dsp:nvSpPr>
        <dsp:cNvPr id="0" name=""/>
        <dsp:cNvSpPr/>
      </dsp:nvSpPr>
      <dsp:spPr>
        <a:xfrm>
          <a:off x="2044944" y="2641244"/>
          <a:ext cx="1847225" cy="923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Infrastruktur</a:t>
          </a:r>
        </a:p>
      </dsp:txBody>
      <dsp:txXfrm>
        <a:off x="2071996" y="2668296"/>
        <a:ext cx="1793121" cy="869508"/>
      </dsp:txXfrm>
    </dsp:sp>
    <dsp:sp modelId="{060A8819-AEB2-4EF7-8114-A8E4196B27EE}">
      <dsp:nvSpPr>
        <dsp:cNvPr id="0" name=""/>
        <dsp:cNvSpPr/>
      </dsp:nvSpPr>
      <dsp:spPr>
        <a:xfrm rot="18000000">
          <a:off x="3250109" y="1621200"/>
          <a:ext cx="961350" cy="32326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300" kern="1200"/>
        </a:p>
      </dsp:txBody>
      <dsp:txXfrm>
        <a:off x="3347088" y="1685853"/>
        <a:ext cx="767392" cy="1939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EF7E-2E10-4466-B56A-5A771387D2CA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F3C5-6D60-4467-B1B7-FA3AFA7106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6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16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AB6F64-62E4-426D-AC62-E8E95739B7F0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25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09FEE7-CFA4-4D67-9FF7-69DA891669EE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543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741B230-9365-4D85-BF35-3E245309B6D9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13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CB7D3E-CD79-46AB-8DFA-3560B31271E6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4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1A7D441-0447-4EFC-AB83-296D7AC962B3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74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94161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67388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758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84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133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25.01.2019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84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mailto:florian.nuxoll@gmx.ne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4" name="Grafik 3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8506DE2D-0977-4B9E-922D-84D47FAD8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2" y="2879743"/>
            <a:ext cx="3195394" cy="17221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8E33E7D-83CF-477B-BF1E-08AA8A67D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21" y="2666312"/>
            <a:ext cx="3224370" cy="2149055"/>
          </a:xfrm>
          <a:prstGeom prst="rect">
            <a:avLst/>
          </a:prstGeom>
        </p:spPr>
      </p:pic>
      <p:pic>
        <p:nvPicPr>
          <p:cNvPr id="7" name="Grafik 6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210A634C-CC68-4BD0-B1BA-35C98995E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109" y="2788872"/>
            <a:ext cx="3223225" cy="18130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DD7A094-1601-4167-B661-C0801D5443F4}"/>
              </a:ext>
            </a:extLst>
          </p:cNvPr>
          <p:cNvSpPr txBox="1"/>
          <p:nvPr/>
        </p:nvSpPr>
        <p:spPr>
          <a:xfrm>
            <a:off x="10238259" y="6396334"/>
            <a:ext cx="195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Florian Nuxoll</a:t>
            </a:r>
          </a:p>
        </p:txBody>
      </p:sp>
    </p:spTree>
    <p:extLst>
      <p:ext uri="{BB962C8B-B14F-4D97-AF65-F5344CB8AC3E}">
        <p14:creationId xmlns:p14="http://schemas.microsoft.com/office/powerpoint/2010/main" val="134726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2018D-A622-4F41-A9F3-1F7B21B2B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39CAEE0-5BC0-44FD-BA21-950940BDC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2186" y="1825625"/>
            <a:ext cx="24476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6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EB7EDB-64CB-4CCD-B8B0-E2C89641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06BDA15-13D7-4E01-A539-E5993EE88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6822" y="2931096"/>
            <a:ext cx="1438275" cy="6000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53E845-8AD3-482C-8DE5-A1033A436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628" y="2609850"/>
            <a:ext cx="1895475" cy="1066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FA36C1-1E31-44A4-B002-7B7282BBA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1162" y="2697733"/>
            <a:ext cx="1895475" cy="1066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E20BBBC-EF13-4E88-BC3A-C3CD65A4F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138" y="4638674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7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43F848-42A7-4F44-B3DD-04B6F49B0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653" y="1896169"/>
            <a:ext cx="5715128" cy="38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85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39D7E3-5EA6-4063-B806-5E4ACFA94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025" y="1420309"/>
            <a:ext cx="5777419" cy="528043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51A164E-7DE6-4DBA-9931-61DA1AB3E3B6}"/>
              </a:ext>
            </a:extLst>
          </p:cNvPr>
          <p:cNvSpPr/>
          <p:nvPr/>
        </p:nvSpPr>
        <p:spPr>
          <a:xfrm>
            <a:off x="0" y="62424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sz="1600" dirty="0">
              <a:solidFill>
                <a:srgbClr val="000000"/>
              </a:solidFill>
              <a:latin typeface="Rotis Sans Serif Std"/>
            </a:endParaRPr>
          </a:p>
          <a:p>
            <a:r>
              <a:rPr lang="de-DE" sz="1600" dirty="0">
                <a:solidFill>
                  <a:srgbClr val="000000"/>
                </a:solidFill>
                <a:latin typeface="Rotis Sans Serif Std"/>
              </a:rPr>
              <a:t> </a:t>
            </a:r>
            <a:r>
              <a:rPr lang="de-DE" dirty="0">
                <a:solidFill>
                  <a:srgbClr val="000000"/>
                </a:solidFill>
                <a:latin typeface="Rotis Sans Serif Std"/>
              </a:rPr>
              <a:t>medienbildung.sachsen.de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52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23646-55DB-4399-8737-802C0518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Kompetenzbereiche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87E00B8-821D-449A-8012-7836E25E1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1940171"/>
            <a:ext cx="1997120" cy="199712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FD71D81-8046-4755-9D06-170CFA463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1940171"/>
            <a:ext cx="1997120" cy="19971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1C0517-F1C5-45C3-AAE9-1F5503977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1933864"/>
            <a:ext cx="1997120" cy="19971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0C091C-AEEE-4D0A-A3BC-9471FC748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917" y="4241297"/>
            <a:ext cx="1997120" cy="19971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380BFC5-08B4-4565-8AB6-853BF93D7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688" y="4218493"/>
            <a:ext cx="1997120" cy="19971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17DF19D-E648-4C8D-AEB0-7EE52643D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9" y="4241297"/>
            <a:ext cx="1997120" cy="19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6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6162EC8-4DE6-4C90-B8C8-60C4FD802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25" y="1795808"/>
            <a:ext cx="4852750" cy="4351338"/>
          </a:xfrm>
        </p:spPr>
      </p:pic>
    </p:spTree>
    <p:extLst>
      <p:ext uri="{BB962C8B-B14F-4D97-AF65-F5344CB8AC3E}">
        <p14:creationId xmlns:p14="http://schemas.microsoft.com/office/powerpoint/2010/main" val="3581604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1650"/>
          </a:xfrm>
        </p:spPr>
        <p:txBody>
          <a:bodyPr>
            <a:normAutofit/>
          </a:bodyPr>
          <a:lstStyle/>
          <a:p>
            <a:pPr algn="ctr"/>
            <a:r>
              <a:rPr lang="de-DE" sz="6600" b="1" dirty="0"/>
              <a:t>Rolle der Schule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08AF8D-F9B0-4FB1-8AE4-BDCCD71F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68" y="1685561"/>
            <a:ext cx="11528535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94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/>
          </a:bodyPr>
          <a:lstStyle/>
          <a:p>
            <a:pPr algn="ctr"/>
            <a:r>
              <a:rPr lang="de-DE" sz="3600" b="1" dirty="0"/>
              <a:t>Medienbildung und digitale Bildung - endlich einfach, aber sinnhaft umsetzen</a:t>
            </a:r>
            <a:endParaRPr lang="de-DE" sz="36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A149C01-B3CD-42D8-A350-5FAA61F3E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29" y="1206431"/>
            <a:ext cx="4293280" cy="58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2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pic>
        <p:nvPicPr>
          <p:cNvPr id="4" name="Grafik 3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7808E750-7547-4839-BA4D-89B55460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0" y="3643527"/>
            <a:ext cx="4400550" cy="23717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53A1331-4B11-49C3-A062-D189698D8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7" y="3866197"/>
            <a:ext cx="3224370" cy="2149055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5A8007AF-A671-4B35-85D4-E48EC5776194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ECF28807-4422-4DED-9631-D7132DAF9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4158297"/>
            <a:ext cx="3301253" cy="18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pic>
        <p:nvPicPr>
          <p:cNvPr id="9" name="Grafik 8" descr="Ein Bild, das Person, Junge, sitzend, Kind enthält.&#10;&#10;Mit sehr hoher Zuverlässigkeit generierte Beschreibung">
            <a:extLst>
              <a:ext uri="{FF2B5EF4-FFF2-40B4-BE49-F238E27FC236}">
                <a16:creationId xmlns:a16="http://schemas.microsoft.com/office/drawing/2014/main" id="{69613C76-FBE0-4CF9-A370-F099DCE478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8" y="3838933"/>
            <a:ext cx="4008491" cy="22108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111714-C27A-42F1-9818-64EC18B9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5" y="4084323"/>
            <a:ext cx="3144766" cy="1965479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88B3DF5-482A-4965-803E-3160B0938DE7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05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51B30-8858-4189-98A2-85BC5702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download">
            <a:hlinkClick r:id="" action="ppaction://media"/>
            <a:extLst>
              <a:ext uri="{FF2B5EF4-FFF2-40B4-BE49-F238E27FC236}">
                <a16:creationId xmlns:a16="http://schemas.microsoft.com/office/drawing/2014/main" id="{0B473031-9480-478B-9C12-79894E317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6613" y="1451242"/>
            <a:ext cx="2758774" cy="48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2F5B8143-9912-48E1-AC9C-6E7BBB16C30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DA17EF53-0724-4A80-B779-366D4AA22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2" y="3073890"/>
            <a:ext cx="3224370" cy="2149055"/>
          </a:xfrm>
          <a:prstGeom prst="rect">
            <a:avLst/>
          </a:prstGeom>
        </p:spPr>
      </p:pic>
      <p:pic>
        <p:nvPicPr>
          <p:cNvPr id="6" name="Grafik 5" descr="Ein Bild, das Text, Whiteboard enthält.&#10;&#10;Mit hoher Zuverlässigkeit generierte Beschreibung">
            <a:extLst>
              <a:ext uri="{FF2B5EF4-FFF2-40B4-BE49-F238E27FC236}">
                <a16:creationId xmlns:a16="http://schemas.microsoft.com/office/drawing/2014/main" id="{E689CD94-B7AC-4E73-87AF-C4991384D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68" y="3073890"/>
            <a:ext cx="4200860" cy="1996327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2556F55-79CF-47FE-B337-189D76BB9CCC}"/>
              </a:ext>
            </a:extLst>
          </p:cNvPr>
          <p:cNvCxnSpPr/>
          <p:nvPr/>
        </p:nvCxnSpPr>
        <p:spPr>
          <a:xfrm>
            <a:off x="7281582" y="2795485"/>
            <a:ext cx="4686300" cy="23547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23D51A2-AFEA-4E4E-BB18-64BA5D14359E}"/>
              </a:ext>
            </a:extLst>
          </p:cNvPr>
          <p:cNvCxnSpPr>
            <a:cxnSpLocks/>
          </p:cNvCxnSpPr>
          <p:nvPr/>
        </p:nvCxnSpPr>
        <p:spPr>
          <a:xfrm flipV="1">
            <a:off x="7217932" y="3090083"/>
            <a:ext cx="4726642" cy="21328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1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8" name="AutoShape 2" descr="Bildergebnis für musically">
            <a:extLst>
              <a:ext uri="{FF2B5EF4-FFF2-40B4-BE49-F238E27FC236}">
                <a16:creationId xmlns:a16="http://schemas.microsoft.com/office/drawing/2014/main" id="{C2EB9CA2-DCC8-43DA-AE76-59CEE7ECB1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B97186A-9D5C-4A0F-90D9-6C3675E9802F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Person, sitzend, drinnen, Wand enthält.&#10;&#10;Mit sehr hoher Zuverlässigkeit generierte Beschreibung">
            <a:extLst>
              <a:ext uri="{FF2B5EF4-FFF2-40B4-BE49-F238E27FC236}">
                <a16:creationId xmlns:a16="http://schemas.microsoft.com/office/drawing/2014/main" id="{83659169-702D-442B-A528-F0167E055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7" y="2266301"/>
            <a:ext cx="5011479" cy="25057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C1F993B-55E8-4FB6-A9DF-C68B1E1A9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22" y="2208708"/>
            <a:ext cx="3494567" cy="26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F5CCED7-447A-4D4E-A2D5-864F473A4224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8755BEF4-9282-46EB-8DA1-60E787F454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24" y="2815256"/>
            <a:ext cx="3143111" cy="20618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FA9B2D9-78A1-4A0E-A5A3-4859E285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9" y="1963270"/>
            <a:ext cx="3244571" cy="3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3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50925-8C44-4690-A70A-81722E45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Vorüberlegungen</a:t>
            </a:r>
          </a:p>
        </p:txBody>
      </p:sp>
      <p:sp>
        <p:nvSpPr>
          <p:cNvPr id="12" name="AutoShape 2" descr="Bildergebnis für musically">
            <a:extLst>
              <a:ext uri="{FF2B5EF4-FFF2-40B4-BE49-F238E27FC236}">
                <a16:creationId xmlns:a16="http://schemas.microsoft.com/office/drawing/2014/main" id="{129CEBAF-90A8-4977-B535-5C8C8482D8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9606689B-1791-45F5-BEAF-F4BE0A3E27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388953"/>
              </p:ext>
            </p:extLst>
          </p:nvPr>
        </p:nvGraphicFramePr>
        <p:xfrm>
          <a:off x="1427480" y="2388093"/>
          <a:ext cx="8986027" cy="3565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7182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8AA8D5F-8B3F-4767-9E83-EC15C65A0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53B7F141-4939-45C9-A086-65F9458A8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39EAA93F-1E32-40BC-99C5-D2AAE9735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F288CA-516A-421E-A08C-783C91429DC1}"/>
              </a:ext>
            </a:extLst>
          </p:cNvPr>
          <p:cNvSpPr txBox="1"/>
          <p:nvPr/>
        </p:nvSpPr>
        <p:spPr>
          <a:xfrm>
            <a:off x="3904735" y="1751197"/>
            <a:ext cx="706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Infrastruktur (Hardware + Software)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9FB4E77-211F-4A09-BE42-0572D8337405}"/>
              </a:ext>
            </a:extLst>
          </p:cNvPr>
          <p:cNvSpPr txBox="1"/>
          <p:nvPr/>
        </p:nvSpPr>
        <p:spPr>
          <a:xfrm>
            <a:off x="3904735" y="3336400"/>
            <a:ext cx="874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Stellen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dirty="0">
                <a:solidFill>
                  <a:prstClr val="black"/>
                </a:solidFill>
                <a:latin typeface="Calibri" panose="020F0502020204030204"/>
              </a:rPr>
              <a:t>(Techniker, Systemadministratoren…)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56483-17CC-4DFD-B812-DCC2A64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Schritt für Schritt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D4E94D41-FA19-4B2B-ABA2-4DB884C198CD}"/>
              </a:ext>
            </a:extLst>
          </p:cNvPr>
          <p:cNvGraphicFramePr/>
          <p:nvPr>
            <p:extLst/>
          </p:nvPr>
        </p:nvGraphicFramePr>
        <p:xfrm>
          <a:off x="7181600" y="3321021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AE4814E-B8A7-4231-AC14-723837D2C51C}"/>
              </a:ext>
            </a:extLst>
          </p:cNvPr>
          <p:cNvGrpSpPr/>
          <p:nvPr/>
        </p:nvGrpSpPr>
        <p:grpSpPr>
          <a:xfrm>
            <a:off x="1864652" y="3321023"/>
            <a:ext cx="3145746" cy="1258298"/>
            <a:chOff x="2582" y="645593"/>
            <a:chExt cx="3145746" cy="1258298"/>
          </a:xfrm>
        </p:grpSpPr>
        <p:sp>
          <p:nvSpPr>
            <p:cNvPr id="6" name="Pfeil: Chevron 5">
              <a:extLst>
                <a:ext uri="{FF2B5EF4-FFF2-40B4-BE49-F238E27FC236}">
                  <a16:creationId xmlns:a16="http://schemas.microsoft.com/office/drawing/2014/main" id="{58CB70D9-197C-40BD-A024-C4079D3C35B0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feil: Chevron 4">
              <a:extLst>
                <a:ext uri="{FF2B5EF4-FFF2-40B4-BE49-F238E27FC236}">
                  <a16:creationId xmlns:a16="http://schemas.microsoft.com/office/drawing/2014/main" id="{D7BBD1AB-ABE8-4505-BA55-4DA8E4EC7B5E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A330409-2BFF-485E-B2D3-6F3BC1DE4D1A}"/>
              </a:ext>
            </a:extLst>
          </p:cNvPr>
          <p:cNvGrpSpPr/>
          <p:nvPr/>
        </p:nvGrpSpPr>
        <p:grpSpPr>
          <a:xfrm>
            <a:off x="4523126" y="3321021"/>
            <a:ext cx="3145747" cy="1258299"/>
            <a:chOff x="7746" y="348662"/>
            <a:chExt cx="4630400" cy="1852160"/>
          </a:xfrm>
        </p:grpSpPr>
        <p:sp>
          <p:nvSpPr>
            <p:cNvPr id="9" name="Pfeil: Chevron 8">
              <a:extLst>
                <a:ext uri="{FF2B5EF4-FFF2-40B4-BE49-F238E27FC236}">
                  <a16:creationId xmlns:a16="http://schemas.microsoft.com/office/drawing/2014/main" id="{D2F3BC0A-81C8-4316-88C0-A657B219A1C6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Pfeil: Chevron 4">
              <a:extLst>
                <a:ext uri="{FF2B5EF4-FFF2-40B4-BE49-F238E27FC236}">
                  <a16:creationId xmlns:a16="http://schemas.microsoft.com/office/drawing/2014/main" id="{64A8AA10-3099-4121-93B7-F77D87135926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2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Medienkonzept Klasse 3/4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7E0267-2AC8-402D-8E2B-D135B9C6A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A0A1125-B3DE-420E-AF3E-E6D6605AA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129" y="1206431"/>
            <a:ext cx="4293280" cy="58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90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BA95EB7-1E3A-437D-8932-77BED2223D1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Situation an Grundschulen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47EC7F2-F2C8-4C38-8166-D72DD2C663E4}"/>
              </a:ext>
            </a:extLst>
          </p:cNvPr>
          <p:cNvGrpSpPr/>
          <p:nvPr/>
        </p:nvGrpSpPr>
        <p:grpSpPr>
          <a:xfrm>
            <a:off x="1113423" y="1814107"/>
            <a:ext cx="4064000" cy="2032000"/>
            <a:chOff x="0" y="235515"/>
            <a:chExt cx="2805906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08D191C5-F060-42A2-AA9B-13577B92F6E1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D8CC18D5-0C88-46A9-AA3E-54E98C11ACFD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kern="1200" dirty="0">
                  <a:solidFill>
                    <a:schemeClr val="bg1"/>
                  </a:solidFill>
                </a:rPr>
                <a:t>AGs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812516D-7D2C-4F84-B98F-40D29075963F}"/>
              </a:ext>
            </a:extLst>
          </p:cNvPr>
          <p:cNvGrpSpPr/>
          <p:nvPr/>
        </p:nvGrpSpPr>
        <p:grpSpPr>
          <a:xfrm>
            <a:off x="6585536" y="1818847"/>
            <a:ext cx="4064000" cy="2013576"/>
            <a:chOff x="2424906" y="3778622"/>
            <a:chExt cx="3278187" cy="1639093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3E83B5D5-EC40-4C4F-ADAB-120DA9EEAD65}"/>
                </a:ext>
              </a:extLst>
            </p:cNvPr>
            <p:cNvSpPr/>
            <p:nvPr/>
          </p:nvSpPr>
          <p:spPr>
            <a:xfrm>
              <a:off x="2424906" y="3778622"/>
              <a:ext cx="3278187" cy="1639093"/>
            </a:xfrm>
            <a:prstGeom prst="roundRect">
              <a:avLst>
                <a:gd name="adj" fmla="val 10000"/>
              </a:avLst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hteck: abgerundete Ecken 4">
              <a:extLst>
                <a:ext uri="{FF2B5EF4-FFF2-40B4-BE49-F238E27FC236}">
                  <a16:creationId xmlns:a16="http://schemas.microsoft.com/office/drawing/2014/main" id="{F4EDF0D9-D9A4-4A89-834F-B2F39553C173}"/>
                </a:ext>
              </a:extLst>
            </p:cNvPr>
            <p:cNvSpPr txBox="1"/>
            <p:nvPr/>
          </p:nvSpPr>
          <p:spPr>
            <a:xfrm>
              <a:off x="2472913" y="3826629"/>
              <a:ext cx="3182173" cy="1543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b="1" dirty="0"/>
                <a:t>l</a:t>
              </a:r>
              <a:r>
                <a:rPr lang="de-DE" sz="3100" b="1" kern="1200" dirty="0"/>
                <a:t>ehrerspezifisch</a:t>
              </a:r>
              <a:endParaRPr lang="de-DE" sz="3100" kern="1200" dirty="0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F0722C5C-9D53-415E-8CDD-7F728C221EB9}"/>
              </a:ext>
            </a:extLst>
          </p:cNvPr>
          <p:cNvGrpSpPr/>
          <p:nvPr/>
        </p:nvGrpSpPr>
        <p:grpSpPr>
          <a:xfrm>
            <a:off x="3942575" y="4363950"/>
            <a:ext cx="4064000" cy="2032000"/>
            <a:chOff x="0" y="1066478"/>
            <a:chExt cx="8128000" cy="4064000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B6C19A78-D8D1-455E-8220-32BD7ECDBBF8}"/>
                </a:ext>
              </a:extLst>
            </p:cNvPr>
            <p:cNvSpPr/>
            <p:nvPr/>
          </p:nvSpPr>
          <p:spPr>
            <a:xfrm>
              <a:off x="0" y="1066478"/>
              <a:ext cx="8128000" cy="4064000"/>
            </a:xfrm>
            <a:prstGeom prst="roundRect">
              <a:avLst>
                <a:gd name="adj" fmla="val 10000"/>
              </a:avLst>
            </a:prstGeom>
            <a:solidFill>
              <a:srgbClr val="F0928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hteck: abgerundete Ecken 4">
              <a:extLst>
                <a:ext uri="{FF2B5EF4-FFF2-40B4-BE49-F238E27FC236}">
                  <a16:creationId xmlns:a16="http://schemas.microsoft.com/office/drawing/2014/main" id="{0E202176-C829-48E1-8A91-1D08D9035B55}"/>
                </a:ext>
              </a:extLst>
            </p:cNvPr>
            <p:cNvSpPr txBox="1"/>
            <p:nvPr/>
          </p:nvSpPr>
          <p:spPr>
            <a:xfrm>
              <a:off x="119030" y="1185508"/>
              <a:ext cx="7889940" cy="38259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600" b="1" kern="1200" dirty="0" err="1"/>
                <a:t>Leuchturm</a:t>
              </a:r>
              <a:r>
                <a:rPr lang="de-DE" sz="3600" b="1" kern="1200" dirty="0"/>
                <a:t>-projekte</a:t>
              </a:r>
              <a:endParaRPr lang="de-DE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4963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6265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F207D1-FAD4-4954-801F-EC111BDAEB20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44AF43-89E1-4B02-9A2A-86B029157126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6A72BDB3-3083-4677-B72A-41BB6C559042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383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8759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3" name="Grafik 2" descr="Ein Bild, das Schild, Flasche, Himmel, Text enthält.&#10;&#10;Automatisch generierte Beschreibung">
            <a:extLst>
              <a:ext uri="{FF2B5EF4-FFF2-40B4-BE49-F238E27FC236}">
                <a16:creationId xmlns:a16="http://schemas.microsoft.com/office/drawing/2014/main" id="{E06204D0-12E4-46D1-B6BC-25AC09274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54" y="1812168"/>
            <a:ext cx="2905125" cy="47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D50BED8-B7C9-4B3B-B8A3-E869BA9C7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01" y="1671491"/>
            <a:ext cx="5583699" cy="481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36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B6E90-8EC8-44A3-A6F6-8FA94C6C2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232011F-051A-4A33-82CA-65655541C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51109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AACE5DDE-3C05-4947-9C05-18A4C0990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343903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6D3FE5F-9F35-43ED-AE1E-2D6E40BAA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2391518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27DEEBFB-330E-4F52-96EA-51A6A41E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691823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20776-FF1F-45AE-8841-35E4C3F0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22"/>
            <a:ext cx="12192000" cy="1325563"/>
          </a:xfrm>
        </p:spPr>
        <p:txBody>
          <a:bodyPr/>
          <a:lstStyle/>
          <a:p>
            <a:pPr algn="ctr"/>
            <a:r>
              <a:rPr lang="de-DE" b="1" dirty="0"/>
              <a:t>Medienkonzept – Schritt für Schritt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04EFF5C-5DCC-4E1D-B59F-1F62BAC10E95}"/>
              </a:ext>
            </a:extLst>
          </p:cNvPr>
          <p:cNvSpPr/>
          <p:nvPr/>
        </p:nvSpPr>
        <p:spPr>
          <a:xfrm>
            <a:off x="3373271" y="1537454"/>
            <a:ext cx="5201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https://www.westermann.de/landing/medienbildung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1C40FD6B-ADE8-4225-B539-460416894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150" y="1947148"/>
            <a:ext cx="7625687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32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20776-FF1F-45AE-8841-35E4C3F0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22"/>
            <a:ext cx="12192000" cy="1325563"/>
          </a:xfrm>
        </p:spPr>
        <p:txBody>
          <a:bodyPr/>
          <a:lstStyle/>
          <a:p>
            <a:pPr algn="ctr"/>
            <a:r>
              <a:rPr lang="de-DE" b="1" dirty="0"/>
              <a:t>Medienkonzept – Schritt für Schritt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04EFF5C-5DCC-4E1D-B59F-1F62BAC10E95}"/>
              </a:ext>
            </a:extLst>
          </p:cNvPr>
          <p:cNvSpPr/>
          <p:nvPr/>
        </p:nvSpPr>
        <p:spPr>
          <a:xfrm>
            <a:off x="3373271" y="1537454"/>
            <a:ext cx="5201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https://www.westermann.de/landing/medienbildung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8F3A43-CD10-4B21-B275-88DB5E115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258" y="1906786"/>
            <a:ext cx="3689306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19F5FDC-7A65-497A-AE8A-3EB48563D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354" y="1906786"/>
            <a:ext cx="3577187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6991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20776-FF1F-45AE-8841-35E4C3F0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22"/>
            <a:ext cx="12192000" cy="1325563"/>
          </a:xfrm>
        </p:spPr>
        <p:txBody>
          <a:bodyPr/>
          <a:lstStyle/>
          <a:p>
            <a:pPr algn="ctr"/>
            <a:r>
              <a:rPr lang="de-DE" b="1" dirty="0"/>
              <a:t>Medienkonzept – Schritt für Schritt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DE19AB3-AD88-4A55-B601-68D53EF86F3F}"/>
              </a:ext>
            </a:extLst>
          </p:cNvPr>
          <p:cNvSpPr txBox="1"/>
          <p:nvPr/>
        </p:nvSpPr>
        <p:spPr>
          <a:xfrm flipH="1">
            <a:off x="2849912" y="216639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Eine Steuergruppe einrichten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8719C98-E366-4D2B-8250-6C82202D010B}"/>
              </a:ext>
            </a:extLst>
          </p:cNvPr>
          <p:cNvSpPr txBox="1"/>
          <p:nvPr/>
        </p:nvSpPr>
        <p:spPr>
          <a:xfrm flipH="1">
            <a:off x="2849912" y="547933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Ein Medienbildungskonzept erarbeiten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599C196-3A0F-4BC8-9FA7-4147B1EE8D57}"/>
              </a:ext>
            </a:extLst>
          </p:cNvPr>
          <p:cNvSpPr txBox="1"/>
          <p:nvPr/>
        </p:nvSpPr>
        <p:spPr>
          <a:xfrm flipH="1">
            <a:off x="2849912" y="3751551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Den Ist-Stand erheben</a:t>
            </a: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99532244-3446-45DF-8448-B97AFE1A5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3388994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EDD7D5A6-2D9C-4F2C-A1CA-E653FBA3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5117963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B010032F-A498-42B5-80A5-38F0937F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1660025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hape 2616">
            <a:extLst>
              <a:ext uri="{FF2B5EF4-FFF2-40B4-BE49-F238E27FC236}">
                <a16:creationId xmlns:a16="http://schemas.microsoft.com/office/drawing/2014/main" id="{3CB4F2E3-6BDB-49CE-B329-467A423C6744}"/>
              </a:ext>
            </a:extLst>
          </p:cNvPr>
          <p:cNvSpPr/>
          <p:nvPr/>
        </p:nvSpPr>
        <p:spPr>
          <a:xfrm>
            <a:off x="1007859" y="188276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  <p:sp>
        <p:nvSpPr>
          <p:cNvPr id="35" name="Shape 2683">
            <a:extLst>
              <a:ext uri="{FF2B5EF4-FFF2-40B4-BE49-F238E27FC236}">
                <a16:creationId xmlns:a16="http://schemas.microsoft.com/office/drawing/2014/main" id="{079FCE0A-B70A-41F9-93BF-77BE36372F74}"/>
              </a:ext>
            </a:extLst>
          </p:cNvPr>
          <p:cNvSpPr/>
          <p:nvPr/>
        </p:nvSpPr>
        <p:spPr>
          <a:xfrm>
            <a:off x="1206243" y="5305716"/>
            <a:ext cx="1012279" cy="103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  <p:sp>
        <p:nvSpPr>
          <p:cNvPr id="37" name="Shape 2616">
            <a:extLst>
              <a:ext uri="{FF2B5EF4-FFF2-40B4-BE49-F238E27FC236}">
                <a16:creationId xmlns:a16="http://schemas.microsoft.com/office/drawing/2014/main" id="{64973EF2-A253-4AF0-BDF7-463E960174B0}"/>
              </a:ext>
            </a:extLst>
          </p:cNvPr>
          <p:cNvSpPr/>
          <p:nvPr/>
        </p:nvSpPr>
        <p:spPr>
          <a:xfrm>
            <a:off x="1007859" y="361787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724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20776-FF1F-45AE-8841-35E4C3F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DE19AB3-AD88-4A55-B601-68D53EF86F3F}"/>
              </a:ext>
            </a:extLst>
          </p:cNvPr>
          <p:cNvSpPr txBox="1"/>
          <p:nvPr/>
        </p:nvSpPr>
        <p:spPr>
          <a:xfrm flipH="1">
            <a:off x="2849912" y="216639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Die erforderliche Ausstattung festlegen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8719C98-E366-4D2B-8250-6C82202D010B}"/>
              </a:ext>
            </a:extLst>
          </p:cNvPr>
          <p:cNvSpPr txBox="1"/>
          <p:nvPr/>
        </p:nvSpPr>
        <p:spPr>
          <a:xfrm flipH="1">
            <a:off x="2849912" y="547933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Kooperationen prüfen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599C196-3A0F-4BC8-9FA7-4147B1EE8D57}"/>
              </a:ext>
            </a:extLst>
          </p:cNvPr>
          <p:cNvSpPr txBox="1"/>
          <p:nvPr/>
        </p:nvSpPr>
        <p:spPr>
          <a:xfrm flipH="1">
            <a:off x="2849912" y="3751551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 Finanzierungskonzept erstellen</a:t>
            </a: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99532244-3446-45DF-8448-B97AFE1A5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3388994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EDD7D5A6-2D9C-4F2C-A1CA-E653FBA3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5117963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B010032F-A498-42B5-80A5-38F0937F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1660025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hape 2616">
            <a:extLst>
              <a:ext uri="{FF2B5EF4-FFF2-40B4-BE49-F238E27FC236}">
                <a16:creationId xmlns:a16="http://schemas.microsoft.com/office/drawing/2014/main" id="{3CB4F2E3-6BDB-49CE-B329-467A423C6744}"/>
              </a:ext>
            </a:extLst>
          </p:cNvPr>
          <p:cNvSpPr/>
          <p:nvPr/>
        </p:nvSpPr>
        <p:spPr>
          <a:xfrm>
            <a:off x="1007859" y="188276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  <p:sp>
        <p:nvSpPr>
          <p:cNvPr id="37" name="Shape 2616">
            <a:extLst>
              <a:ext uri="{FF2B5EF4-FFF2-40B4-BE49-F238E27FC236}">
                <a16:creationId xmlns:a16="http://schemas.microsoft.com/office/drawing/2014/main" id="{64973EF2-A253-4AF0-BDF7-463E960174B0}"/>
              </a:ext>
            </a:extLst>
          </p:cNvPr>
          <p:cNvSpPr/>
          <p:nvPr/>
        </p:nvSpPr>
        <p:spPr>
          <a:xfrm>
            <a:off x="1007859" y="361787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C2BB9D37-C66F-47EA-A2E6-56B142562425}"/>
              </a:ext>
            </a:extLst>
          </p:cNvPr>
          <p:cNvSpPr txBox="1">
            <a:spLocks/>
          </p:cNvSpPr>
          <p:nvPr/>
        </p:nvSpPr>
        <p:spPr>
          <a:xfrm>
            <a:off x="0" y="3002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Medienkonzept – Schritt für Schritt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1" name="Shape 2616">
            <a:extLst>
              <a:ext uri="{FF2B5EF4-FFF2-40B4-BE49-F238E27FC236}">
                <a16:creationId xmlns:a16="http://schemas.microsoft.com/office/drawing/2014/main" id="{599DE6B8-1770-44C9-93E8-97C76D4C6F8D}"/>
              </a:ext>
            </a:extLst>
          </p:cNvPr>
          <p:cNvSpPr/>
          <p:nvPr/>
        </p:nvSpPr>
        <p:spPr>
          <a:xfrm>
            <a:off x="1038352" y="5381553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8767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20776-FF1F-45AE-8841-35E4C3F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DE19AB3-AD88-4A55-B601-68D53EF86F3F}"/>
              </a:ext>
            </a:extLst>
          </p:cNvPr>
          <p:cNvSpPr txBox="1"/>
          <p:nvPr/>
        </p:nvSpPr>
        <p:spPr>
          <a:xfrm flipH="1">
            <a:off x="2849911" y="2166399"/>
            <a:ext cx="833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Rahmenbedingungen der Mediennutzung definieren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8719C98-E366-4D2B-8250-6C82202D010B}"/>
              </a:ext>
            </a:extLst>
          </p:cNvPr>
          <p:cNvSpPr txBox="1"/>
          <p:nvPr/>
        </p:nvSpPr>
        <p:spPr>
          <a:xfrm flipH="1">
            <a:off x="2849912" y="547933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 Fortbildungskonzept erarbeiten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599C196-3A0F-4BC8-9FA7-4147B1EE8D57}"/>
              </a:ext>
            </a:extLst>
          </p:cNvPr>
          <p:cNvSpPr txBox="1"/>
          <p:nvPr/>
        </p:nvSpPr>
        <p:spPr>
          <a:xfrm flipH="1">
            <a:off x="2849912" y="3751551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Wartung organisieren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99532244-3446-45DF-8448-B97AFE1A5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3388994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EDD7D5A6-2D9C-4F2C-A1CA-E653FBA3E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5162947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B010032F-A498-42B5-80A5-38F0937F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1660025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hape 2616">
            <a:extLst>
              <a:ext uri="{FF2B5EF4-FFF2-40B4-BE49-F238E27FC236}">
                <a16:creationId xmlns:a16="http://schemas.microsoft.com/office/drawing/2014/main" id="{3CB4F2E3-6BDB-49CE-B329-467A423C6744}"/>
              </a:ext>
            </a:extLst>
          </p:cNvPr>
          <p:cNvSpPr/>
          <p:nvPr/>
        </p:nvSpPr>
        <p:spPr>
          <a:xfrm>
            <a:off x="1007859" y="188276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  <p:sp>
        <p:nvSpPr>
          <p:cNvPr id="37" name="Shape 2616">
            <a:extLst>
              <a:ext uri="{FF2B5EF4-FFF2-40B4-BE49-F238E27FC236}">
                <a16:creationId xmlns:a16="http://schemas.microsoft.com/office/drawing/2014/main" id="{64973EF2-A253-4AF0-BDF7-463E960174B0}"/>
              </a:ext>
            </a:extLst>
          </p:cNvPr>
          <p:cNvSpPr/>
          <p:nvPr/>
        </p:nvSpPr>
        <p:spPr>
          <a:xfrm>
            <a:off x="1007859" y="361787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A06CC107-B51F-4C13-9B2D-854684170121}"/>
              </a:ext>
            </a:extLst>
          </p:cNvPr>
          <p:cNvSpPr txBox="1">
            <a:spLocks/>
          </p:cNvSpPr>
          <p:nvPr/>
        </p:nvSpPr>
        <p:spPr>
          <a:xfrm>
            <a:off x="0" y="3002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Medienkonzept – Schritt für Schritt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8" name="Shape 2616">
            <a:extLst>
              <a:ext uri="{FF2B5EF4-FFF2-40B4-BE49-F238E27FC236}">
                <a16:creationId xmlns:a16="http://schemas.microsoft.com/office/drawing/2014/main" id="{7F238D4C-AC1A-4D7E-9BB6-F2F28A6FA5B2}"/>
              </a:ext>
            </a:extLst>
          </p:cNvPr>
          <p:cNvSpPr/>
          <p:nvPr/>
        </p:nvSpPr>
        <p:spPr>
          <a:xfrm>
            <a:off x="1007858" y="542653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38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20776-FF1F-45AE-8841-35E4C3F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DE19AB3-AD88-4A55-B601-68D53EF86F3F}"/>
              </a:ext>
            </a:extLst>
          </p:cNvPr>
          <p:cNvSpPr txBox="1"/>
          <p:nvPr/>
        </p:nvSpPr>
        <p:spPr>
          <a:xfrm flipH="1">
            <a:off x="2849911" y="2166399"/>
            <a:ext cx="833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Erste Schritte umsetzen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599C196-3A0F-4BC8-9FA7-4147B1EE8D57}"/>
              </a:ext>
            </a:extLst>
          </p:cNvPr>
          <p:cNvSpPr txBox="1"/>
          <p:nvPr/>
        </p:nvSpPr>
        <p:spPr>
          <a:xfrm flipH="1">
            <a:off x="2849912" y="3751551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Evaluierung und Weiterentwicklung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99532244-3446-45DF-8448-B97AFE1A5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3388994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B010032F-A498-42B5-80A5-38F0937F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68" y="1660025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hape 2616">
            <a:extLst>
              <a:ext uri="{FF2B5EF4-FFF2-40B4-BE49-F238E27FC236}">
                <a16:creationId xmlns:a16="http://schemas.microsoft.com/office/drawing/2014/main" id="{3CB4F2E3-6BDB-49CE-B329-467A423C6744}"/>
              </a:ext>
            </a:extLst>
          </p:cNvPr>
          <p:cNvSpPr/>
          <p:nvPr/>
        </p:nvSpPr>
        <p:spPr>
          <a:xfrm>
            <a:off x="1007859" y="188276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  <p:sp>
        <p:nvSpPr>
          <p:cNvPr id="35" name="Shape 2683">
            <a:extLst>
              <a:ext uri="{FF2B5EF4-FFF2-40B4-BE49-F238E27FC236}">
                <a16:creationId xmlns:a16="http://schemas.microsoft.com/office/drawing/2014/main" id="{079FCE0A-B70A-41F9-93BF-77BE36372F74}"/>
              </a:ext>
            </a:extLst>
          </p:cNvPr>
          <p:cNvSpPr/>
          <p:nvPr/>
        </p:nvSpPr>
        <p:spPr>
          <a:xfrm>
            <a:off x="1206243" y="5305716"/>
            <a:ext cx="1012279" cy="103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  <p:sp>
        <p:nvSpPr>
          <p:cNvPr id="37" name="Shape 2616">
            <a:extLst>
              <a:ext uri="{FF2B5EF4-FFF2-40B4-BE49-F238E27FC236}">
                <a16:creationId xmlns:a16="http://schemas.microsoft.com/office/drawing/2014/main" id="{64973EF2-A253-4AF0-BDF7-463E960174B0}"/>
              </a:ext>
            </a:extLst>
          </p:cNvPr>
          <p:cNvSpPr/>
          <p:nvPr/>
        </p:nvSpPr>
        <p:spPr>
          <a:xfrm>
            <a:off x="1007859" y="361787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9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charset="0"/>
              <a:ea typeface="Lato Light" charset="0"/>
              <a:cs typeface="Lato Light" charset="0"/>
              <a:sym typeface="Gill San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CC5DC4-DFDB-4711-A8AD-8B9D30C77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D1E7AA77-2201-4D97-A975-20C114ACDDB0}"/>
              </a:ext>
            </a:extLst>
          </p:cNvPr>
          <p:cNvSpPr txBox="1">
            <a:spLocks/>
          </p:cNvSpPr>
          <p:nvPr/>
        </p:nvSpPr>
        <p:spPr>
          <a:xfrm>
            <a:off x="0" y="3002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Medienkonzept – Schritt für Schritt</a:t>
            </a:r>
          </a:p>
        </p:txBody>
      </p:sp>
    </p:spTree>
    <p:extLst>
      <p:ext uri="{BB962C8B-B14F-4D97-AF65-F5344CB8AC3E}">
        <p14:creationId xmlns:p14="http://schemas.microsoft.com/office/powerpoint/2010/main" val="26644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 animBg="1"/>
      <p:bldP spid="33" grpId="0" animBg="1"/>
      <p:bldP spid="34" grpId="0" animBg="1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46C39D-FD03-4FE8-88A6-AC3C9C2F4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907" y="1464040"/>
            <a:ext cx="8280123" cy="51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13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116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Kontakt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FC79D6-E989-4313-B172-FD9EB1EAFCEA}"/>
              </a:ext>
            </a:extLst>
          </p:cNvPr>
          <p:cNvSpPr txBox="1"/>
          <p:nvPr/>
        </p:nvSpPr>
        <p:spPr>
          <a:xfrm>
            <a:off x="3992880" y="2440057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2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BCCBE5-E7B2-4FA4-ABAD-669D5A2D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87" y="5075320"/>
            <a:ext cx="3486150" cy="13713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9BC7E8-7FF6-41B0-A9BA-705C600A8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47" y="5037791"/>
            <a:ext cx="1408858" cy="140885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B8EF0-9509-4977-8AE4-C396E3E9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E7844E-2E12-4FD5-AB5A-1AF1C1313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797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B6F7FFE-645F-428A-9891-1AC005A50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462274"/>
            <a:ext cx="9159240" cy="5151514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CB278528-7CA6-4767-B5DC-17B0C39464CC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31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1" dirty="0"/>
              <a:t>Odyssee</a:t>
            </a:r>
          </a:p>
        </p:txBody>
      </p:sp>
    </p:spTree>
    <p:extLst>
      <p:ext uri="{BB962C8B-B14F-4D97-AF65-F5344CB8AC3E}">
        <p14:creationId xmlns:p14="http://schemas.microsoft.com/office/powerpoint/2010/main" val="1982034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178A8DB8-D51C-476C-8CA4-A944AD7A1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40" y="1"/>
            <a:ext cx="12058059" cy="1283567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Kinder und digitale Medien – eine Gratwanderung für die Grundschule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39D7E3-5EA6-4063-B806-5E4ACFA94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025" y="1420309"/>
            <a:ext cx="5777419" cy="528043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51A164E-7DE6-4DBA-9931-61DA1AB3E3B6}"/>
              </a:ext>
            </a:extLst>
          </p:cNvPr>
          <p:cNvSpPr/>
          <p:nvPr/>
        </p:nvSpPr>
        <p:spPr>
          <a:xfrm>
            <a:off x="0" y="6242446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sz="1600" dirty="0">
              <a:solidFill>
                <a:srgbClr val="000000"/>
              </a:solidFill>
              <a:latin typeface="Rotis Sans Serif Std"/>
            </a:endParaRPr>
          </a:p>
          <a:p>
            <a:r>
              <a:rPr lang="de-DE" sz="1600" dirty="0">
                <a:solidFill>
                  <a:srgbClr val="000000"/>
                </a:solidFill>
                <a:latin typeface="Rotis Sans Serif Std"/>
              </a:rPr>
              <a:t> </a:t>
            </a:r>
            <a:r>
              <a:rPr lang="de-DE" dirty="0">
                <a:solidFill>
                  <a:srgbClr val="000000"/>
                </a:solidFill>
                <a:latin typeface="Rotis Sans Serif Std"/>
              </a:rPr>
              <a:t>medienbildung.sachsen.de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8315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6AB18F5-D740-4EC1-9006-4EC0B02A4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3" y="2352962"/>
            <a:ext cx="11144454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5009B-AA56-4843-8732-2E471B91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EE2B15A-F7CD-4269-95F1-B3523C74C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9885" y="1942109"/>
            <a:ext cx="72522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00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5009B-AA56-4843-8732-2E471B91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E3B7BCC-F2D5-4192-85B4-52A150812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444" y="1690688"/>
            <a:ext cx="73911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08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1BBD2-0858-49B4-868C-131D9C45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50F0516-5DCB-4C63-8D3A-5414D2622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49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Microsoft Office PowerPoint</Application>
  <PresentationFormat>Breitbild</PresentationFormat>
  <Paragraphs>72</Paragraphs>
  <Slides>41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41</vt:i4>
      </vt:variant>
    </vt:vector>
  </HeadingPairs>
  <TitlesOfParts>
    <vt:vector size="50" baseType="lpstr">
      <vt:lpstr>Arial</vt:lpstr>
      <vt:lpstr>Calibri</vt:lpstr>
      <vt:lpstr>Calibri Light</vt:lpstr>
      <vt:lpstr>Lato</vt:lpstr>
      <vt:lpstr>Lato Light</vt:lpstr>
      <vt:lpstr>Rotis Sans Serif Std</vt:lpstr>
      <vt:lpstr>Times New Roman</vt:lpstr>
      <vt:lpstr>Office</vt:lpstr>
      <vt:lpstr>1_Office</vt:lpstr>
      <vt:lpstr>Kinder und digitale Medien – eine Gratwanderung für die Grundschule</vt:lpstr>
      <vt:lpstr>PowerPoint-Präsentation</vt:lpstr>
      <vt:lpstr>Kinder und digitale Medien – eine Gratwanderung für die Grundschule</vt:lpstr>
      <vt:lpstr>Kinder und digitale Medien – eine Gratwanderung für die Grundschule</vt:lpstr>
      <vt:lpstr>Kinder und digitale Medien – eine Gratwanderung für die Grundschule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Kinder und digitale Medien – eine Gratwanderung für die Grundschule</vt:lpstr>
      <vt:lpstr>Kinder und digitale Medien – eine Gratwanderung für die Grundschule</vt:lpstr>
      <vt:lpstr>Kompetenzbereiche</vt:lpstr>
      <vt:lpstr>Rolle der Schule</vt:lpstr>
      <vt:lpstr>Rolle der Schule</vt:lpstr>
      <vt:lpstr>Medienbildung und digitale Bildung - endlich einfach, aber sinnhaft umsetzen</vt:lpstr>
      <vt:lpstr>Vorüberlegungen</vt:lpstr>
      <vt:lpstr>Vorüberlegungen</vt:lpstr>
      <vt:lpstr>Vorüberlegungen</vt:lpstr>
      <vt:lpstr>Vorüberlegungen</vt:lpstr>
      <vt:lpstr>Vorüberlegungen</vt:lpstr>
      <vt:lpstr>Vorüberlegungen</vt:lpstr>
      <vt:lpstr>PowerPoint-Präsentation</vt:lpstr>
      <vt:lpstr>Schritt für Schritt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Medienkonzept – Schritt für Schritt</vt:lpstr>
      <vt:lpstr>Medienkonzept – Schritt für Schritt</vt:lpstr>
      <vt:lpstr>Medienkonzept – Schritt für Schritt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111</cp:revision>
  <dcterms:created xsi:type="dcterms:W3CDTF">2016-02-12T09:10:51Z</dcterms:created>
  <dcterms:modified xsi:type="dcterms:W3CDTF">2019-01-25T20:55:56Z</dcterms:modified>
</cp:coreProperties>
</file>