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1"/>
  </p:notesMasterIdLst>
  <p:sldIdLst>
    <p:sldId id="270" r:id="rId3"/>
    <p:sldId id="463" r:id="rId4"/>
    <p:sldId id="418" r:id="rId5"/>
    <p:sldId id="582" r:id="rId6"/>
    <p:sldId id="422" r:id="rId7"/>
    <p:sldId id="424" r:id="rId8"/>
    <p:sldId id="459" r:id="rId9"/>
    <p:sldId id="458" r:id="rId10"/>
    <p:sldId id="453" r:id="rId11"/>
    <p:sldId id="454" r:id="rId12"/>
    <p:sldId id="455" r:id="rId13"/>
    <p:sldId id="456" r:id="rId14"/>
    <p:sldId id="419" r:id="rId15"/>
    <p:sldId id="471" r:id="rId16"/>
    <p:sldId id="473" r:id="rId17"/>
    <p:sldId id="426" r:id="rId18"/>
    <p:sldId id="427" r:id="rId19"/>
    <p:sldId id="428" r:id="rId20"/>
    <p:sldId id="429" r:id="rId21"/>
    <p:sldId id="430" r:id="rId22"/>
    <p:sldId id="434" r:id="rId23"/>
    <p:sldId id="436" r:id="rId24"/>
    <p:sldId id="438" r:id="rId25"/>
    <p:sldId id="437" r:id="rId26"/>
    <p:sldId id="592" r:id="rId27"/>
    <p:sldId id="461" r:id="rId28"/>
    <p:sldId id="583" r:id="rId29"/>
    <p:sldId id="474" r:id="rId30"/>
    <p:sldId id="475" r:id="rId31"/>
    <p:sldId id="528" r:id="rId32"/>
    <p:sldId id="529" r:id="rId33"/>
    <p:sldId id="530" r:id="rId34"/>
    <p:sldId id="404" r:id="rId35"/>
    <p:sldId id="405" r:id="rId36"/>
    <p:sldId id="399" r:id="rId37"/>
    <p:sldId id="400" r:id="rId38"/>
    <p:sldId id="545" r:id="rId39"/>
    <p:sldId id="535" r:id="rId40"/>
    <p:sldId id="557" r:id="rId41"/>
    <p:sldId id="538" r:id="rId42"/>
    <p:sldId id="558" r:id="rId43"/>
    <p:sldId id="559" r:id="rId44"/>
    <p:sldId id="560" r:id="rId45"/>
    <p:sldId id="561" r:id="rId46"/>
    <p:sldId id="562" r:id="rId47"/>
    <p:sldId id="571" r:id="rId48"/>
    <p:sldId id="572" r:id="rId49"/>
    <p:sldId id="573" r:id="rId50"/>
    <p:sldId id="574" r:id="rId51"/>
    <p:sldId id="575" r:id="rId52"/>
    <p:sldId id="576" r:id="rId53"/>
    <p:sldId id="577" r:id="rId54"/>
    <p:sldId id="578" r:id="rId55"/>
    <p:sldId id="579" r:id="rId56"/>
    <p:sldId id="365" r:id="rId57"/>
    <p:sldId id="409" r:id="rId58"/>
    <p:sldId id="451" r:id="rId59"/>
    <p:sldId id="410" r:id="rId60"/>
    <p:sldId id="370" r:id="rId61"/>
    <p:sldId id="371" r:id="rId62"/>
    <p:sldId id="482" r:id="rId63"/>
    <p:sldId id="580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492" r:id="rId72"/>
    <p:sldId id="493" r:id="rId73"/>
    <p:sldId id="494" r:id="rId74"/>
    <p:sldId id="591" r:id="rId75"/>
    <p:sldId id="495" r:id="rId76"/>
    <p:sldId id="540" r:id="rId77"/>
    <p:sldId id="581" r:id="rId78"/>
    <p:sldId id="588" r:id="rId79"/>
    <p:sldId id="586" r:id="rId80"/>
    <p:sldId id="570" r:id="rId81"/>
    <p:sldId id="496" r:id="rId82"/>
    <p:sldId id="543" r:id="rId83"/>
    <p:sldId id="564" r:id="rId84"/>
    <p:sldId id="566" r:id="rId85"/>
    <p:sldId id="519" r:id="rId86"/>
    <p:sldId id="467" r:id="rId87"/>
    <p:sldId id="468" r:id="rId88"/>
    <p:sldId id="466" r:id="rId89"/>
    <p:sldId id="469" r:id="rId9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270"/>
          </p14:sldIdLst>
        </p14:section>
        <p14:section name="Zusammenfassungsabschnitt" id="{88F39299-E065-4692-9747-8864A9A3584E}">
          <p14:sldIdLst>
            <p14:sldId id="463"/>
          </p14:sldIdLst>
        </p14:section>
        <p14:section name="Begriffs" id="{7DCC5392-F666-4188-84EC-331060738DF7}">
          <p14:sldIdLst>
            <p14:sldId id="418"/>
            <p14:sldId id="582"/>
            <p14:sldId id="422"/>
          </p14:sldIdLst>
        </p14:section>
        <p14:section name="Rolle der Schule" id="{A33735FB-1E2E-4EF4-8996-12878D5629A9}">
          <p14:sldIdLst>
            <p14:sldId id="424"/>
            <p14:sldId id="459"/>
          </p14:sldIdLst>
        </p14:section>
        <p14:section name="Odysee" id="{E26EE426-C137-4592-B2E9-5776AD9EFD39}">
          <p14:sldIdLst>
            <p14:sldId id="458"/>
            <p14:sldId id="453"/>
            <p14:sldId id="454"/>
            <p14:sldId id="455"/>
            <p14:sldId id="456"/>
            <p14:sldId id="419"/>
            <p14:sldId id="471"/>
            <p14:sldId id="473"/>
            <p14:sldId id="426"/>
            <p14:sldId id="427"/>
            <p14:sldId id="428"/>
            <p14:sldId id="429"/>
            <p14:sldId id="430"/>
            <p14:sldId id="434"/>
            <p14:sldId id="436"/>
            <p14:sldId id="438"/>
            <p14:sldId id="437"/>
            <p14:sldId id="592"/>
          </p14:sldIdLst>
        </p14:section>
        <p14:section name="Medienwelten" id="{244F34FF-6F76-467A-9949-DC14396A0F38}">
          <p14:sldIdLst>
            <p14:sldId id="461"/>
            <p14:sldId id="583"/>
            <p14:sldId id="474"/>
            <p14:sldId id="475"/>
            <p14:sldId id="528"/>
            <p14:sldId id="529"/>
            <p14:sldId id="530"/>
            <p14:sldId id="404"/>
            <p14:sldId id="405"/>
            <p14:sldId id="399"/>
            <p14:sldId id="400"/>
          </p14:sldIdLst>
        </p14:section>
        <p14:section name="Schritt" id="{B9AE3EED-2959-4E8D-BD4B-CD322926D134}">
          <p14:sldIdLst>
            <p14:sldId id="545"/>
            <p14:sldId id="535"/>
            <p14:sldId id="557"/>
            <p14:sldId id="538"/>
            <p14:sldId id="558"/>
            <p14:sldId id="559"/>
            <p14:sldId id="560"/>
            <p14:sldId id="561"/>
            <p14:sldId id="562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365"/>
            <p14:sldId id="409"/>
            <p14:sldId id="451"/>
            <p14:sldId id="410"/>
            <p14:sldId id="370"/>
            <p14:sldId id="371"/>
            <p14:sldId id="482"/>
            <p14:sldId id="580"/>
            <p14:sldId id="483"/>
            <p14:sldId id="484"/>
            <p14:sldId id="485"/>
            <p14:sldId id="486"/>
            <p14:sldId id="487"/>
            <p14:sldId id="488"/>
            <p14:sldId id="489"/>
            <p14:sldId id="492"/>
            <p14:sldId id="493"/>
            <p14:sldId id="494"/>
            <p14:sldId id="591"/>
            <p14:sldId id="495"/>
            <p14:sldId id="540"/>
            <p14:sldId id="581"/>
            <p14:sldId id="588"/>
            <p14:sldId id="586"/>
            <p14:sldId id="570"/>
            <p14:sldId id="496"/>
            <p14:sldId id="543"/>
            <p14:sldId id="564"/>
            <p14:sldId id="566"/>
            <p14:sldId id="519"/>
            <p14:sldId id="467"/>
            <p14:sldId id="468"/>
            <p14:sldId id="466"/>
            <p14:sldId id="4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9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A627E0B4-E668-4D14-80B1-75D3FEE2D2F8}"/>
    <pc:docChg chg="delSld modSection">
      <pc:chgData name="Florian Nuxoll" userId="c112223b0a12bea3" providerId="LiveId" clId="{A627E0B4-E668-4D14-80B1-75D3FEE2D2F8}" dt="2018-11-14T13:29:16.267" v="4" actId="2696"/>
      <pc:docMkLst>
        <pc:docMk/>
      </pc:docMkLst>
      <pc:sldChg chg="del">
        <pc:chgData name="Florian Nuxoll" userId="c112223b0a12bea3" providerId="LiveId" clId="{A627E0B4-E668-4D14-80B1-75D3FEE2D2F8}" dt="2018-11-14T13:29:04.526" v="0" actId="2696"/>
        <pc:sldMkLst>
          <pc:docMk/>
          <pc:sldMk cId="3779276758" sldId="541"/>
        </pc:sldMkLst>
      </pc:sldChg>
      <pc:sldChg chg="del">
        <pc:chgData name="Florian Nuxoll" userId="c112223b0a12bea3" providerId="LiveId" clId="{A627E0B4-E668-4D14-80B1-75D3FEE2D2F8}" dt="2018-11-14T13:29:04.546" v="1" actId="2696"/>
        <pc:sldMkLst>
          <pc:docMk/>
          <pc:sldMk cId="2546998634" sldId="584"/>
        </pc:sldMkLst>
      </pc:sldChg>
      <pc:sldChg chg="del">
        <pc:chgData name="Florian Nuxoll" userId="c112223b0a12bea3" providerId="LiveId" clId="{A627E0B4-E668-4D14-80B1-75D3FEE2D2F8}" dt="2018-11-14T13:29:04.576" v="2" actId="2696"/>
        <pc:sldMkLst>
          <pc:docMk/>
          <pc:sldMk cId="1501057207" sldId="585"/>
        </pc:sldMkLst>
      </pc:sldChg>
      <pc:sldChg chg="del">
        <pc:chgData name="Florian Nuxoll" userId="c112223b0a12bea3" providerId="LiveId" clId="{A627E0B4-E668-4D14-80B1-75D3FEE2D2F8}" dt="2018-11-14T13:29:16.232" v="3" actId="2696"/>
        <pc:sldMkLst>
          <pc:docMk/>
          <pc:sldMk cId="4088131938" sldId="587"/>
        </pc:sldMkLst>
      </pc:sldChg>
      <pc:sldChg chg="del">
        <pc:chgData name="Florian Nuxoll" userId="c112223b0a12bea3" providerId="LiveId" clId="{A627E0B4-E668-4D14-80B1-75D3FEE2D2F8}" dt="2018-11-14T13:29:16.267" v="4" actId="2696"/>
        <pc:sldMkLst>
          <pc:docMk/>
          <pc:sldMk cId="616868724" sldId="5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Infrastruktur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14.11.2018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clients.kulturbanause.de/100525-medienwelten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mailto:florian.nuxoll@gmx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9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Medienbildung und digitale Bildung - endlich einfach, aber sinnhaft umsetzen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49C01-B3CD-42D8-A350-5FAA61F3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808E750-7547-4839-BA4D-89B55460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3A1331-4B11-49C3-A062-D189698D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A8007AF-A671-4B35-85D4-E48EC577619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ECF28807-4422-4DED-9631-D7132DAF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9" name="Grafik 8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69613C76-FBE0-4CF9-A370-F099DCE47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111714-C27A-42F1-9818-64EC18B9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88B3DF5-482A-4965-803E-3160B0938DE7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F5B8143-9912-48E1-AC9C-6E7BBB16C30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A17EF53-0724-4A80-B779-366D4AA22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3073890"/>
            <a:ext cx="3224370" cy="2149055"/>
          </a:xfrm>
          <a:prstGeom prst="rect">
            <a:avLst/>
          </a:prstGeom>
        </p:spPr>
      </p:pic>
      <p:pic>
        <p:nvPicPr>
          <p:cNvPr id="6" name="Grafik 5" descr="Ein Bild, das Text, Whiteboard enthält.&#10;&#10;Mit hoher Zuverlässigkeit generierte Beschreibung">
            <a:extLst>
              <a:ext uri="{FF2B5EF4-FFF2-40B4-BE49-F238E27FC236}">
                <a16:creationId xmlns:a16="http://schemas.microsoft.com/office/drawing/2014/main" id="{E689CD94-B7AC-4E73-87AF-C499138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68" y="3073890"/>
            <a:ext cx="4200860" cy="1996327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556F55-79CF-47FE-B337-189D76BB9CCC}"/>
              </a:ext>
            </a:extLst>
          </p:cNvPr>
          <p:cNvCxnSpPr/>
          <p:nvPr/>
        </p:nvCxnSpPr>
        <p:spPr>
          <a:xfrm>
            <a:off x="7281582" y="2795485"/>
            <a:ext cx="4686300" cy="2354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23D51A2-AFEA-4E4E-BB18-64BA5D14359E}"/>
              </a:ext>
            </a:extLst>
          </p:cNvPr>
          <p:cNvCxnSpPr>
            <a:cxnSpLocks/>
          </p:cNvCxnSpPr>
          <p:nvPr/>
        </p:nvCxnSpPr>
        <p:spPr>
          <a:xfrm flipV="1">
            <a:off x="7217932" y="3090083"/>
            <a:ext cx="4726642" cy="2132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1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8" name="AutoShape 2" descr="Bildergebnis für musically">
            <a:extLst>
              <a:ext uri="{FF2B5EF4-FFF2-40B4-BE49-F238E27FC236}">
                <a16:creationId xmlns:a16="http://schemas.microsoft.com/office/drawing/2014/main" id="{C2EB9CA2-DCC8-43DA-AE76-59CEE7ECB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B97186A-9D5C-4A0F-90D9-6C3675E9802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83659169-702D-442B-A528-F0167E055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1F993B-55E8-4FB6-A9DF-C68B1E1A9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F5CCED7-447A-4D4E-A2D5-864F473A422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8755BEF4-9282-46EB-8DA1-60E787F45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FA9B2D9-78A1-4A0E-A5A3-4859E285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E3F31C-BF15-449B-9D6E-FC247DD2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9" y="1597343"/>
            <a:ext cx="8098874" cy="490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1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2375" y="271513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2C8CAB-78F1-4A29-9A1C-E775C5B13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38" y="2563800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7DD2932-5382-4845-BA54-6AE3A55B3EE7}"/>
              </a:ext>
            </a:extLst>
          </p:cNvPr>
          <p:cNvSpPr/>
          <p:nvPr/>
        </p:nvSpPr>
        <p:spPr>
          <a:xfrm>
            <a:off x="2235198" y="4493935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CF38D-302E-49EB-B7C7-A054A1D8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Medienkonzept erstellen und umsetzen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130A5EAE-332A-416B-8459-90B47B721B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213774"/>
                  </p:ext>
                </p:extLst>
              </p:nvPr>
            </p:nvGraphicFramePr>
            <p:xfrm>
              <a:off x="838200" y="1564079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7DCC5392-F666-4188-84EC-331060738DF7}">
                    <psuz:zmPr id="{CF4FE2A6-C3EB-4D36-B874-2BC30580584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33735FB-1E2E-4EF4-8996-12878D5629A9}">
                    <psuz:zmPr id="{4932E111-7007-453A-BB62-645C96B911E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26EE426-C137-4592-B2E9-5776AD9EFD39}">
                    <psuz:zmPr id="{CA58A25F-0F25-42BD-9C72-9F942239D1D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44F34FF-6F76-467A-9949-DC14396A0F38}">
                    <psuz:zmPr id="{78D54EE2-C7FF-4719-8AD1-B794E2F82EC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130A5EAE-332A-416B-8459-90B47B721BC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564079"/>
                <a:ext cx="10515600" cy="4351338"/>
                <a:chOff x="838200" y="1564079"/>
                <a:chExt cx="10515600" cy="4351338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716376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716376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3805018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1270" y="3805018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87727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88953"/>
              </p:ext>
            </p:extLst>
          </p:nvPr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8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8658B07-9161-4153-B7FC-1E3926A92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EB8E499-A65F-4DE1-9C63-ED3E14549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EA66F337-0CB0-4CA0-A6EB-F87ED7F2A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4CFD3D-5717-48B0-8464-66C0E20268A2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10409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AE8522C-5665-4595-AB26-E9C39D8B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55A2B15-ED86-470F-90CB-53BAA10C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F23024E2-344B-4DC5-8F27-81C20D45F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FB8AEB1-70EA-4546-9A04-E1C3D6FA7DB2}"/>
              </a:ext>
            </a:extLst>
          </p:cNvPr>
          <p:cNvSpPr/>
          <p:nvPr/>
        </p:nvSpPr>
        <p:spPr>
          <a:xfrm>
            <a:off x="3688079" y="1475939"/>
            <a:ext cx="9550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b="1" dirty="0"/>
              <a:t>Effektivität digitaler Medien </a:t>
            </a:r>
          </a:p>
          <a:p>
            <a:endParaRPr lang="de-DE" dirty="0"/>
          </a:p>
          <a:p>
            <a:r>
              <a:rPr lang="de-DE" dirty="0"/>
              <a:t>Meta-Analyse hinsichtlich Mathematikleistungen (Cheung &amp; Slavin, 2013) </a:t>
            </a:r>
          </a:p>
          <a:p>
            <a:endParaRPr lang="de-DE" dirty="0"/>
          </a:p>
          <a:p>
            <a:r>
              <a:rPr lang="de-DE" dirty="0"/>
              <a:t>- Experimenteller Vergleich </a:t>
            </a:r>
          </a:p>
          <a:p>
            <a:r>
              <a:rPr lang="de-DE" dirty="0"/>
              <a:t>- Unterricht mit digitalen Medien vs. traditioneller Unterricht </a:t>
            </a:r>
          </a:p>
          <a:p>
            <a:r>
              <a:rPr lang="de-DE" dirty="0"/>
              <a:t>- 74 Studien mit insgesamt 56.886 </a:t>
            </a:r>
            <a:r>
              <a:rPr lang="de-DE" dirty="0" err="1"/>
              <a:t>SuS</a:t>
            </a:r>
            <a:r>
              <a:rPr lang="de-DE" dirty="0"/>
              <a:t> (davon 25.331 Sekundarstufe)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8AA9D6-0F1A-4E90-856F-5DD5B3272293}"/>
              </a:ext>
            </a:extLst>
          </p:cNvPr>
          <p:cNvSpPr/>
          <p:nvPr/>
        </p:nvSpPr>
        <p:spPr>
          <a:xfrm>
            <a:off x="3789680" y="459935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sz="4000" b="1" dirty="0"/>
              <a:t>-&gt; Effektgröße: 0.15 </a:t>
            </a:r>
          </a:p>
        </p:txBody>
      </p:sp>
    </p:spTree>
    <p:extLst>
      <p:ext uri="{BB962C8B-B14F-4D97-AF65-F5344CB8AC3E}">
        <p14:creationId xmlns:p14="http://schemas.microsoft.com/office/powerpoint/2010/main" val="37062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E791E16-058B-4282-95FE-74BDDBDC4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59C0344-2580-4EB2-9603-1343D75D4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9E63509-A40D-413B-BCF2-DCCA20E2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8589A6-9CB4-4481-BAFE-CFF3696CE644}"/>
              </a:ext>
            </a:extLst>
          </p:cNvPr>
          <p:cNvSpPr txBox="1"/>
          <p:nvPr/>
        </p:nvSpPr>
        <p:spPr>
          <a:xfrm>
            <a:off x="4443731" y="1751197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effektive und effiziente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491CFA-80CF-4804-B463-E23639035523}"/>
              </a:ext>
            </a:extLst>
          </p:cNvPr>
          <p:cNvSpPr txBox="1"/>
          <p:nvPr/>
        </p:nvSpPr>
        <p:spPr>
          <a:xfrm>
            <a:off x="4443731" y="3163986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praxiserprobte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EFA00A-EEC5-46E8-8A5B-8A4D6BF5E3CC}"/>
              </a:ext>
            </a:extLst>
          </p:cNvPr>
          <p:cNvSpPr txBox="1"/>
          <p:nvPr/>
        </p:nvSpPr>
        <p:spPr>
          <a:xfrm>
            <a:off x="4443731" y="4576775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Digitalisierung nicht als Selbstzweck?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8AA8D5F-8B3F-4767-9E83-EC15C65A0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3B7F141-4939-45C9-A086-65F9458A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9EAA93F-1E32-40BC-99C5-D2AAE973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F288CA-516A-421E-A08C-783C91429DC1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Infrastruktur (Hardware + Software)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FB4E77-211F-4A09-BE42-0572D8337405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(Techniker, Systemadministratoren…)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 für Schritt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4E94D41-FA19-4B2B-ABA2-4DB884C198CD}"/>
              </a:ext>
            </a:extLst>
          </p:cNvPr>
          <p:cNvGraphicFramePr/>
          <p:nvPr>
            <p:extLst/>
          </p:nvPr>
        </p:nvGraphicFramePr>
        <p:xfrm>
          <a:off x="7181600" y="332102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E4814E-B8A7-4231-AC14-723837D2C51C}"/>
              </a:ext>
            </a:extLst>
          </p:cNvPr>
          <p:cNvGrpSpPr/>
          <p:nvPr/>
        </p:nvGrpSpPr>
        <p:grpSpPr>
          <a:xfrm>
            <a:off x="1864652" y="3321023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58CB70D9-197C-40BD-A024-C4079D3C35B0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D7BBD1AB-ABE8-4505-BA55-4DA8E4EC7B5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A330409-2BFF-485E-B2D3-6F3BC1DE4D1A}"/>
              </a:ext>
            </a:extLst>
          </p:cNvPr>
          <p:cNvGrpSpPr/>
          <p:nvPr/>
        </p:nvGrpSpPr>
        <p:grpSpPr>
          <a:xfrm>
            <a:off x="4523126" y="3321021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D2F3BC0A-81C8-4316-88C0-A657B219A1C6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64A8AA10-3099-4121-93B7-F77D8713592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2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7E0267-2AC8-402D-8E2B-D135B9C6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0A1125-B3DE-420E-AF3E-E6D6605A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927C7C-6857-4F8A-9578-B6F4E966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3" y="2324486"/>
            <a:ext cx="9705673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47EC7F2-F2C8-4C38-8166-D72DD2C663E4}"/>
              </a:ext>
            </a:extLst>
          </p:cNvPr>
          <p:cNvGrpSpPr/>
          <p:nvPr/>
        </p:nvGrpSpPr>
        <p:grpSpPr>
          <a:xfrm>
            <a:off x="1113423" y="1814107"/>
            <a:ext cx="4064000" cy="2032000"/>
            <a:chOff x="0" y="235515"/>
            <a:chExt cx="2805906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08D191C5-F060-42A2-AA9B-13577B92F6E1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D8CC18D5-0C88-46A9-AA3E-54E98C11ACF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812516D-7D2C-4F84-B98F-40D29075963F}"/>
              </a:ext>
            </a:extLst>
          </p:cNvPr>
          <p:cNvGrpSpPr/>
          <p:nvPr/>
        </p:nvGrpSpPr>
        <p:grpSpPr>
          <a:xfrm>
            <a:off x="6585536" y="1818847"/>
            <a:ext cx="4064000" cy="2013576"/>
            <a:chOff x="2424906" y="3778622"/>
            <a:chExt cx="3278187" cy="1639093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E83B5D5-EC40-4C4F-ADAB-120DA9EEAD65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hteck: abgerundete Ecken 4">
              <a:extLst>
                <a:ext uri="{FF2B5EF4-FFF2-40B4-BE49-F238E27FC236}">
                  <a16:creationId xmlns:a16="http://schemas.microsoft.com/office/drawing/2014/main" id="{F4EDF0D9-D9A4-4A89-834F-B2F39553C173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722C5C-9D53-415E-8CDD-7F728C221EB9}"/>
              </a:ext>
            </a:extLst>
          </p:cNvPr>
          <p:cNvGrpSpPr/>
          <p:nvPr/>
        </p:nvGrpSpPr>
        <p:grpSpPr>
          <a:xfrm>
            <a:off x="3942575" y="4363950"/>
            <a:ext cx="4064000" cy="2032000"/>
            <a:chOff x="0" y="1066478"/>
            <a:chExt cx="8128000" cy="4064000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B6C19A78-D8D1-455E-8220-32BD7ECDBBF8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rgbClr val="F092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hteck: abgerundete Ecken 4">
              <a:extLst>
                <a:ext uri="{FF2B5EF4-FFF2-40B4-BE49-F238E27FC236}">
                  <a16:creationId xmlns:a16="http://schemas.microsoft.com/office/drawing/2014/main" id="{0E202176-C829-48E1-8A91-1D08D9035B55}"/>
                </a:ext>
              </a:extLst>
            </p:cNvPr>
            <p:cNvSpPr txBox="1"/>
            <p:nvPr/>
          </p:nvSpPr>
          <p:spPr>
            <a:xfrm>
              <a:off x="119030" y="1185508"/>
              <a:ext cx="7889940" cy="3825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 err="1"/>
                <a:t>Leuchturm</a:t>
              </a:r>
              <a:r>
                <a:rPr lang="de-DE" sz="3600" b="1" kern="1200" dirty="0"/>
                <a:t>-projekte</a:t>
              </a:r>
              <a:endParaRPr lang="de-DE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96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84219B-5B88-4745-8F09-BFA975321085}"/>
              </a:ext>
            </a:extLst>
          </p:cNvPr>
          <p:cNvGrpSpPr/>
          <p:nvPr/>
        </p:nvGrpSpPr>
        <p:grpSpPr>
          <a:xfrm>
            <a:off x="3779044" y="2795496"/>
            <a:ext cx="4064000" cy="2032000"/>
            <a:chOff x="0" y="235515"/>
            <a:chExt cx="2805906" cy="1402953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2106E41-1833-407C-AA15-B38AA90EB48C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76D876A0-89FA-4A90-B6D6-7A9294F1D21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dirty="0">
                  <a:solidFill>
                    <a:schemeClr val="bg1"/>
                  </a:solidFill>
                </a:rPr>
                <a:t>Wer ist zuständig?</a:t>
              </a:r>
              <a:endParaRPr lang="de-DE" sz="3600" b="1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66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C1905C-6ED6-4541-9080-5C00C243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24" y="1887769"/>
            <a:ext cx="6867951" cy="4351338"/>
          </a:xfrm>
        </p:spPr>
      </p:pic>
    </p:spTree>
    <p:extLst>
      <p:ext uri="{BB962C8B-B14F-4D97-AF65-F5344CB8AC3E}">
        <p14:creationId xmlns:p14="http://schemas.microsoft.com/office/powerpoint/2010/main" val="57489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DF3B3E1-0FB5-406E-9945-71AE1B101A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4779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F6E0D8-DAED-4B37-9646-DF1DD979E33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2837353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EA3A3AA-6C95-4F9B-8219-0102B40BD5B4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32A4F80-5536-4152-924A-151BB9199C9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1949221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9221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latin typeface="Lato" panose="020F0502020204030203"/>
              </a:rPr>
              <a:t>Medienbildungskonzept</a:t>
            </a:r>
            <a:endParaRPr lang="de-DE" sz="4800" dirty="0">
              <a:latin typeface="Lato" panose="020F0502020204030203"/>
            </a:endParaRPr>
          </a:p>
        </p:txBody>
      </p:sp>
      <p:sp>
        <p:nvSpPr>
          <p:cNvPr id="2" name="Textfeld 1"/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Welche Lehrkräfte unterrichten Medienbildung?</a:t>
            </a:r>
          </a:p>
        </p:txBody>
      </p:sp>
      <p:sp>
        <p:nvSpPr>
          <p:cNvPr id="13" name="Textfeld 12"/>
          <p:cNvSpPr txBox="1"/>
          <p:nvPr/>
        </p:nvSpPr>
        <p:spPr>
          <a:xfrm flipH="1">
            <a:off x="2849912" y="5479339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Wie kann Medienbildung in die Stundentafel eingebaut werden?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Muss Medienbildung im Computerraum unterrichtet werden?</a:t>
            </a:r>
          </a:p>
        </p:txBody>
      </p:sp>
      <p:grpSp>
        <p:nvGrpSpPr>
          <p:cNvPr id="14" name="Group 3929"/>
          <p:cNvGrpSpPr/>
          <p:nvPr/>
        </p:nvGrpSpPr>
        <p:grpSpPr>
          <a:xfrm>
            <a:off x="2069468" y="-1344063"/>
            <a:ext cx="412744" cy="1063905"/>
            <a:chOff x="0" y="0"/>
            <a:chExt cx="1037079" cy="2617920"/>
          </a:xfrm>
        </p:grpSpPr>
        <p:sp>
          <p:nvSpPr>
            <p:cNvPr id="15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  <p:sp>
          <p:nvSpPr>
            <p:cNvPr id="17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</p:grpSp>
      <p:sp>
        <p:nvSpPr>
          <p:cNvPr id="25" name="Freeform 10"/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6" name="Freeform 10"/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3" name="Freeform 10"/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2" name="Shape 2616"/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1" name="Shape 2683"/>
          <p:cNvSpPr/>
          <p:nvPr/>
        </p:nvSpPr>
        <p:spPr>
          <a:xfrm>
            <a:off x="1194662" y="360545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062030" y="5329431"/>
            <a:ext cx="1074346" cy="113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/>
      <p:bldP spid="25" grpId="0" animBg="1"/>
      <p:bldP spid="26" grpId="0" animBg="1"/>
      <p:bldP spid="23" grpId="0" animBg="1"/>
      <p:bldP spid="22" grpId="0" animBg="1"/>
      <p:bldP spid="21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84353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/>
              <a:t>Medienbildungskonzept</a:t>
            </a:r>
          </a:p>
        </p:txBody>
      </p:sp>
      <p:sp>
        <p:nvSpPr>
          <p:cNvPr id="13" name="Freeform 10"/>
          <p:cNvSpPr>
            <a:spLocks noChangeArrowheads="1"/>
          </p:cNvSpPr>
          <p:nvPr/>
        </p:nvSpPr>
        <p:spPr bwMode="auto">
          <a:xfrm>
            <a:off x="581354" y="1718416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581354" y="3423853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15568" y="5241829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</p:spTree>
    <p:extLst>
      <p:ext uri="{BB962C8B-B14F-4D97-AF65-F5344CB8AC3E}">
        <p14:creationId xmlns:p14="http://schemas.microsoft.com/office/powerpoint/2010/main" val="1508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81" y="1301995"/>
            <a:ext cx="2357756" cy="310319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859" y="1301995"/>
            <a:ext cx="2061814" cy="2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0644" y="3630214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0" y="1566114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5" y="3679001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5" y="3847852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48" y="3808104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79381" y="5207676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842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Gaming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383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65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 nicht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B46088-93D2-46E4-9488-F31B9B3DC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1" y="3212639"/>
            <a:ext cx="2533626" cy="22746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862969-8FF8-4F64-BE3D-9CF1DAEF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37" y="1852246"/>
            <a:ext cx="4586662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320C18-FA9D-4965-BBF5-73817717396E}"/>
              </a:ext>
            </a:extLst>
          </p:cNvPr>
          <p:cNvSpPr/>
          <p:nvPr/>
        </p:nvSpPr>
        <p:spPr>
          <a:xfrm>
            <a:off x="-62474" y="159026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Medienbildung</a:t>
            </a:r>
            <a:endParaRPr lang="de-DE" sz="6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A062D9-7D53-43AD-8CBF-90ED5608DB72}"/>
              </a:ext>
            </a:extLst>
          </p:cNvPr>
          <p:cNvSpPr/>
          <p:nvPr/>
        </p:nvSpPr>
        <p:spPr>
          <a:xfrm>
            <a:off x="-62474" y="2855853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Digitale Bildung</a:t>
            </a:r>
            <a:endParaRPr lang="de-DE" sz="6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311FF6-DBB2-4062-85A4-4B75D4E4B617}"/>
              </a:ext>
            </a:extLst>
          </p:cNvPr>
          <p:cNvSpPr/>
          <p:nvPr/>
        </p:nvSpPr>
        <p:spPr>
          <a:xfrm>
            <a:off x="-62474" y="4070325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Bildung in einer digitalen Welt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43429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263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7C19AC-3D6C-4977-9930-C768C4F04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539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Optionen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2C7943-C923-4BBC-8066-82433AA5B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E0AB92-632A-4B9C-A74D-D995892E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351C97F-2830-49FF-8F28-55B9F754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49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11" grpId="0" animBg="1"/>
      <p:bldP spid="12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E7C98-3F5A-47F5-91BE-52AF6ED5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93" y="2794242"/>
            <a:ext cx="8799692" cy="2069557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CFCDD5-B2FB-4F37-A00A-72C38B40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0B65046-D678-489C-8B59-4686A4115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43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6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8978C-0DB8-4060-B5F3-12D15287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99735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849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49A7E7-2F40-4039-8F7C-F52FB3A2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74" y="1442590"/>
            <a:ext cx="3520456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CB9798-FC3E-4499-B9FE-6A25444E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51" y="1442590"/>
            <a:ext cx="3618037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5634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8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2EF2E2-B728-464C-8A2B-03CB7002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55" y="2827165"/>
            <a:ext cx="8577700" cy="1896376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D46D4E-2DF4-4908-B176-272AD2C20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6709F35-9ADD-46FA-8AAC-CA5AAF757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89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990304-49FD-4652-AD68-1E9504B1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19" y="1400489"/>
            <a:ext cx="3698254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316E98-D349-4DB3-9B78-0B7FDA64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557" y="1400489"/>
            <a:ext cx="3660372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76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CD4656-2B98-49B3-A838-AF888513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5" y="1463770"/>
            <a:ext cx="3389476" cy="484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CC1DB2-1DDC-4BAA-A6DE-C4F03CC2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89" y="1463770"/>
            <a:ext cx="3411449" cy="491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987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F954F0-FB13-4858-8EEA-4D124EE83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60" y="1445577"/>
            <a:ext cx="3746145" cy="53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336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310A8F-B62E-4F28-B1E3-CF4644E2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67" y="1552852"/>
            <a:ext cx="3579531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AED773-8FF8-41BC-ABC4-05813E22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7" y="1534272"/>
            <a:ext cx="3544294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5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297AD2-8E39-4E6D-AD36-AE0450DE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61" y="2869733"/>
            <a:ext cx="8577700" cy="226312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AAF59-85A2-43AA-916E-2B16A38A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4312E7-7AF3-409B-9D6B-132A60E08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038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E59FF6-2AB9-450B-A98D-816D581EC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7" y="1687726"/>
            <a:ext cx="2340076" cy="2621322"/>
          </a:xfrm>
          <a:prstGeom prst="rect">
            <a:avLst/>
          </a:prstGeom>
        </p:spPr>
      </p:pic>
      <p:pic>
        <p:nvPicPr>
          <p:cNvPr id="2050" name="Picture 2" descr="https://scontent-frt3-1.xx.fbcdn.net/v/t35.0-12/23222988_10214169413966703_994275238_o.jpg?oh=a30040edb65ebcc0fad51e9bf86d707d&amp;oe=5A7F9F63">
            <a:extLst>
              <a:ext uri="{FF2B5EF4-FFF2-40B4-BE49-F238E27FC236}">
                <a16:creationId xmlns:a16="http://schemas.microsoft.com/office/drawing/2014/main" id="{1A937229-5839-4F5A-BD9E-312F2425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61" y="3683482"/>
            <a:ext cx="2634237" cy="29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BFA983-EEAF-409A-8314-69C63049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798" y="1486791"/>
            <a:ext cx="3603764" cy="51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115EC-E5DF-4254-8265-EFF5E332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85" y="1301992"/>
            <a:ext cx="7912638" cy="49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17987B-5039-45C0-A223-AA4E4222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66" y="1341166"/>
            <a:ext cx="6162128" cy="4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21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F8D709-81DE-4CCF-9F4C-D22110F5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54" y="1289650"/>
            <a:ext cx="7874487" cy="4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2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292ECC-9C3C-4E6E-ACCB-6921673D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26" y="1316901"/>
            <a:ext cx="7931892" cy="4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5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38737" y="63168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google.de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A0678B-E6C4-4B1F-BA32-D152ED7E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53" y="1575526"/>
            <a:ext cx="5990893" cy="42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6162EC8-4DE6-4C90-B8C8-60C4FD8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5" y="1795808"/>
            <a:ext cx="4852750" cy="4351338"/>
          </a:xfrm>
        </p:spPr>
      </p:pic>
    </p:spTree>
    <p:extLst>
      <p:ext uri="{BB962C8B-B14F-4D97-AF65-F5344CB8AC3E}">
        <p14:creationId xmlns:p14="http://schemas.microsoft.com/office/powerpoint/2010/main" val="358160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14101" y="6448245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fragfinn.de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9BF37E-C002-4A0C-BA4D-8B484E76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01" y="2133276"/>
            <a:ext cx="6953356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hlinkClick r:id="rId2"/>
            <a:extLst>
              <a:ext uri="{FF2B5EF4-FFF2-40B4-BE49-F238E27FC236}">
                <a16:creationId xmlns:a16="http://schemas.microsoft.com/office/drawing/2014/main" id="{D8F787C1-0519-44D9-B161-9FCCA2F1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86" y="1301995"/>
            <a:ext cx="9128428" cy="542647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8064932" y="2551074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6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2ADC67-89AB-4660-9AC1-CAACD84D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64" y="1514485"/>
            <a:ext cx="10543271" cy="498409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7742203" y="2342645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622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68B4B9-7D34-447A-916B-F8929690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78" y="1632702"/>
            <a:ext cx="7314583" cy="5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C4A7FC9-5841-4FF2-8905-1F5C36A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3868018" cy="555600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68018" y="2217202"/>
            <a:ext cx="866755" cy="18627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281929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 flipV="1">
            <a:off x="3846666" y="5395784"/>
            <a:ext cx="888107" cy="3728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754644"/>
            <a:ext cx="3868018" cy="110817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B59BA-0631-438A-B80D-21BDB1BA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773" y="2210305"/>
            <a:ext cx="7178421" cy="34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ECF96E-7EEC-4307-9E4F-EC58D9F0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21" y="1448273"/>
            <a:ext cx="7258758" cy="51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5772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5BF3AE-9B91-483B-AF98-2D61CA8FE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4" y="1487579"/>
            <a:ext cx="6980302" cy="493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26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E55F4F-1ED7-4E03-BFCA-7C514545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66" y="1483963"/>
            <a:ext cx="7203651" cy="511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54712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E131005-9813-4FFF-99C0-9376F6F0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6"/>
            <a:ext cx="3855928" cy="543655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55928" y="2155499"/>
            <a:ext cx="1022554" cy="8505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174470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55928" y="5255742"/>
            <a:ext cx="1022554" cy="10001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255742"/>
            <a:ext cx="3868018" cy="160708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08C96A-E6D7-43C9-AB95-24B2D515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72" y="2069152"/>
            <a:ext cx="6625925" cy="41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9B38A0-6E3D-4313-8E1D-0B430858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85" y="1436914"/>
            <a:ext cx="7300982" cy="515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468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08AF8D-F9B0-4FB1-8AE4-BDCCD71F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8" y="1685561"/>
            <a:ext cx="11528535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4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3648FE-3E35-4EB0-8B92-A793DC8D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311247"/>
            <a:ext cx="7883310" cy="5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0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5EC828-2668-4BE9-A0DB-8E159EAD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4048277" cy="557485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>
            <a:off x="3863923" y="1690687"/>
            <a:ext cx="1276488" cy="26323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50"/>
            <a:ext cx="3868018" cy="4075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86001" y="3545723"/>
            <a:ext cx="1254410" cy="201028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-12090" y="3558746"/>
            <a:ext cx="3868018" cy="329925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934EC2-0CC5-4FAF-9D6D-995F5C41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1822303"/>
            <a:ext cx="6927058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81BB85-7EF4-4E8F-871A-ADBD8B16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65" y="1404973"/>
            <a:ext cx="7844669" cy="5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32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6E1FF9-BD68-45BF-864F-E1CF338E8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02" y="1558273"/>
            <a:ext cx="7058105" cy="52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98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4E18FC-DCF9-4497-AC82-E95AF3D6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9058282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582A689-0733-431A-B247-9907D8870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92752924-C540-4024-9C20-9B3CEF185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681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EB2C7A-900E-4879-9E95-58937BD84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1" y="1571635"/>
            <a:ext cx="3452877" cy="49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64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6247BA-466C-4290-ACD2-16282228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877" y="1402837"/>
            <a:ext cx="3625220" cy="52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812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1EC5759-42B9-4FE3-8165-A1F1AA50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95" y="1479628"/>
            <a:ext cx="3476952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00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1EB394D-A083-4275-983D-8ED86D614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83" y="1466257"/>
            <a:ext cx="3552156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99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7287C58-3154-43D7-B400-F83A96DF07A0}"/>
              </a:ext>
            </a:extLst>
          </p:cNvPr>
          <p:cNvCxnSpPr>
            <a:cxnSpLocks/>
          </p:cNvCxnSpPr>
          <p:nvPr/>
        </p:nvCxnSpPr>
        <p:spPr>
          <a:xfrm flipV="1">
            <a:off x="3953512" y="2513202"/>
            <a:ext cx="878838" cy="245007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071BCB0-E5CB-4E6E-8615-334D916A2FC6}"/>
              </a:ext>
            </a:extLst>
          </p:cNvPr>
          <p:cNvCxnSpPr>
            <a:cxnSpLocks/>
          </p:cNvCxnSpPr>
          <p:nvPr/>
        </p:nvCxnSpPr>
        <p:spPr>
          <a:xfrm flipV="1">
            <a:off x="3903866" y="6174486"/>
            <a:ext cx="972934" cy="4734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F98E2B8E-6FDB-493D-8BC1-05C1132F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0" y="1433020"/>
            <a:ext cx="3731671" cy="51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26F44-4EB8-45DD-B5AB-4CBA9911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8786644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513AADE-DF08-48F2-8E00-4041A6C2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938B5E-9148-4B98-9C20-8BA0B6496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695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5EEC995F-065D-415B-9602-0A5F4FF87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ACE015-FE1B-438D-8BBC-B924965F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33" y="1470990"/>
            <a:ext cx="3705963" cy="52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97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6279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2934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2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797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8F68844-5141-490A-BD86-F1F8DAC8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55" y="2431139"/>
            <a:ext cx="4238516" cy="2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2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2E2F94-D8C8-4898-99B6-6B6BEAF6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59" y="2370691"/>
            <a:ext cx="4173340" cy="32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81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DEB658-6493-4BC2-8FF0-5D028E2F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92" y="1651271"/>
            <a:ext cx="3501291" cy="47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8203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Breitbild</PresentationFormat>
  <Paragraphs>193</Paragraphs>
  <Slides>88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88</vt:i4>
      </vt:variant>
    </vt:vector>
  </HeadingPairs>
  <TitlesOfParts>
    <vt:vector size="99" baseType="lpstr">
      <vt:lpstr>Arial</vt:lpstr>
      <vt:lpstr>Calibri</vt:lpstr>
      <vt:lpstr>Calibri Light</vt:lpstr>
      <vt:lpstr>DejaVu Sans Condensed</vt:lpstr>
      <vt:lpstr>Gill Sans</vt:lpstr>
      <vt:lpstr>Kontrapunkt Bob Bold</vt:lpstr>
      <vt:lpstr>Lato</vt:lpstr>
      <vt:lpstr>Lato Light</vt:lpstr>
      <vt:lpstr>Times New Roman</vt:lpstr>
      <vt:lpstr>Office</vt:lpstr>
      <vt:lpstr>1_Office</vt:lpstr>
      <vt:lpstr>Medienbildung und digitale Bildung - endlich einfach, aber sinnhaft umsetzen</vt:lpstr>
      <vt:lpstr>Ein Medienkonzept erstellen und umsetzen</vt:lpstr>
      <vt:lpstr>Begriffsklärung</vt:lpstr>
      <vt:lpstr>Begriffsklärung</vt:lpstr>
      <vt:lpstr>Kompetenzbereiche</vt:lpstr>
      <vt:lpstr>Rolle der Schule</vt:lpstr>
      <vt:lpstr>Rolle der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PowerPoint-Präsentation</vt:lpstr>
      <vt:lpstr>PowerPoint-Präsentation</vt:lpstr>
      <vt:lpstr>PowerPoint-Präsentation</vt:lpstr>
      <vt:lpstr>PowerPoint-Präsentation</vt:lpstr>
      <vt:lpstr>Schritt für 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96</cp:revision>
  <dcterms:created xsi:type="dcterms:W3CDTF">2016-02-12T09:10:51Z</dcterms:created>
  <dcterms:modified xsi:type="dcterms:W3CDTF">2018-11-14T13:29:25Z</dcterms:modified>
</cp:coreProperties>
</file>