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459" r:id="rId3"/>
    <p:sldId id="389" r:id="rId4"/>
    <p:sldId id="391" r:id="rId5"/>
    <p:sldId id="450" r:id="rId6"/>
    <p:sldId id="392" r:id="rId7"/>
    <p:sldId id="394" r:id="rId8"/>
    <p:sldId id="398" r:id="rId9"/>
    <p:sldId id="451" r:id="rId10"/>
    <p:sldId id="399" r:id="rId11"/>
    <p:sldId id="395" r:id="rId12"/>
    <p:sldId id="452" r:id="rId13"/>
    <p:sldId id="393" r:id="rId14"/>
    <p:sldId id="298" r:id="rId15"/>
    <p:sldId id="300" r:id="rId16"/>
    <p:sldId id="302" r:id="rId17"/>
    <p:sldId id="304" r:id="rId18"/>
    <p:sldId id="305" r:id="rId19"/>
    <p:sldId id="309" r:id="rId20"/>
    <p:sldId id="314" r:id="rId21"/>
    <p:sldId id="315" r:id="rId22"/>
    <p:sldId id="313" r:id="rId23"/>
    <p:sldId id="316" r:id="rId24"/>
    <p:sldId id="317" r:id="rId25"/>
    <p:sldId id="318" r:id="rId26"/>
    <p:sldId id="319" r:id="rId27"/>
    <p:sldId id="348" r:id="rId28"/>
    <p:sldId id="296" r:id="rId29"/>
    <p:sldId id="407" r:id="rId30"/>
    <p:sldId id="457" r:id="rId31"/>
    <p:sldId id="350" r:id="rId32"/>
    <p:sldId id="462" r:id="rId33"/>
    <p:sldId id="456" r:id="rId34"/>
    <p:sldId id="352" r:id="rId35"/>
    <p:sldId id="387" r:id="rId36"/>
    <p:sldId id="357" r:id="rId37"/>
    <p:sldId id="356" r:id="rId38"/>
    <p:sldId id="460" r:id="rId39"/>
    <p:sldId id="378" r:id="rId40"/>
    <p:sldId id="380" r:id="rId41"/>
    <p:sldId id="379" r:id="rId42"/>
    <p:sldId id="381" r:id="rId43"/>
    <p:sldId id="455" r:id="rId44"/>
    <p:sldId id="388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an Nuxoll" initials="FN" lastIdx="1" clrIdx="0">
    <p:extLst>
      <p:ext uri="{19B8F6BF-5375-455C-9EA6-DF929625EA0E}">
        <p15:presenceInfo xmlns:p15="http://schemas.microsoft.com/office/powerpoint/2012/main" userId="c112223b0a12be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54" y="5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0869962E-E61C-4F5A-9798-49E7E4CD8B28}"/>
    <pc:docChg chg="delSld">
      <pc:chgData name="Florian Nuxoll" userId="c112223b0a12bea3" providerId="LiveId" clId="{0869962E-E61C-4F5A-9798-49E7E4CD8B28}" dt="2018-04-24T07:53:12.760" v="0" actId="2696"/>
      <pc:docMkLst>
        <pc:docMk/>
      </pc:docMkLst>
      <pc:sldChg chg="del">
        <pc:chgData name="Florian Nuxoll" userId="c112223b0a12bea3" providerId="LiveId" clId="{0869962E-E61C-4F5A-9798-49E7E4CD8B28}" dt="2018-04-24T07:53:12.760" v="0" actId="2696"/>
        <pc:sldMkLst>
          <pc:docMk/>
          <pc:sldMk cId="1239565236" sldId="46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Infrastruktur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Infrastruktur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/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4459778" y="1860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Lehrer</a:t>
          </a:r>
        </a:p>
      </dsp:txBody>
      <dsp:txXfrm>
        <a:off x="4501080" y="43162"/>
        <a:ext cx="2737718" cy="1327557"/>
      </dsp:txXfrm>
    </dsp:sp>
    <dsp:sp modelId="{E0E5B36E-53AF-40BB-BD3A-B85887341584}">
      <dsp:nvSpPr>
        <dsp:cNvPr id="0" name=""/>
        <dsp:cNvSpPr/>
      </dsp:nvSpPr>
      <dsp:spPr>
        <a:xfrm rot="3600000">
          <a:off x="6299177" y="2477689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>
        <a:off x="6447244" y="2576400"/>
        <a:ext cx="1175029" cy="296134"/>
      </dsp:txXfrm>
    </dsp:sp>
    <dsp:sp modelId="{277C20C8-1208-4B51-8AEE-972B33B6E070}">
      <dsp:nvSpPr>
        <dsp:cNvPr id="0" name=""/>
        <dsp:cNvSpPr/>
      </dsp:nvSpPr>
      <dsp:spPr>
        <a:xfrm>
          <a:off x="6789417" y="4036913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Konzepte</a:t>
          </a:r>
        </a:p>
      </dsp:txBody>
      <dsp:txXfrm>
        <a:off x="6830719" y="4078215"/>
        <a:ext cx="2737718" cy="1327557"/>
      </dsp:txXfrm>
    </dsp:sp>
    <dsp:sp modelId="{5B19931F-0643-4DF8-82C7-038A16C29317}">
      <dsp:nvSpPr>
        <dsp:cNvPr id="0" name=""/>
        <dsp:cNvSpPr/>
      </dsp:nvSpPr>
      <dsp:spPr>
        <a:xfrm rot="10800000">
          <a:off x="5134358" y="4495215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 rot="10800000">
        <a:off x="5282425" y="4593926"/>
        <a:ext cx="1175029" cy="296134"/>
      </dsp:txXfrm>
    </dsp:sp>
    <dsp:sp modelId="{F3D47350-2F31-4C6D-AADA-32C5C82359E4}">
      <dsp:nvSpPr>
        <dsp:cNvPr id="0" name=""/>
        <dsp:cNvSpPr/>
      </dsp:nvSpPr>
      <dsp:spPr>
        <a:xfrm>
          <a:off x="2130139" y="4036913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Infrastruktur</a:t>
          </a:r>
        </a:p>
      </dsp:txBody>
      <dsp:txXfrm>
        <a:off x="2171441" y="4078215"/>
        <a:ext cx="2737718" cy="1327557"/>
      </dsp:txXfrm>
    </dsp:sp>
    <dsp:sp modelId="{060A8819-AEB2-4EF7-8114-A8E4196B27EE}">
      <dsp:nvSpPr>
        <dsp:cNvPr id="0" name=""/>
        <dsp:cNvSpPr/>
      </dsp:nvSpPr>
      <dsp:spPr>
        <a:xfrm rot="18000000">
          <a:off x="3969538" y="2477689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>
        <a:off x="4117605" y="2576400"/>
        <a:ext cx="1175029" cy="2961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4459778" y="1860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Lehrer</a:t>
          </a:r>
        </a:p>
      </dsp:txBody>
      <dsp:txXfrm>
        <a:off x="4501080" y="43162"/>
        <a:ext cx="2737718" cy="1327557"/>
      </dsp:txXfrm>
    </dsp:sp>
    <dsp:sp modelId="{E0E5B36E-53AF-40BB-BD3A-B85887341584}">
      <dsp:nvSpPr>
        <dsp:cNvPr id="0" name=""/>
        <dsp:cNvSpPr/>
      </dsp:nvSpPr>
      <dsp:spPr>
        <a:xfrm rot="3600000">
          <a:off x="6299177" y="2477689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>
        <a:off x="6447244" y="2576400"/>
        <a:ext cx="1175029" cy="296134"/>
      </dsp:txXfrm>
    </dsp:sp>
    <dsp:sp modelId="{277C20C8-1208-4B51-8AEE-972B33B6E070}">
      <dsp:nvSpPr>
        <dsp:cNvPr id="0" name=""/>
        <dsp:cNvSpPr/>
      </dsp:nvSpPr>
      <dsp:spPr>
        <a:xfrm>
          <a:off x="6789417" y="4036913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Konzepte</a:t>
          </a:r>
        </a:p>
      </dsp:txBody>
      <dsp:txXfrm>
        <a:off x="6830719" y="4078215"/>
        <a:ext cx="2737718" cy="1327557"/>
      </dsp:txXfrm>
    </dsp:sp>
    <dsp:sp modelId="{5B19931F-0643-4DF8-82C7-038A16C29317}">
      <dsp:nvSpPr>
        <dsp:cNvPr id="0" name=""/>
        <dsp:cNvSpPr/>
      </dsp:nvSpPr>
      <dsp:spPr>
        <a:xfrm rot="10800000">
          <a:off x="5134358" y="4495215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 rot="10800000">
        <a:off x="5282425" y="4593926"/>
        <a:ext cx="1175029" cy="296134"/>
      </dsp:txXfrm>
    </dsp:sp>
    <dsp:sp modelId="{F3D47350-2F31-4C6D-AADA-32C5C82359E4}">
      <dsp:nvSpPr>
        <dsp:cNvPr id="0" name=""/>
        <dsp:cNvSpPr/>
      </dsp:nvSpPr>
      <dsp:spPr>
        <a:xfrm>
          <a:off x="2130139" y="4036913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Infrastruktur</a:t>
          </a:r>
        </a:p>
      </dsp:txBody>
      <dsp:txXfrm>
        <a:off x="2171441" y="4078215"/>
        <a:ext cx="2737718" cy="1327557"/>
      </dsp:txXfrm>
    </dsp:sp>
    <dsp:sp modelId="{060A8819-AEB2-4EF7-8114-A8E4196B27EE}">
      <dsp:nvSpPr>
        <dsp:cNvPr id="0" name=""/>
        <dsp:cNvSpPr/>
      </dsp:nvSpPr>
      <dsp:spPr>
        <a:xfrm rot="18000000">
          <a:off x="3969538" y="2477689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>
        <a:off x="4117605" y="2576400"/>
        <a:ext cx="1175029" cy="2961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CEBCB-1A4E-48CE-B79D-5678D9A5CB25}" type="datetimeFigureOut">
              <a:rPr lang="de-DE" smtClean="0"/>
              <a:t>24.04.2018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4D0AE-D4E1-418B-A6C5-3A2D3A147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629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35366-B414-49B6-8BA5-72244F923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E4ADCD5-3E7E-45AC-8F98-85031AA0C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AE42CE-79B2-4192-AB71-A413CB133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24.04.2018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7DAA93-1189-4405-8F04-3A3710DB9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5C93CF-3AE4-487A-9111-53E327D7D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19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0DE6A-8D17-49C7-B15F-542AC73FE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1AB197-33AA-42F2-898E-1A5FA975E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1D6F20-CB5A-4E37-9CC3-8045CE5E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24.04.2018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553057-C69A-4351-B8AE-72BEB4F5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5EEA88-B76D-49AC-BAE8-0F050995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93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37B509D-39BD-4081-8804-F67A30D88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BFBAAD5-3F12-48DB-B410-FE55FF5B0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6837C1-0DCD-46AA-AB31-2430C9BA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24.04.2018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E63BE0-48AA-4F12-8593-3A0169EAE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C3B194-2A32-47CD-9CA1-00890CF6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485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6F7BCF-1B0D-42FD-ABA0-E4F937CC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CDC6B7-8C5F-4DC2-BD72-0D2098598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AF26B4-09E6-40E7-9D30-2327BCC9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24.04.2018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25EC17-865A-4A0C-A21C-3EB1F734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3385F8-A1DC-43B9-93F6-CEC719B51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23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41C7A-F863-4B27-9CB7-B691B0359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F488CE-9538-49C6-A133-BD4B4449E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63848D-1DD0-4421-98F9-EF4F3554A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24.04.2018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6972DC-517B-4FC0-8625-0A236DFD2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B1AF1A-D547-4B0B-8C01-AE515FEAD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85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9AE2E-0B09-4E06-A8E3-818D33CF5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6BF28E-369A-4236-BF87-B0B1CE138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05E3625-82F0-4017-9351-FF5476E5D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3D6A84-E90B-4A48-B2DA-376D48F7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24.04.2018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20BCD8-2B6F-433D-B618-A3FF4FE6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7E4CF1-4107-4F7F-A30B-FF2F5180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06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56A86-01FD-43F4-A3E9-F6E527B4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4E50DE-5734-4DE6-AD3F-0F2FA949E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F8B06E-1FDE-4B61-BA40-F8A03C979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5147E57-DE11-40F8-97AB-D34D538CE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1EFC6C-43A8-4974-A910-40349AAC95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F217317-F9A8-42F0-93E4-380008ED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24.04.2018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AFF5CF3-9FCF-4C2C-BAF7-96A3F5C0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00F0C0F-C1AD-426F-9E28-8AD4AA24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902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8E5B8-7DE6-4023-872B-1DA282F7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E28D3D-7BCA-4FAB-875A-D35271A7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24.04.2018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4DD9F5-950E-46DD-A8D1-42964F25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38BBF8-6C9D-4FE3-A36E-155F995F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22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6A168E6-4085-4827-B807-B52EDC5B1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24.04.2018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AB73B8-50CB-4967-9EAB-0CA4D35A8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301D04-CBB2-47CC-85DC-99BA05C19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77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47DDF3-A405-4107-8F0C-294D5195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2CE0C9-9501-4C9B-B53F-B689F078A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93C475F-2B5D-4B15-B3E9-C445A1686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DDA465E-AD77-4250-A45D-6D7097FFB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24.04.2018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365881-593D-4DB3-B5B4-F5A586587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26B6E22-5D16-4529-9333-19C23918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74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BE825-D7F9-4BE9-9ECE-CB93D7278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DD4D916-E15A-4DED-A3A0-55C6CC16D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72333B-9460-4FB0-8608-6C621D463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A689E8-83F5-4125-8DEE-3506997A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24.04.2018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DD15FE-2A7D-4722-A475-495DC1D53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6A2D52-081C-4433-9FB3-138CB8A81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202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6A3B536-D890-430D-A1AF-E0187C24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333C7A-980C-42D1-8381-48FD61EBF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BD9C6B-806E-4B18-AA55-D1D5C1A92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DD53E-BAC3-49BB-8901-3CC2BFBC9A2D}" type="datetimeFigureOut">
              <a:rPr lang="de-DE" smtClean="0"/>
              <a:t>24.04.2018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B999BD-AE0B-452A-8F47-7A3FCA9EA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6032D2-7E18-4FC8-B3BD-308CAB19C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00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sifnos.sfs.uni-tuebingen.de/FLAIR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florian.nuxoll@gmx.ne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Eine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Reise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zu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den </a:t>
            </a: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“Digital Natives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”	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9D801D7-218C-4431-A008-2916234BAF38}"/>
              </a:ext>
            </a:extLst>
          </p:cNvPr>
          <p:cNvSpPr txBox="1"/>
          <p:nvPr/>
        </p:nvSpPr>
        <p:spPr>
          <a:xfrm>
            <a:off x="9247909" y="6211669"/>
            <a:ext cx="2762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Florian Nuxoll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68A95E-E2BE-46C2-847D-DCD937581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928" y="354153"/>
            <a:ext cx="7100496" cy="59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6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FOMO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POPC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72AE0E0-55DB-4E47-BF28-0E5957B9927A}"/>
              </a:ext>
            </a:extLst>
          </p:cNvPr>
          <p:cNvSpPr txBox="1"/>
          <p:nvPr/>
        </p:nvSpPr>
        <p:spPr>
          <a:xfrm>
            <a:off x="5566741" y="576870"/>
            <a:ext cx="417492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dirty="0"/>
              <a:t>Konsequenzen</a:t>
            </a:r>
          </a:p>
          <a:p>
            <a:endParaRPr lang="de-DE" sz="3600" dirty="0"/>
          </a:p>
          <a:p>
            <a:endParaRPr lang="de-DE" sz="3600" b="1" dirty="0">
              <a:solidFill>
                <a:srgbClr val="FF0000"/>
              </a:solidFill>
            </a:endParaRPr>
          </a:p>
          <a:p>
            <a:endParaRPr lang="de-DE" sz="3600" b="1" dirty="0">
              <a:solidFill>
                <a:srgbClr val="FF0000"/>
              </a:solidFill>
            </a:endParaRPr>
          </a:p>
          <a:p>
            <a:r>
              <a:rPr lang="de-DE" sz="3600" dirty="0"/>
              <a:t>Smartphone Verbot?</a:t>
            </a:r>
          </a:p>
          <a:p>
            <a:endParaRPr lang="de-DE" sz="3600" dirty="0"/>
          </a:p>
          <a:p>
            <a:r>
              <a:rPr lang="de-DE" sz="3600" dirty="0"/>
              <a:t>Ruhephasen? </a:t>
            </a:r>
          </a:p>
        </p:txBody>
      </p:sp>
    </p:spTree>
    <p:extLst>
      <p:ext uri="{BB962C8B-B14F-4D97-AF65-F5344CB8AC3E}">
        <p14:creationId xmlns:p14="http://schemas.microsoft.com/office/powerpoint/2010/main" val="18112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Fame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8618FD-835A-489F-99A5-48776DCFC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76" y="451733"/>
            <a:ext cx="7383117" cy="59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20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FAME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82E592-5CFA-4E5B-997D-E4094AF85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680" y="4012900"/>
            <a:ext cx="2608650" cy="1983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D7C43F5-7273-4517-A2BB-919815F57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609" y="512830"/>
            <a:ext cx="2608650" cy="1983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F85AE4-FDE6-4333-BA62-3125ED9A1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769" y="4165580"/>
            <a:ext cx="2667938" cy="20202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F69F960-99C4-4548-847B-82848315E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114" y="823058"/>
            <a:ext cx="2667938" cy="199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048ECAE-DE23-477A-B647-C6D803638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503" y="2913779"/>
            <a:ext cx="2615646" cy="1980604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929486A-7BFE-48F1-9B10-D7AE651FEE3B}"/>
              </a:ext>
            </a:extLst>
          </p:cNvPr>
          <p:cNvSpPr/>
          <p:nvPr/>
        </p:nvSpPr>
        <p:spPr>
          <a:xfrm>
            <a:off x="4545524" y="2729113"/>
            <a:ext cx="1683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9A0066"/>
                </a:solidFill>
                <a:latin typeface="bsSirahSans1-Bold"/>
              </a:rPr>
              <a:t>Lip-</a:t>
            </a:r>
            <a:r>
              <a:rPr lang="de-DE" b="1" dirty="0" err="1">
                <a:solidFill>
                  <a:srgbClr val="9A0066"/>
                </a:solidFill>
                <a:latin typeface="bsSirahSans1-Bold"/>
              </a:rPr>
              <a:t>Sync</a:t>
            </a:r>
            <a:r>
              <a:rPr lang="de-DE" b="1" dirty="0">
                <a:solidFill>
                  <a:srgbClr val="9A0066"/>
                </a:solidFill>
                <a:latin typeface="bsSirahSans1-Bold"/>
              </a:rPr>
              <a:t>-Videos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54C5B3A-04DF-4812-9ACE-9B477B30475D}"/>
              </a:ext>
            </a:extLst>
          </p:cNvPr>
          <p:cNvSpPr/>
          <p:nvPr/>
        </p:nvSpPr>
        <p:spPr>
          <a:xfrm>
            <a:off x="7226036" y="4781942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bsSirahSans1-Bold"/>
              </a:rPr>
              <a:t>Vlogs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55475EC-00E7-4232-93C6-993697A97FC5}"/>
              </a:ext>
            </a:extLst>
          </p:cNvPr>
          <p:cNvSpPr/>
          <p:nvPr/>
        </p:nvSpPr>
        <p:spPr>
          <a:xfrm>
            <a:off x="10012934" y="6014162"/>
            <a:ext cx="1568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8000"/>
                </a:solidFill>
                <a:latin typeface="bsSirahSans1-Bold"/>
              </a:rPr>
              <a:t>Shopping Haul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F73B69E-E6B4-4935-AB0C-859DEBDA2882}"/>
              </a:ext>
            </a:extLst>
          </p:cNvPr>
          <p:cNvSpPr/>
          <p:nvPr/>
        </p:nvSpPr>
        <p:spPr>
          <a:xfrm>
            <a:off x="9221149" y="2439810"/>
            <a:ext cx="1805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00FF80"/>
                </a:solidFill>
                <a:latin typeface="bsSirahSans1-Bold"/>
              </a:rPr>
              <a:t>Let’s-play-Videos</a:t>
            </a: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ED04A6B-B537-4648-98EE-BEFFCAC1500D}"/>
              </a:ext>
            </a:extLst>
          </p:cNvPr>
          <p:cNvSpPr/>
          <p:nvPr/>
        </p:nvSpPr>
        <p:spPr>
          <a:xfrm>
            <a:off x="3557292" y="5996100"/>
            <a:ext cx="2538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00FF"/>
                </a:solidFill>
                <a:latin typeface="bsSirahSans1-Bold"/>
              </a:rPr>
              <a:t>Tutorials/</a:t>
            </a:r>
            <a:r>
              <a:rPr lang="de-DE" b="1" dirty="0" err="1">
                <a:solidFill>
                  <a:srgbClr val="0000FF"/>
                </a:solidFill>
                <a:latin typeface="bsSirahSans1-Bold"/>
              </a:rPr>
              <a:t>How</a:t>
            </a:r>
            <a:r>
              <a:rPr lang="de-DE" b="1" dirty="0">
                <a:solidFill>
                  <a:srgbClr val="0000FF"/>
                </a:solidFill>
                <a:latin typeface="bsSirahSans1-Bold"/>
              </a:rPr>
              <a:t>-</a:t>
            </a:r>
            <a:r>
              <a:rPr lang="de-DE" b="1" dirty="0" err="1">
                <a:solidFill>
                  <a:srgbClr val="0000FF"/>
                </a:solidFill>
                <a:latin typeface="bsSirahSans1-Bold"/>
              </a:rPr>
              <a:t>to</a:t>
            </a:r>
            <a:r>
              <a:rPr lang="de-DE" b="1" dirty="0">
                <a:solidFill>
                  <a:srgbClr val="0000FF"/>
                </a:solidFill>
                <a:latin typeface="bsSirahSans1-Bold"/>
              </a:rPr>
              <a:t>-Videos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70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Digital Natives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DDAA311-58DE-4949-9ABE-358E57248FB9}"/>
              </a:ext>
            </a:extLst>
          </p:cNvPr>
          <p:cNvSpPr txBox="1"/>
          <p:nvPr/>
        </p:nvSpPr>
        <p:spPr>
          <a:xfrm>
            <a:off x="4032514" y="1259777"/>
            <a:ext cx="7363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dirty="0"/>
              <a:t>Mythos 1:</a:t>
            </a:r>
          </a:p>
          <a:p>
            <a:pPr algn="ctr"/>
            <a:r>
              <a:rPr lang="de-DE" sz="3600" dirty="0"/>
              <a:t> Digital Natives sind digital kompetent.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7D37EE4-55F2-40AD-BECA-D7299DF60083}"/>
              </a:ext>
            </a:extLst>
          </p:cNvPr>
          <p:cNvSpPr txBox="1"/>
          <p:nvPr/>
        </p:nvSpPr>
        <p:spPr>
          <a:xfrm>
            <a:off x="4418687" y="2828835"/>
            <a:ext cx="6902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dirty="0"/>
              <a:t>Mythos 2:</a:t>
            </a:r>
          </a:p>
          <a:p>
            <a:pPr algn="ctr"/>
            <a:r>
              <a:rPr lang="de-DE" sz="3600" dirty="0"/>
              <a:t> Digital Natives sind medienmündig.</a:t>
            </a:r>
          </a:p>
        </p:txBody>
      </p:sp>
    </p:spTree>
    <p:extLst>
      <p:ext uri="{BB962C8B-B14F-4D97-AF65-F5344CB8AC3E}">
        <p14:creationId xmlns:p14="http://schemas.microsoft.com/office/powerpoint/2010/main" val="420886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dirty="0" err="1">
                <a:solidFill>
                  <a:schemeClr val="bg1"/>
                </a:solidFill>
              </a:rPr>
              <a:t>Medien-bildung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554E89-888B-4BE7-BBEB-DBA4E421771D}"/>
              </a:ext>
            </a:extLst>
          </p:cNvPr>
          <p:cNvSpPr txBox="1"/>
          <p:nvPr/>
        </p:nvSpPr>
        <p:spPr>
          <a:xfrm>
            <a:off x="4478991" y="2926532"/>
            <a:ext cx="5845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dirty="0"/>
              <a:t>Digitale Bildung in der Schule?</a:t>
            </a:r>
          </a:p>
        </p:txBody>
      </p:sp>
    </p:spTree>
    <p:extLst>
      <p:ext uri="{BB962C8B-B14F-4D97-AF65-F5344CB8AC3E}">
        <p14:creationId xmlns:p14="http://schemas.microsoft.com/office/powerpoint/2010/main" val="3048263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A74FD71E-AE72-4D58-BA06-3D64DB61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638" y="2391838"/>
            <a:ext cx="8112762" cy="173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019A323-0FE6-4F08-8933-F69F418ACE2A}"/>
              </a:ext>
            </a:extLst>
          </p:cNvPr>
          <p:cNvSpPr/>
          <p:nvPr/>
        </p:nvSpPr>
        <p:spPr>
          <a:xfrm>
            <a:off x="3682998" y="4321973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Sven Hansen, Die Hardwarefalle, Schule 2001: Technik: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gut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 - Konzepte: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mangelhaft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c't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 14/2001, S. 168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65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2A0BCC4-6081-4D7F-95C1-8C8B277D6C60}"/>
              </a:ext>
            </a:extLst>
          </p:cNvPr>
          <p:cNvSpPr txBox="1"/>
          <p:nvPr/>
        </p:nvSpPr>
        <p:spPr>
          <a:xfrm>
            <a:off x="4704080" y="944880"/>
            <a:ext cx="300595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6000" dirty="0">
                <a:latin typeface="bs Sirah Sans 1" panose="00000500000000000000" pitchFamily="50" charset="0"/>
                <a:ea typeface="bs Sirah Sans 1" panose="00000500000000000000" pitchFamily="50" charset="0"/>
              </a:rPr>
              <a:t>1. Lehrer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76BC68-E1BB-446B-8635-FAB71D6D477D}"/>
              </a:ext>
            </a:extLst>
          </p:cNvPr>
          <p:cNvSpPr txBox="1"/>
          <p:nvPr/>
        </p:nvSpPr>
        <p:spPr>
          <a:xfrm>
            <a:off x="4704080" y="2394740"/>
            <a:ext cx="397576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6000" dirty="0">
                <a:latin typeface="bs Sirah Sans 1" panose="00000500000000000000" pitchFamily="50" charset="0"/>
                <a:ea typeface="bs Sirah Sans 1" panose="00000500000000000000" pitchFamily="50" charset="0"/>
              </a:rPr>
              <a:t>2. Konzepte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06AD31-3DB3-49AA-A5A4-54A351F79D49}"/>
              </a:ext>
            </a:extLst>
          </p:cNvPr>
          <p:cNvSpPr txBox="1"/>
          <p:nvPr/>
        </p:nvSpPr>
        <p:spPr>
          <a:xfrm>
            <a:off x="4704080" y="3767975"/>
            <a:ext cx="5020926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6000" dirty="0">
                <a:latin typeface="bs Sirah Sans 1" panose="00000500000000000000" pitchFamily="50" charset="0"/>
                <a:ea typeface="bs Sirah Sans 1" panose="00000500000000000000" pitchFamily="50" charset="0"/>
              </a:rPr>
              <a:t>3. Infrastruktur</a:t>
            </a:r>
          </a:p>
        </p:txBody>
      </p:sp>
    </p:spTree>
    <p:extLst>
      <p:ext uri="{BB962C8B-B14F-4D97-AF65-F5344CB8AC3E}">
        <p14:creationId xmlns:p14="http://schemas.microsoft.com/office/powerpoint/2010/main" val="38123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Inhaltsplatzhalter 6">
            <a:extLst>
              <a:ext uri="{FF2B5EF4-FFF2-40B4-BE49-F238E27FC236}">
                <a16:creationId xmlns:a16="http://schemas.microsoft.com/office/drawing/2014/main" id="{1092ACBF-43F2-4402-9440-65F7C34C0B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2897279"/>
              </p:ext>
            </p:extLst>
          </p:nvPr>
        </p:nvGraphicFramePr>
        <p:xfrm>
          <a:off x="1427480" y="504824"/>
          <a:ext cx="11739880" cy="5448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0425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8D008AA0-4DEF-4A02-9D30-C6FD81885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063" y="4031706"/>
            <a:ext cx="2777873" cy="7513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de-DE" altLang="de-DE" sz="2000" b="1" dirty="0">
                <a:solidFill>
                  <a:srgbClr val="040404"/>
                </a:solidFill>
              </a:rPr>
              <a:t>Erziehen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de-DE" altLang="de-DE" sz="800" dirty="0">
              <a:solidFill>
                <a:srgbClr val="040404"/>
              </a:solidFill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033E8870-A6A3-40E7-B670-2EA741033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063" y="2677381"/>
            <a:ext cx="2777873" cy="7513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de-DE" altLang="de-DE" sz="2000" b="1" dirty="0">
                <a:solidFill>
                  <a:srgbClr val="040404"/>
                </a:solidFill>
              </a:rPr>
              <a:t>Diagnostizieren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de-DE" altLang="de-DE" sz="2000" b="1" dirty="0">
                <a:solidFill>
                  <a:srgbClr val="040404"/>
                </a:solidFill>
              </a:rPr>
              <a:t>und Fördern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de-DE" altLang="de-DE" sz="800" dirty="0">
              <a:solidFill>
                <a:srgbClr val="040404"/>
              </a:solidFill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BBB991B5-2351-4894-8583-9EDBBE732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9955" y="1323056"/>
            <a:ext cx="2777874" cy="7513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de-DE" altLang="de-DE" sz="2000" b="1" dirty="0">
                <a:solidFill>
                  <a:srgbClr val="040404"/>
                </a:solidFill>
              </a:rPr>
              <a:t>Beraten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de-DE" altLang="de-DE" sz="800" dirty="0">
              <a:solidFill>
                <a:srgbClr val="040404"/>
              </a:solidFill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2EE64D06-5950-40D8-BE39-90050A448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273" y="4032332"/>
            <a:ext cx="2777875" cy="7513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de-DE" altLang="de-DE" sz="2000" b="1" dirty="0">
                <a:solidFill>
                  <a:srgbClr val="040404"/>
                </a:solidFill>
              </a:rPr>
              <a:t>Organisieren 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de-DE" altLang="de-DE" sz="2000" b="1" dirty="0">
                <a:solidFill>
                  <a:srgbClr val="040404"/>
                </a:solidFill>
              </a:rPr>
              <a:t>und Verwalten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de-DE" altLang="de-DE" sz="800" dirty="0">
              <a:solidFill>
                <a:srgbClr val="040404"/>
              </a:solidFill>
            </a:endParaRP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FF545D5F-8A31-4DDC-9DAF-A348C1655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9953" y="2677381"/>
            <a:ext cx="2777876" cy="7513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de-DE" altLang="de-DE" sz="2000" b="1" dirty="0">
                <a:solidFill>
                  <a:srgbClr val="040404"/>
                </a:solidFill>
              </a:rPr>
              <a:t>Evaluieren, Innovieren 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de-DE" altLang="de-DE" sz="2000" b="1" dirty="0">
                <a:solidFill>
                  <a:srgbClr val="040404"/>
                </a:solidFill>
              </a:rPr>
              <a:t>und Kooperieren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de-DE" altLang="de-DE" sz="800" dirty="0">
              <a:solidFill>
                <a:srgbClr val="040404"/>
              </a:solidFill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B937E501-ED01-4F87-81C3-CE9A5693B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063" y="1323056"/>
            <a:ext cx="2777873" cy="7513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de-DE" altLang="de-DE" sz="2000" b="1" dirty="0">
                <a:solidFill>
                  <a:srgbClr val="040404"/>
                </a:solidFill>
              </a:rPr>
              <a:t>Unterrichten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de-DE" altLang="de-DE" sz="800" dirty="0">
              <a:solidFill>
                <a:srgbClr val="040404"/>
              </a:solidFill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de-DE" altLang="de-DE" sz="2000" b="1" dirty="0">
                <a:solidFill>
                  <a:srgbClr val="040404"/>
                </a:solidFill>
              </a:rPr>
              <a:t>Wissen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de-DE" altLang="de-DE" sz="800" dirty="0">
              <a:solidFill>
                <a:srgbClr val="040404"/>
              </a:solidFill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74E8E3FC-B38B-43E5-834F-B81AF72E9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de-DE" altLang="de-DE" sz="2000" b="1" dirty="0">
                <a:solidFill>
                  <a:srgbClr val="040404"/>
                </a:solidFill>
              </a:rPr>
              <a:t>Können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de-DE" altLang="de-DE" sz="800" dirty="0">
              <a:solidFill>
                <a:srgbClr val="040404"/>
              </a:solidFill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3C7FFC31-5DA9-4E26-BC38-49D40A79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de-DE" altLang="de-DE" sz="2000" b="1" dirty="0">
                <a:solidFill>
                  <a:srgbClr val="040404"/>
                </a:solidFill>
              </a:rPr>
              <a:t>Wollen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de-DE" altLang="de-DE" sz="800" dirty="0">
              <a:solidFill>
                <a:srgbClr val="0404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5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FBEA9BBA-C627-4170-B529-8F0FCB399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011" y="42910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B5895ED8-D16B-43EB-8F4C-6A114EDDF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960" y="42910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501FEB2C-11AC-4A77-8624-E51812D9D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909" y="42910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Inhaltsplatzhalter 4">
            <a:extLst>
              <a:ext uri="{FF2B5EF4-FFF2-40B4-BE49-F238E27FC236}">
                <a16:creationId xmlns:a16="http://schemas.microsoft.com/office/drawing/2014/main" id="{C7FBE617-C2BF-4C3A-8432-3B5296C71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68" y="1995011"/>
            <a:ext cx="4762500" cy="3667125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DBF2D74-6B9D-472E-A38E-2111FA95BD40}"/>
              </a:ext>
            </a:extLst>
          </p:cNvPr>
          <p:cNvCxnSpPr/>
          <p:nvPr/>
        </p:nvCxnSpPr>
        <p:spPr>
          <a:xfrm>
            <a:off x="6107168" y="4216400"/>
            <a:ext cx="269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1CED53B-880F-402C-BF7F-AC0BDC5DB806}"/>
              </a:ext>
            </a:extLst>
          </p:cNvPr>
          <p:cNvCxnSpPr/>
          <p:nvPr/>
        </p:nvCxnSpPr>
        <p:spPr>
          <a:xfrm>
            <a:off x="6979710" y="3490323"/>
            <a:ext cx="269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3AFD44A-657D-4A92-8BDC-AAB0F3535F3D}"/>
              </a:ext>
            </a:extLst>
          </p:cNvPr>
          <p:cNvCxnSpPr/>
          <p:nvPr/>
        </p:nvCxnSpPr>
        <p:spPr>
          <a:xfrm>
            <a:off x="5849177" y="2230315"/>
            <a:ext cx="269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AF720D15-486E-4B48-869E-889B205A8E2B}"/>
              </a:ext>
            </a:extLst>
          </p:cNvPr>
          <p:cNvSpPr txBox="1"/>
          <p:nvPr/>
        </p:nvSpPr>
        <p:spPr>
          <a:xfrm>
            <a:off x="8887399" y="3862457"/>
            <a:ext cx="1187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/>
              <a:t>Tafel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722B753-1372-4EA8-B3D0-D9AB0193DF8F}"/>
              </a:ext>
            </a:extLst>
          </p:cNvPr>
          <p:cNvSpPr txBox="1"/>
          <p:nvPr/>
        </p:nvSpPr>
        <p:spPr>
          <a:xfrm>
            <a:off x="9821436" y="3146064"/>
            <a:ext cx="1840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err="1"/>
              <a:t>Beamer</a:t>
            </a:r>
            <a:endParaRPr lang="de-DE" sz="4000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433D0A0-9AD2-4BFE-87FC-E07469AEA995}"/>
              </a:ext>
            </a:extLst>
          </p:cNvPr>
          <p:cNvSpPr txBox="1"/>
          <p:nvPr/>
        </p:nvSpPr>
        <p:spPr>
          <a:xfrm>
            <a:off x="8541577" y="1797225"/>
            <a:ext cx="36504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/>
              <a:t>Computerraum/</a:t>
            </a:r>
          </a:p>
          <a:p>
            <a:r>
              <a:rPr lang="de-DE" sz="4000" b="1" dirty="0" err="1"/>
              <a:t>Tabletklasse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327474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dirty="0" err="1">
                <a:solidFill>
                  <a:schemeClr val="bg1"/>
                </a:solidFill>
              </a:rPr>
              <a:t>Medienbildung</a:t>
            </a:r>
            <a:r>
              <a:rPr lang="en-US" sz="1600" dirty="0">
                <a:solidFill>
                  <a:schemeClr val="bg1"/>
                </a:solidFill>
              </a:rPr>
              <a:t> in der Schule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F28234-370C-436C-B46E-BBF89514F529}"/>
              </a:ext>
            </a:extLst>
          </p:cNvPr>
          <p:cNvGrpSpPr/>
          <p:nvPr/>
        </p:nvGrpSpPr>
        <p:grpSpPr>
          <a:xfrm>
            <a:off x="3560601" y="2619983"/>
            <a:ext cx="3145746" cy="1258298"/>
            <a:chOff x="2582" y="645593"/>
            <a:chExt cx="3145746" cy="1258298"/>
          </a:xfrm>
        </p:grpSpPr>
        <p:sp>
          <p:nvSpPr>
            <p:cNvPr id="7" name="Pfeil: Chevron 6">
              <a:extLst>
                <a:ext uri="{FF2B5EF4-FFF2-40B4-BE49-F238E27FC236}">
                  <a16:creationId xmlns:a16="http://schemas.microsoft.com/office/drawing/2014/main" id="{2F554F54-6701-4095-BECA-84DB4F5F9AB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feil: Chevron 4">
              <a:extLst>
                <a:ext uri="{FF2B5EF4-FFF2-40B4-BE49-F238E27FC236}">
                  <a16:creationId xmlns:a16="http://schemas.microsoft.com/office/drawing/2014/main" id="{64BAE52C-38B5-4EB8-92C0-501886AB0683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 Natives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BD8BFFA-09D5-4299-A509-64682DA23BB8}"/>
              </a:ext>
            </a:extLst>
          </p:cNvPr>
          <p:cNvGrpSpPr/>
          <p:nvPr/>
        </p:nvGrpSpPr>
        <p:grpSpPr>
          <a:xfrm>
            <a:off x="6219075" y="2619982"/>
            <a:ext cx="3145747" cy="1258299"/>
            <a:chOff x="7746" y="348662"/>
            <a:chExt cx="4630400" cy="1852160"/>
          </a:xfrm>
        </p:grpSpPr>
        <p:sp>
          <p:nvSpPr>
            <p:cNvPr id="11" name="Pfeil: Chevron 10">
              <a:extLst>
                <a:ext uri="{FF2B5EF4-FFF2-40B4-BE49-F238E27FC236}">
                  <a16:creationId xmlns:a16="http://schemas.microsoft.com/office/drawing/2014/main" id="{D96CBAB7-A457-4FA2-BA00-505394B7268B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feil: Chevron 4">
              <a:extLst>
                <a:ext uri="{FF2B5EF4-FFF2-40B4-BE49-F238E27FC236}">
                  <a16:creationId xmlns:a16="http://schemas.microsoft.com/office/drawing/2014/main" id="{E27EC66B-15BC-40A9-A161-49305929798E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Digitale Bildung</a:t>
              </a:r>
            </a:p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100" dirty="0">
                  <a:solidFill>
                    <a:prstClr val="white"/>
                  </a:solidFill>
                  <a:latin typeface="Calibri" panose="020F0502020204030204"/>
                </a:rPr>
                <a:t>Probleme</a:t>
              </a:r>
              <a:endParaRPr kumimoji="0" lang="de-DE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7FFDE983-0E95-4197-AA05-8A9B4E984055}"/>
              </a:ext>
            </a:extLst>
          </p:cNvPr>
          <p:cNvGrpSpPr/>
          <p:nvPr/>
        </p:nvGrpSpPr>
        <p:grpSpPr>
          <a:xfrm>
            <a:off x="8903839" y="2619982"/>
            <a:ext cx="3145747" cy="1258299"/>
            <a:chOff x="7746" y="348662"/>
            <a:chExt cx="4630400" cy="1852160"/>
          </a:xfrm>
        </p:grpSpPr>
        <p:sp>
          <p:nvSpPr>
            <p:cNvPr id="16" name="Pfeil: Chevron 15">
              <a:extLst>
                <a:ext uri="{FF2B5EF4-FFF2-40B4-BE49-F238E27FC236}">
                  <a16:creationId xmlns:a16="http://schemas.microsoft.com/office/drawing/2014/main" id="{C06F3B56-A275-4E0B-982A-293675DA0A04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Pfeil: Chevron 4">
              <a:extLst>
                <a:ext uri="{FF2B5EF4-FFF2-40B4-BE49-F238E27FC236}">
                  <a16:creationId xmlns:a16="http://schemas.microsoft.com/office/drawing/2014/main" id="{0F8E40F6-4449-4D37-885F-3B94AF3C1B99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2100" dirty="0">
                  <a:solidFill>
                    <a:prstClr val="white"/>
                  </a:solidFill>
                </a:rPr>
                <a:t>Digitale Bildung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2100" dirty="0">
                  <a:solidFill>
                    <a:prstClr val="white"/>
                  </a:solidFill>
                </a:rPr>
                <a:t>Chancen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970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82903E-8457-4EB7-AC43-FDEE60FAA961}"/>
              </a:ext>
            </a:extLst>
          </p:cNvPr>
          <p:cNvSpPr txBox="1"/>
          <p:nvPr/>
        </p:nvSpPr>
        <p:spPr>
          <a:xfrm>
            <a:off x="4443731" y="175119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Fortbildungen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87A13A-7555-436D-BB92-3777220AA8D1}"/>
              </a:ext>
            </a:extLst>
          </p:cNvPr>
          <p:cNvSpPr txBox="1"/>
          <p:nvPr/>
        </p:nvSpPr>
        <p:spPr>
          <a:xfrm>
            <a:off x="4443731" y="258431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Erklärvideos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0C84244-023E-4626-9AAA-FFE21F65DCE0}"/>
              </a:ext>
            </a:extLst>
          </p:cNvPr>
          <p:cNvSpPr txBox="1"/>
          <p:nvPr/>
        </p:nvSpPr>
        <p:spPr>
          <a:xfrm>
            <a:off x="2013557" y="5075947"/>
            <a:ext cx="994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FF0000"/>
                </a:solidFill>
              </a:rPr>
              <a:t>Probleme: Halbwertszeit von Apps, Programmen,</a:t>
            </a:r>
          </a:p>
          <a:p>
            <a:r>
              <a:rPr lang="de-DE" sz="3600" b="1" dirty="0">
                <a:solidFill>
                  <a:srgbClr val="FF0000"/>
                </a:solidFill>
              </a:rPr>
              <a:t>                    Hardware …</a:t>
            </a:r>
          </a:p>
        </p:txBody>
      </p:sp>
    </p:spTree>
    <p:extLst>
      <p:ext uri="{BB962C8B-B14F-4D97-AF65-F5344CB8AC3E}">
        <p14:creationId xmlns:p14="http://schemas.microsoft.com/office/powerpoint/2010/main" val="46693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82903E-8457-4EB7-AC43-FDEE60FAA961}"/>
              </a:ext>
            </a:extLst>
          </p:cNvPr>
          <p:cNvSpPr txBox="1"/>
          <p:nvPr/>
        </p:nvSpPr>
        <p:spPr>
          <a:xfrm>
            <a:off x="4443731" y="175119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regelmäßiger Einsatz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87A13A-7555-436D-BB92-3777220AA8D1}"/>
              </a:ext>
            </a:extLst>
          </p:cNvPr>
          <p:cNvSpPr txBox="1"/>
          <p:nvPr/>
        </p:nvSpPr>
        <p:spPr>
          <a:xfrm>
            <a:off x="4443731" y="258431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üben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2FA14A78-47A7-4B90-B138-7883B4A57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4314A5E-C2EF-455E-B753-0D69FAFD4ED3}"/>
              </a:ext>
            </a:extLst>
          </p:cNvPr>
          <p:cNvSpPr txBox="1"/>
          <p:nvPr/>
        </p:nvSpPr>
        <p:spPr>
          <a:xfrm>
            <a:off x="2013557" y="5075947"/>
            <a:ext cx="9946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FF0000"/>
                </a:solidFill>
              </a:rPr>
              <a:t>Probleme: Halbwertszeit von Apps, Programmen,</a:t>
            </a:r>
          </a:p>
          <a:p>
            <a:r>
              <a:rPr lang="de-DE" sz="3600" b="1" dirty="0">
                <a:solidFill>
                  <a:srgbClr val="FF0000"/>
                </a:solidFill>
              </a:rPr>
              <a:t>                    Hardware … </a:t>
            </a:r>
          </a:p>
          <a:p>
            <a:r>
              <a:rPr lang="de-DE" sz="3600" b="1" dirty="0">
                <a:solidFill>
                  <a:srgbClr val="FF0000"/>
                </a:solidFill>
              </a:rPr>
              <a:t>		  </a:t>
            </a:r>
            <a:r>
              <a:rPr lang="de-DE" sz="3600" b="1" u="sng" dirty="0">
                <a:solidFill>
                  <a:srgbClr val="FF0000"/>
                </a:solidFill>
              </a:rPr>
              <a:t>Infrastruktur	</a:t>
            </a:r>
          </a:p>
        </p:txBody>
      </p:sp>
    </p:spTree>
    <p:extLst>
      <p:ext uri="{BB962C8B-B14F-4D97-AF65-F5344CB8AC3E}">
        <p14:creationId xmlns:p14="http://schemas.microsoft.com/office/powerpoint/2010/main" val="329184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74E8E3FC-B38B-43E5-834F-B81AF72E9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3C7FFC31-5DA9-4E26-BC38-49D40A79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7E968E-4D65-4D0C-BBFD-E2E869CB3704}"/>
              </a:ext>
            </a:extLst>
          </p:cNvPr>
          <p:cNvSpPr txBox="1"/>
          <p:nvPr/>
        </p:nvSpPr>
        <p:spPr>
          <a:xfrm>
            <a:off x="4443731" y="1751197"/>
            <a:ext cx="6522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Lehrerinnen und Lehrer stellen eine Kosten-/Nutzenrechnung auf!</a:t>
            </a:r>
          </a:p>
        </p:txBody>
      </p:sp>
    </p:spTree>
    <p:extLst>
      <p:ext uri="{BB962C8B-B14F-4D97-AF65-F5344CB8AC3E}">
        <p14:creationId xmlns:p14="http://schemas.microsoft.com/office/powerpoint/2010/main" val="222217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Konzepte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74E8E3FC-B38B-43E5-834F-B81AF72E9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3C7FFC31-5DA9-4E26-BC38-49D40A79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4BA5ED1-2227-476D-92BC-84CCAD8950E8}"/>
              </a:ext>
            </a:extLst>
          </p:cNvPr>
          <p:cNvSpPr/>
          <p:nvPr/>
        </p:nvSpPr>
        <p:spPr>
          <a:xfrm>
            <a:off x="3688079" y="1475939"/>
            <a:ext cx="95501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  <a:p>
            <a:r>
              <a:rPr lang="de-DE" b="1" dirty="0"/>
              <a:t>Effektivität digitaler Medien </a:t>
            </a:r>
          </a:p>
          <a:p>
            <a:endParaRPr lang="de-DE" dirty="0"/>
          </a:p>
          <a:p>
            <a:r>
              <a:rPr lang="de-DE" dirty="0"/>
              <a:t>Meta-Analyse hinsichtlich Mathematikleistungen (Cheung &amp; Slavin, 2013) </a:t>
            </a:r>
          </a:p>
          <a:p>
            <a:endParaRPr lang="de-DE" dirty="0"/>
          </a:p>
          <a:p>
            <a:r>
              <a:rPr lang="de-DE" dirty="0"/>
              <a:t>- Experimenteller Vergleich </a:t>
            </a:r>
          </a:p>
          <a:p>
            <a:r>
              <a:rPr lang="de-DE" dirty="0"/>
              <a:t>- Unterricht mit digitalen Medien vs. traditioneller Unterricht </a:t>
            </a:r>
          </a:p>
          <a:p>
            <a:r>
              <a:rPr lang="de-DE" dirty="0"/>
              <a:t>- 74 Studien mit insgesamt 56.886 </a:t>
            </a:r>
            <a:r>
              <a:rPr lang="de-DE" dirty="0" err="1"/>
              <a:t>SuS</a:t>
            </a:r>
            <a:r>
              <a:rPr lang="de-DE" dirty="0"/>
              <a:t> (davon 25.331 Sekundarstufe)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B9EA1A2-CFB4-4FF9-AFEB-D81E5A5DC9F6}"/>
              </a:ext>
            </a:extLst>
          </p:cNvPr>
          <p:cNvSpPr/>
          <p:nvPr/>
        </p:nvSpPr>
        <p:spPr>
          <a:xfrm>
            <a:off x="3789680" y="4599355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  <a:p>
            <a:r>
              <a:rPr lang="de-DE" sz="4000" b="1" dirty="0"/>
              <a:t>-&gt; Effektgröße: 0.15 </a:t>
            </a:r>
          </a:p>
        </p:txBody>
      </p:sp>
    </p:spTree>
    <p:extLst>
      <p:ext uri="{BB962C8B-B14F-4D97-AF65-F5344CB8AC3E}">
        <p14:creationId xmlns:p14="http://schemas.microsoft.com/office/powerpoint/2010/main" val="102088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Konzepte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74E8E3FC-B38B-43E5-834F-B81AF72E9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3C7FFC31-5DA9-4E26-BC38-49D40A79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7E968E-4D65-4D0C-BBFD-E2E869CB3704}"/>
              </a:ext>
            </a:extLst>
          </p:cNvPr>
          <p:cNvSpPr txBox="1"/>
          <p:nvPr/>
        </p:nvSpPr>
        <p:spPr>
          <a:xfrm>
            <a:off x="4443731" y="1751197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Wir brauchen effektive und effiziente Konzepte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F113D45-EA5A-4A47-967B-CDEB3A8813C5}"/>
              </a:ext>
            </a:extLst>
          </p:cNvPr>
          <p:cNvSpPr txBox="1"/>
          <p:nvPr/>
        </p:nvSpPr>
        <p:spPr>
          <a:xfrm>
            <a:off x="4443731" y="3163986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Wir brauchen praxiserprobte Konzepte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28AAA3F-217F-4558-AAC6-8096C0F9E670}"/>
              </a:ext>
            </a:extLst>
          </p:cNvPr>
          <p:cNvSpPr txBox="1"/>
          <p:nvPr/>
        </p:nvSpPr>
        <p:spPr>
          <a:xfrm>
            <a:off x="4443731" y="4576775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Digitalisierung nicht als Selbstzweck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8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dirty="0" err="1">
                <a:solidFill>
                  <a:schemeClr val="bg1"/>
                </a:solidFill>
              </a:rPr>
              <a:t>Infrastruktur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74E8E3FC-B38B-43E5-834F-B81AF72E9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3C7FFC31-5DA9-4E26-BC38-49D40A79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7E968E-4D65-4D0C-BBFD-E2E869CB3704}"/>
              </a:ext>
            </a:extLst>
          </p:cNvPr>
          <p:cNvSpPr txBox="1"/>
          <p:nvPr/>
        </p:nvSpPr>
        <p:spPr>
          <a:xfrm>
            <a:off x="3904735" y="1751197"/>
            <a:ext cx="706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Infrastruktur (Hardware + Software)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67779A8-16F3-48A2-87DB-FFAE8AD8A278}"/>
              </a:ext>
            </a:extLst>
          </p:cNvPr>
          <p:cNvSpPr txBox="1"/>
          <p:nvPr/>
        </p:nvSpPr>
        <p:spPr>
          <a:xfrm>
            <a:off x="3904735" y="3336400"/>
            <a:ext cx="8740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Stellen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(Techniker, Systemadministratoren…)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33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dirty="0" err="1">
                <a:solidFill>
                  <a:schemeClr val="bg1"/>
                </a:solidFill>
              </a:rPr>
              <a:t>Infrastruktur</a:t>
            </a: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74E8E3FC-B38B-43E5-834F-B81AF72E9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3C7FFC31-5DA9-4E26-BC38-49D40A79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7E968E-4D65-4D0C-BBFD-E2E869CB3704}"/>
              </a:ext>
            </a:extLst>
          </p:cNvPr>
          <p:cNvSpPr txBox="1"/>
          <p:nvPr/>
        </p:nvSpPr>
        <p:spPr>
          <a:xfrm>
            <a:off x="4443730" y="1751197"/>
            <a:ext cx="79459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Im Computerraum: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Probleme beim Hochfahren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Passwörter zurücksetzen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Probleme beim Bedienen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Probleme beim Abspeichern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 err="1">
                <a:solidFill>
                  <a:prstClr val="black"/>
                </a:solidFill>
                <a:latin typeface="Calibri" panose="020F0502020204030204"/>
              </a:rPr>
              <a:t>Adblocker</a:t>
            </a: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 -&gt; Kein Zugriff auf spiegel.de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Ablenkung</a:t>
            </a:r>
          </a:p>
        </p:txBody>
      </p:sp>
    </p:spTree>
    <p:extLst>
      <p:ext uri="{BB962C8B-B14F-4D97-AF65-F5344CB8AC3E}">
        <p14:creationId xmlns:p14="http://schemas.microsoft.com/office/powerpoint/2010/main" val="335693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Inhaltsplatzhalter 6">
            <a:extLst>
              <a:ext uri="{FF2B5EF4-FFF2-40B4-BE49-F238E27FC236}">
                <a16:creationId xmlns:a16="http://schemas.microsoft.com/office/drawing/2014/main" id="{1092ACBF-43F2-4402-9440-65F7C34C0B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27480" y="504824"/>
          <a:ext cx="11739880" cy="5448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4583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KMK </a:t>
            </a:r>
            <a:r>
              <a:rPr lang="en-US" sz="1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Strategie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5AFB14-98F4-4C85-9413-E0ECB3C0EDC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10" y="1099873"/>
            <a:ext cx="8661590" cy="47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8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dirty="0" err="1">
                <a:solidFill>
                  <a:schemeClr val="bg1"/>
                </a:solidFill>
              </a:rPr>
              <a:t>Medienbildung</a:t>
            </a:r>
            <a:r>
              <a:rPr lang="en-US" sz="1600" dirty="0">
                <a:solidFill>
                  <a:schemeClr val="bg1"/>
                </a:solidFill>
              </a:rPr>
              <a:t> in der Schule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77ADCBB-EA54-4643-B113-4BD19858D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898209"/>
              </p:ext>
            </p:extLst>
          </p:nvPr>
        </p:nvGraphicFramePr>
        <p:xfrm>
          <a:off x="8877549" y="2619981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F28234-370C-436C-B46E-BBF89514F529}"/>
              </a:ext>
            </a:extLst>
          </p:cNvPr>
          <p:cNvGrpSpPr/>
          <p:nvPr/>
        </p:nvGrpSpPr>
        <p:grpSpPr>
          <a:xfrm>
            <a:off x="3560601" y="2619983"/>
            <a:ext cx="3145746" cy="1258298"/>
            <a:chOff x="2582" y="645593"/>
            <a:chExt cx="3145746" cy="1258298"/>
          </a:xfrm>
        </p:grpSpPr>
        <p:sp>
          <p:nvSpPr>
            <p:cNvPr id="7" name="Pfeil: Chevron 6">
              <a:extLst>
                <a:ext uri="{FF2B5EF4-FFF2-40B4-BE49-F238E27FC236}">
                  <a16:creationId xmlns:a16="http://schemas.microsoft.com/office/drawing/2014/main" id="{2F554F54-6701-4095-BECA-84DB4F5F9AB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feil: Chevron 4">
              <a:extLst>
                <a:ext uri="{FF2B5EF4-FFF2-40B4-BE49-F238E27FC236}">
                  <a16:creationId xmlns:a16="http://schemas.microsoft.com/office/drawing/2014/main" id="{64BAE52C-38B5-4EB8-92C0-501886AB0683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100" kern="1200" dirty="0"/>
                <a:t>ohne digitale Technologien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BD8BFFA-09D5-4299-A509-64682DA23BB8}"/>
              </a:ext>
            </a:extLst>
          </p:cNvPr>
          <p:cNvGrpSpPr/>
          <p:nvPr/>
        </p:nvGrpSpPr>
        <p:grpSpPr>
          <a:xfrm>
            <a:off x="6219075" y="2619982"/>
            <a:ext cx="3145747" cy="1258299"/>
            <a:chOff x="7746" y="348662"/>
            <a:chExt cx="4630400" cy="1852160"/>
          </a:xfrm>
        </p:grpSpPr>
        <p:sp>
          <p:nvSpPr>
            <p:cNvPr id="11" name="Pfeil: Chevron 10">
              <a:extLst>
                <a:ext uri="{FF2B5EF4-FFF2-40B4-BE49-F238E27FC236}">
                  <a16:creationId xmlns:a16="http://schemas.microsoft.com/office/drawing/2014/main" id="{D96CBAB7-A457-4FA2-BA00-505394B7268B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feil: Chevron 4">
              <a:extLst>
                <a:ext uri="{FF2B5EF4-FFF2-40B4-BE49-F238E27FC236}">
                  <a16:creationId xmlns:a16="http://schemas.microsoft.com/office/drawing/2014/main" id="{E27EC66B-15BC-40A9-A161-49305929798E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100" kern="1200" dirty="0"/>
                <a:t>vereinzelter Einsatz digitaler Technologien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542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Wer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ist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Digital Natives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45554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dirty="0" err="1">
                <a:solidFill>
                  <a:schemeClr val="bg1"/>
                </a:solidFill>
              </a:rPr>
              <a:t>Medienbildung</a:t>
            </a:r>
            <a:r>
              <a:rPr lang="en-US" sz="1600" dirty="0">
                <a:solidFill>
                  <a:schemeClr val="bg1"/>
                </a:solidFill>
              </a:rPr>
              <a:t> in der Schule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F28234-370C-436C-B46E-BBF89514F529}"/>
              </a:ext>
            </a:extLst>
          </p:cNvPr>
          <p:cNvGrpSpPr/>
          <p:nvPr/>
        </p:nvGrpSpPr>
        <p:grpSpPr>
          <a:xfrm>
            <a:off x="3560601" y="2619983"/>
            <a:ext cx="3145746" cy="1258298"/>
            <a:chOff x="2582" y="645593"/>
            <a:chExt cx="3145746" cy="1258298"/>
          </a:xfrm>
        </p:grpSpPr>
        <p:sp>
          <p:nvSpPr>
            <p:cNvPr id="7" name="Pfeil: Chevron 6">
              <a:extLst>
                <a:ext uri="{FF2B5EF4-FFF2-40B4-BE49-F238E27FC236}">
                  <a16:creationId xmlns:a16="http://schemas.microsoft.com/office/drawing/2014/main" id="{2F554F54-6701-4095-BECA-84DB4F5F9AB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feil: Chevron 4">
              <a:extLst>
                <a:ext uri="{FF2B5EF4-FFF2-40B4-BE49-F238E27FC236}">
                  <a16:creationId xmlns:a16="http://schemas.microsoft.com/office/drawing/2014/main" id="{64BAE52C-38B5-4EB8-92C0-501886AB0683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BD8BFFA-09D5-4299-A509-64682DA23BB8}"/>
              </a:ext>
            </a:extLst>
          </p:cNvPr>
          <p:cNvGrpSpPr/>
          <p:nvPr/>
        </p:nvGrpSpPr>
        <p:grpSpPr>
          <a:xfrm>
            <a:off x="6219075" y="2619982"/>
            <a:ext cx="3145747" cy="1258299"/>
            <a:chOff x="7746" y="348662"/>
            <a:chExt cx="4630400" cy="1852160"/>
          </a:xfrm>
        </p:grpSpPr>
        <p:sp>
          <p:nvSpPr>
            <p:cNvPr id="11" name="Pfeil: Chevron 10">
              <a:extLst>
                <a:ext uri="{FF2B5EF4-FFF2-40B4-BE49-F238E27FC236}">
                  <a16:creationId xmlns:a16="http://schemas.microsoft.com/office/drawing/2014/main" id="{D96CBAB7-A457-4FA2-BA00-505394B7268B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feil: Chevron 4">
              <a:extLst>
                <a:ext uri="{FF2B5EF4-FFF2-40B4-BE49-F238E27FC236}">
                  <a16:creationId xmlns:a16="http://schemas.microsoft.com/office/drawing/2014/main" id="{E27EC66B-15BC-40A9-A161-49305929798E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CEB4D7BC-6CDB-4D9E-A2BA-9FB339CBF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65" y="4081047"/>
            <a:ext cx="1534507" cy="2168914"/>
          </a:xfrm>
          <a:prstGeom prst="rect">
            <a:avLst/>
          </a:prstGeom>
        </p:spPr>
      </p:pic>
      <p:pic>
        <p:nvPicPr>
          <p:cNvPr id="13" name="Inhaltsplatzhalter 3">
            <a:extLst>
              <a:ext uri="{FF2B5EF4-FFF2-40B4-BE49-F238E27FC236}">
                <a16:creationId xmlns:a16="http://schemas.microsoft.com/office/drawing/2014/main" id="{176F8D1D-69C7-43CD-99AA-A3A947F47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88" y="4464519"/>
            <a:ext cx="1534507" cy="21689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7D10960-D5EC-4A05-865B-3B969DB27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830" y="4688591"/>
            <a:ext cx="1534507" cy="216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5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Chancen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8EFCD06-4794-425A-A2B3-59A49C9E4CB9}"/>
              </a:ext>
            </a:extLst>
          </p:cNvPr>
          <p:cNvSpPr txBox="1">
            <a:spLocks/>
          </p:cNvSpPr>
          <p:nvPr/>
        </p:nvSpPr>
        <p:spPr>
          <a:xfrm>
            <a:off x="3392434" y="1389020"/>
            <a:ext cx="85226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/>
              <a:t>„</a:t>
            </a:r>
            <a:r>
              <a:rPr lang="de-DE" sz="3200" dirty="0" err="1"/>
              <a:t>We</a:t>
            </a:r>
            <a:r>
              <a:rPr lang="de-DE" sz="3200" dirty="0"/>
              <a:t> </a:t>
            </a:r>
            <a:r>
              <a:rPr lang="de-DE" sz="3200" dirty="0" err="1"/>
              <a:t>tend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overestimate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effect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technology</a:t>
            </a:r>
            <a:r>
              <a:rPr lang="de-DE" sz="3200" dirty="0"/>
              <a:t> in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short</a:t>
            </a:r>
            <a:r>
              <a:rPr lang="de-DE" sz="3200" dirty="0"/>
              <a:t> </a:t>
            </a:r>
            <a:r>
              <a:rPr lang="de-DE" sz="3200" dirty="0" err="1"/>
              <a:t>run</a:t>
            </a:r>
            <a:r>
              <a:rPr lang="de-DE" sz="3200" dirty="0"/>
              <a:t> and </a:t>
            </a:r>
            <a:r>
              <a:rPr lang="de-DE" sz="3200" dirty="0" err="1"/>
              <a:t>underestimate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effect</a:t>
            </a:r>
            <a:r>
              <a:rPr lang="de-DE" sz="3200" dirty="0"/>
              <a:t> on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long</a:t>
            </a:r>
            <a:r>
              <a:rPr lang="de-DE" sz="3200" dirty="0"/>
              <a:t> </a:t>
            </a:r>
            <a:r>
              <a:rPr lang="de-DE" sz="3200" dirty="0" err="1"/>
              <a:t>run</a:t>
            </a:r>
            <a:r>
              <a:rPr lang="de-DE" sz="3200" dirty="0"/>
              <a:t>.“</a:t>
            </a:r>
          </a:p>
          <a:p>
            <a:endParaRPr lang="de-DE" sz="3200" dirty="0"/>
          </a:p>
          <a:p>
            <a:r>
              <a:rPr lang="de-DE" sz="3200" dirty="0"/>
              <a:t>Roy Amara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 descr="Ein Bild, das Foto, Mann, Person, darstellend enthält.&#10;&#10;Mit sehr hoher Zuverlässigkeit generierte Beschreibung">
            <a:extLst>
              <a:ext uri="{FF2B5EF4-FFF2-40B4-BE49-F238E27FC236}">
                <a16:creationId xmlns:a16="http://schemas.microsoft.com/office/drawing/2014/main" id="{674900A7-2DFE-406D-884D-AB256B82C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38" y="2939749"/>
            <a:ext cx="19050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9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Chancen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8EFCD06-4794-425A-A2B3-59A49C9E4CB9}"/>
              </a:ext>
            </a:extLst>
          </p:cNvPr>
          <p:cNvSpPr txBox="1">
            <a:spLocks/>
          </p:cNvSpPr>
          <p:nvPr/>
        </p:nvSpPr>
        <p:spPr>
          <a:xfrm>
            <a:off x="3392434" y="1389020"/>
            <a:ext cx="85226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6600" dirty="0">
                <a:solidFill>
                  <a:prstClr val="black"/>
                </a:solidFill>
                <a:latin typeface="Calibri" panose="020F0502020204030204"/>
              </a:rPr>
              <a:t>Ausblick</a:t>
            </a: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445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dirty="0" err="1">
                <a:solidFill>
                  <a:schemeClr val="bg1"/>
                </a:solidFill>
              </a:rPr>
              <a:t>BiBox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9D0227-1358-4784-BC8B-896B88590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833" y="692727"/>
            <a:ext cx="8313004" cy="531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2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Chancen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E644157-F69F-48ED-B624-E73D38B7744D}"/>
              </a:ext>
            </a:extLst>
          </p:cNvPr>
          <p:cNvSpPr/>
          <p:nvPr/>
        </p:nvSpPr>
        <p:spPr>
          <a:xfrm>
            <a:off x="3719475" y="5152938"/>
            <a:ext cx="7947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Transformation </a:t>
            </a: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</a:rPr>
              <a:t>= Umsetzung von bisher </a:t>
            </a:r>
            <a:r>
              <a:rPr 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nicht realisierbaren </a:t>
            </a: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</a:rPr>
              <a:t>Lern- und Lehrmethoden; neue Lernziele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0072021-7400-4871-A584-94D46A06C12D}"/>
              </a:ext>
            </a:extLst>
          </p:cNvPr>
          <p:cNvSpPr/>
          <p:nvPr/>
        </p:nvSpPr>
        <p:spPr>
          <a:xfrm>
            <a:off x="3760664" y="273901"/>
            <a:ext cx="7947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A41E37"/>
                </a:solidFill>
                <a:latin typeface="Arial" panose="020B0604020202020204" pitchFamily="34" charset="0"/>
              </a:rPr>
              <a:t>RAT Rahmenmodell zur Qualität der Integration digitaler Medien in den Unterricht (Hughes, 2005) </a:t>
            </a:r>
            <a:endParaRPr lang="de-DE" sz="2400" dirty="0">
              <a:solidFill>
                <a:srgbClr val="A41E37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D8D3DF0-7DFC-4FDC-B8D7-037E5186FDDF}"/>
              </a:ext>
            </a:extLst>
          </p:cNvPr>
          <p:cNvSpPr/>
          <p:nvPr/>
        </p:nvSpPr>
        <p:spPr>
          <a:xfrm>
            <a:off x="3760664" y="1595729"/>
            <a:ext cx="79477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Replacement</a:t>
            </a:r>
            <a:r>
              <a:rPr 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</a:rPr>
              <a:t>= Medium wird als </a:t>
            </a:r>
            <a:r>
              <a:rPr 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Ersatz </a:t>
            </a: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</a:rPr>
              <a:t>für traditionelle Herangehensweisen verwendet, um gleiche Lehr-/Lernmethoden umzusetzen und gleiche Ziele zu erreichen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3A8CC00-6FCC-410E-9ED9-C69CD31A95B6}"/>
              </a:ext>
            </a:extLst>
          </p:cNvPr>
          <p:cNvSpPr/>
          <p:nvPr/>
        </p:nvSpPr>
        <p:spPr>
          <a:xfrm>
            <a:off x="3760664" y="3692612"/>
            <a:ext cx="7947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Amplification</a:t>
            </a:r>
            <a:r>
              <a:rPr 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</a:rPr>
              <a:t>= Medien führen zu einer </a:t>
            </a:r>
            <a:r>
              <a:rPr 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Effizienzsteigerung </a:t>
            </a: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</a:rPr>
              <a:t>für die Umsetzung gleicher Lehr-/Lernmethoden und Erreichung gleicher Ziele </a:t>
            </a:r>
          </a:p>
        </p:txBody>
      </p:sp>
    </p:spTree>
    <p:extLst>
      <p:ext uri="{BB962C8B-B14F-4D97-AF65-F5344CB8AC3E}">
        <p14:creationId xmlns:p14="http://schemas.microsoft.com/office/powerpoint/2010/main" val="251515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Formen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8BCFA2-46DE-4748-876C-E6046E1F77D1}"/>
              </a:ext>
            </a:extLst>
          </p:cNvPr>
          <p:cNvSpPr/>
          <p:nvPr/>
        </p:nvSpPr>
        <p:spPr>
          <a:xfrm>
            <a:off x="4709096" y="2475406"/>
            <a:ext cx="47133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6600" dirty="0">
                <a:solidFill>
                  <a:prstClr val="black"/>
                </a:solidFill>
                <a:latin typeface="Calibri" panose="020F0502020204030204"/>
              </a:rPr>
              <a:t>Simulationen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401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Formen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F5EC55-850E-4F50-8BCD-9F49F6AA6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543" y="665110"/>
            <a:ext cx="7529651" cy="5122925"/>
          </a:xfrm>
          <a:prstGeom prst="rect">
            <a:avLst/>
          </a:prstGeo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8A66FB6B-7357-4E13-A15B-A96A6346F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542" y="697028"/>
            <a:ext cx="7615377" cy="533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95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Formen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3ECA596-713B-4F73-85B7-B2374C14E17E}"/>
              </a:ext>
            </a:extLst>
          </p:cNvPr>
          <p:cNvSpPr/>
          <p:nvPr/>
        </p:nvSpPr>
        <p:spPr>
          <a:xfrm>
            <a:off x="4240607" y="1933128"/>
            <a:ext cx="5099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/>
              <a:t>https://phet.colorado.edu</a:t>
            </a:r>
            <a:r>
              <a:rPr lang="de-DE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38253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Formen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FF1FD30-BB5E-4C56-B8B4-71E341670B30}"/>
              </a:ext>
            </a:extLst>
          </p:cNvPr>
          <p:cNvSpPr/>
          <p:nvPr/>
        </p:nvSpPr>
        <p:spPr>
          <a:xfrm>
            <a:off x="4709096" y="2475406"/>
            <a:ext cx="513121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600" dirty="0"/>
              <a:t>Vokabellernen</a:t>
            </a:r>
          </a:p>
        </p:txBody>
      </p:sp>
    </p:spTree>
    <p:extLst>
      <p:ext uri="{BB962C8B-B14F-4D97-AF65-F5344CB8AC3E}">
        <p14:creationId xmlns:p14="http://schemas.microsoft.com/office/powerpoint/2010/main" val="1491084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Formen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FF1FD30-BB5E-4C56-B8B4-71E341670B30}"/>
              </a:ext>
            </a:extLst>
          </p:cNvPr>
          <p:cNvSpPr/>
          <p:nvPr/>
        </p:nvSpPr>
        <p:spPr>
          <a:xfrm>
            <a:off x="4709096" y="2475406"/>
            <a:ext cx="41510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600" dirty="0"/>
              <a:t>Textanalyse</a:t>
            </a:r>
          </a:p>
        </p:txBody>
      </p:sp>
    </p:spTree>
    <p:extLst>
      <p:ext uri="{BB962C8B-B14F-4D97-AF65-F5344CB8AC3E}">
        <p14:creationId xmlns:p14="http://schemas.microsoft.com/office/powerpoint/2010/main" val="1175353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Lebenswelten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von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Digital Natives 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C6973D8-9580-4A68-A27C-AA295338D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36" y="889851"/>
            <a:ext cx="1770883" cy="177088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00A8EA5-B2C5-432B-B4AC-CD654A835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65" y="822792"/>
            <a:ext cx="2857500" cy="1905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CB0F987-BD33-4679-8FB8-340610FC5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88" y="3596809"/>
            <a:ext cx="1540877" cy="15408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C16BB5D-9DE7-4714-AAD9-6672168A6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874" y="3985771"/>
            <a:ext cx="2414230" cy="10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9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Formen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Textanalyse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2017-11-26-17-06-21">
            <a:hlinkClick r:id="" action="ppaction://media"/>
            <a:extLst>
              <a:ext uri="{FF2B5EF4-FFF2-40B4-BE49-F238E27FC236}">
                <a16:creationId xmlns:a16="http://schemas.microsoft.com/office/drawing/2014/main" id="{A8A25976-80D4-4E27-9A6D-91C722C147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9164" y="1185137"/>
            <a:ext cx="7889272" cy="43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8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Formen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Textanalyse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AABC8EE-BCE4-4754-868F-49D439101068}"/>
              </a:ext>
            </a:extLst>
          </p:cNvPr>
          <p:cNvSpPr/>
          <p:nvPr/>
        </p:nvSpPr>
        <p:spPr>
          <a:xfrm>
            <a:off x="4077274" y="3244334"/>
            <a:ext cx="72512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u="sng" dirty="0">
                <a:hlinkClick r:id="rId2"/>
              </a:rPr>
              <a:t>http://sifnos.sfs.uni-tuebingen.de/FLAIR/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1556658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Formen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Textanalyse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3F2B396-9E08-4600-A5F0-65A129A3B0DD}"/>
              </a:ext>
            </a:extLst>
          </p:cNvPr>
          <p:cNvSpPr/>
          <p:nvPr/>
        </p:nvSpPr>
        <p:spPr>
          <a:xfrm>
            <a:off x="4283069" y="2074363"/>
            <a:ext cx="762843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600" dirty="0"/>
              <a:t>computergeneriertes </a:t>
            </a:r>
          </a:p>
          <a:p>
            <a:r>
              <a:rPr lang="de-DE" sz="6600" dirty="0"/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3660037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3F2B396-9E08-4600-A5F0-65A129A3B0DD}"/>
              </a:ext>
            </a:extLst>
          </p:cNvPr>
          <p:cNvSpPr/>
          <p:nvPr/>
        </p:nvSpPr>
        <p:spPr>
          <a:xfrm>
            <a:off x="3891064" y="3075057"/>
            <a:ext cx="7930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 unterrichte ich „Digital Natives“?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D23373D-2090-4E28-92E7-AF24EAB5C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921" y="2595744"/>
            <a:ext cx="1589271" cy="1666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63260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Kontakt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37CF31B-7FD6-45F4-85A6-0B953D02FD2D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2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405E80-E2CA-49D6-A4FA-AB43771BB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9C98533-2EB7-403C-A228-1BCB0FEF8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78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Lebenswelten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von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Digital Natives 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D1F853A-7732-4B9E-9A38-98D87BC1B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29" y="2074363"/>
            <a:ext cx="6944183" cy="243634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EACA8B3-F575-4D97-B533-989354FE5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50" y="3162300"/>
            <a:ext cx="12573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00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FOMO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POPC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EBBF2AD-66B5-4FD1-8EAF-F895EE029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035" y="734641"/>
            <a:ext cx="7100496" cy="59032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5E27FBE-74BC-4409-A802-23DC381BA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423" y="391097"/>
            <a:ext cx="8030754" cy="57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7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FOMO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POPC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1B73407-20FA-4D98-903C-31A851FA2D8D}"/>
              </a:ext>
            </a:extLst>
          </p:cNvPr>
          <p:cNvSpPr txBox="1"/>
          <p:nvPr/>
        </p:nvSpPr>
        <p:spPr>
          <a:xfrm>
            <a:off x="3389734" y="576870"/>
            <a:ext cx="85289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dirty="0"/>
              <a:t>POPC</a:t>
            </a:r>
          </a:p>
          <a:p>
            <a:endParaRPr lang="de-DE" sz="3600" dirty="0"/>
          </a:p>
          <a:p>
            <a:r>
              <a:rPr lang="de-DE" sz="3600" b="1" dirty="0" err="1">
                <a:solidFill>
                  <a:srgbClr val="FF0000"/>
                </a:solidFill>
              </a:rPr>
              <a:t>P</a:t>
            </a:r>
            <a:r>
              <a:rPr lang="de-DE" sz="3600" dirty="0" err="1"/>
              <a:t>ermanenty</a:t>
            </a:r>
            <a:r>
              <a:rPr lang="de-DE" sz="3600" dirty="0"/>
              <a:t> </a:t>
            </a:r>
            <a:r>
              <a:rPr lang="de-DE" sz="3600" b="1" dirty="0">
                <a:solidFill>
                  <a:srgbClr val="FF0000"/>
                </a:solidFill>
              </a:rPr>
              <a:t>o</a:t>
            </a:r>
            <a:r>
              <a:rPr lang="de-DE" sz="3600" dirty="0"/>
              <a:t>nline, </a:t>
            </a:r>
            <a:r>
              <a:rPr lang="de-DE" sz="3600" b="1" dirty="0" err="1">
                <a:solidFill>
                  <a:srgbClr val="FF0000"/>
                </a:solidFill>
              </a:rPr>
              <a:t>p</a:t>
            </a:r>
            <a:r>
              <a:rPr lang="de-DE" sz="3600" dirty="0" err="1"/>
              <a:t>ermanently</a:t>
            </a:r>
            <a:r>
              <a:rPr lang="de-DE" sz="3600" dirty="0"/>
              <a:t> </a:t>
            </a:r>
            <a:r>
              <a:rPr lang="de-DE" sz="3600" b="1" dirty="0" err="1">
                <a:solidFill>
                  <a:srgbClr val="FF0000"/>
                </a:solidFill>
              </a:rPr>
              <a:t>c</a:t>
            </a:r>
            <a:r>
              <a:rPr lang="de-DE" sz="3600" dirty="0" err="1"/>
              <a:t>onnected</a:t>
            </a:r>
            <a:r>
              <a:rPr lang="de-DE" sz="3600" dirty="0"/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61DC7C0-55F3-49DE-98E5-CE43ED11CA73}"/>
              </a:ext>
            </a:extLst>
          </p:cNvPr>
          <p:cNvSpPr txBox="1"/>
          <p:nvPr/>
        </p:nvSpPr>
        <p:spPr>
          <a:xfrm>
            <a:off x="4895661" y="3146954"/>
            <a:ext cx="5517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-&gt; keine Pause zwischen Gesprächen</a:t>
            </a:r>
          </a:p>
          <a:p>
            <a:endParaRPr lang="de-DE" dirty="0"/>
          </a:p>
          <a:p>
            <a:r>
              <a:rPr lang="de-DE" dirty="0"/>
              <a:t>-&gt; Innere Unruhe</a:t>
            </a:r>
          </a:p>
          <a:p>
            <a:endParaRPr lang="de-DE" dirty="0"/>
          </a:p>
          <a:p>
            <a:r>
              <a:rPr lang="de-DE" dirty="0"/>
              <a:t>-&gt; sozialer Druck</a:t>
            </a:r>
          </a:p>
        </p:txBody>
      </p:sp>
    </p:spTree>
    <p:extLst>
      <p:ext uri="{BB962C8B-B14F-4D97-AF65-F5344CB8AC3E}">
        <p14:creationId xmlns:p14="http://schemas.microsoft.com/office/powerpoint/2010/main" val="150392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FOMO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POPC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561E923-4774-441E-9493-05DFC7DE34D3}"/>
              </a:ext>
            </a:extLst>
          </p:cNvPr>
          <p:cNvSpPr txBox="1"/>
          <p:nvPr/>
        </p:nvSpPr>
        <p:spPr>
          <a:xfrm>
            <a:off x="5652532" y="576870"/>
            <a:ext cx="40033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dirty="0"/>
              <a:t>FOMO</a:t>
            </a:r>
          </a:p>
          <a:p>
            <a:endParaRPr lang="de-DE" sz="3600" dirty="0"/>
          </a:p>
          <a:p>
            <a:r>
              <a:rPr lang="de-DE" sz="3600" b="1" dirty="0">
                <a:solidFill>
                  <a:srgbClr val="FF0000"/>
                </a:solidFill>
              </a:rPr>
              <a:t>F</a:t>
            </a:r>
            <a:r>
              <a:rPr lang="de-DE" sz="3600" dirty="0"/>
              <a:t>ear</a:t>
            </a:r>
            <a:r>
              <a:rPr lang="de-DE" sz="3600" b="1" dirty="0">
                <a:solidFill>
                  <a:srgbClr val="FF0000"/>
                </a:solidFill>
              </a:rPr>
              <a:t> o</a:t>
            </a:r>
            <a:r>
              <a:rPr lang="de-DE" sz="3600" dirty="0"/>
              <a:t>ff </a:t>
            </a:r>
            <a:r>
              <a:rPr lang="de-DE" sz="3600" b="1" dirty="0" err="1">
                <a:solidFill>
                  <a:srgbClr val="FF0000"/>
                </a:solidFill>
              </a:rPr>
              <a:t>m</a:t>
            </a:r>
            <a:r>
              <a:rPr lang="de-DE" sz="3600" dirty="0" err="1"/>
              <a:t>issing</a:t>
            </a:r>
            <a:r>
              <a:rPr lang="de-DE" sz="3600" dirty="0"/>
              <a:t> </a:t>
            </a:r>
            <a:r>
              <a:rPr lang="de-DE" sz="3600" b="1" dirty="0">
                <a:solidFill>
                  <a:srgbClr val="FF0000"/>
                </a:solidFill>
              </a:rPr>
              <a:t>o</a:t>
            </a:r>
            <a:r>
              <a:rPr lang="de-DE" sz="3600" dirty="0"/>
              <a:t>ut </a:t>
            </a:r>
          </a:p>
        </p:txBody>
      </p:sp>
    </p:spTree>
    <p:extLst>
      <p:ext uri="{BB962C8B-B14F-4D97-AF65-F5344CB8AC3E}">
        <p14:creationId xmlns:p14="http://schemas.microsoft.com/office/powerpoint/2010/main" val="1904692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FOMO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POPC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72AE0E0-55DB-4E47-BF28-0E5957B9927A}"/>
              </a:ext>
            </a:extLst>
          </p:cNvPr>
          <p:cNvSpPr txBox="1"/>
          <p:nvPr/>
        </p:nvSpPr>
        <p:spPr>
          <a:xfrm>
            <a:off x="3472226" y="576870"/>
            <a:ext cx="836395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Blaues Licht hemmt Aufbau von Melatonin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de-DE" sz="3600" dirty="0"/>
              <a:t> -&gt; 20 Minuten weniger Schlaf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21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454</Words>
  <Application>Microsoft Office PowerPoint</Application>
  <PresentationFormat>Breitbild</PresentationFormat>
  <Paragraphs>192</Paragraphs>
  <Slides>44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52" baseType="lpstr">
      <vt:lpstr>Arial</vt:lpstr>
      <vt:lpstr>bs Sirah Sans 1</vt:lpstr>
      <vt:lpstr>bsSirahSans1-Bold</vt:lpstr>
      <vt:lpstr>Calibri</vt:lpstr>
      <vt:lpstr>Calibri Light</vt:lpstr>
      <vt:lpstr>DejaVu Sans Condensed</vt:lpstr>
      <vt:lpstr>Times New Roman</vt:lpstr>
      <vt:lpstr>Office</vt:lpstr>
      <vt:lpstr>Eine Reise zu den  “Digital Natives” </vt:lpstr>
      <vt:lpstr> Medienbildung in der Schule  </vt:lpstr>
      <vt:lpstr>Wer ist ein  Digital Natives</vt:lpstr>
      <vt:lpstr>Lebenswelten von  Digital Natives   </vt:lpstr>
      <vt:lpstr>Lebenswelten von  Digital Natives   </vt:lpstr>
      <vt:lpstr>FOMO POPC</vt:lpstr>
      <vt:lpstr>FOMO POPC</vt:lpstr>
      <vt:lpstr>FOMO POPC</vt:lpstr>
      <vt:lpstr>FOMO POPC</vt:lpstr>
      <vt:lpstr>FOMO POPC</vt:lpstr>
      <vt:lpstr>Fame</vt:lpstr>
      <vt:lpstr>FAME</vt:lpstr>
      <vt:lpstr>Digital Natives </vt:lpstr>
      <vt:lpstr> Medien-bildung </vt:lpstr>
      <vt:lpstr>  Bedingungen   </vt:lpstr>
      <vt:lpstr>  Bedingungen   </vt:lpstr>
      <vt:lpstr>  Bedingungen   </vt:lpstr>
      <vt:lpstr>  Bedingungen  Lehrer   </vt:lpstr>
      <vt:lpstr>  Bedingungen  Lehrer   </vt:lpstr>
      <vt:lpstr>  Bedingungen  Lehrer   </vt:lpstr>
      <vt:lpstr>  Bedingungen  Lehrer   </vt:lpstr>
      <vt:lpstr>  Bedingungen  Lehrer   </vt:lpstr>
      <vt:lpstr>  Bedingungen  Konzepte </vt:lpstr>
      <vt:lpstr>  Bedingungen  Konzepte  </vt:lpstr>
      <vt:lpstr>  Bedingungen  Infrastruktur   </vt:lpstr>
      <vt:lpstr>  Bedingungen  Infrastruktur</vt:lpstr>
      <vt:lpstr>  Bedingungen   </vt:lpstr>
      <vt:lpstr> KMK Strategie  </vt:lpstr>
      <vt:lpstr> Medienbildung in der Schule  </vt:lpstr>
      <vt:lpstr> Medienbildung in der Schule  </vt:lpstr>
      <vt:lpstr> Chancen  </vt:lpstr>
      <vt:lpstr> Chancen  </vt:lpstr>
      <vt:lpstr> BiBox  </vt:lpstr>
      <vt:lpstr> Chancen  </vt:lpstr>
      <vt:lpstr> Formen   </vt:lpstr>
      <vt:lpstr> Formen  </vt:lpstr>
      <vt:lpstr> Formen  </vt:lpstr>
      <vt:lpstr> Formen  </vt:lpstr>
      <vt:lpstr> Formen  </vt:lpstr>
      <vt:lpstr> Formen  Textanalyse  </vt:lpstr>
      <vt:lpstr> Formen  Textanalyse  </vt:lpstr>
      <vt:lpstr> Formen  Textanalyse  </vt:lpstr>
      <vt:lpstr>   </vt:lpstr>
      <vt:lpstr> Kontakt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44</cp:revision>
  <dcterms:created xsi:type="dcterms:W3CDTF">2017-11-26T07:56:23Z</dcterms:created>
  <dcterms:modified xsi:type="dcterms:W3CDTF">2018-04-24T07:53:19Z</dcterms:modified>
</cp:coreProperties>
</file>